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4" r:id="rId7"/>
    <p:sldId id="263" r:id="rId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23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154083" y="219979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199803" y="374315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020" y="719357"/>
            <a:ext cx="2885684" cy="961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Date Placeholder 6"/>
          <p:cNvSpPr>
            <a:spLocks noGrp="1"/>
          </p:cNvSpPr>
          <p:nvPr>
            <p:ph type="dt" sz="half" idx="2"/>
          </p:nvPr>
        </p:nvSpPr>
        <p:spPr>
          <a:xfrm>
            <a:off x="9629789" y="6471018"/>
            <a:ext cx="2472271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458D3472-3039-4CDA-A65E-A999B6CCF95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5" name="Confidential"/>
          <p:cNvSpPr txBox="1"/>
          <p:nvPr userDrawn="1"/>
        </p:nvSpPr>
        <p:spPr>
          <a:xfrm>
            <a:off x="89939" y="6471017"/>
            <a:ext cx="9893815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9"/>
                    <a:lumOff val="-16329"/>
                  </a:schemeClr>
                </a:solidFill>
              </a:defRPr>
            </a:lvl1pPr>
          </a:lstStyle>
          <a:p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17672"/>
            <a:ext cx="12188825" cy="34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836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90855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6181" y="255838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56190" y="978538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56181" y="1015189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onfidential"/>
          <p:cNvSpPr txBox="1"/>
          <p:nvPr userDrawn="1"/>
        </p:nvSpPr>
        <p:spPr>
          <a:xfrm>
            <a:off x="0" y="6517672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9"/>
                    <a:lumOff val="-16329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9"/>
                    <a:lumOff val="-16329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53531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6181" y="166045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6190" y="838575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6181" y="875226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9"/>
                    <a:lumOff val="-16329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ctr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6" Type="http://schemas.openxmlformats.org/officeDocument/2006/relationships/slideLayout" Target="../slideLayouts/slideLayout3.xml"/><Relationship Id="rId25" Type="http://schemas.openxmlformats.org/officeDocument/2006/relationships/tags" Target="../tags/tag75.xml"/><Relationship Id="rId24" Type="http://schemas.openxmlformats.org/officeDocument/2006/relationships/tags" Target="../tags/tag74.xml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8" Type="http://schemas.openxmlformats.org/officeDocument/2006/relationships/slideLayout" Target="../slideLayouts/slideLayout3.xml"/><Relationship Id="rId27" Type="http://schemas.openxmlformats.org/officeDocument/2006/relationships/tags" Target="../tags/tag102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</a:t>
            </a:r>
            <a:r>
              <a:rPr lang="zh-CN" altLang="en-US" dirty="0"/>
              <a:t>开发进度</a:t>
            </a:r>
            <a:r>
              <a:rPr lang="zh-CN" altLang="en-US" dirty="0"/>
              <a:t>汇总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40925" y="389744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Date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2A</a:t>
            </a:r>
            <a:r>
              <a:rPr lang="zh-CN" altLang="en-US"/>
              <a:t>迭代版本</a:t>
            </a:r>
            <a:r>
              <a:rPr lang="zh-CN" altLang="en-US"/>
              <a:t>规划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1195" y="1470025"/>
            <a:ext cx="11236325" cy="410210"/>
            <a:chOff x="599" y="1885"/>
            <a:chExt cx="17873" cy="646"/>
          </a:xfrm>
        </p:grpSpPr>
        <p:sp>
          <p:nvSpPr>
            <p:cNvPr id="3" name="右箭头 2"/>
            <p:cNvSpPr/>
            <p:nvPr>
              <p:custDataLst>
                <p:tags r:id="rId1"/>
              </p:custDataLst>
            </p:nvPr>
          </p:nvSpPr>
          <p:spPr>
            <a:xfrm>
              <a:off x="15883" y="1885"/>
              <a:ext cx="2589" cy="6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2024.06</a:t>
              </a:r>
              <a:endParaRPr lang="en-US" altLang="zh-CN"/>
            </a:p>
          </p:txBody>
        </p:sp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8241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2024.03</a:t>
              </a:r>
              <a:endParaRPr lang="en-US" altLang="zh-CN"/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5693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2024.02</a:t>
              </a:r>
              <a:endParaRPr lang="en-US" altLang="zh-CN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3146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2024.01</a:t>
              </a:r>
              <a:endParaRPr lang="en-US" altLang="zh-CN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788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2024.04</a:t>
              </a:r>
              <a:endParaRPr lang="en-US" altLang="zh-CN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13336" y="2038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2024.05</a:t>
              </a:r>
              <a:endParaRPr lang="en-US" altLang="zh-CN"/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599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2023.12</a:t>
              </a:r>
              <a:endParaRPr lang="en-US" altLang="zh-CN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78130" y="249999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2A</a:t>
            </a:r>
            <a:endParaRPr lang="en-US" altLang="zh-CN" b="1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76200" y="3822065"/>
            <a:ext cx="83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Tuning</a:t>
            </a:r>
            <a:endParaRPr lang="en-US" altLang="zh-CN" b="1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278130" y="5050155"/>
            <a:ext cx="630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Rlg tool</a:t>
            </a:r>
            <a:endParaRPr lang="en-US" altLang="zh-CN" b="1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470910" y="1555115"/>
            <a:ext cx="6350" cy="1148715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18210" y="2688590"/>
            <a:ext cx="10921365" cy="20320"/>
          </a:xfrm>
          <a:prstGeom prst="line">
            <a:avLst/>
          </a:prstGeom>
          <a:ln w="25400">
            <a:solidFill>
              <a:srgbClr val="080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V="1">
            <a:off x="918210" y="4035425"/>
            <a:ext cx="10921365" cy="20320"/>
          </a:xfrm>
          <a:prstGeom prst="line">
            <a:avLst/>
          </a:prstGeom>
          <a:ln w="25400">
            <a:solidFill>
              <a:srgbClr val="080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V="1">
            <a:off x="918210" y="5406390"/>
            <a:ext cx="10921365" cy="20320"/>
          </a:xfrm>
          <a:prstGeom prst="line">
            <a:avLst/>
          </a:prstGeom>
          <a:ln w="25400">
            <a:solidFill>
              <a:srgbClr val="080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>
            <a:off x="2216785" y="2347595"/>
            <a:ext cx="0" cy="360000"/>
          </a:xfrm>
          <a:prstGeom prst="line">
            <a:avLst/>
          </a:prstGeom>
          <a:ln w="41275" cmpd="sng">
            <a:solidFill>
              <a:schemeClr val="accent1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3"/>
            </p:custDataLst>
          </p:nvPr>
        </p:nvCxnSpPr>
        <p:spPr>
          <a:xfrm>
            <a:off x="3475355" y="2348865"/>
            <a:ext cx="0" cy="360000"/>
          </a:xfrm>
          <a:prstGeom prst="line">
            <a:avLst/>
          </a:prstGeom>
          <a:ln w="41275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64870" y="1980565"/>
            <a:ext cx="2527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V0.3 tuning version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00935" y="2793365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V0.5 basic release</a:t>
            </a:r>
            <a:endParaRPr lang="en-US" altLang="zh-CN" sz="1600" b="1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04790" y="1980565"/>
            <a:ext cx="1780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monocular </a:t>
            </a:r>
            <a:r>
              <a:rPr lang="en-US" altLang="zh-CN"/>
              <a:t>V</a:t>
            </a:r>
            <a:r>
              <a:rPr lang="en-US" altLang="zh-CN"/>
              <a:t>1.0</a:t>
            </a:r>
            <a:endParaRPr lang="en-US" altLang="zh-CN"/>
          </a:p>
        </p:txBody>
      </p:sp>
      <p:cxnSp>
        <p:nvCxnSpPr>
          <p:cNvPr id="29" name="直接连接符 28"/>
          <p:cNvCxnSpPr/>
          <p:nvPr>
            <p:custDataLst>
              <p:tags r:id="rId14"/>
            </p:custDataLst>
          </p:nvPr>
        </p:nvCxnSpPr>
        <p:spPr>
          <a:xfrm>
            <a:off x="6379210" y="232473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5"/>
            </p:custDataLst>
          </p:nvPr>
        </p:nvCxnSpPr>
        <p:spPr>
          <a:xfrm>
            <a:off x="11527155" y="232473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6"/>
            </p:custDataLst>
          </p:nvPr>
        </p:nvCxnSpPr>
        <p:spPr>
          <a:xfrm>
            <a:off x="10284460" y="232473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7"/>
            </p:custDataLst>
          </p:nvPr>
        </p:nvCxnSpPr>
        <p:spPr>
          <a:xfrm flipH="1">
            <a:off x="11529060" y="1558290"/>
            <a:ext cx="20320" cy="3811905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7951470" y="1980565"/>
            <a:ext cx="1462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stereo </a:t>
            </a:r>
            <a:r>
              <a:rPr lang="en-US" altLang="zh-CN"/>
              <a:t>V</a:t>
            </a:r>
            <a:r>
              <a:rPr lang="en-US" altLang="zh-CN"/>
              <a:t>0.7</a:t>
            </a:r>
            <a:endParaRPr lang="en-US" altLang="zh-CN"/>
          </a:p>
        </p:txBody>
      </p:sp>
      <p:cxnSp>
        <p:nvCxnSpPr>
          <p:cNvPr id="35" name="直接连接符 34"/>
          <p:cNvCxnSpPr/>
          <p:nvPr>
            <p:custDataLst>
              <p:tags r:id="rId19"/>
            </p:custDataLst>
          </p:nvPr>
        </p:nvCxnSpPr>
        <p:spPr>
          <a:xfrm>
            <a:off x="9168765" y="232473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20"/>
            </p:custDataLst>
          </p:nvPr>
        </p:nvSpPr>
        <p:spPr>
          <a:xfrm>
            <a:off x="8957310" y="2793365"/>
            <a:ext cx="1968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stereo </a:t>
            </a:r>
            <a:r>
              <a:rPr lang="en-US" altLang="zh-CN"/>
              <a:t>V1</a:t>
            </a:r>
            <a:r>
              <a:rPr lang="en-US" altLang="zh-CN"/>
              <a:t>.0 show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1"/>
            </p:custDataLst>
          </p:nvPr>
        </p:nvSpPr>
        <p:spPr>
          <a:xfrm>
            <a:off x="10518775" y="1980565"/>
            <a:ext cx="1815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Algo tuning tool</a:t>
            </a:r>
            <a:endParaRPr lang="en-US"/>
          </a:p>
        </p:txBody>
      </p:sp>
      <p:cxnSp>
        <p:nvCxnSpPr>
          <p:cNvPr id="38" name="直接连接符 37"/>
          <p:cNvCxnSpPr/>
          <p:nvPr>
            <p:custDataLst>
              <p:tags r:id="rId22"/>
            </p:custDataLst>
          </p:nvPr>
        </p:nvCxnSpPr>
        <p:spPr>
          <a:xfrm>
            <a:off x="3860800" y="3695700"/>
            <a:ext cx="0" cy="360000"/>
          </a:xfrm>
          <a:prstGeom prst="line">
            <a:avLst/>
          </a:prstGeom>
          <a:ln w="41275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3"/>
            </p:custDataLst>
          </p:nvPr>
        </p:nvCxnSpPr>
        <p:spPr>
          <a:xfrm>
            <a:off x="7085330" y="371919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24"/>
            </p:custDataLst>
          </p:nvPr>
        </p:nvCxnSpPr>
        <p:spPr>
          <a:xfrm flipH="1">
            <a:off x="3886835" y="1531620"/>
            <a:ext cx="5080" cy="2546985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25"/>
            </p:custDataLst>
          </p:nvPr>
        </p:nvCxnSpPr>
        <p:spPr>
          <a:xfrm>
            <a:off x="6379210" y="1601470"/>
            <a:ext cx="13335" cy="104521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6"/>
            </p:custDataLst>
          </p:nvPr>
        </p:nvCxnSpPr>
        <p:spPr>
          <a:xfrm>
            <a:off x="9622790" y="1572260"/>
            <a:ext cx="19685" cy="247777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27"/>
            </p:custDataLst>
          </p:nvPr>
        </p:nvCxnSpPr>
        <p:spPr>
          <a:xfrm>
            <a:off x="7065645" y="1601470"/>
            <a:ext cx="8255" cy="382524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8"/>
            </p:custDataLst>
          </p:nvPr>
        </p:nvCxnSpPr>
        <p:spPr>
          <a:xfrm flipH="1">
            <a:off x="9161145" y="1536065"/>
            <a:ext cx="6350" cy="1148715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9"/>
            </p:custDataLst>
          </p:nvPr>
        </p:nvCxnSpPr>
        <p:spPr>
          <a:xfrm flipH="1">
            <a:off x="10292080" y="1593850"/>
            <a:ext cx="5715" cy="109347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30"/>
            </p:custDataLst>
          </p:nvPr>
        </p:nvCxnSpPr>
        <p:spPr>
          <a:xfrm>
            <a:off x="2400935" y="5066665"/>
            <a:ext cx="0" cy="360000"/>
          </a:xfrm>
          <a:prstGeom prst="line">
            <a:avLst/>
          </a:prstGeom>
          <a:ln w="41275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>
            <p:custDataLst>
              <p:tags r:id="rId31"/>
            </p:custDataLst>
          </p:nvPr>
        </p:nvSpPr>
        <p:spPr>
          <a:xfrm>
            <a:off x="1585595" y="5695315"/>
            <a:ext cx="20408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V1.0 </a:t>
            </a:r>
            <a:r>
              <a:rPr lang="zh-CN" altLang="en-US" sz="1600" b="1">
                <a:sym typeface="+mn-ea"/>
              </a:rPr>
              <a:t>monocular</a:t>
            </a:r>
            <a:r>
              <a:rPr lang="en-US" altLang="zh-CN" sz="1600" b="1">
                <a:sym typeface="+mn-ea"/>
              </a:rPr>
              <a:t> tool</a:t>
            </a:r>
            <a:r>
              <a:rPr lang="en-US" altLang="zh-CN" sz="1600" b="1">
                <a:sym typeface="+mn-ea"/>
              </a:rPr>
              <a:t> </a:t>
            </a:r>
            <a:endParaRPr lang="en-US" altLang="zh-CN" sz="1600" b="1">
              <a:sym typeface="+mn-ea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32"/>
            </p:custDataLst>
          </p:nvPr>
        </p:nvCxnSpPr>
        <p:spPr>
          <a:xfrm>
            <a:off x="7080250" y="506666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>
            <p:custDataLst>
              <p:tags r:id="rId33"/>
            </p:custDataLst>
          </p:nvPr>
        </p:nvSpPr>
        <p:spPr>
          <a:xfrm>
            <a:off x="5925185" y="5695315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V1.0 </a:t>
            </a:r>
            <a:r>
              <a:rPr lang="en-US" altLang="zh-CN" sz="1600" b="1">
                <a:sym typeface="+mn-ea"/>
              </a:rPr>
              <a:t>stereo tool</a:t>
            </a:r>
            <a:r>
              <a:rPr lang="en-US" altLang="zh-CN" sz="1600" b="1">
                <a:sym typeface="+mn-ea"/>
              </a:rPr>
              <a:t> </a:t>
            </a:r>
            <a:endParaRPr lang="en-US" altLang="zh-CN" sz="1600" b="1">
              <a:sym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34"/>
            </p:custDataLst>
          </p:nvPr>
        </p:nvCxnSpPr>
        <p:spPr>
          <a:xfrm>
            <a:off x="11529060" y="505015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>
            <p:custDataLst>
              <p:tags r:id="rId35"/>
            </p:custDataLst>
          </p:nvPr>
        </p:nvSpPr>
        <p:spPr>
          <a:xfrm>
            <a:off x="10157460" y="5599430"/>
            <a:ext cx="1681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V0.9 tuning tool</a:t>
            </a:r>
            <a:r>
              <a:rPr lang="en-US" altLang="zh-CN" sz="1600" b="1">
                <a:sym typeface="+mn-ea"/>
              </a:rPr>
              <a:t> </a:t>
            </a:r>
            <a:endParaRPr lang="en-US" altLang="zh-CN" sz="1600" b="1">
              <a:sym typeface="+mn-ea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36"/>
            </p:custDataLst>
          </p:nvPr>
        </p:nvCxnSpPr>
        <p:spPr>
          <a:xfrm>
            <a:off x="9629775" y="371919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19425" y="4190365"/>
            <a:ext cx="2257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V0.5 acceptance test </a:t>
            </a:r>
            <a:endParaRPr lang="en-US" altLang="zh-CN" sz="1600" b="1"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37"/>
            </p:custDataLst>
          </p:nvPr>
        </p:nvSpPr>
        <p:spPr>
          <a:xfrm>
            <a:off x="6207125" y="4140200"/>
            <a:ext cx="17443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ym typeface="+mn-ea"/>
              </a:rPr>
              <a:t>monocular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 b="1">
                <a:sym typeface="+mn-ea"/>
              </a:rPr>
              <a:t>V1.0 acceptance test </a:t>
            </a:r>
            <a:endParaRPr lang="en-US" altLang="zh-CN" sz="1600" b="1"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38"/>
            </p:custDataLst>
          </p:nvPr>
        </p:nvSpPr>
        <p:spPr>
          <a:xfrm>
            <a:off x="8815070" y="4135755"/>
            <a:ext cx="17443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stereo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 b="1">
                <a:sym typeface="+mn-ea"/>
              </a:rPr>
              <a:t>V0.7 acceptance test </a:t>
            </a:r>
            <a:endParaRPr lang="en-US" altLang="zh-CN" sz="1600" b="1">
              <a:sym typeface="+mn-ea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39"/>
            </p:custDataLst>
          </p:nvPr>
        </p:nvCxnSpPr>
        <p:spPr>
          <a:xfrm>
            <a:off x="10998200" y="369570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40"/>
            </p:custDataLst>
          </p:nvPr>
        </p:nvCxnSpPr>
        <p:spPr>
          <a:xfrm>
            <a:off x="10998200" y="1555115"/>
            <a:ext cx="0" cy="256794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>
            <p:custDataLst>
              <p:tags r:id="rId41"/>
            </p:custDataLst>
          </p:nvPr>
        </p:nvSpPr>
        <p:spPr>
          <a:xfrm>
            <a:off x="10392410" y="4140200"/>
            <a:ext cx="17443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ym typeface="+mn-ea"/>
              </a:rPr>
              <a:t>stereo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 b="1">
                <a:sym typeface="+mn-ea"/>
              </a:rPr>
              <a:t>V1.0 acceptance test </a:t>
            </a:r>
            <a:endParaRPr lang="en-US" altLang="zh-CN" sz="1600" b="1">
              <a:sym typeface="+mn-ea"/>
            </a:endParaRPr>
          </a:p>
        </p:txBody>
      </p:sp>
      <p:cxnSp>
        <p:nvCxnSpPr>
          <p:cNvPr id="59" name="直接连接符 58"/>
          <p:cNvCxnSpPr/>
          <p:nvPr>
            <p:custDataLst>
              <p:tags r:id="rId42"/>
            </p:custDataLst>
          </p:nvPr>
        </p:nvCxnSpPr>
        <p:spPr>
          <a:xfrm flipH="1">
            <a:off x="2402840" y="1585595"/>
            <a:ext cx="29210" cy="3825240"/>
          </a:xfrm>
          <a:prstGeom prst="line">
            <a:avLst/>
          </a:prstGeom>
          <a:ln w="12700" cmpd="sng">
            <a:solidFill>
              <a:srgbClr val="08023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470910" y="117030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2024/01/E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>
            <p:custDataLst>
              <p:tags r:id="rId43"/>
            </p:custDataLst>
          </p:nvPr>
        </p:nvSpPr>
        <p:spPr>
          <a:xfrm>
            <a:off x="7247255" y="110172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2024/04/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44"/>
            </p:custDataLst>
          </p:nvPr>
        </p:nvSpPr>
        <p:spPr>
          <a:xfrm>
            <a:off x="10267315" y="110172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2024/06/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45"/>
            </p:custDataLst>
          </p:nvPr>
        </p:nvSpPr>
        <p:spPr>
          <a:xfrm>
            <a:off x="9622790" y="5200650"/>
            <a:ext cx="1894840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64" name="矩形 63"/>
          <p:cNvSpPr/>
          <p:nvPr>
            <p:custDataLst>
              <p:tags r:id="rId46"/>
            </p:custDataLst>
          </p:nvPr>
        </p:nvSpPr>
        <p:spPr>
          <a:xfrm>
            <a:off x="5060315" y="5208270"/>
            <a:ext cx="2013585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5W</a:t>
            </a:r>
            <a:endParaRPr lang="en-US" altLang="zh-CN"/>
          </a:p>
        </p:txBody>
      </p:sp>
      <p:sp>
        <p:nvSpPr>
          <p:cNvPr id="65" name="矩形 64"/>
          <p:cNvSpPr/>
          <p:nvPr>
            <p:custDataLst>
              <p:tags r:id="rId47"/>
            </p:custDataLst>
          </p:nvPr>
        </p:nvSpPr>
        <p:spPr>
          <a:xfrm>
            <a:off x="3324225" y="3822065"/>
            <a:ext cx="536575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1W</a:t>
            </a:r>
            <a:endParaRPr lang="en-US" altLang="zh-CN"/>
          </a:p>
        </p:txBody>
      </p:sp>
      <p:sp>
        <p:nvSpPr>
          <p:cNvPr id="66" name="矩形 65"/>
          <p:cNvSpPr/>
          <p:nvPr>
            <p:custDataLst>
              <p:tags r:id="rId48"/>
            </p:custDataLst>
          </p:nvPr>
        </p:nvSpPr>
        <p:spPr>
          <a:xfrm>
            <a:off x="6379210" y="3822065"/>
            <a:ext cx="685800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2W</a:t>
            </a:r>
            <a:endParaRPr lang="en-US" altLang="zh-CN"/>
          </a:p>
        </p:txBody>
      </p:sp>
      <p:sp>
        <p:nvSpPr>
          <p:cNvPr id="68" name="矩形 67"/>
          <p:cNvSpPr/>
          <p:nvPr>
            <p:custDataLst>
              <p:tags r:id="rId49"/>
            </p:custDataLst>
          </p:nvPr>
        </p:nvSpPr>
        <p:spPr>
          <a:xfrm>
            <a:off x="9093200" y="3829685"/>
            <a:ext cx="536575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1W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50"/>
            </p:custDataLst>
          </p:nvPr>
        </p:nvSpPr>
        <p:spPr>
          <a:xfrm>
            <a:off x="10312400" y="3822065"/>
            <a:ext cx="685800" cy="2057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2W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 flipH="1">
            <a:off x="3415665" y="1170305"/>
            <a:ext cx="18415" cy="78867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AE</a:t>
            </a:r>
            <a:r>
              <a:rPr lang="zh-CN" altLang="en-US"/>
              <a:t>迭代规划及开发进度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62930" y="1085215"/>
            <a:ext cx="230060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2024/03/E</a:t>
            </a:r>
            <a:endParaRPr lang="en-US" sz="1600"/>
          </a:p>
          <a:p>
            <a:pPr algn="ctr"/>
            <a:r>
              <a:rPr lang="zh-CN" altLang="en-US" sz="1600">
                <a:sym typeface="+mn-ea"/>
              </a:rPr>
              <a:t>monocular </a:t>
            </a:r>
            <a:r>
              <a:rPr lang="en-US" altLang="zh-CN" sz="1600">
                <a:sym typeface="+mn-ea"/>
              </a:rPr>
              <a:t>V1.0</a:t>
            </a:r>
            <a:endParaRPr lang="en-US" sz="1600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761365" y="1073785"/>
            <a:ext cx="2032000" cy="588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2023/12/E</a:t>
            </a:r>
            <a:endParaRPr lang="en-US" altLang="zh-CN" sz="16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  <a:p>
            <a:pPr algn="ctr"/>
            <a:r>
              <a:rPr lang="en-US" altLang="zh-CN" sz="160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V0.3 tuning version</a:t>
            </a:r>
            <a:endParaRPr lang="en-US" altLang="zh-CN" sz="16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3622675" y="1630680"/>
            <a:ext cx="0" cy="360000"/>
          </a:xfrm>
          <a:prstGeom prst="line">
            <a:avLst/>
          </a:prstGeom>
          <a:ln w="41275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2961640" y="1066165"/>
            <a:ext cx="235712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2024/01/E</a:t>
            </a:r>
            <a:endParaRPr lang="en-US" altLang="zh-CN" sz="1600"/>
          </a:p>
          <a:p>
            <a:pPr algn="ctr"/>
            <a:r>
              <a:rPr lang="en-US" altLang="zh-CN" sz="1600"/>
              <a:t>V0.5 basic release show</a:t>
            </a:r>
            <a:endParaRPr lang="zh-CN" altLang="en-US" sz="1600"/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442710" y="2519680"/>
            <a:ext cx="234569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2024/04/M</a:t>
            </a:r>
            <a:endParaRPr lang="en-US" altLang="zh-CN" sz="1600"/>
          </a:p>
          <a:p>
            <a:pPr algn="ctr"/>
            <a:r>
              <a:rPr lang="en-US" sz="1600">
                <a:sym typeface="+mn-ea"/>
              </a:rPr>
              <a:t>MONO AE</a:t>
            </a:r>
            <a:endParaRPr lang="en-US" altLang="zh-CN" sz="1600"/>
          </a:p>
        </p:txBody>
      </p:sp>
      <p:cxnSp>
        <p:nvCxnSpPr>
          <p:cNvPr id="22" name="直接连接符 21"/>
          <p:cNvCxnSpPr/>
          <p:nvPr>
            <p:custDataLst>
              <p:tags r:id="rId5"/>
            </p:custDataLst>
          </p:nvPr>
        </p:nvCxnSpPr>
        <p:spPr>
          <a:xfrm>
            <a:off x="2021205" y="1630680"/>
            <a:ext cx="0" cy="360000"/>
          </a:xfrm>
          <a:prstGeom prst="line">
            <a:avLst/>
          </a:prstGeom>
          <a:ln w="41275" cmpd="sng">
            <a:solidFill>
              <a:srgbClr val="C8C8C8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139565" y="2519680"/>
            <a:ext cx="221742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2024/02/E</a:t>
            </a:r>
            <a:endParaRPr lang="en-US" altLang="zh-CN" sz="1600"/>
          </a:p>
          <a:p>
            <a:pPr algn="ctr"/>
            <a:r>
              <a:rPr lang="en-US" altLang="zh-CN" sz="1600"/>
              <a:t>V0.7 LTM </a:t>
            </a:r>
            <a:r>
              <a:rPr lang="zh-CN" altLang="en-US" sz="1600"/>
              <a:t>效果联动调试</a:t>
            </a:r>
            <a:endParaRPr lang="zh-CN" altLang="en-US" sz="1600"/>
          </a:p>
        </p:txBody>
      </p:sp>
      <p:graphicFrame>
        <p:nvGraphicFramePr>
          <p:cNvPr id="25" name="表格 24"/>
          <p:cNvGraphicFramePr/>
          <p:nvPr>
            <p:custDataLst>
              <p:tags r:id="rId7"/>
            </p:custDataLst>
          </p:nvPr>
        </p:nvGraphicFramePr>
        <p:xfrm>
          <a:off x="470535" y="3203234"/>
          <a:ext cx="11144252" cy="36290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995"/>
                <a:gridCol w="702310"/>
                <a:gridCol w="2898775"/>
                <a:gridCol w="810260"/>
                <a:gridCol w="223520"/>
                <a:gridCol w="1081405"/>
                <a:gridCol w="1037590"/>
                <a:gridCol w="2402205"/>
                <a:gridCol w="885190"/>
              </a:tblGrid>
              <a:tr h="5791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开发版本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工作项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开发版本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工作</a:t>
                      </a:r>
                      <a:r>
                        <a:rPr lang="zh-CN" altLang="en-US" sz="1600"/>
                        <a:t>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38455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monocular version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V0.5</a:t>
                      </a:r>
                      <a:endParaRPr lang="en-US" altLang="zh-CN" sz="16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自适应测光</a:t>
                      </a:r>
                      <a:r>
                        <a:rPr lang="zh-CN" altLang="en-US" sz="1600"/>
                        <a:t>表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Done</a:t>
                      </a:r>
                      <a:endParaRPr lang="en-US" altLang="zh-CN" sz="16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 anchor="ctr" anchorCtr="0">
                    <a:noFill/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stereo version</a:t>
                      </a:r>
                      <a:endParaRPr lang="en-US" altLang="zh-CN" sz="16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V0.7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gaze AE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曝光表、曝光策略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设计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一致性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方案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5238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WDR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效果输出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midtone &amp; shadow gain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困难场景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解决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debug </a:t>
                      </a:r>
                      <a:r>
                        <a:rPr lang="en-US" altLang="zh-CN" sz="1600"/>
                        <a:t>mode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Done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Tool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V0.7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Tuning tool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V0.7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WDR AE</a:t>
                      </a:r>
                      <a:r>
                        <a:rPr lang="zh-CN" altLang="en-US" sz="1600"/>
                        <a:t>与</a:t>
                      </a:r>
                      <a:r>
                        <a:rPr lang="en-US" altLang="zh-CN" sz="1600"/>
                        <a:t>LTM </a:t>
                      </a:r>
                      <a:r>
                        <a:rPr lang="zh-CN" altLang="en-US" sz="1600"/>
                        <a:t>联调</a:t>
                      </a:r>
                      <a:r>
                        <a:rPr lang="zh-CN" altLang="en-US" sz="1600"/>
                        <a:t>效果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V1.0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rlg </a:t>
                      </a:r>
                      <a:r>
                        <a:rPr lang="zh-CN" altLang="en-US" sz="1600"/>
                        <a:t>实时平台</a:t>
                      </a:r>
                      <a:r>
                        <a:rPr lang="zh-CN" altLang="en-US" sz="1600"/>
                        <a:t>集成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92513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AE smooth</a:t>
                      </a:r>
                      <a:r>
                        <a:rPr lang="zh-CN" altLang="en-US" sz="1600"/>
                        <a:t>策略优化</a:t>
                      </a:r>
                      <a:r>
                        <a:rPr lang="zh-CN" altLang="en-US" sz="1600"/>
                        <a:t>迭代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  <a:tr h="3352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MONO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V0.5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曝光表</a:t>
                      </a:r>
                      <a:r>
                        <a:rPr lang="en-US" altLang="zh-CN" sz="1600"/>
                        <a:t>&amp;</a:t>
                      </a:r>
                      <a:r>
                        <a:rPr lang="zh-CN" altLang="en-US" sz="1600"/>
                        <a:t>曝光</a:t>
                      </a:r>
                      <a:r>
                        <a:rPr lang="zh-CN" altLang="en-US" sz="1600"/>
                        <a:t>策略设计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MONO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V1.0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感知联动效果</a:t>
                      </a:r>
                      <a:r>
                        <a:rPr lang="zh-CN" altLang="en-US" sz="1600"/>
                        <a:t>测试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V0.7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多目</a:t>
                      </a:r>
                      <a:r>
                        <a:rPr lang="en-US" altLang="zh-CN" sz="1600"/>
                        <a:t>&amp;</a:t>
                      </a:r>
                      <a:r>
                        <a:rPr lang="zh-CN" altLang="en-US" sz="1600"/>
                        <a:t>多</a:t>
                      </a:r>
                      <a:r>
                        <a:rPr lang="en-US" altLang="zh-CN" sz="1600"/>
                        <a:t>sensor</a:t>
                      </a:r>
                      <a:r>
                        <a:rPr lang="zh-CN" altLang="en-US" sz="1600"/>
                        <a:t>曝光一致性</a:t>
                      </a:r>
                      <a:r>
                        <a:rPr lang="zh-CN" altLang="en-US" sz="1600"/>
                        <a:t>方案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>
            <a:off x="5248275" y="219011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2201545" y="2530475"/>
            <a:ext cx="185229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2024/02/09-02/17</a:t>
            </a:r>
            <a:endParaRPr lang="en-US" altLang="zh-CN" sz="1600"/>
          </a:p>
          <a:p>
            <a:pPr algn="ctr"/>
            <a:r>
              <a:rPr lang="en-US" altLang="zh-CN" sz="1600"/>
              <a:t>annual leave</a:t>
            </a:r>
            <a:endParaRPr lang="en-US" altLang="zh-CN" sz="1600"/>
          </a:p>
        </p:txBody>
      </p:sp>
      <p:cxnSp>
        <p:nvCxnSpPr>
          <p:cNvPr id="29" name="直接连接符 28"/>
          <p:cNvCxnSpPr/>
          <p:nvPr>
            <p:custDataLst>
              <p:tags r:id="rId10"/>
            </p:custDataLst>
          </p:nvPr>
        </p:nvCxnSpPr>
        <p:spPr>
          <a:xfrm>
            <a:off x="4053205" y="2196465"/>
            <a:ext cx="0" cy="360000"/>
          </a:xfrm>
          <a:prstGeom prst="line">
            <a:avLst/>
          </a:prstGeom>
          <a:ln w="41275" cmpd="sng">
            <a:solidFill>
              <a:srgbClr val="C8C8C8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19735" y="1870075"/>
            <a:ext cx="11236325" cy="410210"/>
            <a:chOff x="599" y="1885"/>
            <a:chExt cx="17873" cy="646"/>
          </a:xfrm>
        </p:grpSpPr>
        <p:sp>
          <p:nvSpPr>
            <p:cNvPr id="7" name="右箭头 6"/>
            <p:cNvSpPr/>
            <p:nvPr>
              <p:custDataLst>
                <p:tags r:id="rId11"/>
              </p:custDataLst>
            </p:nvPr>
          </p:nvSpPr>
          <p:spPr>
            <a:xfrm>
              <a:off x="15883" y="1885"/>
              <a:ext cx="2589" cy="6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2024.06</a:t>
              </a:r>
              <a:endParaRPr lang="en-US" altLang="zh-CN"/>
            </a:p>
          </p:txBody>
        </p:sp>
        <p:sp>
          <p:nvSpPr>
            <p:cNvPr id="8" name="矩形 7"/>
            <p:cNvSpPr/>
            <p:nvPr>
              <p:custDataLst>
                <p:tags r:id="rId12"/>
              </p:custDataLst>
            </p:nvPr>
          </p:nvSpPr>
          <p:spPr>
            <a:xfrm>
              <a:off x="8241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2024.03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13"/>
              </p:custDataLst>
            </p:nvPr>
          </p:nvSpPr>
          <p:spPr>
            <a:xfrm>
              <a:off x="5693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2024.02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14"/>
              </p:custDataLst>
            </p:nvPr>
          </p:nvSpPr>
          <p:spPr>
            <a:xfrm>
              <a:off x="3146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2024.01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15"/>
              </p:custDataLst>
            </p:nvPr>
          </p:nvSpPr>
          <p:spPr>
            <a:xfrm>
              <a:off x="10788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2024.04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16"/>
              </p:custDataLst>
            </p:nvPr>
          </p:nvSpPr>
          <p:spPr>
            <a:xfrm>
              <a:off x="13336" y="2038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2024.05</a:t>
              </a:r>
              <a:endParaRPr lang="en-US" altLang="zh-CN"/>
            </a:p>
          </p:txBody>
        </p:sp>
        <p:sp>
          <p:nvSpPr>
            <p:cNvPr id="32" name="矩形 31"/>
            <p:cNvSpPr/>
            <p:nvPr>
              <p:custDataLst>
                <p:tags r:id="rId17"/>
              </p:custDataLst>
            </p:nvPr>
          </p:nvSpPr>
          <p:spPr>
            <a:xfrm>
              <a:off x="599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2023.12</a:t>
              </a:r>
              <a:endParaRPr lang="en-US" altLang="zh-CN"/>
            </a:p>
          </p:txBody>
        </p:sp>
      </p:grpSp>
      <p:cxnSp>
        <p:nvCxnSpPr>
          <p:cNvPr id="33" name="直接连接符 32"/>
          <p:cNvCxnSpPr/>
          <p:nvPr>
            <p:custDataLst>
              <p:tags r:id="rId18"/>
            </p:custDataLst>
          </p:nvPr>
        </p:nvCxnSpPr>
        <p:spPr>
          <a:xfrm>
            <a:off x="6824345" y="163068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9"/>
            </p:custDataLst>
          </p:nvPr>
        </p:nvCxnSpPr>
        <p:spPr>
          <a:xfrm>
            <a:off x="7390130" y="216598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>
            <a:off x="9152255" y="161226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8426450" y="1084580"/>
            <a:ext cx="146240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stereo </a:t>
            </a:r>
            <a:r>
              <a:rPr lang="en-US" altLang="zh-CN"/>
              <a:t>V</a:t>
            </a:r>
            <a:r>
              <a:rPr lang="en-US" altLang="zh-CN"/>
              <a:t>0.7 MR features</a:t>
            </a:r>
            <a:endParaRPr lang="en-US" altLang="zh-CN"/>
          </a:p>
        </p:txBody>
      </p:sp>
      <p:cxnSp>
        <p:nvCxnSpPr>
          <p:cNvPr id="37" name="直接连接符 36"/>
          <p:cNvCxnSpPr/>
          <p:nvPr>
            <p:custDataLst>
              <p:tags r:id="rId22"/>
            </p:custDataLst>
          </p:nvPr>
        </p:nvCxnSpPr>
        <p:spPr>
          <a:xfrm>
            <a:off x="11171555" y="162433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9081135" y="2531745"/>
            <a:ext cx="234569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2024/05/E</a:t>
            </a:r>
            <a:endParaRPr lang="en-US" altLang="zh-CN" sz="1600"/>
          </a:p>
          <a:p>
            <a:pPr algn="ctr"/>
            <a:r>
              <a:rPr lang="zh-CN" altLang="en-US" sz="1600">
                <a:sym typeface="+mn-ea"/>
              </a:rPr>
              <a:t>stereo </a:t>
            </a:r>
            <a:r>
              <a:rPr lang="en-US" altLang="zh-CN" sz="1600">
                <a:sym typeface="+mn-ea"/>
              </a:rPr>
              <a:t>V1.0 show</a:t>
            </a:r>
            <a:endParaRPr lang="en-US" altLang="zh-CN" sz="1600"/>
          </a:p>
        </p:txBody>
      </p:sp>
      <p:cxnSp>
        <p:nvCxnSpPr>
          <p:cNvPr id="39" name="直接连接符 38"/>
          <p:cNvCxnSpPr/>
          <p:nvPr>
            <p:custDataLst>
              <p:tags r:id="rId24"/>
            </p:custDataLst>
          </p:nvPr>
        </p:nvCxnSpPr>
        <p:spPr>
          <a:xfrm>
            <a:off x="10028555" y="217805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10125075" y="1084580"/>
            <a:ext cx="181546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/>
              <a:t>Algo tuning tool V0.7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AWB</a:t>
            </a:r>
            <a:r>
              <a:rPr lang="zh-CN" altLang="en-US"/>
              <a:t>迭代规划及开发进度</a:t>
            </a:r>
            <a:endParaRPr lang="zh-CN" altLang="en-US"/>
          </a:p>
        </p:txBody>
      </p: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H="1">
            <a:off x="3415665" y="1170305"/>
            <a:ext cx="18415" cy="78867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662930" y="1085215"/>
            <a:ext cx="230060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2024/04/M</a:t>
            </a:r>
            <a:endParaRPr lang="en-US" sz="1600"/>
          </a:p>
          <a:p>
            <a:pPr algn="ctr"/>
            <a:r>
              <a:rPr lang="zh-CN" altLang="en-US" sz="1600">
                <a:sym typeface="+mn-ea"/>
              </a:rPr>
              <a:t>monocular </a:t>
            </a:r>
            <a:r>
              <a:rPr lang="en-US" altLang="zh-CN" sz="1600">
                <a:sym typeface="+mn-ea"/>
              </a:rPr>
              <a:t>V1.0</a:t>
            </a:r>
            <a:endParaRPr lang="en-US" sz="1600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761365" y="1073785"/>
            <a:ext cx="2032000" cy="588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2023/12/E</a:t>
            </a:r>
            <a:endParaRPr lang="en-US" altLang="zh-CN" sz="16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  <a:p>
            <a:pPr algn="ctr"/>
            <a:r>
              <a:rPr lang="en-US" altLang="zh-CN" sz="160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V0.3 tuning version</a:t>
            </a:r>
            <a:endParaRPr lang="en-US" altLang="zh-CN" sz="16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3622675" y="1630680"/>
            <a:ext cx="0" cy="360000"/>
          </a:xfrm>
          <a:prstGeom prst="line">
            <a:avLst/>
          </a:prstGeom>
          <a:ln w="41275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961640" y="1066165"/>
            <a:ext cx="235712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2024/01/E</a:t>
            </a:r>
            <a:endParaRPr lang="en-US" altLang="zh-CN" sz="1600"/>
          </a:p>
          <a:p>
            <a:pPr algn="ctr"/>
            <a:r>
              <a:rPr lang="en-US" altLang="zh-CN" sz="1600"/>
              <a:t>V0.5 basic release show</a:t>
            </a:r>
            <a:endParaRPr lang="zh-CN" altLang="en-US" sz="1600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442710" y="2519680"/>
            <a:ext cx="212026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2024/03/E</a:t>
            </a:r>
            <a:endParaRPr lang="en-US" altLang="zh-CN" sz="1600"/>
          </a:p>
          <a:p>
            <a:pPr algn="ctr"/>
            <a:r>
              <a:rPr lang="en-US" sz="1600">
                <a:sym typeface="+mn-ea"/>
              </a:rPr>
              <a:t>AWB+CCM tuning</a:t>
            </a:r>
            <a:endParaRPr lang="en-US" altLang="zh-CN" sz="1600"/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>
            <a:off x="2021205" y="1630680"/>
            <a:ext cx="0" cy="360000"/>
          </a:xfrm>
          <a:prstGeom prst="line">
            <a:avLst/>
          </a:prstGeom>
          <a:ln w="41275" cmpd="sng">
            <a:solidFill>
              <a:srgbClr val="C8C8C8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/>
          <p:nvPr>
            <p:custDataLst>
              <p:tags r:id="rId8"/>
            </p:custDataLst>
          </p:nvPr>
        </p:nvGraphicFramePr>
        <p:xfrm>
          <a:off x="419735" y="3356269"/>
          <a:ext cx="11144252" cy="36290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995"/>
                <a:gridCol w="702310"/>
                <a:gridCol w="2898775"/>
                <a:gridCol w="810260"/>
                <a:gridCol w="223520"/>
                <a:gridCol w="1081405"/>
                <a:gridCol w="1037590"/>
                <a:gridCol w="2402205"/>
                <a:gridCol w="885190"/>
              </a:tblGrid>
              <a:tr h="5791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开发版本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工作项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开发版本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工作</a:t>
                      </a:r>
                      <a:r>
                        <a:rPr lang="zh-CN" altLang="en-US" sz="1600"/>
                        <a:t>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38455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monocular version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V0.5</a:t>
                      </a:r>
                      <a:endParaRPr lang="en-US" altLang="zh-CN" sz="16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白平衡算法框架设计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Done</a:t>
                      </a:r>
                      <a:endParaRPr lang="en-US" altLang="zh-CN" sz="16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 anchor="ctr" anchorCtr="0">
                    <a:noFill/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stereo version</a:t>
                      </a:r>
                      <a:endParaRPr lang="en-US" altLang="zh-CN" sz="16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V0.7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AWB+CCM</a:t>
                      </a:r>
                      <a:r>
                        <a:rPr lang="zh-CN" altLang="en-US" sz="1600"/>
                        <a:t>饱和度调试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颜色倾向性调整模块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双目一致性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方案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5791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600">
                          <a:solidFill>
                            <a:schemeClr val="tx1"/>
                          </a:solidFill>
                        </a:rPr>
                        <a:t>特殊场景识别与白平衡调试模块</a:t>
                      </a:r>
                      <a:endParaRPr 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困难场景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解决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debug </a:t>
                      </a:r>
                      <a:r>
                        <a:rPr lang="en-US" altLang="zh-CN" sz="1600"/>
                        <a:t>mode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Done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Tool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V0.7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Tuning tool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V0.7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600"/>
                        <a:t>室内外、各色温全量测试颜色效果</a:t>
                      </a:r>
                      <a:endParaRPr 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V1.0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rlg </a:t>
                      </a:r>
                      <a:r>
                        <a:rPr lang="zh-CN" altLang="en-US" sz="1600"/>
                        <a:t>实时平台</a:t>
                      </a:r>
                      <a:r>
                        <a:rPr lang="zh-CN" altLang="en-US" sz="1600"/>
                        <a:t>集成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92513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600">
                          <a:sym typeface="+mn-ea"/>
                        </a:rPr>
                        <a:t>混合光源场景等重点问题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2201545" y="2530475"/>
            <a:ext cx="185229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2024/02/09-02/17</a:t>
            </a:r>
            <a:endParaRPr lang="en-US" altLang="zh-CN" sz="1600"/>
          </a:p>
          <a:p>
            <a:pPr algn="ctr"/>
            <a:r>
              <a:rPr lang="en-US" altLang="zh-CN" sz="1600"/>
              <a:t>annual leave</a:t>
            </a:r>
            <a:endParaRPr lang="en-US" altLang="zh-CN" sz="1600"/>
          </a:p>
        </p:txBody>
      </p:sp>
      <p:cxnSp>
        <p:nvCxnSpPr>
          <p:cNvPr id="29" name="直接连接符 28"/>
          <p:cNvCxnSpPr/>
          <p:nvPr>
            <p:custDataLst>
              <p:tags r:id="rId10"/>
            </p:custDataLst>
          </p:nvPr>
        </p:nvCxnSpPr>
        <p:spPr>
          <a:xfrm>
            <a:off x="4053205" y="2196465"/>
            <a:ext cx="0" cy="360000"/>
          </a:xfrm>
          <a:prstGeom prst="line">
            <a:avLst/>
          </a:prstGeom>
          <a:ln w="41275" cmpd="sng">
            <a:solidFill>
              <a:srgbClr val="C8C8C8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19735" y="1870075"/>
            <a:ext cx="11236325" cy="410210"/>
            <a:chOff x="599" y="1885"/>
            <a:chExt cx="17873" cy="646"/>
          </a:xfrm>
        </p:grpSpPr>
        <p:sp>
          <p:nvSpPr>
            <p:cNvPr id="7" name="右箭头 6"/>
            <p:cNvSpPr/>
            <p:nvPr>
              <p:custDataLst>
                <p:tags r:id="rId11"/>
              </p:custDataLst>
            </p:nvPr>
          </p:nvSpPr>
          <p:spPr>
            <a:xfrm>
              <a:off x="15883" y="1885"/>
              <a:ext cx="2589" cy="6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2024.06</a:t>
              </a:r>
              <a:endParaRPr lang="en-US" altLang="zh-CN"/>
            </a:p>
          </p:txBody>
        </p:sp>
        <p:sp>
          <p:nvSpPr>
            <p:cNvPr id="8" name="矩形 7"/>
            <p:cNvSpPr/>
            <p:nvPr>
              <p:custDataLst>
                <p:tags r:id="rId12"/>
              </p:custDataLst>
            </p:nvPr>
          </p:nvSpPr>
          <p:spPr>
            <a:xfrm>
              <a:off x="8241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2024.03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13"/>
              </p:custDataLst>
            </p:nvPr>
          </p:nvSpPr>
          <p:spPr>
            <a:xfrm>
              <a:off x="5693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2024.02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14"/>
              </p:custDataLst>
            </p:nvPr>
          </p:nvSpPr>
          <p:spPr>
            <a:xfrm>
              <a:off x="3146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2024.01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15"/>
              </p:custDataLst>
            </p:nvPr>
          </p:nvSpPr>
          <p:spPr>
            <a:xfrm>
              <a:off x="10788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2024.04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16"/>
              </p:custDataLst>
            </p:nvPr>
          </p:nvSpPr>
          <p:spPr>
            <a:xfrm>
              <a:off x="13336" y="2038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2024.05</a:t>
              </a:r>
              <a:endParaRPr lang="en-US" altLang="zh-CN"/>
            </a:p>
          </p:txBody>
        </p:sp>
        <p:sp>
          <p:nvSpPr>
            <p:cNvPr id="32" name="矩形 31"/>
            <p:cNvSpPr/>
            <p:nvPr>
              <p:custDataLst>
                <p:tags r:id="rId17"/>
              </p:custDataLst>
            </p:nvPr>
          </p:nvSpPr>
          <p:spPr>
            <a:xfrm>
              <a:off x="599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2023.12</a:t>
              </a:r>
              <a:endParaRPr lang="en-US" altLang="zh-CN"/>
            </a:p>
          </p:txBody>
        </p:sp>
      </p:grpSp>
      <p:cxnSp>
        <p:nvCxnSpPr>
          <p:cNvPr id="33" name="直接连接符 32"/>
          <p:cNvCxnSpPr/>
          <p:nvPr>
            <p:custDataLst>
              <p:tags r:id="rId18"/>
            </p:custDataLst>
          </p:nvPr>
        </p:nvCxnSpPr>
        <p:spPr>
          <a:xfrm>
            <a:off x="6922135" y="163068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9"/>
            </p:custDataLst>
          </p:nvPr>
        </p:nvCxnSpPr>
        <p:spPr>
          <a:xfrm>
            <a:off x="6645910" y="215963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>
            <a:off x="9152255" y="161226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8426450" y="1084580"/>
            <a:ext cx="146240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stereo </a:t>
            </a:r>
            <a:r>
              <a:rPr lang="en-US" altLang="zh-CN"/>
              <a:t>V</a:t>
            </a:r>
            <a:r>
              <a:rPr lang="en-US" altLang="zh-CN"/>
              <a:t>0.7 MR features</a:t>
            </a:r>
            <a:endParaRPr lang="en-US" altLang="zh-CN"/>
          </a:p>
        </p:txBody>
      </p:sp>
      <p:cxnSp>
        <p:nvCxnSpPr>
          <p:cNvPr id="37" name="直接连接符 36"/>
          <p:cNvCxnSpPr/>
          <p:nvPr>
            <p:custDataLst>
              <p:tags r:id="rId22"/>
            </p:custDataLst>
          </p:nvPr>
        </p:nvCxnSpPr>
        <p:spPr>
          <a:xfrm>
            <a:off x="11171555" y="162433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9081135" y="2531745"/>
            <a:ext cx="234569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/>
              <a:t>2024/05/E</a:t>
            </a:r>
            <a:endParaRPr lang="en-US" altLang="zh-CN" sz="1600"/>
          </a:p>
          <a:p>
            <a:pPr algn="ctr"/>
            <a:r>
              <a:rPr lang="zh-CN" altLang="en-US" sz="1600">
                <a:sym typeface="+mn-ea"/>
              </a:rPr>
              <a:t>stereo </a:t>
            </a:r>
            <a:r>
              <a:rPr lang="en-US" altLang="zh-CN" sz="1600">
                <a:sym typeface="+mn-ea"/>
              </a:rPr>
              <a:t>V1.0 show</a:t>
            </a:r>
            <a:endParaRPr lang="en-US" altLang="zh-CN" sz="1600"/>
          </a:p>
        </p:txBody>
      </p:sp>
      <p:cxnSp>
        <p:nvCxnSpPr>
          <p:cNvPr id="39" name="直接连接符 38"/>
          <p:cNvCxnSpPr/>
          <p:nvPr>
            <p:custDataLst>
              <p:tags r:id="rId24"/>
            </p:custDataLst>
          </p:nvPr>
        </p:nvCxnSpPr>
        <p:spPr>
          <a:xfrm>
            <a:off x="10028555" y="2178050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10125075" y="1084580"/>
            <a:ext cx="181546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/>
              <a:t>Algo tuning tool V0.7</a:t>
            </a:r>
            <a:endParaRPr lang="en-US"/>
          </a:p>
        </p:txBody>
      </p:sp>
      <p:sp>
        <p:nvSpPr>
          <p:cNvPr id="24" name="文本框 23"/>
          <p:cNvSpPr txBox="1"/>
          <p:nvPr>
            <p:custDataLst>
              <p:tags r:id="rId26"/>
            </p:custDataLst>
          </p:nvPr>
        </p:nvSpPr>
        <p:spPr>
          <a:xfrm>
            <a:off x="4100195" y="2519680"/>
            <a:ext cx="2256790" cy="59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/>
              <a:t>2024/02/E</a:t>
            </a:r>
            <a:endParaRPr lang="en-US" altLang="zh-CN" sz="1600"/>
          </a:p>
          <a:p>
            <a:pPr algn="ctr"/>
            <a:r>
              <a:rPr lang="en-US" altLang="zh-CN" sz="1400"/>
              <a:t>V0.7 </a:t>
            </a:r>
            <a:r>
              <a:rPr lang="zh-CN" altLang="en-US" sz="1400"/>
              <a:t>室内外、各色温效果</a:t>
            </a:r>
            <a:endParaRPr lang="zh-CN" altLang="en-US" sz="1400"/>
          </a:p>
        </p:txBody>
      </p:sp>
      <p:cxnSp>
        <p:nvCxnSpPr>
          <p:cNvPr id="26" name="直接连接符 25"/>
          <p:cNvCxnSpPr/>
          <p:nvPr>
            <p:custDataLst>
              <p:tags r:id="rId27"/>
            </p:custDataLst>
          </p:nvPr>
        </p:nvCxnSpPr>
        <p:spPr>
          <a:xfrm>
            <a:off x="5248275" y="2190115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ATF</a:t>
            </a:r>
            <a:r>
              <a:rPr lang="zh-CN" altLang="en-US"/>
              <a:t>迭代规划及进度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15662" y="1881391"/>
            <a:ext cx="9635087" cy="410210"/>
            <a:chOff x="3146" y="1885"/>
            <a:chExt cx="15326" cy="646"/>
          </a:xfrm>
        </p:grpSpPr>
        <p:sp>
          <p:nvSpPr>
            <p:cNvPr id="7" name="右箭头 6"/>
            <p:cNvSpPr/>
            <p:nvPr>
              <p:custDataLst>
                <p:tags r:id="rId1"/>
              </p:custDataLst>
            </p:nvPr>
          </p:nvSpPr>
          <p:spPr>
            <a:xfrm>
              <a:off x="15883" y="1885"/>
              <a:ext cx="2589" cy="6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2024.06</a:t>
              </a:r>
              <a:endParaRPr lang="en-US" altLang="zh-CN"/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8241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2024.03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5693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2024.02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3146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2024.01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>
              <a:off x="10788" y="2046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2024.04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6"/>
              </p:custDataLst>
            </p:nvPr>
          </p:nvSpPr>
          <p:spPr>
            <a:xfrm>
              <a:off x="13336" y="2038"/>
              <a:ext cx="2547" cy="3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2024.05</a:t>
              </a:r>
              <a:endParaRPr lang="en-US" altLang="zh-CN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7677" y="1032466"/>
            <a:ext cx="2504300" cy="545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/>
              <a:t>2024/02/M</a:t>
            </a:r>
            <a:endParaRPr lang="en-US" sz="1600"/>
          </a:p>
          <a:p>
            <a:pPr algn="ctr"/>
            <a:r>
              <a:rPr lang="en-US" altLang="zh-CN" sz="1600"/>
              <a:t>V0.5 offline simu version</a:t>
            </a:r>
            <a:endParaRPr lang="en-US" sz="1600"/>
          </a:p>
        </p:txBody>
      </p: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3189092" y="1589247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41459" y="2585330"/>
            <a:ext cx="2357187" cy="771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/>
              <a:t>2024/03/E</a:t>
            </a:r>
            <a:endParaRPr lang="en-US" sz="1600"/>
          </a:p>
          <a:p>
            <a:pPr algn="ctr"/>
            <a:r>
              <a:rPr lang="en-US" altLang="zh-CN" sz="1600"/>
              <a:t>V0.7 RLG real time detection version</a:t>
            </a:r>
            <a:endParaRPr lang="en-US" sz="1600"/>
          </a:p>
        </p:txBody>
      </p:sp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>
            <a:off x="5920053" y="2189381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7960396" y="1623649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81803" y="1032507"/>
            <a:ext cx="2368503" cy="591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/>
              <a:t>2024/05/M</a:t>
            </a:r>
            <a:endParaRPr lang="en-US" sz="1600"/>
          </a:p>
          <a:p>
            <a:pPr algn="ctr"/>
            <a:r>
              <a:rPr lang="en-US" altLang="zh-CN" sz="1600"/>
              <a:t>V0.9 AE alignment version</a:t>
            </a:r>
            <a:endParaRPr lang="en-US" sz="160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0373306" y="2189381"/>
            <a:ext cx="0" cy="360000"/>
          </a:xfrm>
          <a:prstGeom prst="line">
            <a:avLst/>
          </a:prstGeom>
          <a:ln w="41275" cmpd="sng">
            <a:solidFill>
              <a:srgbClr val="FFC000"/>
            </a:solidFill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89025" y="2607974"/>
            <a:ext cx="2368503" cy="591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600"/>
              <a:t>2024/06/E</a:t>
            </a:r>
            <a:endParaRPr lang="en-US" sz="1600"/>
          </a:p>
          <a:p>
            <a:pPr algn="ctr"/>
            <a:r>
              <a:rPr lang="en-US" altLang="zh-CN" sz="1600"/>
              <a:t>V1.0 MR feature version</a:t>
            </a:r>
            <a:endParaRPr lang="en-US" sz="1600"/>
          </a:p>
        </p:txBody>
      </p:sp>
      <p:graphicFrame>
        <p:nvGraphicFramePr>
          <p:cNvPr id="25" name="表格 24"/>
          <p:cNvGraphicFramePr/>
          <p:nvPr>
            <p:custDataLst>
              <p:tags r:id="rId11"/>
            </p:custDataLst>
          </p:nvPr>
        </p:nvGraphicFramePr>
        <p:xfrm>
          <a:off x="1148749" y="3730334"/>
          <a:ext cx="9749155" cy="2746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0085"/>
                <a:gridCol w="1241425"/>
                <a:gridCol w="5125085"/>
                <a:gridCol w="1432560"/>
              </a:tblGrid>
              <a:tr h="5454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开发版本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工作项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3528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basic version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V0.5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离线采集</a:t>
                      </a:r>
                      <a:r>
                        <a:rPr lang="en-US" altLang="zh-CN" sz="1600"/>
                        <a:t>flicker raw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离线仿真探测结果，调试参数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debug mode </a:t>
                      </a:r>
                      <a:r>
                        <a:rPr lang="zh-CN" altLang="en-US" sz="1600"/>
                        <a:t>设计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V0.7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RLG</a:t>
                      </a:r>
                      <a:r>
                        <a:rPr lang="zh-CN" altLang="en-US" sz="1600"/>
                        <a:t>平台上实时测试场景，验证算法准确性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Doing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42989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探测结果与</a:t>
                      </a:r>
                      <a:r>
                        <a:rPr lang="en-US" altLang="zh-CN" sz="1600"/>
                        <a:t>AE</a:t>
                      </a:r>
                      <a:r>
                        <a:rPr lang="zh-CN" altLang="en-US" sz="1600"/>
                        <a:t>联动效果版本，</a:t>
                      </a:r>
                      <a:r>
                        <a:rPr lang="en-US" altLang="zh-CN" sz="1600"/>
                        <a:t>basic version ready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TBD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MR feature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子区域手机探测特性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Pending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Tuning </a:t>
            </a:r>
            <a:r>
              <a:rPr lang="zh-CN" altLang="en-US"/>
              <a:t>测试规划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UNIT_TABLE_BEAUTIFY" val="smartTable{1ab27d67-cc35-42f8-9d4b-fab15dab217e}"/>
  <p:tag name="TABLE_ENDDRAG_ORIGIN_RECT" val="877*390"/>
  <p:tag name="TABLE_ENDDRAG_RECT" val="37*253*877*390"/>
  <p:tag name="KSO_WM_BEAUTIFY_FLAG" val=""/>
</p:tagLst>
</file>

<file path=ppt/tags/tag114.xml><?xml version="1.0" encoding="utf-8"?>
<p:tagLst xmlns:p="http://schemas.openxmlformats.org/presentationml/2006/main">
  <p:tag name="KSO_WPP_MARK_KEY" val="7f7b2bf9-766c-4898-938c-74aa19c05813"/>
  <p:tag name="COMMONDATA" val="eyJoZGlkIjoiMWM4Y2Y1NmYyYWU5ZjRmMGE1MWY1ZDU1ZjNjNzA2OWI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TABLE_BEAUTIFY" val="smartTable{1ab27d67-cc35-42f8-9d4b-fab15dab217e}"/>
  <p:tag name="TABLE_ENDDRAG_ORIGIN_RECT" val="877*390"/>
  <p:tag name="TABLE_ENDDRAG_RECT" val="37*253*877*390"/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UNIT_TABLE_BEAUTIFY" val="smartTable{1ab27d67-cc35-42f8-9d4b-fab15dab217e}"/>
  <p:tag name="TABLE_ENDDRAG_ORIGIN_RECT" val="877*390"/>
  <p:tag name="TABLE_ENDDRAG_RECT" val="37*253*877*390"/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>Widescreen</PresentationFormat>
  <Paragraphs>468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回顾</vt:lpstr>
      <vt:lpstr>3A开发进度汇总</vt:lpstr>
      <vt:lpstr>2A迭代版本规划</vt:lpstr>
      <vt:lpstr>AE迭代规划及开发进度</vt:lpstr>
      <vt:lpstr>AWB迭代规划及开发进度</vt:lpstr>
      <vt:lpstr>ATF迭代规划及进度</vt:lpstr>
      <vt:lpstr>Tuning 测试规划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3A开发进度汇总</dc:title>
  <dc:creator>张睿</dc:creator>
  <cp:lastModifiedBy>邹卓良</cp:lastModifiedBy>
  <cp:revision>13</cp:revision>
  <dcterms:created xsi:type="dcterms:W3CDTF">2024-01-22T06:33:00Z</dcterms:created>
  <dcterms:modified xsi:type="dcterms:W3CDTF">2024-01-23T01:49:44Z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2052-11.1.0.14036</vt:lpwstr>
  </property>
</Properties>
</file>