
<file path=[Content_Types].xml><?xml version="1.0" encoding="utf-8"?>
<Types xmlns="http://schemas.openxmlformats.org/package/2006/content-types"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1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26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0"/>
        <p:guide pos="268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fidential"/>
          <p:cNvSpPr txBox="1"/>
          <p:nvPr userDrawn="1"/>
        </p:nvSpPr>
        <p:spPr>
          <a:xfrm>
            <a:off x="0" y="6492875"/>
            <a:ext cx="9144000" cy="365125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/>
          <a:lstStyle>
            <a:lvl1pPr defTabSz="825500">
              <a:defRPr sz="2800" b="1">
                <a:solidFill>
                  <a:schemeClr val="accent5">
                    <a:hueOff val="-82419"/>
                    <a:satOff val="-9467"/>
                    <a:lumOff val="-16297"/>
                  </a:schemeClr>
                </a:solidFill>
              </a:defRPr>
            </a:lvl1pPr>
          </a:lstStyle>
          <a:p>
            <a:pPr algn="ctr"/>
            <a:r>
              <a:rPr lang="en-US" sz="900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GravityXR Electronics and Technology Co. Ltd. Confidential Information. All Rights Reserved.</a:t>
            </a:r>
            <a:endParaRPr sz="900" b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 rotWithShape="1">
          <a:blip r:embed="rId2"/>
          <a:srcRect r="68270"/>
          <a:stretch>
            <a:fillRect/>
          </a:stretch>
        </p:blipFill>
        <p:spPr>
          <a:xfrm>
            <a:off x="8383112" y="53531"/>
            <a:ext cx="560472" cy="7850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67136" y="166045"/>
            <a:ext cx="6955206" cy="61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1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67143" y="838575"/>
            <a:ext cx="85787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67136" y="875226"/>
            <a:ext cx="85787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1341120"/>
            <a:ext cx="2814320" cy="166433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259840" y="1757680"/>
            <a:ext cx="660400" cy="59118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59840" y="2348865"/>
            <a:ext cx="660400" cy="57594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08175" y="2205355"/>
            <a:ext cx="158369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63620" y="2100580"/>
            <a:ext cx="949960" cy="49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sensor A:</a:t>
            </a:r>
            <a:endParaRPr lang="en-US" altLang="zh-CN" sz="900"/>
          </a:p>
          <a:p>
            <a:r>
              <a:rPr lang="en-US" altLang="zh-CN" sz="900"/>
              <a:t>R/G</a:t>
            </a:r>
            <a:r>
              <a:rPr lang="en-US" altLang="zh-CN" sz="900" baseline="-25000"/>
              <a:t>(</a:t>
            </a:r>
            <a:r>
              <a:rPr lang="en-US" altLang="zh-CN" sz="900" baseline="-25000"/>
              <a:t>A)</a:t>
            </a:r>
            <a:r>
              <a:rPr lang="en-US" altLang="zh-CN" sz="900"/>
              <a:t>:0.694</a:t>
            </a:r>
            <a:endParaRPr lang="en-US" altLang="zh-CN" sz="900"/>
          </a:p>
          <a:p>
            <a:r>
              <a:rPr lang="en-US" altLang="zh-CN" sz="900"/>
              <a:t>B/G</a:t>
            </a:r>
            <a:r>
              <a:rPr lang="en-US" altLang="zh-CN" sz="900" baseline="-25000"/>
              <a:t>(A)</a:t>
            </a:r>
            <a:r>
              <a:rPr lang="en-US" altLang="zh-CN" sz="900"/>
              <a:t>:0.616</a:t>
            </a:r>
            <a:endParaRPr lang="en-US" altLang="zh-CN" sz="900"/>
          </a:p>
          <a:p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4572000" y="2068830"/>
            <a:ext cx="949960" cy="49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sensor B:</a:t>
            </a:r>
            <a:endParaRPr lang="en-US" altLang="zh-CN" sz="900"/>
          </a:p>
          <a:p>
            <a:r>
              <a:rPr lang="en-US" altLang="zh-CN" sz="900"/>
              <a:t>R/G</a:t>
            </a:r>
            <a:r>
              <a:rPr lang="en-US" altLang="zh-CN" sz="900" baseline="-25000"/>
              <a:t>(B</a:t>
            </a:r>
            <a:r>
              <a:rPr lang="en-US" altLang="zh-CN" sz="900" baseline="-25000"/>
              <a:t>)</a:t>
            </a:r>
            <a:r>
              <a:rPr lang="en-US" altLang="zh-CN" sz="900"/>
              <a:t>:0.696</a:t>
            </a:r>
            <a:endParaRPr lang="en-US" altLang="zh-CN" sz="900"/>
          </a:p>
          <a:p>
            <a:r>
              <a:rPr lang="en-US" altLang="zh-CN" sz="900"/>
              <a:t>B/G</a:t>
            </a:r>
            <a:r>
              <a:rPr lang="en-US" altLang="zh-CN" sz="900" baseline="-25000"/>
              <a:t>(B)</a:t>
            </a:r>
            <a:r>
              <a:rPr lang="en-US" altLang="zh-CN" sz="900"/>
              <a:t>:0.622</a:t>
            </a:r>
            <a:endParaRPr lang="en-US" altLang="zh-CN" sz="900"/>
          </a:p>
          <a:p>
            <a:endParaRPr lang="en-US" altLang="zh-CN" sz="9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908175" y="2853055"/>
            <a:ext cx="158369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63620" y="2708910"/>
            <a:ext cx="1248410" cy="49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/>
              <a:t>golden sensor:</a:t>
            </a:r>
            <a:endParaRPr lang="en-US" altLang="zh-CN" sz="900"/>
          </a:p>
          <a:p>
            <a:r>
              <a:rPr lang="en-US" altLang="zh-CN" sz="900"/>
              <a:t>R/G</a:t>
            </a:r>
            <a:r>
              <a:rPr lang="en-US" altLang="zh-CN" sz="900" baseline="-25000"/>
              <a:t>(Golden</a:t>
            </a:r>
            <a:r>
              <a:rPr lang="en-US" altLang="zh-CN" sz="900" baseline="-25000"/>
              <a:t>)</a:t>
            </a:r>
            <a:r>
              <a:rPr lang="en-US" altLang="zh-CN" sz="900"/>
              <a:t>:0.714</a:t>
            </a:r>
            <a:endParaRPr lang="en-US" altLang="zh-CN" sz="900"/>
          </a:p>
          <a:p>
            <a:r>
              <a:rPr lang="en-US" altLang="zh-CN" sz="900"/>
              <a:t>B/G</a:t>
            </a:r>
            <a:r>
              <a:rPr lang="en-US" altLang="zh-CN" sz="900" baseline="-25000"/>
              <a:t>(Golden)</a:t>
            </a:r>
            <a:r>
              <a:rPr lang="en-US" altLang="zh-CN" sz="900"/>
              <a:t>:0.636</a:t>
            </a:r>
            <a:endParaRPr lang="en-US" altLang="zh-CN" sz="900"/>
          </a:p>
          <a:p>
            <a:endParaRPr lang="en-US" altLang="zh-CN" sz="900"/>
          </a:p>
        </p:txBody>
      </p:sp>
      <p:sp>
        <p:nvSpPr>
          <p:cNvPr id="17" name="文本框 16"/>
          <p:cNvSpPr txBox="1"/>
          <p:nvPr/>
        </p:nvSpPr>
        <p:spPr>
          <a:xfrm>
            <a:off x="1115060" y="3933190"/>
            <a:ext cx="4112260" cy="495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AWB gain</a:t>
            </a:r>
            <a:r>
              <a:rPr lang="zh-CN" altLang="en-US" sz="1200"/>
              <a:t>的</a:t>
            </a:r>
            <a:r>
              <a:rPr lang="en-US" altLang="zh-CN" sz="1200"/>
              <a:t>otp</a:t>
            </a:r>
            <a:r>
              <a:rPr lang="zh-CN" altLang="en-US" sz="1200"/>
              <a:t>矫正公式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R_Gain_OTP =  (R/G</a:t>
            </a:r>
            <a:r>
              <a:rPr lang="en-US" altLang="zh-CN" sz="1200" baseline="-25000"/>
              <a:t>(n)</a:t>
            </a:r>
            <a:r>
              <a:rPr lang="en-US" altLang="zh-CN" sz="1200"/>
              <a:t>)/(</a:t>
            </a:r>
            <a:r>
              <a:rPr lang="en-US" altLang="zh-CN" sz="1200">
                <a:sym typeface="+mn-ea"/>
              </a:rPr>
              <a:t>R/G</a:t>
            </a:r>
            <a:r>
              <a:rPr lang="en-US" altLang="zh-CN" sz="1200" baseline="-25000">
                <a:sym typeface="+mn-ea"/>
              </a:rPr>
              <a:t>(Golden)</a:t>
            </a:r>
            <a:r>
              <a:rPr lang="en-US" altLang="zh-CN" sz="1200">
                <a:sym typeface="+mn-ea"/>
              </a:rPr>
              <a:t>) * R_Gain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B_Gain_OTP =  (B/G</a:t>
            </a:r>
            <a:r>
              <a:rPr lang="en-US" altLang="zh-CN" sz="1200" baseline="-25000">
                <a:sym typeface="+mn-ea"/>
              </a:rPr>
              <a:t>(n)</a:t>
            </a:r>
            <a:r>
              <a:rPr lang="en-US" altLang="zh-CN" sz="1200">
                <a:sym typeface="+mn-ea"/>
              </a:rPr>
              <a:t>)/(B/G</a:t>
            </a:r>
            <a:r>
              <a:rPr lang="en-US" altLang="zh-CN" sz="1200" baseline="-25000">
                <a:sym typeface="+mn-ea"/>
              </a:rPr>
              <a:t>(Golden)</a:t>
            </a:r>
            <a:r>
              <a:rPr lang="en-US" altLang="zh-CN" sz="1200">
                <a:sym typeface="+mn-ea"/>
              </a:rPr>
              <a:t>) *  B_Gain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67360" y="4725035"/>
            <a:ext cx="4257040" cy="1128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1000"/>
              <a:t>       </a:t>
            </a:r>
            <a:r>
              <a:rPr lang="zh-CN" sz="1000"/>
              <a:t>由于不同</a:t>
            </a:r>
            <a:r>
              <a:rPr lang="en-US" altLang="zh-CN" sz="1000"/>
              <a:t>sensor</a:t>
            </a:r>
            <a:r>
              <a:rPr lang="zh-CN" altLang="en-US" sz="1000"/>
              <a:t>在</a:t>
            </a:r>
            <a:r>
              <a:rPr lang="zh-CN" sz="1000"/>
              <a:t>生产过程中的感光特性无法做到完全一致，为了保证最终颜色效果的一致性，需要利用</a:t>
            </a:r>
            <a:r>
              <a:rPr lang="en-US" altLang="zh-CN" sz="1000"/>
              <a:t>otp</a:t>
            </a:r>
            <a:r>
              <a:rPr lang="zh-CN" altLang="en-US" sz="1000"/>
              <a:t>的数据矫正。</a:t>
            </a:r>
            <a:endParaRPr lang="zh-CN" altLang="en-US" sz="1000"/>
          </a:p>
          <a:p>
            <a:pPr>
              <a:lnSpc>
                <a:spcPct val="120000"/>
              </a:lnSpc>
            </a:pPr>
            <a:r>
              <a:rPr lang="en-US" altLang="zh-CN" sz="1000"/>
              <a:t>       AWB otp</a:t>
            </a:r>
            <a:r>
              <a:rPr lang="zh-CN" altLang="en-US" sz="1000"/>
              <a:t>数据与</a:t>
            </a:r>
            <a:r>
              <a:rPr lang="en-US" altLang="zh-CN" sz="1000"/>
              <a:t>sensor ID</a:t>
            </a:r>
            <a:r>
              <a:rPr lang="zh-CN" altLang="en-US" sz="1000"/>
              <a:t>严格对应，存储内容为同一个色温下的</a:t>
            </a:r>
            <a:r>
              <a:rPr lang="en-US" altLang="zh-CN" sz="1000"/>
              <a:t>R/G</a:t>
            </a:r>
            <a:r>
              <a:rPr lang="zh-CN" altLang="en-US" sz="1000"/>
              <a:t>、</a:t>
            </a:r>
            <a:r>
              <a:rPr lang="en-US" altLang="zh-CN" sz="1000"/>
              <a:t>B/G</a:t>
            </a:r>
            <a:r>
              <a:rPr lang="zh-CN" altLang="en-US" sz="1000"/>
              <a:t>值，</a:t>
            </a:r>
            <a:r>
              <a:rPr lang="en-US" altLang="zh-CN" sz="1000"/>
              <a:t>golden</a:t>
            </a:r>
            <a:r>
              <a:rPr lang="zh-CN" altLang="en-US" sz="1000"/>
              <a:t>值是根据较大量的数据统计得到的。</a:t>
            </a:r>
            <a:endParaRPr lang="zh-CN" altLang="en-US" sz="1000"/>
          </a:p>
          <a:p>
            <a:pPr>
              <a:lnSpc>
                <a:spcPct val="120000"/>
              </a:lnSpc>
            </a:pPr>
            <a:r>
              <a:rPr lang="zh-CN" altLang="en-US" sz="1000"/>
              <a:t> </a:t>
            </a:r>
            <a:r>
              <a:rPr lang="en-US" altLang="zh-CN" sz="1000"/>
              <a:t>      </a:t>
            </a:r>
            <a:r>
              <a:rPr lang="zh-CN" altLang="en-US" sz="1000"/>
              <a:t>矫正公式如上式所示，以</a:t>
            </a:r>
            <a:r>
              <a:rPr lang="en-US" altLang="zh-CN" sz="1000">
                <a:sym typeface="+mn-ea"/>
              </a:rPr>
              <a:t>R_Gain</a:t>
            </a:r>
            <a:r>
              <a:rPr lang="zh-CN" altLang="en-US" sz="1000">
                <a:sym typeface="+mn-ea"/>
              </a:rPr>
              <a:t>为例</a:t>
            </a:r>
            <a:r>
              <a:rPr lang="zh-CN" altLang="en-US" sz="1000"/>
              <a:t>，将第</a:t>
            </a:r>
            <a:r>
              <a:rPr lang="en-US" altLang="zh-CN" sz="1000"/>
              <a:t>n</a:t>
            </a:r>
            <a:r>
              <a:rPr lang="zh-CN" altLang="en-US" sz="1000"/>
              <a:t>颗</a:t>
            </a:r>
            <a:r>
              <a:rPr lang="en-US" altLang="zh-CN" sz="1000"/>
              <a:t>sensor</a:t>
            </a:r>
            <a:r>
              <a:rPr lang="zh-CN" altLang="en-US" sz="1000"/>
              <a:t>的</a:t>
            </a:r>
            <a:r>
              <a:rPr lang="en-US" altLang="zh-CN" sz="1000"/>
              <a:t>otp</a:t>
            </a:r>
            <a:r>
              <a:rPr lang="zh-CN" altLang="en-US" sz="1000"/>
              <a:t>数据中读出的</a:t>
            </a:r>
            <a:r>
              <a:rPr lang="en-US" altLang="zh-CN" sz="1000">
                <a:sym typeface="+mn-ea"/>
              </a:rPr>
              <a:t>(R/G</a:t>
            </a:r>
            <a:r>
              <a:rPr lang="en-US" altLang="zh-CN" sz="1000" baseline="-25000">
                <a:sym typeface="+mn-ea"/>
              </a:rPr>
              <a:t>(n)</a:t>
            </a:r>
            <a:r>
              <a:rPr lang="en-US" altLang="zh-CN" sz="1000">
                <a:sym typeface="+mn-ea"/>
              </a:rPr>
              <a:t>)</a:t>
            </a:r>
            <a:r>
              <a:rPr lang="zh-CN" altLang="en-US" sz="1000">
                <a:sym typeface="+mn-ea"/>
              </a:rPr>
              <a:t>与</a:t>
            </a:r>
            <a:r>
              <a:rPr lang="en-US" altLang="zh-CN" sz="1000">
                <a:sym typeface="+mn-ea"/>
              </a:rPr>
              <a:t>(R/G</a:t>
            </a:r>
            <a:r>
              <a:rPr lang="en-US" altLang="zh-CN" sz="1000" baseline="-25000">
                <a:sym typeface="+mn-ea"/>
              </a:rPr>
              <a:t>(Golden)</a:t>
            </a:r>
            <a:r>
              <a:rPr lang="en-US" altLang="zh-CN" sz="1000">
                <a:sym typeface="+mn-ea"/>
              </a:rPr>
              <a:t>)</a:t>
            </a:r>
            <a:r>
              <a:rPr lang="zh-CN" altLang="en-US" sz="1000">
                <a:sym typeface="+mn-ea"/>
              </a:rPr>
              <a:t>做除法，得到的比例值乘到</a:t>
            </a:r>
            <a:r>
              <a:rPr lang="en-US" altLang="zh-CN" sz="1000">
                <a:sym typeface="+mn-ea"/>
              </a:rPr>
              <a:t>R_Gain</a:t>
            </a:r>
            <a:r>
              <a:rPr lang="zh-CN" altLang="en-US" sz="1000">
                <a:sym typeface="+mn-ea"/>
              </a:rPr>
              <a:t>上。</a:t>
            </a:r>
            <a:endParaRPr lang="zh-CN" sz="1000"/>
          </a:p>
          <a:p>
            <a:pPr>
              <a:lnSpc>
                <a:spcPct val="120000"/>
              </a:lnSpc>
            </a:pPr>
            <a:endParaRPr lang="zh-CN" altLang="zh-CN" sz="1000"/>
          </a:p>
        </p:txBody>
      </p:sp>
      <p:sp>
        <p:nvSpPr>
          <p:cNvPr id="19" name="文本框 18"/>
          <p:cNvSpPr txBox="1"/>
          <p:nvPr/>
        </p:nvSpPr>
        <p:spPr>
          <a:xfrm>
            <a:off x="3562985" y="1700530"/>
            <a:ext cx="3317240" cy="452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900">
                <a:sym typeface="+mn-ea"/>
              </a:rPr>
              <a:t>根据</a:t>
            </a:r>
            <a:r>
              <a:rPr lang="en-US" altLang="zh-CN" sz="900">
                <a:sym typeface="+mn-ea"/>
              </a:rPr>
              <a:t>otp</a:t>
            </a:r>
            <a:r>
              <a:rPr lang="zh-CN" altLang="en-US" sz="900">
                <a:sym typeface="+mn-ea"/>
              </a:rPr>
              <a:t>的</a:t>
            </a:r>
            <a:r>
              <a:rPr lang="en-US" altLang="zh-CN" sz="900">
                <a:sym typeface="+mn-ea"/>
              </a:rPr>
              <a:t>bin</a:t>
            </a:r>
            <a:r>
              <a:rPr lang="zh-CN" altLang="en-US" sz="900">
                <a:sym typeface="+mn-ea"/>
              </a:rPr>
              <a:t>文件数据中的</a:t>
            </a:r>
            <a:r>
              <a:rPr lang="en-US" altLang="zh-CN" sz="900">
                <a:sym typeface="+mn-ea"/>
              </a:rPr>
              <a:t>Gb/Gr</a:t>
            </a:r>
            <a:r>
              <a:rPr lang="zh-CN" altLang="en-US" sz="900">
                <a:sym typeface="+mn-ea"/>
              </a:rPr>
              <a:t>值计算</a:t>
            </a:r>
            <a:r>
              <a:rPr lang="en-US" altLang="zh-CN" sz="900">
                <a:sym typeface="+mn-ea"/>
              </a:rPr>
              <a:t>R/G:</a:t>
            </a:r>
            <a:endParaRPr lang="en-US" altLang="zh-CN" sz="900"/>
          </a:p>
          <a:p>
            <a:r>
              <a:rPr lang="en-US" altLang="zh-CN" sz="900">
                <a:sym typeface="+mn-ea"/>
              </a:rPr>
              <a:t>R/G = R / (1/2 * (Gr + Gr * (</a:t>
            </a:r>
            <a:r>
              <a:rPr lang="en-US" altLang="zh-CN" sz="900">
                <a:sym typeface="+mn-ea"/>
              </a:rPr>
              <a:t>Gb/Gr</a:t>
            </a:r>
            <a:r>
              <a:rPr lang="en-US" altLang="zh-CN" sz="900">
                <a:sym typeface="+mn-ea"/>
              </a:rPr>
              <a:t>))</a:t>
            </a:r>
            <a:endParaRPr lang="en-US" altLang="zh-CN" sz="900"/>
          </a:p>
          <a:p>
            <a:endParaRPr lang="en-US" altLang="zh-CN" sz="9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WM4Y2Y1NmYyYWU5ZjRmMGE1MWY1ZDU1ZjNjNzA2OWIifQ=="/>
  <p:tag name="KSO_WPP_MARK_KEY" val="2aac176c-9485-4563-a132-48f87d3a247f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演示</Application>
  <PresentationFormat/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Helvetica Neue Medium</vt:lpstr>
      <vt:lpstr>Arial Unicode MS</vt:lpstr>
      <vt:lpstr>Calibri</vt:lpstr>
      <vt:lpstr>Cambria Math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Zou_Zhuoliang(邹卓良)</dc:creator>
  <cp:lastModifiedBy>邹卓良</cp:lastModifiedBy>
  <cp:revision>754</cp:revision>
  <dcterms:created xsi:type="dcterms:W3CDTF">2023-10-10T08:14:00Z</dcterms:created>
  <dcterms:modified xsi:type="dcterms:W3CDTF">2024-05-13T08:37:43Z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804F399CFFC6405784010136643AA569_12</vt:lpwstr>
  </property>
</Properties>
</file>