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81" r:id="rId5"/>
    <p:sldId id="284" r:id="rId6"/>
    <p:sldId id="283" r:id="rId7"/>
    <p:sldId id="297" r:id="rId8"/>
    <p:sldId id="293" r:id="rId9"/>
    <p:sldId id="285" r:id="rId10"/>
    <p:sldId id="295" r:id="rId11"/>
    <p:sldId id="296" r:id="rId12"/>
    <p:sldId id="303" r:id="rId13"/>
    <p:sldId id="306" r:id="rId14"/>
    <p:sldId id="307" r:id="rId15"/>
    <p:sldId id="304" r:id="rId16"/>
    <p:sldId id="305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80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154083" y="219979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199803" y="374315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020" y="719357"/>
            <a:ext cx="2885684" cy="961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Date Placeholder 6"/>
          <p:cNvSpPr>
            <a:spLocks noGrp="1"/>
          </p:cNvSpPr>
          <p:nvPr>
            <p:ph type="dt" sz="half" idx="2"/>
          </p:nvPr>
        </p:nvSpPr>
        <p:spPr>
          <a:xfrm>
            <a:off x="9629789" y="6471018"/>
            <a:ext cx="2472271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458D3472-3039-4CDA-A65E-A999B6CCF95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5" name="Confidential"/>
          <p:cNvSpPr txBox="1"/>
          <p:nvPr userDrawn="1"/>
        </p:nvSpPr>
        <p:spPr>
          <a:xfrm>
            <a:off x="89939" y="6471017"/>
            <a:ext cx="9893815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501"/>
                    <a:lumOff val="-16331"/>
                  </a:schemeClr>
                </a:solidFill>
              </a:defRPr>
            </a:lvl1pPr>
          </a:lstStyle>
          <a:p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17672"/>
            <a:ext cx="12188825" cy="34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836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90855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6181" y="255838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56190" y="978538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56181" y="1015189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onfidential"/>
          <p:cNvSpPr txBox="1"/>
          <p:nvPr userDrawn="1"/>
        </p:nvSpPr>
        <p:spPr>
          <a:xfrm>
            <a:off x="0" y="6517672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501"/>
                    <a:lumOff val="-16331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501"/>
                    <a:lumOff val="-16331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53531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6181" y="166045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6190" y="838575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6181" y="875226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501"/>
                    <a:lumOff val="-16331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ctr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jpeg"/><Relationship Id="rId8" Type="http://schemas.openxmlformats.org/officeDocument/2006/relationships/image" Target="../media/image24.png"/><Relationship Id="rId7" Type="http://schemas.openxmlformats.org/officeDocument/2006/relationships/image" Target="../media/image23.jpeg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</a:t>
            </a:r>
            <a:r>
              <a:rPr lang="zh-CN" altLang="en-US" dirty="0"/>
              <a:t>影响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1493" y="3897441"/>
            <a:ext cx="15709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李长庆</a:t>
            </a:r>
            <a:endParaRPr lang="en-US" sz="2400" dirty="0"/>
          </a:p>
          <a:p>
            <a:pPr algn="r"/>
            <a:r>
              <a:rPr lang="en-US" sz="2400" dirty="0"/>
              <a:t>2023.03.1</a:t>
            </a:r>
            <a:r>
              <a:rPr lang="en-US" altLang="zh-CN" sz="2400" dirty="0"/>
              <a:t>5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视频</a:t>
            </a:r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83065" y="2237105"/>
            <a:ext cx="173228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16760" y="1414780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视频序列色温变化</a:t>
            </a:r>
            <a:r>
              <a:rPr lang="zh-CN" altLang="en-US"/>
              <a:t>曲线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72300" y="1419860"/>
            <a:ext cx="340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视频序列</a:t>
            </a:r>
            <a:r>
              <a:rPr lang="en-US" altLang="zh-CN"/>
              <a:t>Rgain</a:t>
            </a:r>
            <a:r>
              <a:rPr lang="zh-CN" altLang="en-US"/>
              <a:t>和</a:t>
            </a:r>
            <a:r>
              <a:rPr lang="en-US" altLang="zh-CN"/>
              <a:t>BGain</a:t>
            </a:r>
            <a:r>
              <a:rPr lang="zh-CN" altLang="en-US"/>
              <a:t>变化</a:t>
            </a:r>
            <a:r>
              <a:rPr lang="zh-CN" altLang="en-US"/>
              <a:t>曲线</a:t>
            </a:r>
            <a:endParaRPr lang="zh-CN" altLang="en-US"/>
          </a:p>
        </p:txBody>
      </p:sp>
      <p:pic>
        <p:nvPicPr>
          <p:cNvPr id="5" name="图片 4" descr="增益变化曲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7595" y="1838960"/>
            <a:ext cx="5031105" cy="3773805"/>
          </a:xfrm>
          <a:prstGeom prst="rect">
            <a:avLst/>
          </a:prstGeom>
        </p:spPr>
      </p:pic>
      <p:pic>
        <p:nvPicPr>
          <p:cNvPr id="6" name="图片 5" descr="色温变化曲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1838960"/>
            <a:ext cx="5031105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不同亮度</a:t>
            </a:r>
            <a:r>
              <a:rPr lang="zh-CN" altLang="en-US"/>
              <a:t>图像</a:t>
            </a:r>
            <a:endParaRPr lang="zh-CN" altLang="en-US"/>
          </a:p>
        </p:txBody>
      </p:sp>
      <p:pic>
        <p:nvPicPr>
          <p:cNvPr id="5" name="图片 4" descr="色温变化曲线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1410" y="1207135"/>
            <a:ext cx="4698365" cy="2479040"/>
          </a:xfrm>
          <a:prstGeom prst="rect">
            <a:avLst/>
          </a:prstGeom>
        </p:spPr>
      </p:pic>
      <p:pic>
        <p:nvPicPr>
          <p:cNvPr id="6" name="图片 5" descr="enclip0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70" y="2710180"/>
            <a:ext cx="876935" cy="660400"/>
          </a:xfrm>
          <a:prstGeom prst="rect">
            <a:avLst/>
          </a:prstGeom>
        </p:spPr>
      </p:pic>
      <p:pic>
        <p:nvPicPr>
          <p:cNvPr id="10" name="图片 9" descr="色温曲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1207135"/>
            <a:ext cx="4578985" cy="2478405"/>
          </a:xfrm>
          <a:prstGeom prst="rect">
            <a:avLst/>
          </a:prstGeom>
        </p:spPr>
      </p:pic>
      <p:pic>
        <p:nvPicPr>
          <p:cNvPr id="11" name="图片 10" descr="enclip0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250" y="2753995"/>
            <a:ext cx="904240" cy="616585"/>
          </a:xfrm>
          <a:prstGeom prst="rect">
            <a:avLst/>
          </a:prstGeom>
        </p:spPr>
      </p:pic>
      <p:pic>
        <p:nvPicPr>
          <p:cNvPr id="12" name="图片 11" descr="色温变化曲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10" y="3759835"/>
            <a:ext cx="4698365" cy="2433320"/>
          </a:xfrm>
          <a:prstGeom prst="rect">
            <a:avLst/>
          </a:prstGeom>
        </p:spPr>
      </p:pic>
      <p:pic>
        <p:nvPicPr>
          <p:cNvPr id="13" name="图片 12" descr="enclip1_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570" y="5207000"/>
            <a:ext cx="887730" cy="670560"/>
          </a:xfrm>
          <a:prstGeom prst="rect">
            <a:avLst/>
          </a:prstGeom>
        </p:spPr>
      </p:pic>
      <p:pic>
        <p:nvPicPr>
          <p:cNvPr id="14" name="图片 13" descr="untitle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630" y="3759200"/>
            <a:ext cx="4578985" cy="2433320"/>
          </a:xfrm>
          <a:prstGeom prst="rect">
            <a:avLst/>
          </a:prstGeom>
        </p:spPr>
      </p:pic>
      <p:pic>
        <p:nvPicPr>
          <p:cNvPr id="15" name="图片 14" descr="enclip0_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070" y="5203825"/>
            <a:ext cx="94742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-Clip</a:t>
            </a:r>
            <a:r>
              <a:rPr lang="zh-CN" altLang="en-US"/>
              <a:t>落点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56461" y="1188339"/>
                <a:ext cx="1203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461" y="1188339"/>
                <a:ext cx="120332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47" t="-69" r="4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07671" y="1560449"/>
                <a:ext cx="20421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𝑀𝑎𝑥𝑉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1" y="1560449"/>
                <a:ext cx="204216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28" t="-69" r="2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43231" y="1885569"/>
                <a:ext cx="20002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𝑀𝑎𝑥𝑉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31" y="1885569"/>
                <a:ext cx="200025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9" t="-69" r="2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586406" y="1587119"/>
                <a:ext cx="1835785" cy="6591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𝐺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𝐺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06" y="1587119"/>
                <a:ext cx="1835785" cy="659130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3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6083300" y="1193800"/>
            <a:ext cx="175641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Clip</a:t>
            </a:r>
            <a:r>
              <a:rPr lang="zh-CN" altLang="en-US"/>
              <a:t>前加权</a:t>
            </a:r>
            <a:r>
              <a:rPr lang="zh-CN" altLang="en-US"/>
              <a:t>坐标：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62345" y="2248535"/>
            <a:ext cx="573595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1.R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两个通道都</a:t>
            </a:r>
            <a:r>
              <a:rPr lang="en-US" altLang="zh-CN"/>
              <a:t>Clip</a:t>
            </a:r>
            <a:r>
              <a:rPr lang="zh-CN" altLang="en-US"/>
              <a:t>，</a:t>
            </a:r>
            <a:r>
              <a:rPr lang="en-US" altLang="zh-CN"/>
              <a:t>Clip</a:t>
            </a:r>
            <a:r>
              <a:rPr lang="zh-CN" altLang="en-US"/>
              <a:t>后点位于过原点的一条直线，如图中黑色实线</a:t>
            </a:r>
            <a:r>
              <a:rPr lang="zh-CN" altLang="en-US"/>
              <a:t>所示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83300" y="2860040"/>
            <a:ext cx="5643245" cy="1195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2.</a:t>
            </a:r>
            <a:r>
              <a:rPr lang="zh-CN" altLang="en-US"/>
              <a:t>只有</a:t>
            </a:r>
            <a:r>
              <a:rPr lang="en-US" altLang="zh-CN"/>
              <a:t>R</a:t>
            </a:r>
            <a:r>
              <a:rPr lang="zh-CN" altLang="en-US"/>
              <a:t>通道</a:t>
            </a:r>
            <a:r>
              <a:rPr lang="en-US" altLang="zh-CN"/>
              <a:t>Clip</a:t>
            </a:r>
            <a:r>
              <a:rPr lang="zh-CN" altLang="en-US"/>
              <a:t>时，</a:t>
            </a:r>
            <a:r>
              <a:rPr lang="en-US" altLang="zh-CN"/>
              <a:t>Clip</a:t>
            </a:r>
            <a:r>
              <a:rPr lang="zh-CN" altLang="en-US"/>
              <a:t>前点</a:t>
            </a:r>
            <a:r>
              <a:rPr lang="zh-CN" altLang="en-US">
                <a:solidFill>
                  <a:srgbClr val="0033CC"/>
                </a:solidFill>
              </a:rPr>
              <a:t>一定位于图中黑色直线下方</a:t>
            </a:r>
            <a:r>
              <a:rPr lang="zh-CN" altLang="en-US"/>
              <a:t>，如图中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两区；</a:t>
            </a:r>
            <a:r>
              <a:rPr lang="en-US" altLang="zh-CN"/>
              <a:t>Clip</a:t>
            </a:r>
            <a:r>
              <a:rPr lang="zh-CN" altLang="en-US"/>
              <a:t>操作会让点向左侧移动（不同的</a:t>
            </a:r>
            <a:r>
              <a:rPr lang="en-US" altLang="zh-CN"/>
              <a:t>G</a:t>
            </a:r>
            <a:r>
              <a:rPr lang="zh-CN" altLang="en-US"/>
              <a:t>值），并且最多到</a:t>
            </a:r>
            <a:r>
              <a:rPr lang="zh-CN" altLang="en-US">
                <a:solidFill>
                  <a:srgbClr val="0033CC"/>
                </a:solidFill>
              </a:rPr>
              <a:t>黑色直线为止。</a:t>
            </a:r>
            <a:r>
              <a:rPr lang="zh-CN" altLang="en-US">
                <a:solidFill>
                  <a:schemeClr val="tx1"/>
                </a:solidFill>
              </a:rPr>
              <a:t>故相比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区</a:t>
            </a:r>
            <a:r>
              <a:rPr lang="en-US" altLang="zh-CN">
                <a:solidFill>
                  <a:srgbClr val="C00000"/>
                </a:solidFill>
              </a:rPr>
              <a:t>D</a:t>
            </a:r>
            <a:r>
              <a:rPr lang="zh-CN" altLang="en-US">
                <a:solidFill>
                  <a:srgbClr val="C00000"/>
                </a:solidFill>
              </a:rPr>
              <a:t>区</a:t>
            </a:r>
            <a:r>
              <a:rPr lang="en-US" altLang="zh-CN">
                <a:solidFill>
                  <a:srgbClr val="C00000"/>
                </a:solidFill>
              </a:rPr>
              <a:t>Clip</a:t>
            </a:r>
            <a:r>
              <a:rPr lang="zh-CN" altLang="en-US">
                <a:solidFill>
                  <a:srgbClr val="C00000"/>
                </a:solidFill>
              </a:rPr>
              <a:t>后可能会对色温计算影响比较大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44260" y="4018915"/>
                <a:ext cx="5582920" cy="8001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600"/>
                  <a:t>1</a:t>
                </a:r>
                <a:r>
                  <a:rPr lang="zh-CN" altLang="en-US" sz="1600"/>
                  <a:t>）若</a:t>
                </a:r>
                <a:r>
                  <a:rPr lang="en-US" altLang="zh-CN" sz="1600"/>
                  <a:t>Clip</a:t>
                </a:r>
                <a:r>
                  <a:rPr lang="zh-CN" altLang="en-US" sz="1600"/>
                  <a:t>前点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), 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位于图中黑色直线上方</a:t>
                </a:r>
                <a:r>
                  <a:rPr lang="zh-CN" altLang="en-US" sz="1600"/>
                  <a:t>，此时</a:t>
                </a:r>
                <a:r>
                  <a:rPr lang="en-US" altLang="zh-CN" sz="1600"/>
                  <a:t>R</a:t>
                </a:r>
                <a:r>
                  <a:rPr lang="zh-CN" altLang="en-US" sz="1600"/>
                  <a:t>通道满足</a:t>
                </a:r>
                <a:r>
                  <a:rPr lang="en-US" altLang="zh-CN" sz="1600"/>
                  <a:t>Clip</a:t>
                </a:r>
                <a:r>
                  <a:rPr lang="zh-CN" altLang="en-US" sz="1600"/>
                  <a:t>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sz="1600"/>
                      <m:t>可得</m:t>
                    </m:r>
                    <m:r>
                      <a:rPr lang="en-US" altLang="zh-CN" sz="1600"/>
                      <m:t>：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600"/>
                  <a:t>,</a:t>
                </a:r>
                <a:r>
                  <a:rPr lang="zh-CN" altLang="en-US" sz="1600"/>
                  <a:t>此时</a:t>
                </a:r>
                <a:r>
                  <a:rPr lang="en-US" altLang="zh-CN" sz="1600"/>
                  <a:t>B</a:t>
                </a:r>
                <a:r>
                  <a:rPr lang="zh-CN" altLang="en-US" sz="1600"/>
                  <a:t>通道必</a:t>
                </a:r>
                <a:r>
                  <a:rPr lang="en-US" altLang="zh-CN" sz="1600"/>
                  <a:t>Clip</a:t>
                </a:r>
                <a:r>
                  <a:rPr lang="zh-CN" altLang="en-US" sz="1600"/>
                  <a:t>。</a:t>
                </a:r>
                <a:endParaRPr lang="zh-CN" altLang="en-US" sz="1600"/>
              </a:p>
              <a:p>
                <a:endParaRPr lang="zh-CN" altLang="en-US"/>
              </a:p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60" y="4018915"/>
                <a:ext cx="5582920" cy="800100"/>
              </a:xfrm>
              <a:prstGeom prst="rect">
                <a:avLst/>
              </a:prstGeom>
              <a:blipFill rotWithShape="1">
                <a:blip r:embed="rId5"/>
                <a:stretch>
                  <a:fillRect b="-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144260" y="4804410"/>
                <a:ext cx="5582285" cy="8324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600"/>
                  <a:t>2</a:t>
                </a:r>
                <a:r>
                  <a:rPr lang="zh-CN" altLang="en-US" sz="1600"/>
                  <a:t>）若</a:t>
                </a:r>
                <a:r>
                  <a:rPr lang="en-US" altLang="zh-CN" sz="1600"/>
                  <a:t>Clip</a:t>
                </a:r>
                <a:r>
                  <a:rPr lang="zh-CN" altLang="en-US" sz="1600"/>
                  <a:t>后点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), </m:t>
                    </m:r>
                    <m:r>
                      <a:rPr lang="zh-CN" altLang="en-US" sz="16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位于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图中黑色直线上方</a:t>
                </a:r>
                <a:r>
                  <a:rPr lang="zh-CN" altLang="en-US" sz="1600"/>
                  <a:t>，此时</a:t>
                </a:r>
                <a:r>
                  <a:rPr lang="en-US" altLang="zh-CN" sz="1600"/>
                  <a:t>R</a:t>
                </a:r>
                <a:r>
                  <a:rPr lang="zh-CN" altLang="en-US" sz="1600"/>
                  <a:t>通道条件：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sz="1600">
                        <a:latin typeface="Cambria Math" panose="02040503050406030204" charset="0"/>
                      </a:rPr>
                      <m:t>可得</m:t>
                    </m:r>
                    <m:r>
                      <a:rPr lang="en-US" altLang="zh-CN" sz="1600">
                        <a:latin typeface="Cambria Math" panose="02040503050406030204" charset="0"/>
                      </a:rPr>
                      <m:t>：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600">
                    <a:sym typeface="+mn-ea"/>
                  </a:rPr>
                  <a:t>,</a:t>
                </a:r>
                <a:r>
                  <a:rPr lang="zh-CN" altLang="en-US" sz="1600">
                    <a:sym typeface="+mn-ea"/>
                  </a:rPr>
                  <a:t>此时</a:t>
                </a:r>
                <a:r>
                  <a:rPr lang="en-US" altLang="zh-CN" sz="1600">
                    <a:sym typeface="+mn-ea"/>
                  </a:rPr>
                  <a:t>B</a:t>
                </a:r>
                <a:r>
                  <a:rPr lang="zh-CN" altLang="en-US" sz="1600">
                    <a:sym typeface="+mn-ea"/>
                  </a:rPr>
                  <a:t>通道必</a:t>
                </a:r>
                <a:r>
                  <a:rPr lang="en-US" altLang="zh-CN" sz="1600">
                    <a:sym typeface="+mn-ea"/>
                  </a:rPr>
                  <a:t>Clip</a:t>
                </a:r>
                <a:endParaRPr lang="zh-CN" altLang="en-US" sz="1600"/>
              </a:p>
              <a:p>
                <a:endParaRPr lang="zh-CN" altLang="en-US"/>
              </a:p>
              <a:p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60" y="4804410"/>
                <a:ext cx="5582285" cy="832485"/>
              </a:xfrm>
              <a:prstGeom prst="rect">
                <a:avLst/>
              </a:prstGeom>
              <a:blipFill rotWithShape="1">
                <a:blip r:embed="rId6"/>
                <a:stretch>
                  <a:fillRect b="-6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6144895" y="5694680"/>
            <a:ext cx="439674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同理可得只有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通道</a:t>
            </a:r>
            <a:r>
              <a:rPr lang="en-US" altLang="zh-CN">
                <a:sym typeface="+mn-ea"/>
              </a:rPr>
              <a:t>Clip</a:t>
            </a:r>
            <a:r>
              <a:rPr lang="zh-CN" altLang="en-US">
                <a:sym typeface="+mn-ea"/>
              </a:rPr>
              <a:t>时，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区影响较大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24" name="图片 23" descr="clip落点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45" y="1341755"/>
            <a:ext cx="5911850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-Corner </a:t>
            </a:r>
            <a:r>
              <a:rPr lang="en-US" altLang="zh-CN"/>
              <a:t>Case</a:t>
            </a:r>
            <a:endParaRPr lang="en-US" altLang="zh-CN"/>
          </a:p>
        </p:txBody>
      </p:sp>
      <p:pic>
        <p:nvPicPr>
          <p:cNvPr id="3" name="图片 2" descr="色温变化曲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0490" y="1238250"/>
            <a:ext cx="6265545" cy="4680585"/>
          </a:xfrm>
          <a:prstGeom prst="rect">
            <a:avLst/>
          </a:prstGeom>
        </p:spPr>
      </p:pic>
      <p:pic>
        <p:nvPicPr>
          <p:cNvPr id="4" name="图片 3" descr="enclip0_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144905"/>
            <a:ext cx="3371850" cy="2526665"/>
          </a:xfrm>
          <a:prstGeom prst="rect">
            <a:avLst/>
          </a:prstGeom>
        </p:spPr>
      </p:pic>
      <p:pic>
        <p:nvPicPr>
          <p:cNvPr id="5" name="图片 4" descr="enclip1_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3766820"/>
            <a:ext cx="3371215" cy="2538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865" y="2282825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6235" y="478536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后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错误</a:t>
            </a:r>
            <a:r>
              <a:rPr lang="en-US" altLang="zh-CN"/>
              <a:t>Clip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3" name="图片 2" descr="enclip0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153160"/>
            <a:ext cx="3705860" cy="2628265"/>
          </a:xfrm>
          <a:prstGeom prst="rect">
            <a:avLst/>
          </a:prstGeom>
        </p:spPr>
      </p:pic>
      <p:pic>
        <p:nvPicPr>
          <p:cNvPr id="4" name="图片 3" descr="enclip1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791585"/>
            <a:ext cx="3705225" cy="2603500"/>
          </a:xfrm>
          <a:prstGeom prst="rect">
            <a:avLst/>
          </a:prstGeom>
        </p:spPr>
      </p:pic>
      <p:pic>
        <p:nvPicPr>
          <p:cNvPr id="7" name="图片 6" descr="色温变化曲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75" y="1425575"/>
            <a:ext cx="6005195" cy="450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885" y="2282825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885" y="4909185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后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en-US" altLang="zh-CN"/>
              <a:t>need more </a:t>
            </a:r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1165" y="1101725"/>
            <a:ext cx="9695815" cy="2251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</a:t>
            </a:r>
            <a:r>
              <a:rPr lang="zh-CN" altLang="en-US" sz="3200"/>
              <a:t>与图像（场景）中</a:t>
            </a:r>
            <a:r>
              <a:rPr lang="en-US" altLang="zh-CN" sz="3200"/>
              <a:t>Clip</a:t>
            </a:r>
            <a:r>
              <a:rPr lang="zh-CN" altLang="en-US" sz="3200"/>
              <a:t>点的数量和</a:t>
            </a:r>
            <a:r>
              <a:rPr lang="en-US" altLang="zh-CN" sz="3200"/>
              <a:t>Clip</a:t>
            </a:r>
            <a:r>
              <a:rPr lang="zh-CN" altLang="en-US" sz="3200"/>
              <a:t>点距离色温曲线</a:t>
            </a:r>
            <a:r>
              <a:rPr lang="zh-CN" altLang="en-US" sz="3200"/>
              <a:t>距离相关</a:t>
            </a:r>
            <a:r>
              <a:rPr lang="en-US" altLang="zh-CN" sz="3200">
                <a:sym typeface="+mn-ea"/>
              </a:rPr>
              <a:t>-&gt;</a:t>
            </a:r>
            <a:r>
              <a:rPr lang="zh-CN" altLang="en-US" sz="3200">
                <a:sym typeface="+mn-ea"/>
              </a:rPr>
              <a:t>复杂场景</a:t>
            </a:r>
            <a:endParaRPr lang="zh-CN" altLang="en-US" sz="3200"/>
          </a:p>
          <a:p>
            <a:r>
              <a:rPr lang="en-US" altLang="zh-CN" sz="3200"/>
              <a:t>2.Clip</a:t>
            </a:r>
            <a:r>
              <a:rPr lang="zh-CN" altLang="en-US" sz="3200"/>
              <a:t>错误时会产生比较严重偏色</a:t>
            </a:r>
            <a:r>
              <a:rPr lang="en-US" altLang="zh-CN" sz="3200"/>
              <a:t>-&gt;</a:t>
            </a:r>
            <a:r>
              <a:rPr lang="zh-CN" altLang="en-US" sz="3200"/>
              <a:t>场景切换</a:t>
            </a:r>
            <a:r>
              <a:rPr lang="zh-CN" altLang="en-US" sz="3200"/>
              <a:t>时</a:t>
            </a:r>
            <a:endParaRPr lang="zh-CN" altLang="en-US" sz="3200"/>
          </a:p>
          <a:p>
            <a:r>
              <a:rPr lang="en-US" altLang="zh-CN" sz="3200"/>
              <a:t>3.</a:t>
            </a:r>
            <a:r>
              <a:rPr lang="zh-CN" altLang="en-US" sz="3200"/>
              <a:t>与</a:t>
            </a:r>
            <a:r>
              <a:rPr lang="en-US" altLang="zh-CN" sz="3200"/>
              <a:t>AWB</a:t>
            </a:r>
            <a:r>
              <a:rPr lang="zh-CN" altLang="en-US" sz="3200"/>
              <a:t>算法相关</a:t>
            </a:r>
            <a:r>
              <a:rPr lang="en-US" altLang="zh-CN" sz="3200">
                <a:sym typeface="+mn-ea"/>
              </a:rPr>
              <a:t>-&gt;altek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86090" y="2480310"/>
            <a:ext cx="310261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Clip</a:t>
            </a:r>
            <a:r>
              <a:rPr lang="zh-CN" altLang="en-US"/>
              <a:t>位于</a:t>
            </a:r>
            <a:r>
              <a:rPr lang="en-US" altLang="zh-CN"/>
              <a:t>WB</a:t>
            </a:r>
            <a:r>
              <a:rPr lang="zh-CN" altLang="en-US"/>
              <a:t>统计之后，</a:t>
            </a:r>
            <a:r>
              <a:rPr lang="en-US" altLang="zh-CN"/>
              <a:t>Clip</a:t>
            </a:r>
            <a:r>
              <a:rPr lang="zh-CN" altLang="en-US"/>
              <a:t>不会对统计结果产生</a:t>
            </a:r>
            <a:r>
              <a:rPr lang="zh-CN" altLang="en-US"/>
              <a:t>影响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35620" y="4572000"/>
            <a:ext cx="310261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Clip</a:t>
            </a:r>
            <a:r>
              <a:rPr lang="zh-CN" altLang="en-US"/>
              <a:t>位于</a:t>
            </a:r>
            <a:r>
              <a:rPr lang="en-US" altLang="zh-CN"/>
              <a:t>WB</a:t>
            </a:r>
            <a:r>
              <a:rPr lang="zh-CN" altLang="en-US"/>
              <a:t>统计之前，理论上会对统计结果</a:t>
            </a:r>
            <a:r>
              <a:rPr lang="zh-CN" altLang="en-US"/>
              <a:t>有影响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标题 8"/>
          <p:cNvSpPr/>
          <p:nvPr>
            <p:ph type="title"/>
          </p:nvPr>
        </p:nvSpPr>
        <p:spPr>
          <a:xfrm>
            <a:off x="332740" y="165735"/>
            <a:ext cx="9297035" cy="617855"/>
          </a:xfrm>
        </p:spPr>
        <p:txBody>
          <a:bodyPr/>
          <a:p>
            <a:r>
              <a:rPr lang="en-US" altLang="zh-CN"/>
              <a:t>Clip</a:t>
            </a:r>
            <a:r>
              <a:rPr lang="zh-CN" altLang="en-US"/>
              <a:t>位置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7300" y="1892300"/>
          <a:ext cx="6210300" cy="356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926965" imgH="2830195" progId="Visio.Drawing.15">
                  <p:embed/>
                </p:oleObj>
              </mc:Choice>
              <mc:Fallback>
                <p:oleObj name="" r:id="rId1" imgW="4926965" imgH="283019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7300" y="1892300"/>
                        <a:ext cx="6210300" cy="356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58165" y="1132840"/>
            <a:ext cx="6438900" cy="41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本次分析只针对</a:t>
            </a:r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统计的影响，不涉及</a:t>
            </a:r>
            <a:r>
              <a:rPr lang="en-US" altLang="zh-CN"/>
              <a:t>Group</a:t>
            </a:r>
            <a:r>
              <a:rPr lang="zh-CN" altLang="en-US"/>
              <a:t>，</a:t>
            </a:r>
            <a:r>
              <a:rPr lang="en-US" altLang="zh-CN"/>
              <a:t>AI</a:t>
            </a:r>
            <a:r>
              <a:rPr lang="zh-CN" altLang="en-US"/>
              <a:t>和</a:t>
            </a:r>
            <a:r>
              <a:rPr lang="en-US" altLang="zh-CN"/>
              <a:t>LSC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AWB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标定</a:t>
            </a:r>
            <a:r>
              <a:rPr lang="zh-CN" altLang="en-US">
                <a:sym typeface="+mn-ea"/>
              </a:rPr>
              <a:t>阶段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4695" y="1269365"/>
            <a:ext cx="10604500" cy="997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色温</a:t>
            </a:r>
            <a:r>
              <a:rPr lang="zh-CN" altLang="en-US"/>
              <a:t>曲线标定</a:t>
            </a:r>
            <a:r>
              <a:rPr lang="zh-CN" altLang="en-US"/>
              <a:t>阶段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拍摄各色温</a:t>
            </a:r>
            <a:r>
              <a:rPr lang="en-US" altLang="zh-CN">
                <a:sym typeface="+mn-ea"/>
              </a:rPr>
              <a:t>(2300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2856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4000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4150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6500) </a:t>
            </a:r>
            <a:r>
              <a:rPr lang="zh-CN" altLang="en-US"/>
              <a:t>下的白纸或灰卡</a:t>
            </a:r>
            <a:r>
              <a:rPr lang="en-US" altLang="zh-CN"/>
              <a:t>         2.</a:t>
            </a:r>
            <a:r>
              <a:rPr lang="zh-CN" altLang="en-US"/>
              <a:t>计算各色温的矫正参数（</a:t>
            </a:r>
            <a:r>
              <a:rPr lang="en-US" altLang="zh-CN"/>
              <a:t>RG</a:t>
            </a:r>
            <a:r>
              <a:rPr lang="zh-CN" altLang="en-US"/>
              <a:t>，</a:t>
            </a:r>
            <a:r>
              <a:rPr lang="en-US" altLang="zh-CN"/>
              <a:t>BG</a:t>
            </a:r>
            <a:r>
              <a:rPr lang="zh-CN" altLang="en-US"/>
              <a:t>）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拟合生成连续色温曲线（色温，</a:t>
            </a:r>
            <a:r>
              <a:rPr lang="en-US" altLang="zh-CN"/>
              <a:t>RG</a:t>
            </a:r>
            <a:r>
              <a:rPr lang="zh-CN" altLang="en-US"/>
              <a:t>，</a:t>
            </a:r>
            <a:r>
              <a:rPr lang="en-US" altLang="zh-CN"/>
              <a:t>BG</a:t>
            </a:r>
            <a:r>
              <a:rPr lang="zh-CN" altLang="en-US"/>
              <a:t>三个变量，</a:t>
            </a:r>
            <a:r>
              <a:rPr lang="zh-CN" altLang="en-US"/>
              <a:t>对应两条</a:t>
            </a:r>
            <a:r>
              <a:rPr lang="zh-CN" altLang="en-US"/>
              <a:t>曲线）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Rgain_Bgain双曲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312035"/>
            <a:ext cx="5197475" cy="3898265"/>
          </a:xfrm>
          <a:prstGeom prst="rect">
            <a:avLst/>
          </a:prstGeom>
        </p:spPr>
      </p:pic>
      <p:pic>
        <p:nvPicPr>
          <p:cNvPr id="7" name="图片 6" descr="色温_Rgain二阶多项式倒数曲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2266950"/>
            <a:ext cx="525716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AWB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矫正</a:t>
            </a:r>
            <a:r>
              <a:rPr lang="zh-CN" altLang="en-US">
                <a:sym typeface="+mn-ea"/>
              </a:rPr>
              <a:t>阶段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9765" y="1254125"/>
            <a:ext cx="8837930" cy="1501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图像</a:t>
            </a:r>
            <a:r>
              <a:rPr lang="zh-CN" altLang="en-US"/>
              <a:t>白平衡矫正</a:t>
            </a:r>
            <a:r>
              <a:rPr lang="zh-CN" altLang="en-US"/>
              <a:t>阶段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图像分块（</a:t>
            </a:r>
            <a:r>
              <a:rPr lang="en-US" altLang="zh-CN"/>
              <a:t>MxN</a:t>
            </a:r>
            <a:r>
              <a:rPr lang="zh-CN" altLang="en-US"/>
              <a:t>）分通道（</a:t>
            </a:r>
            <a:r>
              <a:rPr lang="en-US" altLang="zh-CN">
                <a:sym typeface="+mn-ea"/>
              </a:rPr>
              <a:t>RGB</a:t>
            </a:r>
            <a:r>
              <a:rPr lang="zh-CN" altLang="en-US"/>
              <a:t>）统计非过</a:t>
            </a:r>
            <a:r>
              <a:rPr lang="zh-CN" altLang="en-US"/>
              <a:t>曝均值</a:t>
            </a:r>
            <a:r>
              <a:rPr lang="en-US" altLang="zh-CN"/>
              <a:t>   2.</a:t>
            </a:r>
            <a:r>
              <a:rPr lang="zh-CN" altLang="en-US"/>
              <a:t>根据统计均值和</a:t>
            </a:r>
            <a:r>
              <a:rPr lang="en-US" altLang="zh-CN"/>
              <a:t>RG-BG</a:t>
            </a:r>
            <a:r>
              <a:rPr lang="zh-CN" altLang="en-US"/>
              <a:t>曲线距离计算白块概率</a:t>
            </a:r>
            <a:r>
              <a:rPr lang="en-US" altLang="zh-CN"/>
              <a:t>  3.</a:t>
            </a:r>
            <a:r>
              <a:rPr lang="zh-CN" altLang="en-US"/>
              <a:t>根据色温</a:t>
            </a:r>
            <a:r>
              <a:rPr lang="en-US" altLang="zh-CN"/>
              <a:t>-RG</a:t>
            </a:r>
            <a:r>
              <a:rPr lang="zh-CN" altLang="en-US"/>
              <a:t>曲线计算分块色温</a:t>
            </a:r>
            <a:r>
              <a:rPr lang="en-US" altLang="zh-CN"/>
              <a:t>   4.</a:t>
            </a:r>
            <a:r>
              <a:rPr lang="zh-CN" altLang="en-US"/>
              <a:t>由白块概率和分块</a:t>
            </a:r>
            <a:r>
              <a:rPr lang="zh-CN" altLang="en-US"/>
              <a:t>色温加权计算图像色温</a:t>
            </a:r>
            <a:r>
              <a:rPr lang="en-US" altLang="zh-CN"/>
              <a:t>   5.</a:t>
            </a:r>
            <a:r>
              <a:rPr lang="zh-CN" altLang="en-US"/>
              <a:t>根据图像色温计算</a:t>
            </a:r>
            <a:r>
              <a:rPr lang="en-US" altLang="zh-CN"/>
              <a:t>Rgain</a:t>
            </a:r>
            <a:r>
              <a:rPr lang="zh-CN" altLang="en-US"/>
              <a:t>和</a:t>
            </a:r>
            <a:r>
              <a:rPr lang="en-US" altLang="zh-CN"/>
              <a:t>Bgain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538480" y="3082290"/>
          <a:ext cx="3400425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44240" imgH="2602865" progId="Visio.Drawing.15">
                  <p:embed/>
                </p:oleObj>
              </mc:Choice>
              <mc:Fallback>
                <p:oleObj name="" r:id="rId1" imgW="3444240" imgH="260286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480" y="3082290"/>
                        <a:ext cx="3400425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885" y="2910205"/>
            <a:ext cx="4126230" cy="3094990"/>
          </a:xfrm>
          <a:prstGeom prst="rect">
            <a:avLst/>
          </a:prstGeom>
        </p:spPr>
      </p:pic>
      <p:pic>
        <p:nvPicPr>
          <p:cNvPr id="5" name="图片 4" descr="色温查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35" y="2957830"/>
            <a:ext cx="3999865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AWB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矫正</a:t>
            </a:r>
            <a:r>
              <a:rPr lang="zh-CN" altLang="en-US"/>
              <a:t>阶段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94155"/>
            <a:ext cx="7324725" cy="4639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90025" y="2027555"/>
            <a:ext cx="2256790" cy="158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ym typeface="+mn-ea"/>
              </a:rPr>
              <a:t>色温</a:t>
            </a:r>
            <a:r>
              <a:rPr lang="en-US" altLang="zh-CN" sz="2800">
                <a:sym typeface="+mn-ea"/>
              </a:rPr>
              <a:t>:2808K      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Rgain=1.185         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Bgain=3.087</a:t>
            </a:r>
            <a:endParaRPr lang="en-US" altLang="zh-CN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165" y="1101725"/>
            <a:ext cx="2444750" cy="31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分块色温概率</a:t>
            </a:r>
            <a:r>
              <a:rPr lang="zh-CN" altLang="en-US"/>
              <a:t>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AWB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矫正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15630" y="1414780"/>
            <a:ext cx="1370330" cy="31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AWB</a:t>
            </a:r>
            <a:r>
              <a:rPr lang="zh-CN" altLang="en-US"/>
              <a:t>矫正</a:t>
            </a:r>
            <a:r>
              <a:rPr lang="zh-CN" altLang="en-US"/>
              <a:t>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enclip0_3now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809750"/>
            <a:ext cx="5456555" cy="4088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69540" y="1370965"/>
            <a:ext cx="1370330" cy="31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AWB</a:t>
            </a:r>
            <a:r>
              <a:rPr lang="zh-CN" altLang="en-US"/>
              <a:t>矫正前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enclip0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1809750"/>
            <a:ext cx="5455920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均值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9585" y="2237105"/>
            <a:ext cx="173228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125" y="1134745"/>
            <a:ext cx="366395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Clip</a:t>
            </a:r>
            <a:r>
              <a:rPr lang="zh-CN" altLang="en-US"/>
              <a:t>操作对分块均值统计影响</a:t>
            </a:r>
            <a:r>
              <a:rPr lang="en-US" altLang="zh-CN"/>
              <a:t>(10bit)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Rmean_clipd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1635125"/>
            <a:ext cx="5419725" cy="4044315"/>
          </a:xfrm>
          <a:prstGeom prst="rect">
            <a:avLst/>
          </a:prstGeom>
        </p:spPr>
      </p:pic>
      <p:pic>
        <p:nvPicPr>
          <p:cNvPr id="6" name="图片 5" descr="Bmean_clip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635125"/>
            <a:ext cx="5407660" cy="4042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5785" y="5784215"/>
            <a:ext cx="273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前后分块</a:t>
            </a:r>
            <a:r>
              <a:rPr lang="en-US" altLang="zh-CN"/>
              <a:t>Rmean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8875" y="5766435"/>
            <a:ext cx="273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前后分块</a:t>
            </a:r>
            <a:r>
              <a:rPr lang="en-US" altLang="zh-CN"/>
              <a:t>Bmean</a:t>
            </a:r>
            <a:r>
              <a:rPr lang="zh-CN" altLang="en-US"/>
              <a:t>差异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色温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9585" y="2237105"/>
            <a:ext cx="173228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7045" y="3326130"/>
            <a:ext cx="4530090" cy="228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Clip</a:t>
            </a:r>
            <a:r>
              <a:rPr lang="zh-CN" altLang="en-US"/>
              <a:t>改变分通道均值统计结果，影响了</a:t>
            </a:r>
            <a:r>
              <a:rPr lang="en-US" altLang="zh-CN"/>
              <a:t>R</a:t>
            </a:r>
            <a:r>
              <a:rPr lang="zh-CN" altLang="en-US"/>
              <a:t>通道和</a:t>
            </a:r>
            <a:r>
              <a:rPr lang="en-US" altLang="zh-CN"/>
              <a:t>B</a:t>
            </a:r>
            <a:r>
              <a:rPr lang="zh-CN" altLang="en-US"/>
              <a:t>通道与</a:t>
            </a:r>
            <a:r>
              <a:rPr lang="en-US" altLang="zh-CN"/>
              <a:t>G</a:t>
            </a:r>
            <a:r>
              <a:rPr lang="zh-CN" altLang="en-US"/>
              <a:t>通道均值比值结果，导致</a:t>
            </a:r>
            <a:r>
              <a:rPr lang="en-US" altLang="zh-CN"/>
              <a:t>Clip</a:t>
            </a:r>
            <a:r>
              <a:rPr lang="zh-CN" altLang="en-US"/>
              <a:t>后计算的色温和</a:t>
            </a:r>
            <a:r>
              <a:rPr lang="en-US" altLang="zh-CN"/>
              <a:t>RGain</a:t>
            </a:r>
            <a:r>
              <a:rPr lang="zh-CN" altLang="en-US"/>
              <a:t>，</a:t>
            </a:r>
            <a:r>
              <a:rPr lang="en-US" altLang="zh-CN"/>
              <a:t>BGain</a:t>
            </a:r>
            <a:r>
              <a:rPr lang="zh-CN" altLang="en-US"/>
              <a:t>与</a:t>
            </a:r>
            <a:r>
              <a:rPr lang="en-US" altLang="zh-CN"/>
              <a:t>Clip</a:t>
            </a:r>
            <a:r>
              <a:rPr lang="zh-CN" altLang="en-US"/>
              <a:t>前有差异；</a:t>
            </a:r>
            <a:endParaRPr lang="zh-CN" altLang="en-US"/>
          </a:p>
          <a:p>
            <a:r>
              <a:rPr lang="zh-CN" altLang="en-US"/>
              <a:t>同时由于色温曲线</a:t>
            </a:r>
            <a:r>
              <a:rPr lang="zh-CN" altLang="en-US"/>
              <a:t>白块先验，使受</a:t>
            </a:r>
            <a:r>
              <a:rPr lang="en-US" altLang="zh-CN"/>
              <a:t>Clip</a:t>
            </a:r>
            <a:r>
              <a:rPr lang="zh-CN" altLang="en-US"/>
              <a:t>影响较大的块在计算最终色温时权重较小，导致最终计算色温的</a:t>
            </a:r>
            <a:r>
              <a:rPr lang="zh-CN" altLang="en-US"/>
              <a:t>偏差并没有</a:t>
            </a:r>
            <a:r>
              <a:rPr lang="zh-CN" altLang="en-US"/>
              <a:t>特别大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837045" y="1540510"/>
          <a:ext cx="4792980" cy="132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45"/>
                <a:gridCol w="1198245"/>
                <a:gridCol w="1198245"/>
                <a:gridCol w="1198245"/>
              </a:tblGrid>
              <a:tr h="441325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色温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cs typeface="+mn-lt"/>
                        </a:rPr>
                        <a:t>Rgain</a:t>
                      </a:r>
                      <a:endParaRPr lang="en-US" altLang="zh-CN" b="1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cs typeface="+mn-lt"/>
                        </a:rPr>
                        <a:t>Bgain</a:t>
                      </a:r>
                      <a:endParaRPr lang="en-US" altLang="zh-CN" b="1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Clip</a:t>
                      </a:r>
                      <a:r>
                        <a:rPr lang="zh-CN" altLang="en-US" b="1"/>
                        <a:t>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3.18</a:t>
                      </a:r>
                      <a:endParaRPr lang="en-US" altLang="zh-CN"/>
                    </a:p>
                  </a:txBody>
                  <a:tcPr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Clip</a:t>
                      </a:r>
                      <a:r>
                        <a:rPr lang="zh-CN" altLang="en-US" b="1"/>
                        <a:t>后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clip前后对比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267460"/>
            <a:ext cx="615823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Clip</a:t>
            </a:r>
            <a:r>
              <a:rPr lang="zh-CN" altLang="en-US"/>
              <a:t>对</a:t>
            </a:r>
            <a:r>
              <a:rPr lang="en-US" altLang="zh-CN"/>
              <a:t>AWB</a:t>
            </a:r>
            <a:r>
              <a:rPr lang="zh-CN" altLang="en-US"/>
              <a:t>影响</a:t>
            </a:r>
            <a:r>
              <a:rPr lang="en-US" altLang="zh-CN"/>
              <a:t>-</a:t>
            </a:r>
            <a:r>
              <a:rPr lang="zh-CN" altLang="en-US"/>
              <a:t>图像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83065" y="2237105"/>
            <a:ext cx="173228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73045" y="116014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95995" y="116014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4" name="图片 3" descr="enclip0_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666875"/>
            <a:ext cx="5367020" cy="4021455"/>
          </a:xfrm>
          <a:prstGeom prst="rect">
            <a:avLst/>
          </a:prstGeom>
        </p:spPr>
      </p:pic>
      <p:pic>
        <p:nvPicPr>
          <p:cNvPr id="5" name="图片 4" descr="enclip1_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0" y="1638935"/>
            <a:ext cx="5405755" cy="4050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70bb613-d837-4b19-b404-ba9de0997b85}"/>
  <p:tag name="TABLE_ENDDRAG_ORIGIN_RECT" val="377*104"/>
  <p:tag name="TABLE_ENDDRAG_RECT" val="412*171*377*104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4400}"/>
</p:tagLst>
</file>

<file path=ppt/tags/tag3.xml><?xml version="1.0" encoding="utf-8"?>
<p:tagLst xmlns:p="http://schemas.openxmlformats.org/presentationml/2006/main">
  <p:tag name="KSO_WPP_MARK_KEY" val="8354a0f9-105c-4418-b9d9-6cfd5b9e3a3d"/>
  <p:tag name="COMMONDATA" val="eyJoZGlkIjoiMTVkMGFkZDAyNmJjODcwN2ZiMTJjYmM1YjY0OTRiNmYifQ=="/>
</p:tagLst>
</file>

<file path=ppt/theme/theme1.xml><?xml version="1.0" encoding="utf-8"?>
<a:theme xmlns:a="http://schemas.openxmlformats.org/drawingml/2006/main" name="回顾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演示</Application>
  <PresentationFormat>Widescreen</PresentationFormat>
  <Paragraphs>172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MS Mincho</vt:lpstr>
      <vt:lpstr>Segoe Print</vt:lpstr>
      <vt:lpstr>回顾</vt:lpstr>
      <vt:lpstr>Visio.Drawing.15</vt:lpstr>
      <vt:lpstr>Visio.Drawing.15</vt:lpstr>
      <vt:lpstr>Clip影响分析</vt:lpstr>
      <vt:lpstr>Clip位置</vt:lpstr>
      <vt:lpstr>AWB算法-标定阶段</vt:lpstr>
      <vt:lpstr>AWB算法-矫正阶段</vt:lpstr>
      <vt:lpstr>AWB算法-矫正阶段</vt:lpstr>
      <vt:lpstr>AWB算法-矫正结果</vt:lpstr>
      <vt:lpstr>Clip对AWB影响-均值统计</vt:lpstr>
      <vt:lpstr>Clip对AWB影响-色温计算</vt:lpstr>
      <vt:lpstr>Clip对AWB影响-图像效果</vt:lpstr>
      <vt:lpstr>Clip对AWB影响-视频序列</vt:lpstr>
      <vt:lpstr>Clip对AWB影响-不同亮度图像</vt:lpstr>
      <vt:lpstr>Clip对AWB影响-不同亮度图像</vt:lpstr>
      <vt:lpstr>Clip对AWB影响-Clip落点分析</vt:lpstr>
      <vt:lpstr>Clip对AWB影响-错误Clip值</vt:lpstr>
      <vt:lpstr>Clip对AWB影响-need more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Clip影响分析</dc:title>
  <dc:creator>张睿</dc:creator>
  <cp:lastModifiedBy>李长庆</cp:lastModifiedBy>
  <cp:revision>161</cp:revision>
  <dcterms:created xsi:type="dcterms:W3CDTF">2023-03-15T07:31:00Z</dcterms:created>
  <dcterms:modified xsi:type="dcterms:W3CDTF">2023-03-22T10:02:37Z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1261A53D072D4ECEBACCB01323F2CEE7</vt:lpwstr>
  </property>
  <property fmtid="{D5CDD505-2E9C-101B-9397-08002B2CF9AE}" pid="3" name="KSOProductBuildVer">
    <vt:lpwstr>2052-11.1.0.12763</vt:lpwstr>
  </property>
</Properties>
</file>