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2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.xml"/><Relationship Id="rId4" Type="http://schemas.openxmlformats.org/officeDocument/2006/relationships/image" Target="../media/image2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86690" y="179705"/>
            <a:ext cx="8853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伪彩原因：</a:t>
            </a:r>
            <a:r>
              <a:rPr lang="en-US" altLang="zh-CN"/>
              <a:t> </a:t>
            </a:r>
            <a:r>
              <a:rPr lang="zh-CN" altLang="en-US"/>
              <a:t>伪</a:t>
            </a:r>
            <a:r>
              <a:rPr lang="zh-CN" altLang="en-US"/>
              <a:t>色主要是由于</a:t>
            </a:r>
            <a:r>
              <a:rPr lang="en-US" altLang="zh-CN"/>
              <a:t>Demosaic</a:t>
            </a:r>
            <a:r>
              <a:rPr lang="zh-CN" altLang="en-US"/>
              <a:t>对高频细节边缘插值不准确造成</a:t>
            </a:r>
            <a:r>
              <a:rPr lang="zh-CN" altLang="en-US"/>
              <a:t>的</a:t>
            </a:r>
            <a:endParaRPr lang="zh-CN" altLang="en-US"/>
          </a:p>
        </p:txBody>
      </p:sp>
      <p:graphicFrame>
        <p:nvGraphicFramePr>
          <p:cNvPr id="5" name="对象 4"/>
          <p:cNvGraphicFramePr/>
          <p:nvPr/>
        </p:nvGraphicFramePr>
        <p:xfrm>
          <a:off x="1144905" y="716915"/>
          <a:ext cx="4418965" cy="1198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39385" imgH="1447165" progId="Visio.Drawing.15">
                  <p:embed/>
                </p:oleObj>
              </mc:Choice>
              <mc:Fallback>
                <p:oleObj name="" r:id="rId1" imgW="5239385" imgH="1447165" progId="Visio.Drawing.15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4905" y="716915"/>
                        <a:ext cx="4418965" cy="1198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51485" y="1849120"/>
            <a:ext cx="104971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/>
              <a:t>举例：</a:t>
            </a:r>
            <a:r>
              <a:rPr lang="zh-CN" altLang="en-US" sz="1200"/>
              <a:t>以</a:t>
            </a:r>
            <a:r>
              <a:rPr lang="en-US" altLang="zh-CN" sz="1200"/>
              <a:t>16M-&gt;8M   Rotio = 0.7       </a:t>
            </a:r>
            <a:r>
              <a:rPr lang="zh-CN" altLang="en-US" sz="1200"/>
              <a:t>（</a:t>
            </a:r>
            <a:r>
              <a:rPr lang="en-US" altLang="zh-CN" sz="1200"/>
              <a:t>Delt= 1/0.7 = 1.4286</a:t>
            </a:r>
            <a:r>
              <a:rPr lang="zh-CN" altLang="en-US" sz="1200"/>
              <a:t>；</a:t>
            </a:r>
            <a:r>
              <a:rPr lang="en-US" altLang="zh-CN" sz="1200"/>
              <a:t>InitPhase = </a:t>
            </a:r>
            <a:r>
              <a:rPr lang="zh-CN" altLang="en-US" sz="1200"/>
              <a:t>（</a:t>
            </a:r>
            <a:r>
              <a:rPr lang="en-US" altLang="zh-CN" sz="1200"/>
              <a:t>Delt-1</a:t>
            </a:r>
            <a:r>
              <a:rPr lang="zh-CN" altLang="en-US" sz="1200"/>
              <a:t>）</a:t>
            </a:r>
            <a:r>
              <a:rPr lang="en-US" altLang="zh-CN" sz="1200"/>
              <a:t>/2 = 0.2143</a:t>
            </a:r>
            <a:r>
              <a:rPr lang="zh-CN" altLang="en-US" sz="1200"/>
              <a:t>），输出一行</a:t>
            </a:r>
            <a:r>
              <a:rPr lang="zh-CN" altLang="en-US" sz="1200"/>
              <a:t>为例</a:t>
            </a:r>
            <a:endParaRPr lang="zh-CN" altLang="en-US" sz="1200"/>
          </a:p>
        </p:txBody>
      </p:sp>
      <p:graphicFrame>
        <p:nvGraphicFramePr>
          <p:cNvPr id="10" name="对象 9"/>
          <p:cNvGraphicFramePr/>
          <p:nvPr/>
        </p:nvGraphicFramePr>
        <p:xfrm>
          <a:off x="726440" y="2486025"/>
          <a:ext cx="5897245" cy="1108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6978650" imgH="1340485" progId="Visio.Drawing.15">
                  <p:embed/>
                </p:oleObj>
              </mc:Choice>
              <mc:Fallback>
                <p:oleObj name="" r:id="rId3" imgW="6978650" imgH="1340485" progId="Visio.Drawing.15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6440" y="2486025"/>
                        <a:ext cx="5897245" cy="1108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表格 13"/>
          <p:cNvGraphicFramePr/>
          <p:nvPr>
            <p:custDataLst>
              <p:tags r:id="rId5"/>
            </p:custDataLst>
          </p:nvPr>
        </p:nvGraphicFramePr>
        <p:xfrm>
          <a:off x="278765" y="3655060"/>
          <a:ext cx="9674225" cy="288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5870"/>
                <a:gridCol w="954405"/>
                <a:gridCol w="938530"/>
                <a:gridCol w="988060"/>
                <a:gridCol w="811530"/>
                <a:gridCol w="952500"/>
                <a:gridCol w="977265"/>
                <a:gridCol w="153606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OutIndex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outPixel Pattern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Gr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Gr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Gr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35C7D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0" scaled="0"/>
                    </a:gradFill>
                  </a:tcPr>
                </a:tc>
              </a:tr>
              <a:tr h="4044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当前点在原图上位置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en-US" altLang="zh-CN" sz="900"/>
                        <a:t>(</a:t>
                      </a:r>
                      <a:r>
                        <a:rPr lang="en-US" altLang="zh-CN" sz="900">
                          <a:sym typeface="+mn-ea"/>
                        </a:rPr>
                        <a:t>SrcCoor=InitPhase+Delt*OutCoor</a:t>
                      </a:r>
                      <a:r>
                        <a:rPr lang="en-US" altLang="zh-CN" sz="900"/>
                        <a:t>)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0.2143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1.6429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3.0714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4.50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5.9285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7.3571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8.7857</a:t>
                      </a:r>
                      <a:endParaRPr lang="zh-CN" altLang="en-US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插值所用像素点的坐</a:t>
                      </a:r>
                      <a:r>
                        <a:rPr lang="en-US" altLang="zh-CN" sz="1200"/>
                        <a:t>(</a:t>
                      </a:r>
                      <a:r>
                        <a:rPr lang="en-US" altLang="zh-CN" sz="1200"/>
                        <a:t>CoorL,CoorR)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（</a:t>
                      </a:r>
                      <a:r>
                        <a:rPr lang="en-US" altLang="zh-CN" sz="1200"/>
                        <a:t>Bilinear</a:t>
                      </a:r>
                      <a:r>
                        <a:rPr lang="zh-CN" altLang="en-US" sz="1200"/>
                        <a:t>为例）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(0,2)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(1,3)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(2,4)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(3,5)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(4,6)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(7,9)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(8,10)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插值所有权重</a:t>
                      </a:r>
                      <a:r>
                        <a:rPr lang="en-US" altLang="zh-CN" sz="1200"/>
                        <a:t>(gain = </a:t>
                      </a:r>
                      <a:r>
                        <a:rPr lang="en-US" altLang="zh-CN" sz="1200"/>
                        <a:t>SrcCoor-CoorL)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0.2143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0.6429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1.0714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1.9285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0.3571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0.7857</a:t>
                      </a:r>
                      <a:endParaRPr lang="en-US" altLang="zh-CN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输出结果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en-US" altLang="zh-CN" sz="800"/>
                        <a:t>out</a:t>
                      </a:r>
                      <a:r>
                        <a:rPr lang="en-US" altLang="zh-CN" sz="800"/>
                        <a:t>Pixel=(gain*RightPixel+(2-gain)*LeftPixel)/2</a:t>
                      </a:r>
                      <a:endParaRPr lang="en-US" altLang="zh-CN" sz="800"/>
                    </a:p>
                    <a:p>
                      <a:pPr>
                        <a:buNone/>
                      </a:pPr>
                      <a:endParaRPr lang="en-US" altLang="zh-CN" sz="800"/>
                    </a:p>
                    <a:p>
                      <a:pPr>
                        <a:buNone/>
                      </a:pPr>
                      <a:r>
                        <a:rPr lang="en-US" altLang="zh-CN" sz="800"/>
                        <a:t>PS</a:t>
                      </a:r>
                      <a:r>
                        <a:rPr lang="zh-CN" altLang="en-US" sz="800"/>
                        <a:t>：除</a:t>
                      </a:r>
                      <a:r>
                        <a:rPr lang="en-US" altLang="zh-CN" sz="800"/>
                        <a:t>2</a:t>
                      </a:r>
                      <a:r>
                        <a:rPr lang="zh-CN" altLang="en-US" sz="800"/>
                        <a:t>是由于</a:t>
                      </a:r>
                      <a:r>
                        <a:rPr lang="en-US" altLang="zh-CN" sz="800"/>
                        <a:t>2</a:t>
                      </a:r>
                      <a:r>
                        <a:rPr lang="zh-CN" altLang="en-US" sz="800"/>
                        <a:t>个</a:t>
                      </a:r>
                      <a:r>
                        <a:rPr lang="en-US" altLang="zh-CN" sz="800"/>
                        <a:t>R</a:t>
                      </a:r>
                      <a:r>
                        <a:rPr lang="zh-CN" altLang="en-US" sz="800"/>
                        <a:t>之间间隔距离</a:t>
                      </a:r>
                      <a:r>
                        <a:rPr lang="en-US" altLang="zh-CN" sz="800"/>
                        <a:t>=2</a:t>
                      </a:r>
                      <a:endParaRPr lang="en-US" altLang="zh-CN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27.3</a:t>
                      </a:r>
                      <a:endParaRPr lang="en-US" altLang="zh-CN"/>
                    </a:p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81.9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118.4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63.7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245.8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209.4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1225550" y="2210435"/>
            <a:ext cx="54476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0      1      2      3    4      5     6      7     8      9     10   11    12  13    14    15   16   17   18   19</a:t>
            </a:r>
            <a:endParaRPr lang="en-US" altLang="zh-CN" sz="1200"/>
          </a:p>
        </p:txBody>
      </p:sp>
      <p:sp>
        <p:nvSpPr>
          <p:cNvPr id="3" name="文本框 2"/>
          <p:cNvSpPr txBox="1"/>
          <p:nvPr/>
        </p:nvSpPr>
        <p:spPr>
          <a:xfrm>
            <a:off x="3397250" y="6500495"/>
            <a:ext cx="3402965" cy="2565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200"/>
              <a:t>8M </a:t>
            </a:r>
            <a:r>
              <a:rPr lang="zh-CN" altLang="en-US" sz="1200"/>
              <a:t>插值结果</a:t>
            </a:r>
            <a:r>
              <a:rPr lang="en-US" altLang="zh-CN" sz="1200"/>
              <a:t> </a:t>
            </a:r>
            <a:endParaRPr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6917055" y="716915"/>
            <a:ext cx="2731135" cy="1046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/>
              <a:t>结论：原始</a:t>
            </a:r>
            <a:r>
              <a:rPr lang="en-US" altLang="zh-CN" sz="1200"/>
              <a:t>16M</a:t>
            </a:r>
            <a:r>
              <a:rPr lang="zh-CN" altLang="en-US" sz="1200"/>
              <a:t>黑白分明，经过</a:t>
            </a:r>
            <a:r>
              <a:rPr lang="en-US" altLang="zh-CN" sz="1200"/>
              <a:t>Demosaic</a:t>
            </a:r>
            <a:r>
              <a:rPr lang="zh-CN" altLang="en-US" sz="1200"/>
              <a:t>后颜色细节还是比较准确的。经过</a:t>
            </a:r>
            <a:r>
              <a:rPr lang="en-US" altLang="zh-CN" sz="1200"/>
              <a:t>Scaler</a:t>
            </a:r>
            <a:r>
              <a:rPr lang="zh-CN" altLang="en-US" sz="1200"/>
              <a:t>之后原来黑白分明的信息，变得杂乱无章，实际呈现给眼睛的就是一些不希望的伪</a:t>
            </a:r>
            <a:r>
              <a:rPr lang="zh-CN" altLang="en-US" sz="1200"/>
              <a:t>色</a:t>
            </a:r>
            <a:endParaRPr lang="zh-CN" altLang="en-US" sz="12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0c5b3a19-6570-4eff-96da-c47442b69b7f}"/>
  <p:tag name="TABLE_ENDDRAG_ORIGIN_RECT" val="761*241"/>
  <p:tag name="TABLE_ENDDRAG_RECT" val="21*287*761*241"/>
</p:tagLst>
</file>

<file path=ppt/tags/tag2.xml><?xml version="1.0" encoding="utf-8"?>
<p:tagLst xmlns:p="http://schemas.openxmlformats.org/presentationml/2006/main">
  <p:tag name="COMMONDATA" val="eyJoZGlkIjoiMTk0MjI2YmY2ZmQ1YzRjZjY0OTRhMjMyOGFlOGIyNzMifQ=="/>
  <p:tag name="KSO_WPP_MARK_KEY" val="ac2b9bbd-9e8a-4c2e-8847-5b4e5897a79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691</Words>
  <Application>WPS 演示</Application>
  <PresentationFormat>宽屏</PresentationFormat>
  <Paragraphs>112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Visio.Drawing.15</vt:lpstr>
      <vt:lpstr>Visio.Drawing.15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Zhu_Dezhi(朱德志)</dc:creator>
  <cp:lastModifiedBy>朱德志</cp:lastModifiedBy>
  <cp:revision>65</cp:revision>
  <dcterms:created xsi:type="dcterms:W3CDTF">2023-09-04T05:23:00Z</dcterms:created>
  <dcterms:modified xsi:type="dcterms:W3CDTF">2023-09-04T10:17:11Z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C3A34755AEE64983974387C745B94DA3</vt:lpwstr>
  </property>
  <property fmtid="{D5CDD505-2E9C-101B-9397-08002B2CF9AE}" pid="3" name="KSOProductBuildVer">
    <vt:lpwstr>2052-11.1.0.12763</vt:lpwstr>
  </property>
</Properties>
</file>