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76" r:id="rId2"/>
    <p:sldId id="257" r:id="rId3"/>
    <p:sldId id="297" r:id="rId4"/>
    <p:sldId id="258" r:id="rId5"/>
    <p:sldId id="293" r:id="rId6"/>
    <p:sldId id="296" r:id="rId7"/>
    <p:sldId id="342" r:id="rId8"/>
    <p:sldId id="298" r:id="rId9"/>
    <p:sldId id="299" r:id="rId10"/>
    <p:sldId id="300" r:id="rId11"/>
    <p:sldId id="301" r:id="rId12"/>
    <p:sldId id="280" r:id="rId13"/>
    <p:sldId id="302" r:id="rId14"/>
    <p:sldId id="311" r:id="rId15"/>
    <p:sldId id="312" r:id="rId16"/>
    <p:sldId id="347" r:id="rId17"/>
    <p:sldId id="320" r:id="rId18"/>
    <p:sldId id="321" r:id="rId19"/>
    <p:sldId id="345" r:id="rId20"/>
    <p:sldId id="344" r:id="rId21"/>
    <p:sldId id="346" r:id="rId22"/>
    <p:sldId id="326" r:id="rId23"/>
    <p:sldId id="331" r:id="rId24"/>
    <p:sldId id="337" r:id="rId25"/>
    <p:sldId id="341" r:id="rId26"/>
    <p:sldId id="339" r:id="rId27"/>
    <p:sldId id="338" r:id="rId28"/>
    <p:sldId id="343" r:id="rId29"/>
    <p:sldId id="334" r:id="rId30"/>
    <p:sldId id="336" r:id="rId31"/>
    <p:sldId id="319"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49D7"/>
    <a:srgbClr val="003399"/>
    <a:srgbClr val="669900"/>
    <a:srgbClr val="C9C9FF"/>
    <a:srgbClr val="C9E0A8"/>
    <a:srgbClr val="99CCFF"/>
    <a:srgbClr val="FFFFFF"/>
    <a:srgbClr val="5326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79" autoAdjust="0"/>
    <p:restoredTop sz="76805" autoAdjust="0"/>
  </p:normalViewPr>
  <p:slideViewPr>
    <p:cSldViewPr>
      <p:cViewPr>
        <p:scale>
          <a:sx n="50" d="100"/>
          <a:sy n="50" d="100"/>
        </p:scale>
        <p:origin x="-852" y="-216"/>
      </p:cViewPr>
      <p:guideLst>
        <p:guide orient="horz" pos="2160"/>
        <p:guide pos="2880"/>
      </p:guideLst>
    </p:cSldViewPr>
  </p:slideViewPr>
  <p:outlineViewPr>
    <p:cViewPr>
      <p:scale>
        <a:sx n="33" d="100"/>
        <a:sy n="33" d="100"/>
      </p:scale>
      <p:origin x="48" y="891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_rels/data2.xml.rels><?xml version="1.0" encoding="UTF-8" standalone="yes"?>
<Relationships xmlns="http://schemas.openxmlformats.org/package/2006/relationships"><Relationship Id="rId1" Type="http://schemas.openxmlformats.org/officeDocument/2006/relationships/image" Target="../media/image14.jpg"/></Relationships>
</file>

<file path=ppt/diagrams/_rels/drawing2.xml.rels><?xml version="1.0" encoding="UTF-8" standalone="yes"?>
<Relationships xmlns="http://schemas.openxmlformats.org/package/2006/relationships"><Relationship Id="rId1" Type="http://schemas.openxmlformats.org/officeDocument/2006/relationships/image" Target="../media/image14.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A35B29-1D5D-43A1-B85A-CF0EE17C8876}" type="doc">
      <dgm:prSet loTypeId="urn:microsoft.com/office/officeart/2009/3/layout/DescendingProcess" loCatId="process" qsTypeId="urn:microsoft.com/office/officeart/2005/8/quickstyle/simple4" qsCatId="simple" csTypeId="urn:microsoft.com/office/officeart/2005/8/colors/accent1_2" csCatId="accent1" phldr="1"/>
      <dgm:spPr/>
      <dgm:t>
        <a:bodyPr/>
        <a:lstStyle/>
        <a:p>
          <a:endParaRPr lang="es-US"/>
        </a:p>
      </dgm:t>
    </dgm:pt>
    <dgm:pt modelId="{FFC76FD8-3569-4BE3-BDA5-5D1098155995}">
      <dgm:prSet phldrT="[Texto]"/>
      <dgm:spPr/>
      <dgm:t>
        <a:bodyPr/>
        <a:lstStyle/>
        <a:p>
          <a:r>
            <a:rPr lang="es-US" dirty="0" smtClean="0"/>
            <a:t> </a:t>
          </a:r>
          <a:endParaRPr lang="es-US" dirty="0"/>
        </a:p>
      </dgm:t>
    </dgm:pt>
    <dgm:pt modelId="{2FC067B1-4EEA-4C66-B278-D656A352208A}" type="sibTrans" cxnId="{5989531E-77C5-4F13-843A-058A53BD869A}">
      <dgm:prSet/>
      <dgm:spPr/>
      <dgm:t>
        <a:bodyPr/>
        <a:lstStyle/>
        <a:p>
          <a:endParaRPr lang="es-US"/>
        </a:p>
      </dgm:t>
    </dgm:pt>
    <dgm:pt modelId="{B6271CFB-8679-4B97-B083-FC8263086976}" type="parTrans" cxnId="{5989531E-77C5-4F13-843A-058A53BD869A}">
      <dgm:prSet/>
      <dgm:spPr/>
      <dgm:t>
        <a:bodyPr/>
        <a:lstStyle/>
        <a:p>
          <a:endParaRPr lang="es-US"/>
        </a:p>
      </dgm:t>
    </dgm:pt>
    <dgm:pt modelId="{476C8ED3-BCB1-4FAF-B974-513B54C78DDE}" type="pres">
      <dgm:prSet presAssocID="{DEA35B29-1D5D-43A1-B85A-CF0EE17C8876}" presName="Name0" presStyleCnt="0">
        <dgm:presLayoutVars>
          <dgm:chMax val="7"/>
          <dgm:chPref val="5"/>
        </dgm:presLayoutVars>
      </dgm:prSet>
      <dgm:spPr/>
      <dgm:t>
        <a:bodyPr/>
        <a:lstStyle/>
        <a:p>
          <a:endParaRPr lang="es-US"/>
        </a:p>
      </dgm:t>
    </dgm:pt>
    <dgm:pt modelId="{48E3F2A2-13BA-4671-A476-63F2957126AB}" type="pres">
      <dgm:prSet presAssocID="{DEA35B29-1D5D-43A1-B85A-CF0EE17C8876}" presName="arrowNode" presStyleLbl="node1" presStyleIdx="0" presStyleCnt="1" custAng="313900" custScaleX="62315" custScaleY="56034" custLinFactNeighborX="11696" custLinFactNeighborY="-15582"/>
      <dgm:spPr/>
    </dgm:pt>
    <dgm:pt modelId="{B2E84ECF-9C0F-4941-A05D-164B0BC7F574}" type="pres">
      <dgm:prSet presAssocID="{FFC76FD8-3569-4BE3-BDA5-5D1098155995}" presName="txNode1" presStyleLbl="revTx" presStyleIdx="0" presStyleCnt="1">
        <dgm:presLayoutVars>
          <dgm:bulletEnabled val="1"/>
        </dgm:presLayoutVars>
      </dgm:prSet>
      <dgm:spPr/>
      <dgm:t>
        <a:bodyPr/>
        <a:lstStyle/>
        <a:p>
          <a:endParaRPr lang="es-US"/>
        </a:p>
      </dgm:t>
    </dgm:pt>
  </dgm:ptLst>
  <dgm:cxnLst>
    <dgm:cxn modelId="{8725249E-517E-487E-823E-A7F4E7261FEA}" type="presOf" srcId="{DEA35B29-1D5D-43A1-B85A-CF0EE17C8876}" destId="{476C8ED3-BCB1-4FAF-B974-513B54C78DDE}" srcOrd="0" destOrd="0" presId="urn:microsoft.com/office/officeart/2009/3/layout/DescendingProcess"/>
    <dgm:cxn modelId="{6F746DA8-BAFA-436F-8CA9-4D8F3A725A16}" type="presOf" srcId="{FFC76FD8-3569-4BE3-BDA5-5D1098155995}" destId="{B2E84ECF-9C0F-4941-A05D-164B0BC7F574}" srcOrd="0" destOrd="0" presId="urn:microsoft.com/office/officeart/2009/3/layout/DescendingProcess"/>
    <dgm:cxn modelId="{5989531E-77C5-4F13-843A-058A53BD869A}" srcId="{DEA35B29-1D5D-43A1-B85A-CF0EE17C8876}" destId="{FFC76FD8-3569-4BE3-BDA5-5D1098155995}" srcOrd="0" destOrd="0" parTransId="{B6271CFB-8679-4B97-B083-FC8263086976}" sibTransId="{2FC067B1-4EEA-4C66-B278-D656A352208A}"/>
    <dgm:cxn modelId="{3B312C40-E20E-44E1-8AEA-31D0FD0BB0B9}" type="presParOf" srcId="{476C8ED3-BCB1-4FAF-B974-513B54C78DDE}" destId="{48E3F2A2-13BA-4671-A476-63F2957126AB}" srcOrd="0" destOrd="0" presId="urn:microsoft.com/office/officeart/2009/3/layout/DescendingProcess"/>
    <dgm:cxn modelId="{F445FF4D-7258-4BA1-B6E8-DCF08607AD4D}" type="presParOf" srcId="{476C8ED3-BCB1-4FAF-B974-513B54C78DDE}" destId="{B2E84ECF-9C0F-4941-A05D-164B0BC7F574}" srcOrd="1" destOrd="0" presId="urn:microsoft.com/office/officeart/2009/3/layout/Descending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F4AF2E-DAF8-4C99-9D68-9002E32456FF}" type="doc">
      <dgm:prSet loTypeId="urn:microsoft.com/office/officeart/2005/8/layout/radial2" loCatId="relationship" qsTypeId="urn:microsoft.com/office/officeart/2005/8/quickstyle/simple4" qsCatId="simple" csTypeId="urn:microsoft.com/office/officeart/2005/8/colors/accent1_2" csCatId="accent1" phldr="1"/>
      <dgm:spPr/>
      <dgm:t>
        <a:bodyPr/>
        <a:lstStyle/>
        <a:p>
          <a:endParaRPr lang="es-US"/>
        </a:p>
      </dgm:t>
    </dgm:pt>
    <dgm:pt modelId="{E4054CC4-0547-4694-BB3C-04312CF50390}">
      <dgm:prSet phldrT="[Texto]" custT="1"/>
      <dgm:spPr/>
      <dgm:t>
        <a:bodyPr/>
        <a:lstStyle/>
        <a:p>
          <a:r>
            <a:rPr lang="es-US" sz="3600" dirty="0" smtClean="0"/>
            <a:t>Calidad</a:t>
          </a:r>
          <a:endParaRPr lang="es-US" sz="5200" dirty="0"/>
        </a:p>
      </dgm:t>
    </dgm:pt>
    <dgm:pt modelId="{B204DFBB-D21D-4B1F-A835-7FB7CBABB619}" type="parTrans" cxnId="{76DCE842-272C-4DE4-8858-C7D8F753CD5A}">
      <dgm:prSet/>
      <dgm:spPr/>
      <dgm:t>
        <a:bodyPr/>
        <a:lstStyle/>
        <a:p>
          <a:endParaRPr lang="es-US"/>
        </a:p>
      </dgm:t>
    </dgm:pt>
    <dgm:pt modelId="{0FB9C55E-8EC7-45B3-A640-A32F5898F794}" type="sibTrans" cxnId="{76DCE842-272C-4DE4-8858-C7D8F753CD5A}">
      <dgm:prSet/>
      <dgm:spPr/>
      <dgm:t>
        <a:bodyPr/>
        <a:lstStyle/>
        <a:p>
          <a:endParaRPr lang="es-US"/>
        </a:p>
      </dgm:t>
    </dgm:pt>
    <dgm:pt modelId="{ECB9DB92-BFD5-42B7-A3BF-693CA0521E9F}">
      <dgm:prSet phldrT="[Texto]" custT="1"/>
      <dgm:spPr/>
      <dgm:t>
        <a:bodyPr/>
        <a:lstStyle/>
        <a:p>
          <a:r>
            <a:rPr lang="es-US" sz="3200" dirty="0" smtClean="0"/>
            <a:t>Mejoramiento</a:t>
          </a:r>
          <a:endParaRPr lang="es-US" sz="1500" dirty="0"/>
        </a:p>
      </dgm:t>
    </dgm:pt>
    <dgm:pt modelId="{815ACF5A-4443-486F-8B9B-BC9CBC21C6A7}" type="parTrans" cxnId="{6E434A1C-7EA2-4274-83E4-61FC3A7961BB}">
      <dgm:prSet/>
      <dgm:spPr/>
      <dgm:t>
        <a:bodyPr/>
        <a:lstStyle/>
        <a:p>
          <a:endParaRPr lang="es-US"/>
        </a:p>
      </dgm:t>
    </dgm:pt>
    <dgm:pt modelId="{94078CDA-9D3A-4483-8470-428824C9F37B}" type="sibTrans" cxnId="{6E434A1C-7EA2-4274-83E4-61FC3A7961BB}">
      <dgm:prSet/>
      <dgm:spPr/>
      <dgm:t>
        <a:bodyPr/>
        <a:lstStyle/>
        <a:p>
          <a:endParaRPr lang="es-US"/>
        </a:p>
      </dgm:t>
    </dgm:pt>
    <dgm:pt modelId="{03A9FC38-6326-4DDB-8F13-79E087FD914A}">
      <dgm:prSet phldrT="[Texto]" custT="1"/>
      <dgm:spPr/>
      <dgm:t>
        <a:bodyPr/>
        <a:lstStyle/>
        <a:p>
          <a:r>
            <a:rPr lang="es-US" sz="3600" dirty="0" smtClean="0"/>
            <a:t>Extracción </a:t>
          </a:r>
          <a:endParaRPr lang="es-US" sz="1300" dirty="0"/>
        </a:p>
      </dgm:t>
    </dgm:pt>
    <dgm:pt modelId="{2858FE8C-6000-446C-B67F-53CADA1883B2}" type="parTrans" cxnId="{1AE23B1C-DA57-483B-B27D-D9CA8DA57B8F}">
      <dgm:prSet/>
      <dgm:spPr/>
      <dgm:t>
        <a:bodyPr/>
        <a:lstStyle/>
        <a:p>
          <a:endParaRPr lang="es-US"/>
        </a:p>
      </dgm:t>
    </dgm:pt>
    <dgm:pt modelId="{1978A373-228B-4D66-A7DB-012A6D17CF46}" type="sibTrans" cxnId="{1AE23B1C-DA57-483B-B27D-D9CA8DA57B8F}">
      <dgm:prSet/>
      <dgm:spPr/>
      <dgm:t>
        <a:bodyPr/>
        <a:lstStyle/>
        <a:p>
          <a:endParaRPr lang="es-US"/>
        </a:p>
      </dgm:t>
    </dgm:pt>
    <dgm:pt modelId="{88A54FF6-7B4C-4B32-87B4-4E37CDAC9D28}" type="pres">
      <dgm:prSet presAssocID="{34F4AF2E-DAF8-4C99-9D68-9002E32456FF}" presName="composite" presStyleCnt="0">
        <dgm:presLayoutVars>
          <dgm:chMax val="5"/>
          <dgm:dir/>
          <dgm:animLvl val="ctr"/>
          <dgm:resizeHandles val="exact"/>
        </dgm:presLayoutVars>
      </dgm:prSet>
      <dgm:spPr/>
      <dgm:t>
        <a:bodyPr/>
        <a:lstStyle/>
        <a:p>
          <a:endParaRPr lang="es-US"/>
        </a:p>
      </dgm:t>
    </dgm:pt>
    <dgm:pt modelId="{CB216339-8991-400E-AD17-3762D839FF50}" type="pres">
      <dgm:prSet presAssocID="{34F4AF2E-DAF8-4C99-9D68-9002E32456FF}" presName="cycle" presStyleCnt="0"/>
      <dgm:spPr/>
    </dgm:pt>
    <dgm:pt modelId="{8C16DC7D-E3FF-436E-87C2-627EF8E059A4}" type="pres">
      <dgm:prSet presAssocID="{34F4AF2E-DAF8-4C99-9D68-9002E32456FF}" presName="centerShape" presStyleCnt="0"/>
      <dgm:spPr/>
    </dgm:pt>
    <dgm:pt modelId="{0D8C215D-5833-46FB-8308-9265DBDA3EC3}" type="pres">
      <dgm:prSet presAssocID="{34F4AF2E-DAF8-4C99-9D68-9002E32456FF}" presName="connSite" presStyleLbl="node1" presStyleIdx="0" presStyleCnt="4"/>
      <dgm:spPr/>
    </dgm:pt>
    <dgm:pt modelId="{FF139266-EB65-4D63-B153-46F36255B714}" type="pres">
      <dgm:prSet presAssocID="{34F4AF2E-DAF8-4C99-9D68-9002E32456FF}" presName="visible" presStyleLbl="node1" presStyleIdx="0" presStyleCnt="4" custScaleX="151070" custScaleY="175915" custLinFactNeighborX="-35728" custLinFactNeighborY="7805"/>
      <dgm:spPr>
        <a:prstGeom prst="flowChartProcess">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1000" b="-11000"/>
          </a:stretch>
        </a:blipFill>
      </dgm:spPr>
    </dgm:pt>
    <dgm:pt modelId="{D3516992-9A6E-4742-A4B0-6B1283691B49}" type="pres">
      <dgm:prSet presAssocID="{B204DFBB-D21D-4B1F-A835-7FB7CBABB619}" presName="Name25" presStyleLbl="parChTrans1D1" presStyleIdx="0" presStyleCnt="3"/>
      <dgm:spPr/>
      <dgm:t>
        <a:bodyPr/>
        <a:lstStyle/>
        <a:p>
          <a:endParaRPr lang="es-US"/>
        </a:p>
      </dgm:t>
    </dgm:pt>
    <dgm:pt modelId="{C48DB4B6-33F0-4982-A643-ED544A6C00C1}" type="pres">
      <dgm:prSet presAssocID="{E4054CC4-0547-4694-BB3C-04312CF50390}" presName="node" presStyleCnt="0"/>
      <dgm:spPr/>
    </dgm:pt>
    <dgm:pt modelId="{7AA0F2D6-A31B-46E7-A2B7-F5C1F51C1A5F}" type="pres">
      <dgm:prSet presAssocID="{E4054CC4-0547-4694-BB3C-04312CF50390}" presName="parentNode" presStyleLbl="node1" presStyleIdx="1" presStyleCnt="4" custAng="10800000" custFlipVert="1" custScaleX="325434" custScaleY="100193" custLinFactX="65410" custLinFactNeighborX="100000" custLinFactNeighborY="42495">
        <dgm:presLayoutVars>
          <dgm:chMax val="1"/>
          <dgm:bulletEnabled val="1"/>
        </dgm:presLayoutVars>
      </dgm:prSet>
      <dgm:spPr/>
      <dgm:t>
        <a:bodyPr/>
        <a:lstStyle/>
        <a:p>
          <a:endParaRPr lang="es-US"/>
        </a:p>
      </dgm:t>
    </dgm:pt>
    <dgm:pt modelId="{C96602FD-EF74-4EBC-8885-7BC6DE101B94}" type="pres">
      <dgm:prSet presAssocID="{E4054CC4-0547-4694-BB3C-04312CF50390}" presName="childNode" presStyleLbl="revTx" presStyleIdx="0" presStyleCnt="0">
        <dgm:presLayoutVars>
          <dgm:bulletEnabled val="1"/>
        </dgm:presLayoutVars>
      </dgm:prSet>
      <dgm:spPr/>
      <dgm:t>
        <a:bodyPr/>
        <a:lstStyle/>
        <a:p>
          <a:endParaRPr lang="es-US"/>
        </a:p>
      </dgm:t>
    </dgm:pt>
    <dgm:pt modelId="{BC8E46E3-84B9-4855-8CB4-8131424842CC}" type="pres">
      <dgm:prSet presAssocID="{815ACF5A-4443-486F-8B9B-BC9CBC21C6A7}" presName="Name25" presStyleLbl="parChTrans1D1" presStyleIdx="1" presStyleCnt="3"/>
      <dgm:spPr/>
      <dgm:t>
        <a:bodyPr/>
        <a:lstStyle/>
        <a:p>
          <a:endParaRPr lang="es-US"/>
        </a:p>
      </dgm:t>
    </dgm:pt>
    <dgm:pt modelId="{4D4AD5DC-4F3E-4A93-845C-CD93B366AC61}" type="pres">
      <dgm:prSet presAssocID="{ECB9DB92-BFD5-42B7-A3BF-693CA0521E9F}" presName="node" presStyleCnt="0"/>
      <dgm:spPr/>
    </dgm:pt>
    <dgm:pt modelId="{036B2D80-A31F-48B2-A059-A92B2CF5DBDA}" type="pres">
      <dgm:prSet presAssocID="{ECB9DB92-BFD5-42B7-A3BF-693CA0521E9F}" presName="parentNode" presStyleLbl="node1" presStyleIdx="2" presStyleCnt="4" custScaleX="407241" custLinFactX="78352" custLinFactNeighborX="100000" custLinFactNeighborY="7935">
        <dgm:presLayoutVars>
          <dgm:chMax val="1"/>
          <dgm:bulletEnabled val="1"/>
        </dgm:presLayoutVars>
      </dgm:prSet>
      <dgm:spPr/>
      <dgm:t>
        <a:bodyPr/>
        <a:lstStyle/>
        <a:p>
          <a:endParaRPr lang="es-US"/>
        </a:p>
      </dgm:t>
    </dgm:pt>
    <dgm:pt modelId="{58609043-9C8E-483F-8AA9-175B064F2C28}" type="pres">
      <dgm:prSet presAssocID="{ECB9DB92-BFD5-42B7-A3BF-693CA0521E9F}" presName="childNode" presStyleLbl="revTx" presStyleIdx="0" presStyleCnt="0">
        <dgm:presLayoutVars>
          <dgm:bulletEnabled val="1"/>
        </dgm:presLayoutVars>
      </dgm:prSet>
      <dgm:spPr/>
      <dgm:t>
        <a:bodyPr/>
        <a:lstStyle/>
        <a:p>
          <a:endParaRPr lang="es-US"/>
        </a:p>
      </dgm:t>
    </dgm:pt>
    <dgm:pt modelId="{4E8E8059-C887-4227-AC4F-64D0C8164655}" type="pres">
      <dgm:prSet presAssocID="{2858FE8C-6000-446C-B67F-53CADA1883B2}" presName="Name25" presStyleLbl="parChTrans1D1" presStyleIdx="2" presStyleCnt="3"/>
      <dgm:spPr/>
      <dgm:t>
        <a:bodyPr/>
        <a:lstStyle/>
        <a:p>
          <a:endParaRPr lang="es-US"/>
        </a:p>
      </dgm:t>
    </dgm:pt>
    <dgm:pt modelId="{44820BFF-4343-41CA-9DF2-315E56830B44}" type="pres">
      <dgm:prSet presAssocID="{03A9FC38-6326-4DDB-8F13-79E087FD914A}" presName="node" presStyleCnt="0"/>
      <dgm:spPr/>
    </dgm:pt>
    <dgm:pt modelId="{CAF78A7C-641F-457A-9BBA-FDE0DAE4D4A4}" type="pres">
      <dgm:prSet presAssocID="{03A9FC38-6326-4DDB-8F13-79E087FD914A}" presName="parentNode" presStyleLbl="node1" presStyleIdx="3" presStyleCnt="4" custScaleX="357451" custLinFactX="100000" custLinFactNeighborX="117057" custLinFactNeighborY="-10058">
        <dgm:presLayoutVars>
          <dgm:chMax val="1"/>
          <dgm:bulletEnabled val="1"/>
        </dgm:presLayoutVars>
      </dgm:prSet>
      <dgm:spPr/>
      <dgm:t>
        <a:bodyPr/>
        <a:lstStyle/>
        <a:p>
          <a:endParaRPr lang="es-US"/>
        </a:p>
      </dgm:t>
    </dgm:pt>
    <dgm:pt modelId="{6564D26B-C623-4774-8706-80F67657101F}" type="pres">
      <dgm:prSet presAssocID="{03A9FC38-6326-4DDB-8F13-79E087FD914A}" presName="childNode" presStyleLbl="revTx" presStyleIdx="0" presStyleCnt="0">
        <dgm:presLayoutVars>
          <dgm:bulletEnabled val="1"/>
        </dgm:presLayoutVars>
      </dgm:prSet>
      <dgm:spPr/>
      <dgm:t>
        <a:bodyPr/>
        <a:lstStyle/>
        <a:p>
          <a:endParaRPr lang="es-US"/>
        </a:p>
      </dgm:t>
    </dgm:pt>
  </dgm:ptLst>
  <dgm:cxnLst>
    <dgm:cxn modelId="{76DCE842-272C-4DE4-8858-C7D8F753CD5A}" srcId="{34F4AF2E-DAF8-4C99-9D68-9002E32456FF}" destId="{E4054CC4-0547-4694-BB3C-04312CF50390}" srcOrd="0" destOrd="0" parTransId="{B204DFBB-D21D-4B1F-A835-7FB7CBABB619}" sibTransId="{0FB9C55E-8EC7-45B3-A640-A32F5898F794}"/>
    <dgm:cxn modelId="{F1467424-C7BE-455A-A657-C5B023C13A92}" type="presOf" srcId="{E4054CC4-0547-4694-BB3C-04312CF50390}" destId="{7AA0F2D6-A31B-46E7-A2B7-F5C1F51C1A5F}" srcOrd="0" destOrd="0" presId="urn:microsoft.com/office/officeart/2005/8/layout/radial2"/>
    <dgm:cxn modelId="{00EE87E7-1A9E-4ED6-B538-1B311017721D}" type="presOf" srcId="{B204DFBB-D21D-4B1F-A835-7FB7CBABB619}" destId="{D3516992-9A6E-4742-A4B0-6B1283691B49}" srcOrd="0" destOrd="0" presId="urn:microsoft.com/office/officeart/2005/8/layout/radial2"/>
    <dgm:cxn modelId="{65F8FA30-F198-4ECC-9D10-BDCFB657AAF3}" type="presOf" srcId="{815ACF5A-4443-486F-8B9B-BC9CBC21C6A7}" destId="{BC8E46E3-84B9-4855-8CB4-8131424842CC}" srcOrd="0" destOrd="0" presId="urn:microsoft.com/office/officeart/2005/8/layout/radial2"/>
    <dgm:cxn modelId="{A8DC7E75-CEB9-47BE-81FC-EDF69F96304F}" type="presOf" srcId="{34F4AF2E-DAF8-4C99-9D68-9002E32456FF}" destId="{88A54FF6-7B4C-4B32-87B4-4E37CDAC9D28}" srcOrd="0" destOrd="0" presId="urn:microsoft.com/office/officeart/2005/8/layout/radial2"/>
    <dgm:cxn modelId="{1AE23B1C-DA57-483B-B27D-D9CA8DA57B8F}" srcId="{34F4AF2E-DAF8-4C99-9D68-9002E32456FF}" destId="{03A9FC38-6326-4DDB-8F13-79E087FD914A}" srcOrd="2" destOrd="0" parTransId="{2858FE8C-6000-446C-B67F-53CADA1883B2}" sibTransId="{1978A373-228B-4D66-A7DB-012A6D17CF46}"/>
    <dgm:cxn modelId="{6E434A1C-7EA2-4274-83E4-61FC3A7961BB}" srcId="{34F4AF2E-DAF8-4C99-9D68-9002E32456FF}" destId="{ECB9DB92-BFD5-42B7-A3BF-693CA0521E9F}" srcOrd="1" destOrd="0" parTransId="{815ACF5A-4443-486F-8B9B-BC9CBC21C6A7}" sibTransId="{94078CDA-9D3A-4483-8470-428824C9F37B}"/>
    <dgm:cxn modelId="{FF0495D8-7101-41A7-8A75-4DFB45DC2FB2}" type="presOf" srcId="{03A9FC38-6326-4DDB-8F13-79E087FD914A}" destId="{CAF78A7C-641F-457A-9BBA-FDE0DAE4D4A4}" srcOrd="0" destOrd="0" presId="urn:microsoft.com/office/officeart/2005/8/layout/radial2"/>
    <dgm:cxn modelId="{13A763EB-1FBD-4441-8724-F006438B35DC}" type="presOf" srcId="{ECB9DB92-BFD5-42B7-A3BF-693CA0521E9F}" destId="{036B2D80-A31F-48B2-A059-A92B2CF5DBDA}" srcOrd="0" destOrd="0" presId="urn:microsoft.com/office/officeart/2005/8/layout/radial2"/>
    <dgm:cxn modelId="{A8904B34-D0CE-4608-B6B8-D72ADA64D586}" type="presOf" srcId="{2858FE8C-6000-446C-B67F-53CADA1883B2}" destId="{4E8E8059-C887-4227-AC4F-64D0C8164655}" srcOrd="0" destOrd="0" presId="urn:microsoft.com/office/officeart/2005/8/layout/radial2"/>
    <dgm:cxn modelId="{73F9FDD1-099E-496D-99ED-ADAAC7733364}" type="presParOf" srcId="{88A54FF6-7B4C-4B32-87B4-4E37CDAC9D28}" destId="{CB216339-8991-400E-AD17-3762D839FF50}" srcOrd="0" destOrd="0" presId="urn:microsoft.com/office/officeart/2005/8/layout/radial2"/>
    <dgm:cxn modelId="{98F022CD-4B8D-4201-9362-E74F4549E818}" type="presParOf" srcId="{CB216339-8991-400E-AD17-3762D839FF50}" destId="{8C16DC7D-E3FF-436E-87C2-627EF8E059A4}" srcOrd="0" destOrd="0" presId="urn:microsoft.com/office/officeart/2005/8/layout/radial2"/>
    <dgm:cxn modelId="{0E806860-ADA2-4FF7-B72F-963E4140918E}" type="presParOf" srcId="{8C16DC7D-E3FF-436E-87C2-627EF8E059A4}" destId="{0D8C215D-5833-46FB-8308-9265DBDA3EC3}" srcOrd="0" destOrd="0" presId="urn:microsoft.com/office/officeart/2005/8/layout/radial2"/>
    <dgm:cxn modelId="{F5166B1D-B1D6-48BA-A3AC-87836DDF92AF}" type="presParOf" srcId="{8C16DC7D-E3FF-436E-87C2-627EF8E059A4}" destId="{FF139266-EB65-4D63-B153-46F36255B714}" srcOrd="1" destOrd="0" presId="urn:microsoft.com/office/officeart/2005/8/layout/radial2"/>
    <dgm:cxn modelId="{333B9BA3-76DD-4FED-B1B9-975439F53D80}" type="presParOf" srcId="{CB216339-8991-400E-AD17-3762D839FF50}" destId="{D3516992-9A6E-4742-A4B0-6B1283691B49}" srcOrd="1" destOrd="0" presId="urn:microsoft.com/office/officeart/2005/8/layout/radial2"/>
    <dgm:cxn modelId="{8B70C290-0C65-4BC1-A52A-2B8678474145}" type="presParOf" srcId="{CB216339-8991-400E-AD17-3762D839FF50}" destId="{C48DB4B6-33F0-4982-A643-ED544A6C00C1}" srcOrd="2" destOrd="0" presId="urn:microsoft.com/office/officeart/2005/8/layout/radial2"/>
    <dgm:cxn modelId="{EEDEB26F-35EE-47E0-8190-C6CA2BA1E688}" type="presParOf" srcId="{C48DB4B6-33F0-4982-A643-ED544A6C00C1}" destId="{7AA0F2D6-A31B-46E7-A2B7-F5C1F51C1A5F}" srcOrd="0" destOrd="0" presId="urn:microsoft.com/office/officeart/2005/8/layout/radial2"/>
    <dgm:cxn modelId="{70ADEBFA-478C-4335-BF64-5D7F8DB75475}" type="presParOf" srcId="{C48DB4B6-33F0-4982-A643-ED544A6C00C1}" destId="{C96602FD-EF74-4EBC-8885-7BC6DE101B94}" srcOrd="1" destOrd="0" presId="urn:microsoft.com/office/officeart/2005/8/layout/radial2"/>
    <dgm:cxn modelId="{C9F881B1-84D6-4E82-9043-5DC2E311D374}" type="presParOf" srcId="{CB216339-8991-400E-AD17-3762D839FF50}" destId="{BC8E46E3-84B9-4855-8CB4-8131424842CC}" srcOrd="3" destOrd="0" presId="urn:microsoft.com/office/officeart/2005/8/layout/radial2"/>
    <dgm:cxn modelId="{3F3DC312-D56E-42DF-B587-D03C15F44FF4}" type="presParOf" srcId="{CB216339-8991-400E-AD17-3762D839FF50}" destId="{4D4AD5DC-4F3E-4A93-845C-CD93B366AC61}" srcOrd="4" destOrd="0" presId="urn:microsoft.com/office/officeart/2005/8/layout/radial2"/>
    <dgm:cxn modelId="{CE73692B-CC0D-4ACF-8318-787D3512150D}" type="presParOf" srcId="{4D4AD5DC-4F3E-4A93-845C-CD93B366AC61}" destId="{036B2D80-A31F-48B2-A059-A92B2CF5DBDA}" srcOrd="0" destOrd="0" presId="urn:microsoft.com/office/officeart/2005/8/layout/radial2"/>
    <dgm:cxn modelId="{FD38CA5C-8D5C-46DB-8262-EEF60886E844}" type="presParOf" srcId="{4D4AD5DC-4F3E-4A93-845C-CD93B366AC61}" destId="{58609043-9C8E-483F-8AA9-175B064F2C28}" srcOrd="1" destOrd="0" presId="urn:microsoft.com/office/officeart/2005/8/layout/radial2"/>
    <dgm:cxn modelId="{68DE9925-8FE7-4CE9-B2CF-3C2A1A872402}" type="presParOf" srcId="{CB216339-8991-400E-AD17-3762D839FF50}" destId="{4E8E8059-C887-4227-AC4F-64D0C8164655}" srcOrd="5" destOrd="0" presId="urn:microsoft.com/office/officeart/2005/8/layout/radial2"/>
    <dgm:cxn modelId="{51AD29B8-2389-4F12-BACA-D9896FAB6BE1}" type="presParOf" srcId="{CB216339-8991-400E-AD17-3762D839FF50}" destId="{44820BFF-4343-41CA-9DF2-315E56830B44}" srcOrd="6" destOrd="0" presId="urn:microsoft.com/office/officeart/2005/8/layout/radial2"/>
    <dgm:cxn modelId="{1637E16D-0648-4B75-BDB8-316D5A22D1EB}" type="presParOf" srcId="{44820BFF-4343-41CA-9DF2-315E56830B44}" destId="{CAF78A7C-641F-457A-9BBA-FDE0DAE4D4A4}" srcOrd="0" destOrd="0" presId="urn:microsoft.com/office/officeart/2005/8/layout/radial2"/>
    <dgm:cxn modelId="{EB3BCF12-CF0F-466B-8A1B-31860DC3DC43}" type="presParOf" srcId="{44820BFF-4343-41CA-9DF2-315E56830B44}" destId="{6564D26B-C623-4774-8706-80F67657101F}"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49D7DB-13B9-434A-A92D-46E495FFCBB3}"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s-US"/>
        </a:p>
      </dgm:t>
    </dgm:pt>
    <dgm:pt modelId="{B8410D58-0F27-480B-8C21-BD9077A4E793}">
      <dgm:prSet phldrT="[Texto]" custT="1"/>
      <dgm:spPr>
        <a:ln>
          <a:solidFill>
            <a:srgbClr val="0070C0"/>
          </a:solidFill>
        </a:ln>
      </dgm:spPr>
      <dgm:t>
        <a:bodyPr/>
        <a:lstStyle/>
        <a:p>
          <a:pPr algn="just">
            <a:lnSpc>
              <a:spcPct val="150000"/>
            </a:lnSpc>
          </a:pPr>
          <a:r>
            <a:rPr lang="es-ES" sz="3200" dirty="0" smtClean="0"/>
            <a:t>¿Cómo determinar la calidad de las imágenes de huellas dactilares para determinar su ingreso en el módulo de extracción?</a:t>
          </a:r>
          <a:endParaRPr lang="es-US" sz="3200" dirty="0">
            <a:latin typeface="+mj-lt"/>
          </a:endParaRPr>
        </a:p>
      </dgm:t>
    </dgm:pt>
    <dgm:pt modelId="{DD467C01-4C2B-4CE7-80BB-48D8E0541EAC}" type="parTrans" cxnId="{FAA58FDC-CD24-4CFD-983C-38A7EF9D2C5D}">
      <dgm:prSet/>
      <dgm:spPr/>
      <dgm:t>
        <a:bodyPr/>
        <a:lstStyle/>
        <a:p>
          <a:endParaRPr lang="es-US"/>
        </a:p>
      </dgm:t>
    </dgm:pt>
    <dgm:pt modelId="{F803BB9A-530F-47BC-B069-F1D3A67A1F40}" type="sibTrans" cxnId="{FAA58FDC-CD24-4CFD-983C-38A7EF9D2C5D}">
      <dgm:prSet/>
      <dgm:spPr/>
      <dgm:t>
        <a:bodyPr/>
        <a:lstStyle/>
        <a:p>
          <a:endParaRPr lang="es-US"/>
        </a:p>
      </dgm:t>
    </dgm:pt>
    <dgm:pt modelId="{AFFE477F-5A87-44D6-8FC4-73051B1944F0}" type="pres">
      <dgm:prSet presAssocID="{0949D7DB-13B9-434A-A92D-46E495FFCBB3}" presName="linear" presStyleCnt="0">
        <dgm:presLayoutVars>
          <dgm:animLvl val="lvl"/>
          <dgm:resizeHandles val="exact"/>
        </dgm:presLayoutVars>
      </dgm:prSet>
      <dgm:spPr/>
      <dgm:t>
        <a:bodyPr/>
        <a:lstStyle/>
        <a:p>
          <a:endParaRPr lang="es-US"/>
        </a:p>
      </dgm:t>
    </dgm:pt>
    <dgm:pt modelId="{7CAA4ACB-C9F5-49ED-9BF9-BAAE14F7EEC8}" type="pres">
      <dgm:prSet presAssocID="{B8410D58-0F27-480B-8C21-BD9077A4E793}" presName="parentText" presStyleLbl="node1" presStyleIdx="0" presStyleCnt="1">
        <dgm:presLayoutVars>
          <dgm:chMax val="0"/>
          <dgm:bulletEnabled val="1"/>
        </dgm:presLayoutVars>
      </dgm:prSet>
      <dgm:spPr/>
      <dgm:t>
        <a:bodyPr/>
        <a:lstStyle/>
        <a:p>
          <a:endParaRPr lang="es-US"/>
        </a:p>
      </dgm:t>
    </dgm:pt>
  </dgm:ptLst>
  <dgm:cxnLst>
    <dgm:cxn modelId="{FAA58FDC-CD24-4CFD-983C-38A7EF9D2C5D}" srcId="{0949D7DB-13B9-434A-A92D-46E495FFCBB3}" destId="{B8410D58-0F27-480B-8C21-BD9077A4E793}" srcOrd="0" destOrd="0" parTransId="{DD467C01-4C2B-4CE7-80BB-48D8E0541EAC}" sibTransId="{F803BB9A-530F-47BC-B069-F1D3A67A1F40}"/>
    <dgm:cxn modelId="{A5991E74-27B0-426D-BE6D-174A6A57B88F}" type="presOf" srcId="{B8410D58-0F27-480B-8C21-BD9077A4E793}" destId="{7CAA4ACB-C9F5-49ED-9BF9-BAAE14F7EEC8}" srcOrd="0" destOrd="0" presId="urn:microsoft.com/office/officeart/2005/8/layout/vList2"/>
    <dgm:cxn modelId="{BD86421A-EAA7-4D28-A131-46043B9E09D7}" type="presOf" srcId="{0949D7DB-13B9-434A-A92D-46E495FFCBB3}" destId="{AFFE477F-5A87-44D6-8FC4-73051B1944F0}" srcOrd="0" destOrd="0" presId="urn:microsoft.com/office/officeart/2005/8/layout/vList2"/>
    <dgm:cxn modelId="{31978A07-9E81-4D5A-8F0B-99FA1DF6E967}" type="presParOf" srcId="{AFFE477F-5A87-44D6-8FC4-73051B1944F0}" destId="{7CAA4ACB-C9F5-49ED-9BF9-BAAE14F7EEC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49D7DB-13B9-434A-A92D-46E495FFCBB3}"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s-US"/>
        </a:p>
      </dgm:t>
    </dgm:pt>
    <dgm:pt modelId="{B8410D58-0F27-480B-8C21-BD9077A4E793}">
      <dgm:prSet phldrT="[Texto]" custT="1"/>
      <dgm:spPr>
        <a:ln>
          <a:solidFill>
            <a:srgbClr val="0070C0"/>
          </a:solidFill>
        </a:ln>
      </dgm:spPr>
      <dgm:t>
        <a:bodyPr/>
        <a:lstStyle/>
        <a:p>
          <a:pPr algn="just">
            <a:lnSpc>
              <a:spcPct val="150000"/>
            </a:lnSpc>
          </a:pPr>
          <a:r>
            <a:rPr lang="es-ES_tradnl" sz="3200" dirty="0" smtClean="0"/>
            <a:t>Procesos de medición de calidad de imágenes de huellas dactilares.</a:t>
          </a:r>
          <a:endParaRPr lang="es-US" sz="3200" dirty="0">
            <a:latin typeface="+mj-lt"/>
          </a:endParaRPr>
        </a:p>
      </dgm:t>
    </dgm:pt>
    <dgm:pt modelId="{DD467C01-4C2B-4CE7-80BB-48D8E0541EAC}" type="parTrans" cxnId="{FAA58FDC-CD24-4CFD-983C-38A7EF9D2C5D}">
      <dgm:prSet/>
      <dgm:spPr/>
      <dgm:t>
        <a:bodyPr/>
        <a:lstStyle/>
        <a:p>
          <a:endParaRPr lang="es-US"/>
        </a:p>
      </dgm:t>
    </dgm:pt>
    <dgm:pt modelId="{F803BB9A-530F-47BC-B069-F1D3A67A1F40}" type="sibTrans" cxnId="{FAA58FDC-CD24-4CFD-983C-38A7EF9D2C5D}">
      <dgm:prSet/>
      <dgm:spPr/>
      <dgm:t>
        <a:bodyPr/>
        <a:lstStyle/>
        <a:p>
          <a:endParaRPr lang="es-US"/>
        </a:p>
      </dgm:t>
    </dgm:pt>
    <dgm:pt modelId="{AFFE477F-5A87-44D6-8FC4-73051B1944F0}" type="pres">
      <dgm:prSet presAssocID="{0949D7DB-13B9-434A-A92D-46E495FFCBB3}" presName="linear" presStyleCnt="0">
        <dgm:presLayoutVars>
          <dgm:animLvl val="lvl"/>
          <dgm:resizeHandles val="exact"/>
        </dgm:presLayoutVars>
      </dgm:prSet>
      <dgm:spPr/>
      <dgm:t>
        <a:bodyPr/>
        <a:lstStyle/>
        <a:p>
          <a:endParaRPr lang="es-US"/>
        </a:p>
      </dgm:t>
    </dgm:pt>
    <dgm:pt modelId="{7CAA4ACB-C9F5-49ED-9BF9-BAAE14F7EEC8}" type="pres">
      <dgm:prSet presAssocID="{B8410D58-0F27-480B-8C21-BD9077A4E793}" presName="parentText" presStyleLbl="node1" presStyleIdx="0" presStyleCnt="1">
        <dgm:presLayoutVars>
          <dgm:chMax val="0"/>
          <dgm:bulletEnabled val="1"/>
        </dgm:presLayoutVars>
      </dgm:prSet>
      <dgm:spPr/>
      <dgm:t>
        <a:bodyPr/>
        <a:lstStyle/>
        <a:p>
          <a:endParaRPr lang="es-US"/>
        </a:p>
      </dgm:t>
    </dgm:pt>
  </dgm:ptLst>
  <dgm:cxnLst>
    <dgm:cxn modelId="{FAA58FDC-CD24-4CFD-983C-38A7EF9D2C5D}" srcId="{0949D7DB-13B9-434A-A92D-46E495FFCBB3}" destId="{B8410D58-0F27-480B-8C21-BD9077A4E793}" srcOrd="0" destOrd="0" parTransId="{DD467C01-4C2B-4CE7-80BB-48D8E0541EAC}" sibTransId="{F803BB9A-530F-47BC-B069-F1D3A67A1F40}"/>
    <dgm:cxn modelId="{BBFECDB7-B389-4C16-A0E6-A02A70518BDE}" type="presOf" srcId="{B8410D58-0F27-480B-8C21-BD9077A4E793}" destId="{7CAA4ACB-C9F5-49ED-9BF9-BAAE14F7EEC8}" srcOrd="0" destOrd="0" presId="urn:microsoft.com/office/officeart/2005/8/layout/vList2"/>
    <dgm:cxn modelId="{34990720-63BE-4E13-96E0-BC4DFCF8A99D}" type="presOf" srcId="{0949D7DB-13B9-434A-A92D-46E495FFCBB3}" destId="{AFFE477F-5A87-44D6-8FC4-73051B1944F0}" srcOrd="0" destOrd="0" presId="urn:microsoft.com/office/officeart/2005/8/layout/vList2"/>
    <dgm:cxn modelId="{7B515C02-5B1E-4F9E-874F-9B03BB57FD3A}" type="presParOf" srcId="{AFFE477F-5A87-44D6-8FC4-73051B1944F0}" destId="{7CAA4ACB-C9F5-49ED-9BF9-BAAE14F7EEC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49D7DB-13B9-434A-A92D-46E495FFCBB3}"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s-US"/>
        </a:p>
      </dgm:t>
    </dgm:pt>
    <dgm:pt modelId="{B8410D58-0F27-480B-8C21-BD9077A4E793}">
      <dgm:prSet phldrT="[Texto]" custT="1"/>
      <dgm:spPr>
        <a:ln>
          <a:solidFill>
            <a:srgbClr val="0070C0"/>
          </a:solidFill>
        </a:ln>
      </dgm:spPr>
      <dgm:t>
        <a:bodyPr/>
        <a:lstStyle/>
        <a:p>
          <a:pPr algn="just">
            <a:lnSpc>
              <a:spcPct val="150000"/>
            </a:lnSpc>
          </a:pPr>
          <a:r>
            <a:rPr lang="es-ES" sz="3200" dirty="0" smtClean="0"/>
            <a:t>Desarrollar un componente que permita determinar la calidad de la imagen de una huella dactilar, que posibilite descartar imágenes de baja calidad del proceso de extracción de minucias y sea integrado a un componente de que se desarrollará en el Departamento de Componentes del CISED.</a:t>
          </a:r>
          <a:endParaRPr lang="es-US" sz="3200" dirty="0">
            <a:latin typeface="+mj-lt"/>
          </a:endParaRPr>
        </a:p>
      </dgm:t>
    </dgm:pt>
    <dgm:pt modelId="{DD467C01-4C2B-4CE7-80BB-48D8E0541EAC}" type="parTrans" cxnId="{FAA58FDC-CD24-4CFD-983C-38A7EF9D2C5D}">
      <dgm:prSet/>
      <dgm:spPr/>
      <dgm:t>
        <a:bodyPr/>
        <a:lstStyle/>
        <a:p>
          <a:endParaRPr lang="es-US"/>
        </a:p>
      </dgm:t>
    </dgm:pt>
    <dgm:pt modelId="{F803BB9A-530F-47BC-B069-F1D3A67A1F40}" type="sibTrans" cxnId="{FAA58FDC-CD24-4CFD-983C-38A7EF9D2C5D}">
      <dgm:prSet/>
      <dgm:spPr/>
      <dgm:t>
        <a:bodyPr/>
        <a:lstStyle/>
        <a:p>
          <a:endParaRPr lang="es-US"/>
        </a:p>
      </dgm:t>
    </dgm:pt>
    <dgm:pt modelId="{AFFE477F-5A87-44D6-8FC4-73051B1944F0}" type="pres">
      <dgm:prSet presAssocID="{0949D7DB-13B9-434A-A92D-46E495FFCBB3}" presName="linear" presStyleCnt="0">
        <dgm:presLayoutVars>
          <dgm:animLvl val="lvl"/>
          <dgm:resizeHandles val="exact"/>
        </dgm:presLayoutVars>
      </dgm:prSet>
      <dgm:spPr/>
      <dgm:t>
        <a:bodyPr/>
        <a:lstStyle/>
        <a:p>
          <a:endParaRPr lang="es-US"/>
        </a:p>
      </dgm:t>
    </dgm:pt>
    <dgm:pt modelId="{7CAA4ACB-C9F5-49ED-9BF9-BAAE14F7EEC8}" type="pres">
      <dgm:prSet presAssocID="{B8410D58-0F27-480B-8C21-BD9077A4E793}" presName="parentText" presStyleLbl="node1" presStyleIdx="0" presStyleCnt="1" custLinFactNeighborY="-1433">
        <dgm:presLayoutVars>
          <dgm:chMax val="0"/>
          <dgm:bulletEnabled val="1"/>
        </dgm:presLayoutVars>
      </dgm:prSet>
      <dgm:spPr/>
      <dgm:t>
        <a:bodyPr/>
        <a:lstStyle/>
        <a:p>
          <a:endParaRPr lang="es-US"/>
        </a:p>
      </dgm:t>
    </dgm:pt>
  </dgm:ptLst>
  <dgm:cxnLst>
    <dgm:cxn modelId="{FAA58FDC-CD24-4CFD-983C-38A7EF9D2C5D}" srcId="{0949D7DB-13B9-434A-A92D-46E495FFCBB3}" destId="{B8410D58-0F27-480B-8C21-BD9077A4E793}" srcOrd="0" destOrd="0" parTransId="{DD467C01-4C2B-4CE7-80BB-48D8E0541EAC}" sibTransId="{F803BB9A-530F-47BC-B069-F1D3A67A1F40}"/>
    <dgm:cxn modelId="{7DC526AA-E27A-49DE-9CC4-DD45C477DC11}" type="presOf" srcId="{0949D7DB-13B9-434A-A92D-46E495FFCBB3}" destId="{AFFE477F-5A87-44D6-8FC4-73051B1944F0}" srcOrd="0" destOrd="0" presId="urn:microsoft.com/office/officeart/2005/8/layout/vList2"/>
    <dgm:cxn modelId="{D5336AFC-79EC-40B0-80A6-352D550C9BC5}" type="presOf" srcId="{B8410D58-0F27-480B-8C21-BD9077A4E793}" destId="{7CAA4ACB-C9F5-49ED-9BF9-BAAE14F7EEC8}" srcOrd="0" destOrd="0" presId="urn:microsoft.com/office/officeart/2005/8/layout/vList2"/>
    <dgm:cxn modelId="{896642A8-D79C-49CC-9BB9-880F995011BE}" type="presParOf" srcId="{AFFE477F-5A87-44D6-8FC4-73051B1944F0}" destId="{7CAA4ACB-C9F5-49ED-9BF9-BAAE14F7EEC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A9C219B-6CA2-4E7B-AC79-2EC4A2B0802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US"/>
        </a:p>
      </dgm:t>
    </dgm:pt>
    <dgm:pt modelId="{E299AF52-703D-4C2F-9C7E-C736CF2AD960}">
      <dgm:prSet phldrT="[Texto]" custT="1">
        <dgm:style>
          <a:lnRef idx="1">
            <a:schemeClr val="accent1"/>
          </a:lnRef>
          <a:fillRef idx="3">
            <a:schemeClr val="accent1"/>
          </a:fillRef>
          <a:effectRef idx="2">
            <a:schemeClr val="accent1"/>
          </a:effectRef>
          <a:fontRef idx="minor">
            <a:schemeClr val="lt1"/>
          </a:fontRef>
        </dgm:style>
      </dgm:prSet>
      <dgm:spPr/>
      <dgm:t>
        <a:bodyPr/>
        <a:lstStyle/>
        <a:p>
          <a:pPr algn="just">
            <a:lnSpc>
              <a:spcPct val="150000"/>
            </a:lnSpc>
          </a:pPr>
          <a:r>
            <a:rPr lang="es-ES" sz="3200" dirty="0" smtClean="0"/>
            <a:t>Determinar las tendencias mundiales de los algoritmos de medición de calidad de imágenes de huellas dactilares.</a:t>
          </a:r>
          <a:endParaRPr lang="es-US" sz="3200" dirty="0"/>
        </a:p>
      </dgm:t>
    </dgm:pt>
    <dgm:pt modelId="{1D14EEA9-A833-4982-906B-E3A129D66FFA}" type="parTrans" cxnId="{723EF276-2562-4A3A-B80B-78B77AB75363}">
      <dgm:prSet/>
      <dgm:spPr/>
      <dgm:t>
        <a:bodyPr/>
        <a:lstStyle/>
        <a:p>
          <a:endParaRPr lang="es-US"/>
        </a:p>
      </dgm:t>
    </dgm:pt>
    <dgm:pt modelId="{B57BFF35-D8E0-4A9D-9F9D-B62D4DCECB23}" type="sibTrans" cxnId="{723EF276-2562-4A3A-B80B-78B77AB75363}">
      <dgm:prSet/>
      <dgm:spPr/>
      <dgm:t>
        <a:bodyPr/>
        <a:lstStyle/>
        <a:p>
          <a:endParaRPr lang="es-US"/>
        </a:p>
      </dgm:t>
    </dgm:pt>
    <dgm:pt modelId="{8406375F-C634-4809-9AD9-6D23B04FC58F}" type="pres">
      <dgm:prSet presAssocID="{DA9C219B-6CA2-4E7B-AC79-2EC4A2B08028}" presName="linear" presStyleCnt="0">
        <dgm:presLayoutVars>
          <dgm:animLvl val="lvl"/>
          <dgm:resizeHandles val="exact"/>
        </dgm:presLayoutVars>
      </dgm:prSet>
      <dgm:spPr/>
      <dgm:t>
        <a:bodyPr/>
        <a:lstStyle/>
        <a:p>
          <a:endParaRPr lang="es-US"/>
        </a:p>
      </dgm:t>
    </dgm:pt>
    <dgm:pt modelId="{96DEAA7E-211D-412D-A27A-A5FEB1077DCC}" type="pres">
      <dgm:prSet presAssocID="{E299AF52-703D-4C2F-9C7E-C736CF2AD960}" presName="parentText" presStyleLbl="node1" presStyleIdx="0" presStyleCnt="1" custLinFactNeighborX="-1869" custLinFactNeighborY="-6778">
        <dgm:presLayoutVars>
          <dgm:chMax val="0"/>
          <dgm:bulletEnabled val="1"/>
        </dgm:presLayoutVars>
      </dgm:prSet>
      <dgm:spPr/>
      <dgm:t>
        <a:bodyPr/>
        <a:lstStyle/>
        <a:p>
          <a:endParaRPr lang="es-US"/>
        </a:p>
      </dgm:t>
    </dgm:pt>
  </dgm:ptLst>
  <dgm:cxnLst>
    <dgm:cxn modelId="{53017569-8EC5-4331-BF8D-D225F7D6A06D}" type="presOf" srcId="{E299AF52-703D-4C2F-9C7E-C736CF2AD960}" destId="{96DEAA7E-211D-412D-A27A-A5FEB1077DCC}" srcOrd="0" destOrd="0" presId="urn:microsoft.com/office/officeart/2005/8/layout/vList2"/>
    <dgm:cxn modelId="{723EF276-2562-4A3A-B80B-78B77AB75363}" srcId="{DA9C219B-6CA2-4E7B-AC79-2EC4A2B08028}" destId="{E299AF52-703D-4C2F-9C7E-C736CF2AD960}" srcOrd="0" destOrd="0" parTransId="{1D14EEA9-A833-4982-906B-E3A129D66FFA}" sibTransId="{B57BFF35-D8E0-4A9D-9F9D-B62D4DCECB23}"/>
    <dgm:cxn modelId="{DF9C6FAC-3458-4C69-AC99-49D7CBCFA367}" type="presOf" srcId="{DA9C219B-6CA2-4E7B-AC79-2EC4A2B08028}" destId="{8406375F-C634-4809-9AD9-6D23B04FC58F}" srcOrd="0" destOrd="0" presId="urn:microsoft.com/office/officeart/2005/8/layout/vList2"/>
    <dgm:cxn modelId="{C4191DC4-7175-4013-9482-F6FE57E366AA}" type="presParOf" srcId="{8406375F-C634-4809-9AD9-6D23B04FC58F}" destId="{96DEAA7E-211D-412D-A27A-A5FEB1077DC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332FCB6-2845-4FB1-A579-DB467B3C0EA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US"/>
        </a:p>
      </dgm:t>
    </dgm:pt>
    <dgm:pt modelId="{4A223BF4-381A-4719-AE26-D5CD5604834B}">
      <dgm:prSet phldrT="[Texto]"/>
      <dgm:spPr/>
      <dgm:t>
        <a:bodyPr/>
        <a:lstStyle/>
        <a:p>
          <a:r>
            <a:rPr lang="es-US" dirty="0" smtClean="0"/>
            <a:t>Pruebas unitarias</a:t>
          </a:r>
          <a:endParaRPr lang="es-US" dirty="0"/>
        </a:p>
      </dgm:t>
    </dgm:pt>
    <dgm:pt modelId="{3C182801-944A-4201-AB31-3C91F9CB56ED}" type="parTrans" cxnId="{E82B2625-65CF-46B2-982C-B90742889C4E}">
      <dgm:prSet/>
      <dgm:spPr/>
      <dgm:t>
        <a:bodyPr/>
        <a:lstStyle/>
        <a:p>
          <a:endParaRPr lang="es-US"/>
        </a:p>
      </dgm:t>
    </dgm:pt>
    <dgm:pt modelId="{ECAB951E-49EA-4879-841E-6A4B6A7A2B55}" type="sibTrans" cxnId="{E82B2625-65CF-46B2-982C-B90742889C4E}">
      <dgm:prSet/>
      <dgm:spPr/>
      <dgm:t>
        <a:bodyPr/>
        <a:lstStyle/>
        <a:p>
          <a:endParaRPr lang="es-US"/>
        </a:p>
      </dgm:t>
    </dgm:pt>
    <dgm:pt modelId="{0760A104-6D21-459F-A423-FB8F0B1D4B60}">
      <dgm:prSet phldrT="[Texto]"/>
      <dgm:spPr/>
      <dgm:t>
        <a:bodyPr/>
        <a:lstStyle/>
        <a:p>
          <a:r>
            <a:rPr lang="es-US" dirty="0" smtClean="0"/>
            <a:t>Pruebas de aceptación</a:t>
          </a:r>
          <a:endParaRPr lang="es-US" dirty="0"/>
        </a:p>
      </dgm:t>
    </dgm:pt>
    <dgm:pt modelId="{526152C9-BC63-4214-8496-AD7D7345D4E0}" type="parTrans" cxnId="{E6FD710B-C4E5-4521-A056-E991ECA43B06}">
      <dgm:prSet/>
      <dgm:spPr/>
      <dgm:t>
        <a:bodyPr/>
        <a:lstStyle/>
        <a:p>
          <a:endParaRPr lang="es-US"/>
        </a:p>
      </dgm:t>
    </dgm:pt>
    <dgm:pt modelId="{FFE47E4C-8A8C-49D5-93DB-8FC397D3D9C7}" type="sibTrans" cxnId="{E6FD710B-C4E5-4521-A056-E991ECA43B06}">
      <dgm:prSet/>
      <dgm:spPr/>
      <dgm:t>
        <a:bodyPr/>
        <a:lstStyle/>
        <a:p>
          <a:endParaRPr lang="es-US"/>
        </a:p>
      </dgm:t>
    </dgm:pt>
    <dgm:pt modelId="{EE5198DF-95C6-4B6E-81D5-81B94E323ABB}">
      <dgm:prSet phldrT="[Texto]"/>
      <dgm:spPr/>
      <dgm:t>
        <a:bodyPr/>
        <a:lstStyle/>
        <a:p>
          <a:r>
            <a:rPr lang="es-US" dirty="0" smtClean="0"/>
            <a:t>Pruebas de integración</a:t>
          </a:r>
          <a:endParaRPr lang="es-US" dirty="0"/>
        </a:p>
      </dgm:t>
    </dgm:pt>
    <dgm:pt modelId="{492DA4AE-1F21-4639-BD06-11931FDDC984}" type="parTrans" cxnId="{967BB7D1-7DA5-4738-8F39-3B38C49CD5A7}">
      <dgm:prSet/>
      <dgm:spPr/>
      <dgm:t>
        <a:bodyPr/>
        <a:lstStyle/>
        <a:p>
          <a:endParaRPr lang="es-US"/>
        </a:p>
      </dgm:t>
    </dgm:pt>
    <dgm:pt modelId="{40D3A66B-DB3C-4B93-A08A-28493894A844}" type="sibTrans" cxnId="{967BB7D1-7DA5-4738-8F39-3B38C49CD5A7}">
      <dgm:prSet/>
      <dgm:spPr/>
      <dgm:t>
        <a:bodyPr/>
        <a:lstStyle/>
        <a:p>
          <a:endParaRPr lang="es-US"/>
        </a:p>
      </dgm:t>
    </dgm:pt>
    <dgm:pt modelId="{9205FEE6-A63C-4C0E-A7DB-E4D097C0C0F6}" type="pres">
      <dgm:prSet presAssocID="{A332FCB6-2845-4FB1-A579-DB467B3C0EA6}" presName="linear" presStyleCnt="0">
        <dgm:presLayoutVars>
          <dgm:dir/>
          <dgm:animLvl val="lvl"/>
          <dgm:resizeHandles val="exact"/>
        </dgm:presLayoutVars>
      </dgm:prSet>
      <dgm:spPr/>
      <dgm:t>
        <a:bodyPr/>
        <a:lstStyle/>
        <a:p>
          <a:endParaRPr lang="es-US"/>
        </a:p>
      </dgm:t>
    </dgm:pt>
    <dgm:pt modelId="{66552C77-DFF7-4191-83C9-94F44A152181}" type="pres">
      <dgm:prSet presAssocID="{4A223BF4-381A-4719-AE26-D5CD5604834B}" presName="parentLin" presStyleCnt="0"/>
      <dgm:spPr/>
    </dgm:pt>
    <dgm:pt modelId="{72A92BCC-9296-464E-BACD-0178CA41254D}" type="pres">
      <dgm:prSet presAssocID="{4A223BF4-381A-4719-AE26-D5CD5604834B}" presName="parentLeftMargin" presStyleLbl="node1" presStyleIdx="0" presStyleCnt="3"/>
      <dgm:spPr/>
      <dgm:t>
        <a:bodyPr/>
        <a:lstStyle/>
        <a:p>
          <a:endParaRPr lang="es-US"/>
        </a:p>
      </dgm:t>
    </dgm:pt>
    <dgm:pt modelId="{AF764395-C06C-4864-BAEB-D13E6F5B25D2}" type="pres">
      <dgm:prSet presAssocID="{4A223BF4-381A-4719-AE26-D5CD5604834B}" presName="parentText" presStyleLbl="node1" presStyleIdx="0" presStyleCnt="3" custScaleX="114286">
        <dgm:presLayoutVars>
          <dgm:chMax val="0"/>
          <dgm:bulletEnabled val="1"/>
        </dgm:presLayoutVars>
      </dgm:prSet>
      <dgm:spPr/>
      <dgm:t>
        <a:bodyPr/>
        <a:lstStyle/>
        <a:p>
          <a:endParaRPr lang="es-US"/>
        </a:p>
      </dgm:t>
    </dgm:pt>
    <dgm:pt modelId="{C2B6C408-2B6D-43F4-846C-A89A221F8C96}" type="pres">
      <dgm:prSet presAssocID="{4A223BF4-381A-4719-AE26-D5CD5604834B}" presName="negativeSpace" presStyleCnt="0"/>
      <dgm:spPr/>
    </dgm:pt>
    <dgm:pt modelId="{421900AB-F72A-45E3-BD79-72217992643B}" type="pres">
      <dgm:prSet presAssocID="{4A223BF4-381A-4719-AE26-D5CD5604834B}" presName="childText" presStyleLbl="conFgAcc1" presStyleIdx="0" presStyleCnt="3">
        <dgm:presLayoutVars>
          <dgm:bulletEnabled val="1"/>
        </dgm:presLayoutVars>
      </dgm:prSet>
      <dgm:spPr/>
    </dgm:pt>
    <dgm:pt modelId="{D0C7B3C8-F2F4-4DD6-9BA7-0D46426F714B}" type="pres">
      <dgm:prSet presAssocID="{ECAB951E-49EA-4879-841E-6A4B6A7A2B55}" presName="spaceBetweenRectangles" presStyleCnt="0"/>
      <dgm:spPr/>
    </dgm:pt>
    <dgm:pt modelId="{DAF6FC3A-944B-4FA5-8C57-151C29D26229}" type="pres">
      <dgm:prSet presAssocID="{0760A104-6D21-459F-A423-FB8F0B1D4B60}" presName="parentLin" presStyleCnt="0"/>
      <dgm:spPr/>
    </dgm:pt>
    <dgm:pt modelId="{23DE303B-B2F6-4B4C-A98D-A9B1A6D1DDFB}" type="pres">
      <dgm:prSet presAssocID="{0760A104-6D21-459F-A423-FB8F0B1D4B60}" presName="parentLeftMargin" presStyleLbl="node1" presStyleIdx="0" presStyleCnt="3"/>
      <dgm:spPr/>
      <dgm:t>
        <a:bodyPr/>
        <a:lstStyle/>
        <a:p>
          <a:endParaRPr lang="es-US"/>
        </a:p>
      </dgm:t>
    </dgm:pt>
    <dgm:pt modelId="{C72D65C1-DA61-4733-BCB3-AA9A71DC0903}" type="pres">
      <dgm:prSet presAssocID="{0760A104-6D21-459F-A423-FB8F0B1D4B60}" presName="parentText" presStyleLbl="node1" presStyleIdx="1" presStyleCnt="3" custScaleX="114286">
        <dgm:presLayoutVars>
          <dgm:chMax val="0"/>
          <dgm:bulletEnabled val="1"/>
        </dgm:presLayoutVars>
      </dgm:prSet>
      <dgm:spPr/>
      <dgm:t>
        <a:bodyPr/>
        <a:lstStyle/>
        <a:p>
          <a:endParaRPr lang="es-US"/>
        </a:p>
      </dgm:t>
    </dgm:pt>
    <dgm:pt modelId="{16868EDA-1C7B-4218-A3F2-C4BF5CCC7A5D}" type="pres">
      <dgm:prSet presAssocID="{0760A104-6D21-459F-A423-FB8F0B1D4B60}" presName="negativeSpace" presStyleCnt="0"/>
      <dgm:spPr/>
    </dgm:pt>
    <dgm:pt modelId="{8291BD7B-EA51-48B6-8173-8C7088FAB470}" type="pres">
      <dgm:prSet presAssocID="{0760A104-6D21-459F-A423-FB8F0B1D4B60}" presName="childText" presStyleLbl="conFgAcc1" presStyleIdx="1" presStyleCnt="3">
        <dgm:presLayoutVars>
          <dgm:bulletEnabled val="1"/>
        </dgm:presLayoutVars>
      </dgm:prSet>
      <dgm:spPr/>
    </dgm:pt>
    <dgm:pt modelId="{EDB6E6FA-D906-45A6-B4D0-F447931A4ADB}" type="pres">
      <dgm:prSet presAssocID="{FFE47E4C-8A8C-49D5-93DB-8FC397D3D9C7}" presName="spaceBetweenRectangles" presStyleCnt="0"/>
      <dgm:spPr/>
    </dgm:pt>
    <dgm:pt modelId="{31AFA686-F1E7-4E93-B619-1EDF977F308F}" type="pres">
      <dgm:prSet presAssocID="{EE5198DF-95C6-4B6E-81D5-81B94E323ABB}" presName="parentLin" presStyleCnt="0"/>
      <dgm:spPr/>
    </dgm:pt>
    <dgm:pt modelId="{6FA44A37-18A5-4906-8214-A81D22F5DCF4}" type="pres">
      <dgm:prSet presAssocID="{EE5198DF-95C6-4B6E-81D5-81B94E323ABB}" presName="parentLeftMargin" presStyleLbl="node1" presStyleIdx="1" presStyleCnt="3"/>
      <dgm:spPr/>
      <dgm:t>
        <a:bodyPr/>
        <a:lstStyle/>
        <a:p>
          <a:endParaRPr lang="es-US"/>
        </a:p>
      </dgm:t>
    </dgm:pt>
    <dgm:pt modelId="{AA83B617-DB44-4D25-8853-13B1A0C7D2FA}" type="pres">
      <dgm:prSet presAssocID="{EE5198DF-95C6-4B6E-81D5-81B94E323ABB}" presName="parentText" presStyleLbl="node1" presStyleIdx="2" presStyleCnt="3" custScaleX="114286">
        <dgm:presLayoutVars>
          <dgm:chMax val="0"/>
          <dgm:bulletEnabled val="1"/>
        </dgm:presLayoutVars>
      </dgm:prSet>
      <dgm:spPr/>
      <dgm:t>
        <a:bodyPr/>
        <a:lstStyle/>
        <a:p>
          <a:endParaRPr lang="es-US"/>
        </a:p>
      </dgm:t>
    </dgm:pt>
    <dgm:pt modelId="{5333C4C8-2183-4FBD-A82D-DAE30C0ED66D}" type="pres">
      <dgm:prSet presAssocID="{EE5198DF-95C6-4B6E-81D5-81B94E323ABB}" presName="negativeSpace" presStyleCnt="0"/>
      <dgm:spPr/>
    </dgm:pt>
    <dgm:pt modelId="{2C7A3DF1-C59D-4092-BF1F-25AD64F7C213}" type="pres">
      <dgm:prSet presAssocID="{EE5198DF-95C6-4B6E-81D5-81B94E323ABB}" presName="childText" presStyleLbl="conFgAcc1" presStyleIdx="2" presStyleCnt="3">
        <dgm:presLayoutVars>
          <dgm:bulletEnabled val="1"/>
        </dgm:presLayoutVars>
      </dgm:prSet>
      <dgm:spPr/>
    </dgm:pt>
  </dgm:ptLst>
  <dgm:cxnLst>
    <dgm:cxn modelId="{82B2D772-35AB-446B-949D-A0A86FD996EC}" type="presOf" srcId="{4A223BF4-381A-4719-AE26-D5CD5604834B}" destId="{AF764395-C06C-4864-BAEB-D13E6F5B25D2}" srcOrd="1" destOrd="0" presId="urn:microsoft.com/office/officeart/2005/8/layout/list1"/>
    <dgm:cxn modelId="{FCB1E408-C59B-4F8D-900A-3FF31ECFD803}" type="presOf" srcId="{A332FCB6-2845-4FB1-A579-DB467B3C0EA6}" destId="{9205FEE6-A63C-4C0E-A7DB-E4D097C0C0F6}" srcOrd="0" destOrd="0" presId="urn:microsoft.com/office/officeart/2005/8/layout/list1"/>
    <dgm:cxn modelId="{817D03F5-3239-416B-8D77-61EF2A31A14F}" type="presOf" srcId="{4A223BF4-381A-4719-AE26-D5CD5604834B}" destId="{72A92BCC-9296-464E-BACD-0178CA41254D}" srcOrd="0" destOrd="0" presId="urn:microsoft.com/office/officeart/2005/8/layout/list1"/>
    <dgm:cxn modelId="{D605C455-5CED-4CD7-B7A7-A1925B38535F}" type="presOf" srcId="{EE5198DF-95C6-4B6E-81D5-81B94E323ABB}" destId="{6FA44A37-18A5-4906-8214-A81D22F5DCF4}" srcOrd="0" destOrd="0" presId="urn:microsoft.com/office/officeart/2005/8/layout/list1"/>
    <dgm:cxn modelId="{D219C0B6-3FA8-4FF0-A1CF-A05CE11E43B2}" type="presOf" srcId="{EE5198DF-95C6-4B6E-81D5-81B94E323ABB}" destId="{AA83B617-DB44-4D25-8853-13B1A0C7D2FA}" srcOrd="1" destOrd="0" presId="urn:microsoft.com/office/officeart/2005/8/layout/list1"/>
    <dgm:cxn modelId="{4C931EBF-7483-4B54-9DC9-B722FE0F4E5E}" type="presOf" srcId="{0760A104-6D21-459F-A423-FB8F0B1D4B60}" destId="{C72D65C1-DA61-4733-BCB3-AA9A71DC0903}" srcOrd="1" destOrd="0" presId="urn:microsoft.com/office/officeart/2005/8/layout/list1"/>
    <dgm:cxn modelId="{E6FD710B-C4E5-4521-A056-E991ECA43B06}" srcId="{A332FCB6-2845-4FB1-A579-DB467B3C0EA6}" destId="{0760A104-6D21-459F-A423-FB8F0B1D4B60}" srcOrd="1" destOrd="0" parTransId="{526152C9-BC63-4214-8496-AD7D7345D4E0}" sibTransId="{FFE47E4C-8A8C-49D5-93DB-8FC397D3D9C7}"/>
    <dgm:cxn modelId="{967BB7D1-7DA5-4738-8F39-3B38C49CD5A7}" srcId="{A332FCB6-2845-4FB1-A579-DB467B3C0EA6}" destId="{EE5198DF-95C6-4B6E-81D5-81B94E323ABB}" srcOrd="2" destOrd="0" parTransId="{492DA4AE-1F21-4639-BD06-11931FDDC984}" sibTransId="{40D3A66B-DB3C-4B93-A08A-28493894A844}"/>
    <dgm:cxn modelId="{503A7B5B-51D3-4AB3-B0CF-E8788CD315CD}" type="presOf" srcId="{0760A104-6D21-459F-A423-FB8F0B1D4B60}" destId="{23DE303B-B2F6-4B4C-A98D-A9B1A6D1DDFB}" srcOrd="0" destOrd="0" presId="urn:microsoft.com/office/officeart/2005/8/layout/list1"/>
    <dgm:cxn modelId="{E82B2625-65CF-46B2-982C-B90742889C4E}" srcId="{A332FCB6-2845-4FB1-A579-DB467B3C0EA6}" destId="{4A223BF4-381A-4719-AE26-D5CD5604834B}" srcOrd="0" destOrd="0" parTransId="{3C182801-944A-4201-AB31-3C91F9CB56ED}" sibTransId="{ECAB951E-49EA-4879-841E-6A4B6A7A2B55}"/>
    <dgm:cxn modelId="{76D0B5BB-DBBE-4B73-9076-3CA35C2014D0}" type="presParOf" srcId="{9205FEE6-A63C-4C0E-A7DB-E4D097C0C0F6}" destId="{66552C77-DFF7-4191-83C9-94F44A152181}" srcOrd="0" destOrd="0" presId="urn:microsoft.com/office/officeart/2005/8/layout/list1"/>
    <dgm:cxn modelId="{5D245534-C502-48B3-A646-5E17FA95F3F2}" type="presParOf" srcId="{66552C77-DFF7-4191-83C9-94F44A152181}" destId="{72A92BCC-9296-464E-BACD-0178CA41254D}" srcOrd="0" destOrd="0" presId="urn:microsoft.com/office/officeart/2005/8/layout/list1"/>
    <dgm:cxn modelId="{53D4945B-3F9E-4118-BA82-7F449CBCEC7F}" type="presParOf" srcId="{66552C77-DFF7-4191-83C9-94F44A152181}" destId="{AF764395-C06C-4864-BAEB-D13E6F5B25D2}" srcOrd="1" destOrd="0" presId="urn:microsoft.com/office/officeart/2005/8/layout/list1"/>
    <dgm:cxn modelId="{86DAAAC4-CCAF-4315-A43D-860D58268E8C}" type="presParOf" srcId="{9205FEE6-A63C-4C0E-A7DB-E4D097C0C0F6}" destId="{C2B6C408-2B6D-43F4-846C-A89A221F8C96}" srcOrd="1" destOrd="0" presId="urn:microsoft.com/office/officeart/2005/8/layout/list1"/>
    <dgm:cxn modelId="{05AC3304-0D24-40D8-AD83-31114FFADE08}" type="presParOf" srcId="{9205FEE6-A63C-4C0E-A7DB-E4D097C0C0F6}" destId="{421900AB-F72A-45E3-BD79-72217992643B}" srcOrd="2" destOrd="0" presId="urn:microsoft.com/office/officeart/2005/8/layout/list1"/>
    <dgm:cxn modelId="{BEDFA697-8DA0-4393-8A47-BF7485E50C26}" type="presParOf" srcId="{9205FEE6-A63C-4C0E-A7DB-E4D097C0C0F6}" destId="{D0C7B3C8-F2F4-4DD6-9BA7-0D46426F714B}" srcOrd="3" destOrd="0" presId="urn:microsoft.com/office/officeart/2005/8/layout/list1"/>
    <dgm:cxn modelId="{742E01A1-4CD3-49C3-8731-01F74300E552}" type="presParOf" srcId="{9205FEE6-A63C-4C0E-A7DB-E4D097C0C0F6}" destId="{DAF6FC3A-944B-4FA5-8C57-151C29D26229}" srcOrd="4" destOrd="0" presId="urn:microsoft.com/office/officeart/2005/8/layout/list1"/>
    <dgm:cxn modelId="{74F05567-ADBD-4373-B157-2EAB5AE75100}" type="presParOf" srcId="{DAF6FC3A-944B-4FA5-8C57-151C29D26229}" destId="{23DE303B-B2F6-4B4C-A98D-A9B1A6D1DDFB}" srcOrd="0" destOrd="0" presId="urn:microsoft.com/office/officeart/2005/8/layout/list1"/>
    <dgm:cxn modelId="{6713EA74-326D-4A33-AC37-31EB052C6012}" type="presParOf" srcId="{DAF6FC3A-944B-4FA5-8C57-151C29D26229}" destId="{C72D65C1-DA61-4733-BCB3-AA9A71DC0903}" srcOrd="1" destOrd="0" presId="urn:microsoft.com/office/officeart/2005/8/layout/list1"/>
    <dgm:cxn modelId="{347E0ECB-6981-46B8-B050-C6243F369BE7}" type="presParOf" srcId="{9205FEE6-A63C-4C0E-A7DB-E4D097C0C0F6}" destId="{16868EDA-1C7B-4218-A3F2-C4BF5CCC7A5D}" srcOrd="5" destOrd="0" presId="urn:microsoft.com/office/officeart/2005/8/layout/list1"/>
    <dgm:cxn modelId="{B4359A83-9C40-45A7-B544-24B62FCA0A71}" type="presParOf" srcId="{9205FEE6-A63C-4C0E-A7DB-E4D097C0C0F6}" destId="{8291BD7B-EA51-48B6-8173-8C7088FAB470}" srcOrd="6" destOrd="0" presId="urn:microsoft.com/office/officeart/2005/8/layout/list1"/>
    <dgm:cxn modelId="{5A0DEFFC-1612-4E95-9A88-9BB52FE87595}" type="presParOf" srcId="{9205FEE6-A63C-4C0E-A7DB-E4D097C0C0F6}" destId="{EDB6E6FA-D906-45A6-B4D0-F447931A4ADB}" srcOrd="7" destOrd="0" presId="urn:microsoft.com/office/officeart/2005/8/layout/list1"/>
    <dgm:cxn modelId="{0A9AB719-972A-439B-A076-57EF588D03CC}" type="presParOf" srcId="{9205FEE6-A63C-4C0E-A7DB-E4D097C0C0F6}" destId="{31AFA686-F1E7-4E93-B619-1EDF977F308F}" srcOrd="8" destOrd="0" presId="urn:microsoft.com/office/officeart/2005/8/layout/list1"/>
    <dgm:cxn modelId="{1831EC33-2248-4C27-9DFA-20FF77800740}" type="presParOf" srcId="{31AFA686-F1E7-4E93-B619-1EDF977F308F}" destId="{6FA44A37-18A5-4906-8214-A81D22F5DCF4}" srcOrd="0" destOrd="0" presId="urn:microsoft.com/office/officeart/2005/8/layout/list1"/>
    <dgm:cxn modelId="{E4AC9EF1-63B2-4B88-9DC0-922EC840C49E}" type="presParOf" srcId="{31AFA686-F1E7-4E93-B619-1EDF977F308F}" destId="{AA83B617-DB44-4D25-8853-13B1A0C7D2FA}" srcOrd="1" destOrd="0" presId="urn:microsoft.com/office/officeart/2005/8/layout/list1"/>
    <dgm:cxn modelId="{5DEF315B-E8C6-40C2-A341-82EBFCD14FD6}" type="presParOf" srcId="{9205FEE6-A63C-4C0E-A7DB-E4D097C0C0F6}" destId="{5333C4C8-2183-4FBD-A82D-DAE30C0ED66D}" srcOrd="9" destOrd="0" presId="urn:microsoft.com/office/officeart/2005/8/layout/list1"/>
    <dgm:cxn modelId="{BBD219E4-CFD7-4717-9D37-7D0ED43ECEA6}" type="presParOf" srcId="{9205FEE6-A63C-4C0E-A7DB-E4D097C0C0F6}" destId="{2C7A3DF1-C59D-4092-BF1F-25AD64F7C213}"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E3F2A2-13BA-4671-A476-63F2957126AB}">
      <dsp:nvSpPr>
        <dsp:cNvPr id="0" name=""/>
        <dsp:cNvSpPr/>
      </dsp:nvSpPr>
      <dsp:spPr>
        <a:xfrm rot="4710274">
          <a:off x="2965889" y="1039117"/>
          <a:ext cx="1893186" cy="1612649"/>
        </a:xfrm>
        <a:prstGeom prst="swooshArrow">
          <a:avLst>
            <a:gd name="adj1" fmla="val 16310"/>
            <a:gd name="adj2" fmla="val 3137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2E84ECF-9C0F-4941-A05D-164B0BC7F574}">
      <dsp:nvSpPr>
        <dsp:cNvPr id="0" name=""/>
        <dsp:cNvSpPr/>
      </dsp:nvSpPr>
      <dsp:spPr>
        <a:xfrm>
          <a:off x="1531011" y="446694"/>
          <a:ext cx="1654048" cy="65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70" tIns="52070" rIns="52070" bIns="52070" numCol="1" spcCol="1270" anchor="b" anchorCtr="0">
          <a:noAutofit/>
        </a:bodyPr>
        <a:lstStyle/>
        <a:p>
          <a:pPr lvl="0" algn="ctr" defTabSz="1822450">
            <a:lnSpc>
              <a:spcPct val="90000"/>
            </a:lnSpc>
            <a:spcBef>
              <a:spcPct val="0"/>
            </a:spcBef>
            <a:spcAft>
              <a:spcPct val="35000"/>
            </a:spcAft>
          </a:pPr>
          <a:r>
            <a:rPr lang="es-US" sz="4100" kern="1200" dirty="0" smtClean="0"/>
            <a:t> </a:t>
          </a:r>
          <a:endParaRPr lang="es-US" sz="4100" kern="1200" dirty="0"/>
        </a:p>
      </dsp:txBody>
      <dsp:txXfrm>
        <a:off x="1531011" y="446694"/>
        <a:ext cx="1654048" cy="6502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8E8059-C887-4227-AC4F-64D0C8164655}">
      <dsp:nvSpPr>
        <dsp:cNvPr id="0" name=""/>
        <dsp:cNvSpPr/>
      </dsp:nvSpPr>
      <dsp:spPr>
        <a:xfrm rot="1336943">
          <a:off x="962852" y="3313446"/>
          <a:ext cx="3045557" cy="46494"/>
        </a:xfrm>
        <a:custGeom>
          <a:avLst/>
          <a:gdLst/>
          <a:ahLst/>
          <a:cxnLst/>
          <a:rect l="0" t="0" r="0" b="0"/>
          <a:pathLst>
            <a:path>
              <a:moveTo>
                <a:pt x="0" y="23247"/>
              </a:moveTo>
              <a:lnTo>
                <a:pt x="3045557" y="2324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C8E46E3-84B9-4855-8CB4-8131424842CC}">
      <dsp:nvSpPr>
        <dsp:cNvPr id="0" name=""/>
        <dsp:cNvSpPr/>
      </dsp:nvSpPr>
      <dsp:spPr>
        <a:xfrm rot="68225">
          <a:off x="1076417" y="2506384"/>
          <a:ext cx="1488564" cy="46494"/>
        </a:xfrm>
        <a:custGeom>
          <a:avLst/>
          <a:gdLst/>
          <a:ahLst/>
          <a:cxnLst/>
          <a:rect l="0" t="0" r="0" b="0"/>
          <a:pathLst>
            <a:path>
              <a:moveTo>
                <a:pt x="0" y="23247"/>
              </a:moveTo>
              <a:lnTo>
                <a:pt x="1488564" y="2324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3516992-9A6E-4742-A4B0-6B1283691B49}">
      <dsp:nvSpPr>
        <dsp:cNvPr id="0" name=""/>
        <dsp:cNvSpPr/>
      </dsp:nvSpPr>
      <dsp:spPr>
        <a:xfrm rot="20365991">
          <a:off x="998961" y="1816233"/>
          <a:ext cx="2435072" cy="46494"/>
        </a:xfrm>
        <a:custGeom>
          <a:avLst/>
          <a:gdLst/>
          <a:ahLst/>
          <a:cxnLst/>
          <a:rect l="0" t="0" r="0" b="0"/>
          <a:pathLst>
            <a:path>
              <a:moveTo>
                <a:pt x="0" y="23247"/>
              </a:moveTo>
              <a:lnTo>
                <a:pt x="2435072" y="2324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F139266-EB65-4D63-B153-46F36255B714}">
      <dsp:nvSpPr>
        <dsp:cNvPr id="0" name=""/>
        <dsp:cNvSpPr/>
      </dsp:nvSpPr>
      <dsp:spPr>
        <a:xfrm>
          <a:off x="-903238" y="1066799"/>
          <a:ext cx="2705828" cy="3150829"/>
        </a:xfrm>
        <a:prstGeom prst="flowChartProcess">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1000" b="-11000"/>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AA0F2D6-A31B-46E7-A2B7-F5C1F51C1A5F}">
      <dsp:nvSpPr>
        <dsp:cNvPr id="0" name=""/>
        <dsp:cNvSpPr/>
      </dsp:nvSpPr>
      <dsp:spPr>
        <a:xfrm rot="10800000" flipV="1">
          <a:off x="2716989" y="457195"/>
          <a:ext cx="3497327" cy="1076739"/>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s-US" sz="3600" kern="1200" dirty="0" smtClean="0"/>
            <a:t>Calidad</a:t>
          </a:r>
          <a:endParaRPr lang="es-US" sz="5200" kern="1200" dirty="0"/>
        </a:p>
      </dsp:txBody>
      <dsp:txXfrm rot="-10800000">
        <a:off x="3229161" y="614880"/>
        <a:ext cx="2472983" cy="761369"/>
      </dsp:txXfrm>
    </dsp:sp>
    <dsp:sp modelId="{036B2D80-A31F-48B2-A059-A92B2CF5DBDA}">
      <dsp:nvSpPr>
        <dsp:cNvPr id="0" name=""/>
        <dsp:cNvSpPr/>
      </dsp:nvSpPr>
      <dsp:spPr>
        <a:xfrm>
          <a:off x="2557721" y="2050360"/>
          <a:ext cx="4376478" cy="1074665"/>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s-US" sz="3200" kern="1200" dirty="0" smtClean="0"/>
            <a:t>Mejoramiento</a:t>
          </a:r>
          <a:endParaRPr lang="es-US" sz="1500" kern="1200" dirty="0"/>
        </a:p>
      </dsp:txBody>
      <dsp:txXfrm>
        <a:off x="3198641" y="2207741"/>
        <a:ext cx="3094638" cy="759903"/>
      </dsp:txXfrm>
    </dsp:sp>
    <dsp:sp modelId="{CAF78A7C-641F-457A-9BBA-FDE0DAE4D4A4}">
      <dsp:nvSpPr>
        <dsp:cNvPr id="0" name=""/>
        <dsp:cNvSpPr/>
      </dsp:nvSpPr>
      <dsp:spPr>
        <a:xfrm>
          <a:off x="3056974" y="3820528"/>
          <a:ext cx="3841402" cy="1074665"/>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s-US" sz="3600" kern="1200" dirty="0" smtClean="0"/>
            <a:t>Extracción </a:t>
          </a:r>
          <a:endParaRPr lang="es-US" sz="1300" kern="1200" dirty="0"/>
        </a:p>
      </dsp:txBody>
      <dsp:txXfrm>
        <a:off x="3619534" y="3977909"/>
        <a:ext cx="2716282" cy="7599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AA4ACB-C9F5-49ED-9BF9-BAAE14F7EEC8}">
      <dsp:nvSpPr>
        <dsp:cNvPr id="0" name=""/>
        <dsp:cNvSpPr/>
      </dsp:nvSpPr>
      <dsp:spPr>
        <a:xfrm>
          <a:off x="0" y="79575"/>
          <a:ext cx="8534400" cy="34222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rgbClr val="0070C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just" defTabSz="1422400">
            <a:lnSpc>
              <a:spcPct val="150000"/>
            </a:lnSpc>
            <a:spcBef>
              <a:spcPct val="0"/>
            </a:spcBef>
            <a:spcAft>
              <a:spcPct val="35000"/>
            </a:spcAft>
          </a:pPr>
          <a:r>
            <a:rPr lang="es-ES" sz="3200" kern="1200" dirty="0" smtClean="0"/>
            <a:t>¿Cómo determinar la calidad de las imágenes de huellas dactilares para determinar su ingreso en el módulo de extracción?</a:t>
          </a:r>
          <a:endParaRPr lang="es-US" sz="3200" kern="1200" dirty="0">
            <a:latin typeface="+mj-lt"/>
          </a:endParaRPr>
        </a:p>
      </dsp:txBody>
      <dsp:txXfrm>
        <a:off x="167060" y="246635"/>
        <a:ext cx="8200280" cy="30881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AA4ACB-C9F5-49ED-9BF9-BAAE14F7EEC8}">
      <dsp:nvSpPr>
        <dsp:cNvPr id="0" name=""/>
        <dsp:cNvSpPr/>
      </dsp:nvSpPr>
      <dsp:spPr>
        <a:xfrm>
          <a:off x="0" y="878100"/>
          <a:ext cx="8534400" cy="1825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rgbClr val="0070C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just" defTabSz="1422400">
            <a:lnSpc>
              <a:spcPct val="150000"/>
            </a:lnSpc>
            <a:spcBef>
              <a:spcPct val="0"/>
            </a:spcBef>
            <a:spcAft>
              <a:spcPct val="35000"/>
            </a:spcAft>
          </a:pPr>
          <a:r>
            <a:rPr lang="es-ES_tradnl" sz="3200" kern="1200" dirty="0" smtClean="0"/>
            <a:t>Procesos de medición de calidad de imágenes de huellas dactilares.</a:t>
          </a:r>
          <a:endParaRPr lang="es-US" sz="3200" kern="1200" dirty="0">
            <a:latin typeface="+mj-lt"/>
          </a:endParaRPr>
        </a:p>
      </dsp:txBody>
      <dsp:txXfrm>
        <a:off x="89099" y="967199"/>
        <a:ext cx="8356202" cy="16470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AA4ACB-C9F5-49ED-9BF9-BAAE14F7EEC8}">
      <dsp:nvSpPr>
        <dsp:cNvPr id="0" name=""/>
        <dsp:cNvSpPr/>
      </dsp:nvSpPr>
      <dsp:spPr>
        <a:xfrm>
          <a:off x="0" y="0"/>
          <a:ext cx="8991600" cy="518017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rgbClr val="0070C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just" defTabSz="1422400">
            <a:lnSpc>
              <a:spcPct val="150000"/>
            </a:lnSpc>
            <a:spcBef>
              <a:spcPct val="0"/>
            </a:spcBef>
            <a:spcAft>
              <a:spcPct val="35000"/>
            </a:spcAft>
          </a:pPr>
          <a:r>
            <a:rPr lang="es-ES" sz="3200" kern="1200" dirty="0" smtClean="0"/>
            <a:t>Desarrollar un componente que permita determinar la calidad de la imagen de una huella dactilar, que posibilite descartar imágenes de baja calidad del proceso de extracción de minucias y sea integrado a un componente de que se desarrollará en el Departamento de Componentes del CISED.</a:t>
          </a:r>
          <a:endParaRPr lang="es-US" sz="3200" kern="1200" dirty="0">
            <a:latin typeface="+mj-lt"/>
          </a:endParaRPr>
        </a:p>
      </dsp:txBody>
      <dsp:txXfrm>
        <a:off x="252875" y="252875"/>
        <a:ext cx="8485850" cy="46744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DEAA7E-211D-412D-A27A-A5FEB1077DCC}">
      <dsp:nvSpPr>
        <dsp:cNvPr id="0" name=""/>
        <dsp:cNvSpPr/>
      </dsp:nvSpPr>
      <dsp:spPr>
        <a:xfrm>
          <a:off x="0" y="0"/>
          <a:ext cx="8153400" cy="2661750"/>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21920" tIns="121920" rIns="121920" bIns="121920" numCol="1" spcCol="1270" anchor="ctr" anchorCtr="0">
          <a:noAutofit/>
        </a:bodyPr>
        <a:lstStyle/>
        <a:p>
          <a:pPr lvl="0" algn="just" defTabSz="1422400">
            <a:lnSpc>
              <a:spcPct val="150000"/>
            </a:lnSpc>
            <a:spcBef>
              <a:spcPct val="0"/>
            </a:spcBef>
            <a:spcAft>
              <a:spcPct val="35000"/>
            </a:spcAft>
          </a:pPr>
          <a:r>
            <a:rPr lang="es-ES" sz="3200" kern="1200" dirty="0" smtClean="0"/>
            <a:t>Determinar las tendencias mundiales de los algoritmos de medición de calidad de imágenes de huellas dactilares.</a:t>
          </a:r>
          <a:endParaRPr lang="es-US" sz="3200" kern="1200" dirty="0"/>
        </a:p>
      </dsp:txBody>
      <dsp:txXfrm>
        <a:off x="129936" y="129936"/>
        <a:ext cx="7893528" cy="240187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900AB-F72A-45E3-BD79-72217992643B}">
      <dsp:nvSpPr>
        <dsp:cNvPr id="0" name=""/>
        <dsp:cNvSpPr/>
      </dsp:nvSpPr>
      <dsp:spPr>
        <a:xfrm>
          <a:off x="0" y="464019"/>
          <a:ext cx="6096000" cy="781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764395-C06C-4864-BAEB-D13E6F5B25D2}">
      <dsp:nvSpPr>
        <dsp:cNvPr id="0" name=""/>
        <dsp:cNvSpPr/>
      </dsp:nvSpPr>
      <dsp:spPr>
        <a:xfrm>
          <a:off x="304800" y="6459"/>
          <a:ext cx="4876812" cy="915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r>
            <a:rPr lang="es-US" sz="3100" kern="1200" dirty="0" smtClean="0"/>
            <a:t>Pruebas unitarias</a:t>
          </a:r>
          <a:endParaRPr lang="es-US" sz="3100" kern="1200" dirty="0"/>
        </a:p>
      </dsp:txBody>
      <dsp:txXfrm>
        <a:off x="349472" y="51131"/>
        <a:ext cx="4787468" cy="825776"/>
      </dsp:txXfrm>
    </dsp:sp>
    <dsp:sp modelId="{8291BD7B-EA51-48B6-8173-8C7088FAB470}">
      <dsp:nvSpPr>
        <dsp:cNvPr id="0" name=""/>
        <dsp:cNvSpPr/>
      </dsp:nvSpPr>
      <dsp:spPr>
        <a:xfrm>
          <a:off x="0" y="1870179"/>
          <a:ext cx="6096000" cy="781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2D65C1-DA61-4733-BCB3-AA9A71DC0903}">
      <dsp:nvSpPr>
        <dsp:cNvPr id="0" name=""/>
        <dsp:cNvSpPr/>
      </dsp:nvSpPr>
      <dsp:spPr>
        <a:xfrm>
          <a:off x="304800" y="1412619"/>
          <a:ext cx="4876812" cy="915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r>
            <a:rPr lang="es-US" sz="3100" kern="1200" dirty="0" smtClean="0"/>
            <a:t>Pruebas de aceptación</a:t>
          </a:r>
          <a:endParaRPr lang="es-US" sz="3100" kern="1200" dirty="0"/>
        </a:p>
      </dsp:txBody>
      <dsp:txXfrm>
        <a:off x="349472" y="1457291"/>
        <a:ext cx="4787468" cy="825776"/>
      </dsp:txXfrm>
    </dsp:sp>
    <dsp:sp modelId="{2C7A3DF1-C59D-4092-BF1F-25AD64F7C213}">
      <dsp:nvSpPr>
        <dsp:cNvPr id="0" name=""/>
        <dsp:cNvSpPr/>
      </dsp:nvSpPr>
      <dsp:spPr>
        <a:xfrm>
          <a:off x="0" y="3276340"/>
          <a:ext cx="6096000" cy="781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83B617-DB44-4D25-8853-13B1A0C7D2FA}">
      <dsp:nvSpPr>
        <dsp:cNvPr id="0" name=""/>
        <dsp:cNvSpPr/>
      </dsp:nvSpPr>
      <dsp:spPr>
        <a:xfrm>
          <a:off x="304800" y="2818780"/>
          <a:ext cx="4876812" cy="915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r>
            <a:rPr lang="es-US" sz="3100" kern="1200" dirty="0" smtClean="0"/>
            <a:t>Pruebas de integración</a:t>
          </a:r>
          <a:endParaRPr lang="es-US" sz="3100" kern="1200" dirty="0"/>
        </a:p>
      </dsp:txBody>
      <dsp:txXfrm>
        <a:off x="349472" y="2863452"/>
        <a:ext cx="4787468" cy="825776"/>
      </dsp:txXfrm>
    </dsp:sp>
  </dsp:spTree>
</dsp:drawing>
</file>

<file path=ppt/diagrams/layout1.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523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523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523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32FAA18-B9CA-46AB-BF5D-FA914AB59271}" type="slidenum">
              <a:rPr lang="en-US"/>
              <a:pPr/>
              <a:t>‹Nº›</a:t>
            </a:fld>
            <a:endParaRPr lang="en-US"/>
          </a:p>
        </p:txBody>
      </p:sp>
    </p:spTree>
    <p:extLst>
      <p:ext uri="{BB962C8B-B14F-4D97-AF65-F5344CB8AC3E}">
        <p14:creationId xmlns:p14="http://schemas.microsoft.com/office/powerpoint/2010/main" val="30565020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C187BF-52D6-41C3-8FA1-0231439BF9ED}" type="datetimeFigureOut">
              <a:rPr lang="es-US" smtClean="0"/>
              <a:t>4/23/2014</a:t>
            </a:fld>
            <a:endParaRPr lang="es-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42ED56-E687-4195-8932-AB5481C89493}" type="slidenum">
              <a:rPr lang="es-US" smtClean="0"/>
              <a:t>‹Nº›</a:t>
            </a:fld>
            <a:endParaRPr lang="es-US"/>
          </a:p>
        </p:txBody>
      </p:sp>
    </p:spTree>
    <p:extLst>
      <p:ext uri="{BB962C8B-B14F-4D97-AF65-F5344CB8AC3E}">
        <p14:creationId xmlns:p14="http://schemas.microsoft.com/office/powerpoint/2010/main" val="2779911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b="1" kern="1200" dirty="0" smtClean="0">
                <a:solidFill>
                  <a:schemeClr val="tx1"/>
                </a:solidFill>
                <a:effectLst/>
                <a:latin typeface="+mn-lt"/>
                <a:ea typeface="+mn-ea"/>
                <a:cs typeface="+mn-cs"/>
              </a:rPr>
              <a:t>Introducción</a:t>
            </a:r>
            <a:endParaRPr lang="es-ES_tradnl"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La vertiginosa evolución de las tecnologías de la información y las telecomunicaciones han permitido la automatización y el refinamiento de los sistemas de identificación y verificación de identidad. </a:t>
            </a:r>
            <a:endParaRPr lang="es-US" sz="1200" kern="1200" dirty="0" smtClean="0">
              <a:solidFill>
                <a:schemeClr val="tx1"/>
              </a:solidFill>
              <a:effectLst/>
              <a:latin typeface="+mn-lt"/>
              <a:ea typeface="+mn-ea"/>
              <a:cs typeface="+mn-cs"/>
            </a:endParaRPr>
          </a:p>
          <a:p>
            <a:endParaRPr lang="es-ES_tradnl"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US" sz="1200" kern="1200" dirty="0" smtClean="0">
              <a:solidFill>
                <a:schemeClr val="tx1"/>
              </a:solidFill>
              <a:effectLst/>
              <a:latin typeface="+mn-lt"/>
              <a:ea typeface="+mn-ea"/>
              <a:cs typeface="+mn-cs"/>
            </a:endParaRPr>
          </a:p>
          <a:p>
            <a:endParaRPr lang="es-US" dirty="0"/>
          </a:p>
        </p:txBody>
      </p:sp>
      <p:sp>
        <p:nvSpPr>
          <p:cNvPr id="4" name="3 Marcador de número de diapositiva"/>
          <p:cNvSpPr>
            <a:spLocks noGrp="1"/>
          </p:cNvSpPr>
          <p:nvPr>
            <p:ph type="sldNum" sz="quarter" idx="10"/>
          </p:nvPr>
        </p:nvSpPr>
        <p:spPr/>
        <p:txBody>
          <a:bodyPr/>
          <a:lstStyle/>
          <a:p>
            <a:fld id="{3442ED56-E687-4195-8932-AB5481C89493}" type="slidenum">
              <a:rPr lang="es-US" smtClean="0"/>
              <a:t>2</a:t>
            </a:fld>
            <a:endParaRPr lang="es-US"/>
          </a:p>
        </p:txBody>
      </p:sp>
    </p:spTree>
    <p:extLst>
      <p:ext uri="{BB962C8B-B14F-4D97-AF65-F5344CB8AC3E}">
        <p14:creationId xmlns:p14="http://schemas.microsoft.com/office/powerpoint/2010/main" val="2880832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2"/>
            <a:r>
              <a:rPr lang="es-ES" sz="1200" b="1" kern="1200" dirty="0" smtClean="0">
                <a:solidFill>
                  <a:schemeClr val="tx1"/>
                </a:solidFill>
                <a:effectLst/>
                <a:latin typeface="+mn-lt"/>
                <a:ea typeface="+mn-ea"/>
                <a:cs typeface="+mn-cs"/>
              </a:rPr>
              <a:t>Algoritmos de medición de calidad de imágenes de huellas dactilares</a:t>
            </a:r>
            <a:endParaRPr lang="es-US" sz="1200" b="1"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Los enfoques existentes para la estimación de la calidad de imágenes de huellas dactilares pueden ser divididos en aquellos basados en las características locales de la imagen, los basados en las características globales de la imagen y los basados en clasificadores</a:t>
            </a:r>
            <a:endParaRPr lang="es-US" sz="1200" kern="1200" dirty="0" smtClean="0">
              <a:solidFill>
                <a:schemeClr val="tx1"/>
              </a:solidFill>
              <a:effectLst/>
              <a:latin typeface="+mn-lt"/>
              <a:ea typeface="+mn-ea"/>
              <a:cs typeface="+mn-cs"/>
            </a:endParaRPr>
          </a:p>
          <a:p>
            <a:pPr lvl="0"/>
            <a:r>
              <a:rPr lang="es-ES" sz="1200" b="1" u="sng" kern="1200" dirty="0" smtClean="0">
                <a:solidFill>
                  <a:schemeClr val="tx1"/>
                </a:solidFill>
                <a:effectLst/>
                <a:latin typeface="+mn-lt"/>
                <a:ea typeface="+mn-ea"/>
                <a:cs typeface="+mn-cs"/>
              </a:rPr>
              <a:t>Algoritmos basados en características locales</a:t>
            </a:r>
            <a:r>
              <a:rPr lang="es-ES" sz="1200" b="0" u="none" strike="noStrike" kern="1200" dirty="0" smtClean="0">
                <a:solidFill>
                  <a:schemeClr val="tx1"/>
                </a:solidFill>
                <a:effectLst/>
                <a:latin typeface="+mn-lt"/>
                <a:ea typeface="+mn-ea"/>
                <a:cs typeface="+mn-cs"/>
              </a:rPr>
              <a:t> </a:t>
            </a:r>
            <a:endParaRPr lang="es-US" sz="1200" b="1" u="sng"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Los métodos que se basan en características locales suelen dividir la imagen en bloques cuadrados no solapados y extraer características de cada bloque. Los bloques se clasifican en grupos de diferente calidad. Una medida de la calidad local finalmente se genera. Esta medida local puede ser el porcentaje de bloques clasificados con "alta" o "baja" calidad, o una combinación elaborada. . Estos algoritmos se subdividen en cinco grupos según la característica local en la que se basan:</a:t>
            </a:r>
            <a:endParaRPr lang="es-US" sz="1200" kern="1200" dirty="0" smtClean="0">
              <a:solidFill>
                <a:schemeClr val="tx1"/>
              </a:solidFill>
              <a:effectLst/>
              <a:latin typeface="+mn-lt"/>
              <a:ea typeface="+mn-ea"/>
              <a:cs typeface="+mn-cs"/>
            </a:endParaRPr>
          </a:p>
          <a:p>
            <a:pPr lvl="0"/>
            <a:r>
              <a:rPr lang="es-ES" sz="1200" b="1" kern="1200" dirty="0" smtClean="0">
                <a:solidFill>
                  <a:schemeClr val="tx1"/>
                </a:solidFill>
                <a:effectLst/>
                <a:latin typeface="+mn-lt"/>
                <a:ea typeface="+mn-ea"/>
                <a:cs typeface="+mn-cs"/>
              </a:rPr>
              <a:t>Basados en la dirección local:</a:t>
            </a:r>
            <a:r>
              <a:rPr lang="es-ES" sz="1200" kern="1200" dirty="0" smtClean="0">
                <a:solidFill>
                  <a:schemeClr val="tx1"/>
                </a:solidFill>
                <a:effectLst/>
                <a:latin typeface="+mn-lt"/>
                <a:ea typeface="+mn-ea"/>
                <a:cs typeface="+mn-cs"/>
              </a:rPr>
              <a:t> este grupo de métodos usa la información de la dirección local proporcionada por el campo direccional para computar varias características locales en cada bloque.</a:t>
            </a:r>
            <a:endParaRPr lang="es-US" sz="1200" kern="1200" dirty="0" smtClean="0">
              <a:solidFill>
                <a:schemeClr val="tx1"/>
              </a:solidFill>
              <a:effectLst/>
              <a:latin typeface="+mn-lt"/>
              <a:ea typeface="+mn-ea"/>
              <a:cs typeface="+mn-cs"/>
            </a:endParaRPr>
          </a:p>
          <a:p>
            <a:pPr lvl="0"/>
            <a:r>
              <a:rPr lang="es-ES" sz="1200" b="1" kern="1200" dirty="0" smtClean="0">
                <a:solidFill>
                  <a:schemeClr val="tx1"/>
                </a:solidFill>
                <a:effectLst/>
                <a:latin typeface="+mn-lt"/>
                <a:ea typeface="+mn-ea"/>
                <a:cs typeface="+mn-cs"/>
              </a:rPr>
              <a:t>Basados en filtros </a:t>
            </a:r>
            <a:r>
              <a:rPr lang="es-ES" sz="1200" b="1" kern="1200" dirty="0" err="1" smtClean="0">
                <a:solidFill>
                  <a:schemeClr val="tx1"/>
                </a:solidFill>
                <a:effectLst/>
                <a:latin typeface="+mn-lt"/>
                <a:ea typeface="+mn-ea"/>
                <a:cs typeface="+mn-cs"/>
              </a:rPr>
              <a:t>Gabor</a:t>
            </a:r>
            <a:r>
              <a:rPr lang="es-ES" sz="1200" b="1" kern="1200" dirty="0" smtClean="0">
                <a:solidFill>
                  <a:schemeClr val="tx1"/>
                </a:solidFill>
                <a:effectLst/>
                <a:latin typeface="+mn-lt"/>
                <a:ea typeface="+mn-ea"/>
                <a:cs typeface="+mn-cs"/>
              </a:rPr>
              <a:t>:</a:t>
            </a:r>
            <a:r>
              <a:rPr lang="es-ES" sz="1200" kern="1200" dirty="0" smtClean="0">
                <a:solidFill>
                  <a:schemeClr val="tx1"/>
                </a:solidFill>
                <a:effectLst/>
                <a:latin typeface="+mn-lt"/>
                <a:ea typeface="+mn-ea"/>
                <a:cs typeface="+mn-cs"/>
              </a:rPr>
              <a:t> los filtros </a:t>
            </a:r>
            <a:r>
              <a:rPr lang="es-ES" sz="1200" kern="1200" dirty="0" err="1" smtClean="0">
                <a:solidFill>
                  <a:schemeClr val="tx1"/>
                </a:solidFill>
                <a:effectLst/>
                <a:latin typeface="+mn-lt"/>
                <a:ea typeface="+mn-ea"/>
                <a:cs typeface="+mn-cs"/>
              </a:rPr>
              <a:t>Gabor</a:t>
            </a:r>
            <a:r>
              <a:rPr lang="es-ES" sz="1200" kern="1200" dirty="0" smtClean="0">
                <a:solidFill>
                  <a:schemeClr val="tx1"/>
                </a:solidFill>
                <a:effectLst/>
                <a:latin typeface="+mn-lt"/>
                <a:ea typeface="+mn-ea"/>
                <a:cs typeface="+mn-cs"/>
              </a:rPr>
              <a:t> pueden ser mirados como un banco del filtro que puede representar las frecuencias locales. Esta familia de filtros constituye otra implementación de los campos de dirección local.</a:t>
            </a:r>
            <a:endParaRPr lang="es-US" sz="1200" kern="1200" dirty="0" smtClean="0">
              <a:solidFill>
                <a:schemeClr val="tx1"/>
              </a:solidFill>
              <a:effectLst/>
              <a:latin typeface="+mn-lt"/>
              <a:ea typeface="+mn-ea"/>
              <a:cs typeface="+mn-cs"/>
            </a:endParaRPr>
          </a:p>
          <a:p>
            <a:pPr lvl="0"/>
            <a:r>
              <a:rPr lang="es-ES" sz="1200" b="1" kern="1200" dirty="0" smtClean="0">
                <a:solidFill>
                  <a:schemeClr val="tx1"/>
                </a:solidFill>
                <a:effectLst/>
                <a:latin typeface="+mn-lt"/>
                <a:ea typeface="+mn-ea"/>
                <a:cs typeface="+mn-cs"/>
              </a:rPr>
              <a:t>Basados en la intensidad de pixel:</a:t>
            </a:r>
            <a:r>
              <a:rPr lang="es-ES" sz="1200" kern="1200" dirty="0" smtClean="0">
                <a:solidFill>
                  <a:schemeClr val="tx1"/>
                </a:solidFill>
                <a:effectLst/>
                <a:latin typeface="+mn-lt"/>
                <a:ea typeface="+mn-ea"/>
                <a:cs typeface="+mn-cs"/>
              </a:rPr>
              <a:t> estos métodos clasifican los bloques en “direccional” y “no direccional” según la intensidad del mismo utilizando fórmulas matemáticas, luego determina un factor de calidad general </a:t>
            </a:r>
            <a:r>
              <a:rPr lang="es-ES" sz="1200" i="1" kern="1200" dirty="0" smtClean="0">
                <a:solidFill>
                  <a:schemeClr val="tx1"/>
                </a:solidFill>
                <a:effectLst/>
                <a:latin typeface="+mn-lt"/>
                <a:ea typeface="+mn-ea"/>
                <a:cs typeface="+mn-cs"/>
              </a:rPr>
              <a:t>Q</a:t>
            </a:r>
            <a:r>
              <a:rPr lang="es-ES" sz="1200" kern="1200" dirty="0" smtClean="0">
                <a:solidFill>
                  <a:schemeClr val="tx1"/>
                </a:solidFill>
                <a:effectLst/>
                <a:latin typeface="+mn-lt"/>
                <a:ea typeface="+mn-ea"/>
                <a:cs typeface="+mn-cs"/>
              </a:rPr>
              <a:t>. Si</a:t>
            </a:r>
            <a:r>
              <a:rPr lang="es-ES" sz="1200" i="1" kern="1200" dirty="0" smtClean="0">
                <a:solidFill>
                  <a:schemeClr val="tx1"/>
                </a:solidFill>
                <a:effectLst/>
                <a:latin typeface="+mn-lt"/>
                <a:ea typeface="+mn-ea"/>
                <a:cs typeface="+mn-cs"/>
              </a:rPr>
              <a:t> Q</a:t>
            </a:r>
            <a:r>
              <a:rPr lang="es-ES" sz="1200" kern="1200" dirty="0" smtClean="0">
                <a:solidFill>
                  <a:schemeClr val="tx1"/>
                </a:solidFill>
                <a:effectLst/>
                <a:latin typeface="+mn-lt"/>
                <a:ea typeface="+mn-ea"/>
                <a:cs typeface="+mn-cs"/>
              </a:rPr>
              <a:t> es menor que un umbral predeterminado la imagen es considerada de pobre calidad.</a:t>
            </a:r>
            <a:endParaRPr lang="es-US" sz="1200" kern="1200" dirty="0" smtClean="0">
              <a:solidFill>
                <a:schemeClr val="tx1"/>
              </a:solidFill>
              <a:effectLst/>
              <a:latin typeface="+mn-lt"/>
              <a:ea typeface="+mn-ea"/>
              <a:cs typeface="+mn-cs"/>
            </a:endParaRPr>
          </a:p>
          <a:p>
            <a:pPr lvl="0"/>
            <a:r>
              <a:rPr lang="es-ES" sz="1200" b="1" kern="1200" dirty="0" smtClean="0">
                <a:solidFill>
                  <a:schemeClr val="tx1"/>
                </a:solidFill>
                <a:effectLst/>
                <a:latin typeface="+mn-lt"/>
                <a:ea typeface="+mn-ea"/>
                <a:cs typeface="+mn-cs"/>
              </a:rPr>
              <a:t>Basados en potencia de espectro:</a:t>
            </a:r>
            <a:r>
              <a:rPr lang="es-ES" sz="1200" kern="1200" dirty="0" smtClean="0">
                <a:solidFill>
                  <a:schemeClr val="tx1"/>
                </a:solidFill>
                <a:effectLst/>
                <a:latin typeface="+mn-lt"/>
                <a:ea typeface="+mn-ea"/>
                <a:cs typeface="+mn-cs"/>
              </a:rPr>
              <a:t> estos métodos extraen la onda de forma sinusoidal a lo largo de la dirección normal para la dirección local de la cresta y luego calcula su transformada de Fourier discreta. Los bloques de baja calidad no exhibirán una frecuencia dominante obvia, o estará fuera del rango normal de frecuencia de la cordillera.</a:t>
            </a:r>
            <a:endParaRPr lang="es-US" sz="1200" kern="1200" dirty="0" smtClean="0">
              <a:solidFill>
                <a:schemeClr val="tx1"/>
              </a:solidFill>
              <a:effectLst/>
              <a:latin typeface="+mn-lt"/>
              <a:ea typeface="+mn-ea"/>
              <a:cs typeface="+mn-cs"/>
            </a:endParaRPr>
          </a:p>
          <a:p>
            <a:pPr lvl="0"/>
            <a:r>
              <a:rPr lang="es-ES" sz="1200" b="1" kern="1200" dirty="0" smtClean="0">
                <a:solidFill>
                  <a:schemeClr val="tx1"/>
                </a:solidFill>
                <a:effectLst/>
                <a:latin typeface="+mn-lt"/>
                <a:ea typeface="+mn-ea"/>
                <a:cs typeface="+mn-cs"/>
              </a:rPr>
              <a:t>Basados en la combinación de características locales:</a:t>
            </a:r>
            <a:r>
              <a:rPr lang="es-ES" sz="1200" kern="1200" dirty="0" smtClean="0">
                <a:solidFill>
                  <a:schemeClr val="tx1"/>
                </a:solidFill>
                <a:effectLst/>
                <a:latin typeface="+mn-lt"/>
                <a:ea typeface="+mn-ea"/>
                <a:cs typeface="+mn-cs"/>
              </a:rPr>
              <a:t> estos métodos toman los valles y crestas modeladas como una onda de forma sinusoidal a lo largo de la dirección normal para la dirección local de la cresta y extraen la amplitud, frecuencia, y varianza de la sinusoide. Basado en estos parámetros clasifican bloques en recuperables y no recuperables.</a:t>
            </a:r>
            <a:endParaRPr lang="es-US" sz="1200" kern="1200" dirty="0" smtClean="0">
              <a:solidFill>
                <a:schemeClr val="tx1"/>
              </a:solidFill>
              <a:effectLst/>
              <a:latin typeface="+mn-lt"/>
              <a:ea typeface="+mn-ea"/>
              <a:cs typeface="+mn-cs"/>
            </a:endParaRPr>
          </a:p>
          <a:p>
            <a:pPr lvl="0"/>
            <a:r>
              <a:rPr lang="es-ES" sz="1200" b="1" u="sng" kern="1200" dirty="0" smtClean="0">
                <a:solidFill>
                  <a:schemeClr val="tx1"/>
                </a:solidFill>
                <a:effectLst/>
                <a:latin typeface="+mn-lt"/>
                <a:ea typeface="+mn-ea"/>
                <a:cs typeface="+mn-cs"/>
              </a:rPr>
              <a:t>Algoritmos basados en características globales</a:t>
            </a:r>
            <a:r>
              <a:rPr lang="es-ES" sz="1200" b="0" u="none" strike="noStrike" kern="1200" dirty="0" smtClean="0">
                <a:solidFill>
                  <a:schemeClr val="tx1"/>
                </a:solidFill>
                <a:effectLst/>
                <a:latin typeface="+mn-lt"/>
                <a:ea typeface="+mn-ea"/>
                <a:cs typeface="+mn-cs"/>
              </a:rPr>
              <a:t> </a:t>
            </a:r>
            <a:endParaRPr lang="es-US" sz="1200" b="1" u="sng"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Los métodos que se basan en las características globales analizan la imagen de una forma integral y calculan una medida de la calidad global basada en las características extraídas. Los algoritmos basados en características globales de la imagen de la huella dactilar pueden ser clasificados en dos grupos:</a:t>
            </a:r>
            <a:endParaRPr lang="es-US" sz="1200" kern="1200" dirty="0" smtClean="0">
              <a:solidFill>
                <a:schemeClr val="tx1"/>
              </a:solidFill>
              <a:effectLst/>
              <a:latin typeface="+mn-lt"/>
              <a:ea typeface="+mn-ea"/>
              <a:cs typeface="+mn-cs"/>
            </a:endParaRPr>
          </a:p>
          <a:p>
            <a:r>
              <a:rPr lang="es-ES" sz="1200" b="1" kern="1200" dirty="0" smtClean="0">
                <a:solidFill>
                  <a:schemeClr val="tx1"/>
                </a:solidFill>
                <a:effectLst/>
                <a:latin typeface="+mn-lt"/>
                <a:ea typeface="+mn-ea"/>
                <a:cs typeface="+mn-cs"/>
              </a:rPr>
              <a:t>Basados en el campo direccional: </a:t>
            </a:r>
            <a:r>
              <a:rPr lang="es-ES" sz="1200" kern="1200" dirty="0" smtClean="0">
                <a:solidFill>
                  <a:schemeClr val="tx1"/>
                </a:solidFill>
                <a:effectLst/>
                <a:latin typeface="+mn-lt"/>
                <a:ea typeface="+mn-ea"/>
                <a:cs typeface="+mn-cs"/>
              </a:rPr>
              <a:t>existen dos características básicas para analizar la estructura global de una imagen de una huella dactilar. Ambas utilizan la información de la dirección local proporcionada por el campo direccional, el cual es estimado en bloques que no se solapan. La primera característica comprueba la continuidad del campo direccional y la segunda característica comprueba la uniformidad del campo de frecuencia. Esto se logra mediante el cálculo de la desviación estándar de la relación de espesores de cresta a valle y la cartografía en una puntuación global, una gran desviación indica baja calidad de la imagen.</a:t>
            </a:r>
            <a:endParaRPr lang="es-US" sz="1200" kern="1200" dirty="0" smtClean="0">
              <a:solidFill>
                <a:schemeClr val="tx1"/>
              </a:solidFill>
              <a:effectLst/>
              <a:latin typeface="+mn-lt"/>
              <a:ea typeface="+mn-ea"/>
              <a:cs typeface="+mn-cs"/>
            </a:endParaRPr>
          </a:p>
          <a:p>
            <a:pPr lvl="0"/>
            <a:r>
              <a:rPr lang="es-ES" sz="1200" b="1" u="sng" kern="1200" dirty="0" smtClean="0">
                <a:solidFill>
                  <a:schemeClr val="tx1"/>
                </a:solidFill>
                <a:effectLst/>
                <a:latin typeface="+mn-lt"/>
                <a:ea typeface="+mn-ea"/>
                <a:cs typeface="+mn-cs"/>
              </a:rPr>
              <a:t>Algoritmos basados en clasificadores</a:t>
            </a:r>
            <a:r>
              <a:rPr lang="es-ES" sz="1200" b="0" u="none" strike="noStrike" kern="1200" dirty="0" smtClean="0">
                <a:solidFill>
                  <a:schemeClr val="tx1"/>
                </a:solidFill>
                <a:effectLst/>
                <a:latin typeface="+mn-lt"/>
                <a:ea typeface="+mn-ea"/>
                <a:cs typeface="+mn-cs"/>
              </a:rPr>
              <a:t> </a:t>
            </a:r>
            <a:endParaRPr lang="es-US" sz="1200" b="1" u="sng"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Los métodos que utiliza clasificadores definen la medida de la calidad como un grado de separación entre las distribuciones compatibles o no de una huella digital dada. Esto puede ser visto como una predicción del rendimiento del módulo de comparación.</a:t>
            </a:r>
            <a:endParaRPr lang="es-US" sz="1200" kern="120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3442ED56-E687-4195-8932-AB5481C89493}" type="slidenum">
              <a:rPr lang="es-US" smtClean="0"/>
              <a:t>18</a:t>
            </a:fld>
            <a:endParaRPr lang="es-US"/>
          </a:p>
        </p:txBody>
      </p:sp>
    </p:spTree>
    <p:extLst>
      <p:ext uri="{BB962C8B-B14F-4D97-AF65-F5344CB8AC3E}">
        <p14:creationId xmlns:p14="http://schemas.microsoft.com/office/powerpoint/2010/main" val="2609842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s-ES" sz="1200" b="1" u="none" strike="noStrike" kern="1200" dirty="0" smtClean="0">
                <a:solidFill>
                  <a:schemeClr val="tx1"/>
                </a:solidFill>
                <a:effectLst/>
                <a:latin typeface="+mn-lt"/>
                <a:ea typeface="+mn-ea"/>
                <a:cs typeface="+mn-cs"/>
              </a:rPr>
              <a:t>Componente para determinar la calidad en imágenes de huellas dactilares</a:t>
            </a:r>
            <a:endParaRPr lang="es-ES" sz="1200" b="1" u="sng"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Este componente, desarrollado por miembros de los centros CISED y el Centro de Desarrollo de </a:t>
            </a:r>
            <a:r>
              <a:rPr lang="es-ES" sz="1200" kern="1200" dirty="0" err="1" smtClean="0">
                <a:solidFill>
                  <a:schemeClr val="tx1"/>
                </a:solidFill>
                <a:effectLst/>
                <a:latin typeface="+mn-lt"/>
                <a:ea typeface="+mn-ea"/>
                <a:cs typeface="+mn-cs"/>
              </a:rPr>
              <a:t>Geoinformática</a:t>
            </a:r>
            <a:r>
              <a:rPr lang="es-ES" sz="1200" kern="1200" dirty="0" smtClean="0">
                <a:solidFill>
                  <a:schemeClr val="tx1"/>
                </a:solidFill>
                <a:effectLst/>
                <a:latin typeface="+mn-lt"/>
                <a:ea typeface="+mn-ea"/>
                <a:cs typeface="+mn-cs"/>
              </a:rPr>
              <a:t> y Señales Digitales (GEYSED) de la UCI, implementa un método para evaluar la calidad de las imágenes dactilares de manera local. Se emplea un método para estimar la calidad de la huella dactilar utilizando características locales como la media, varianza, desviación estándar, suavidad, uniformidad, homogeneidad y contraste direccional. Dependiendo de la cantidad total de bloques de la imagen en mal estado, se clasifica la imagen desde 1, que es la de mayor calidad, hasta 5 que es la peor (14).</a:t>
            </a:r>
          </a:p>
          <a:p>
            <a:pPr lvl="0"/>
            <a:r>
              <a:rPr lang="es-ES" sz="1200" b="1" u="none" strike="noStrike" kern="1200" dirty="0" smtClean="0">
                <a:solidFill>
                  <a:schemeClr val="tx1"/>
                </a:solidFill>
                <a:effectLst/>
                <a:latin typeface="+mn-lt"/>
                <a:ea typeface="+mn-ea"/>
                <a:cs typeface="+mn-cs"/>
              </a:rPr>
              <a:t>Biomesys AFIS</a:t>
            </a:r>
            <a:endParaRPr lang="es-ES" sz="1200" b="1" u="sng"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Biomesys AFIS es un SAID que se desarrolla por DATYS, Tecnologías y Sistemas desde el 2006. Está diseñado para reducir los tiempos y aumentar la efectividad, en la identificación y autenticación de personas, a partir de las impresiones dactilares (15). El sistema en su versión civil es capaz de registrar y almacenar millones de fichas decadactilares (16). La actualización de cada ficha decadactilar se hace teniendo en cuenta el nivel de calidad de las imágenes y realizando reportes a la administración del sistema cada vez que se produzca una actualización. En la clasificación de la calidad de las impresiones dactilares se emplea la escala de 1 a 5 según las normas internacionales. </a:t>
            </a:r>
            <a:r>
              <a:rPr lang="es-ES" sz="1200" b="1" kern="1200" dirty="0" smtClean="0">
                <a:solidFill>
                  <a:schemeClr val="tx1"/>
                </a:solidFill>
                <a:effectLst/>
                <a:latin typeface="+mn-lt"/>
                <a:ea typeface="+mn-ea"/>
                <a:cs typeface="+mn-cs"/>
              </a:rPr>
              <a:t>Ficha decadactilar:</a:t>
            </a:r>
            <a:r>
              <a:rPr lang="es-ES" sz="1200" kern="1200" dirty="0" smtClean="0">
                <a:solidFill>
                  <a:schemeClr val="tx1"/>
                </a:solidFill>
                <a:effectLst/>
                <a:latin typeface="+mn-lt"/>
                <a:ea typeface="+mn-ea"/>
                <a:cs typeface="+mn-cs"/>
              </a:rPr>
              <a:t> ficha</a:t>
            </a:r>
            <a:r>
              <a:rPr lang="es-MX" sz="1200" kern="1200" dirty="0" smtClean="0">
                <a:solidFill>
                  <a:schemeClr val="tx1"/>
                </a:solidFill>
                <a:effectLst/>
                <a:latin typeface="+mn-lt"/>
                <a:ea typeface="+mn-ea"/>
                <a:cs typeface="+mn-cs"/>
              </a:rPr>
              <a:t> personal que incluye la impresión de las huellas dactilares de cada uno de los diez dedos de las manos. Registro de identificación dactiloscópica.</a:t>
            </a:r>
            <a:endParaRPr lang="es-ES" sz="1200" kern="1200" dirty="0" smtClean="0">
              <a:solidFill>
                <a:schemeClr val="tx1"/>
              </a:solidFill>
              <a:effectLst/>
              <a:latin typeface="+mn-lt"/>
              <a:ea typeface="+mn-ea"/>
              <a:cs typeface="+mn-cs"/>
            </a:endParaRPr>
          </a:p>
          <a:p>
            <a:endParaRPr lang="en-US" dirty="0" smtClean="0"/>
          </a:p>
          <a:p>
            <a:pPr lvl="0"/>
            <a:r>
              <a:rPr lang="es-ES" sz="1200" b="1" u="none" strike="noStrike" kern="1200" dirty="0" err="1" smtClean="0">
                <a:solidFill>
                  <a:schemeClr val="tx1"/>
                </a:solidFill>
                <a:effectLst/>
                <a:latin typeface="+mn-lt"/>
                <a:ea typeface="+mn-ea"/>
                <a:cs typeface="+mn-cs"/>
              </a:rPr>
              <a:t>AccuScan</a:t>
            </a:r>
            <a:endParaRPr lang="es-ES" sz="1200" b="1" u="sng" kern="1200" dirty="0" smtClean="0">
              <a:solidFill>
                <a:schemeClr val="tx1"/>
              </a:solidFill>
              <a:effectLst/>
              <a:latin typeface="+mn-lt"/>
              <a:ea typeface="+mn-ea"/>
              <a:cs typeface="+mn-cs"/>
            </a:endParaRPr>
          </a:p>
          <a:p>
            <a:r>
              <a:rPr lang="es-ES" sz="1200" kern="1200" dirty="0" err="1" smtClean="0">
                <a:solidFill>
                  <a:schemeClr val="tx1"/>
                </a:solidFill>
                <a:effectLst/>
                <a:latin typeface="+mn-lt"/>
                <a:ea typeface="+mn-ea"/>
                <a:cs typeface="+mn-cs"/>
              </a:rPr>
              <a:t>AccuScan</a:t>
            </a:r>
            <a:r>
              <a:rPr lang="es-ES" sz="1200" kern="1200" dirty="0" smtClean="0">
                <a:solidFill>
                  <a:schemeClr val="tx1"/>
                </a:solidFill>
                <a:effectLst/>
                <a:latin typeface="+mn-lt"/>
                <a:ea typeface="+mn-ea"/>
                <a:cs typeface="+mn-cs"/>
              </a:rPr>
              <a:t> es un módulo adicional de </a:t>
            </a:r>
            <a:r>
              <a:rPr lang="es-ES" sz="1200" kern="1200" dirty="0" err="1" smtClean="0">
                <a:solidFill>
                  <a:schemeClr val="tx1"/>
                </a:solidFill>
                <a:effectLst/>
                <a:latin typeface="+mn-lt"/>
                <a:ea typeface="+mn-ea"/>
                <a:cs typeface="+mn-cs"/>
              </a:rPr>
              <a:t>NISTPack</a:t>
            </a:r>
            <a:r>
              <a:rPr lang="es-ES" sz="1200" kern="1200" dirty="0" smtClean="0">
                <a:solidFill>
                  <a:schemeClr val="tx1"/>
                </a:solidFill>
                <a:effectLst/>
                <a:latin typeface="+mn-lt"/>
                <a:ea typeface="+mn-ea"/>
                <a:cs typeface="+mn-cs"/>
              </a:rPr>
              <a:t> que, junto con cualquiera de los diversos escáneres planos con calidad para consumidores líderes del mercado conforman una solución certificada por el FBI para escanear y digitalizar fichas decadactilares impresas en papel. El conjunto de herramientas de software </a:t>
            </a:r>
            <a:r>
              <a:rPr lang="es-ES" sz="1200" kern="1200" dirty="0" err="1" smtClean="0">
                <a:solidFill>
                  <a:schemeClr val="tx1"/>
                </a:solidFill>
                <a:effectLst/>
                <a:latin typeface="+mn-lt"/>
                <a:ea typeface="+mn-ea"/>
                <a:cs typeface="+mn-cs"/>
              </a:rPr>
              <a:t>NISTPack</a:t>
            </a:r>
            <a:r>
              <a:rPr lang="es-ES" sz="1200" kern="1200" dirty="0" smtClean="0">
                <a:solidFill>
                  <a:schemeClr val="tx1"/>
                </a:solidFill>
                <a:effectLst/>
                <a:latin typeface="+mn-lt"/>
                <a:ea typeface="+mn-ea"/>
                <a:cs typeface="+mn-cs"/>
              </a:rPr>
              <a:t>/</a:t>
            </a:r>
            <a:r>
              <a:rPr lang="es-ES" sz="1200" kern="1200" dirty="0" err="1" smtClean="0">
                <a:solidFill>
                  <a:schemeClr val="tx1"/>
                </a:solidFill>
                <a:effectLst/>
                <a:latin typeface="+mn-lt"/>
                <a:ea typeface="+mn-ea"/>
                <a:cs typeface="+mn-cs"/>
              </a:rPr>
              <a:t>AccuScan</a:t>
            </a:r>
            <a:r>
              <a:rPr lang="es-ES" sz="1200" kern="1200" dirty="0" smtClean="0">
                <a:solidFill>
                  <a:schemeClr val="tx1"/>
                </a:solidFill>
                <a:effectLst/>
                <a:latin typeface="+mn-lt"/>
                <a:ea typeface="+mn-ea"/>
                <a:cs typeface="+mn-cs"/>
              </a:rPr>
              <a:t> combinadas ofrece, entre otras funcionalidades, la medición y aseguramiento de la calidad de las imágenes de huellas dactilares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Biblioteca de software de calificación de la calidad de las imágenes de huellas dactilares que forma parte de los </a:t>
            </a:r>
            <a:r>
              <a:rPr lang="es-ES" sz="1200" kern="1200" dirty="0" err="1" smtClean="0">
                <a:solidFill>
                  <a:schemeClr val="tx1"/>
                </a:solidFill>
                <a:effectLst/>
                <a:latin typeface="+mn-lt"/>
                <a:ea typeface="+mn-ea"/>
                <a:cs typeface="+mn-cs"/>
              </a:rPr>
              <a:t>SDK</a:t>
            </a:r>
            <a:r>
              <a:rPr lang="es-ES" sz="1200" i="1" kern="1200" dirty="0" err="1" smtClean="0">
                <a:solidFill>
                  <a:schemeClr val="tx1"/>
                </a:solidFill>
                <a:effectLst/>
                <a:latin typeface="+mn-lt"/>
                <a:ea typeface="+mn-ea"/>
                <a:cs typeface="+mn-cs"/>
              </a:rPr>
              <a:t>SequenceCheck</a:t>
            </a:r>
            <a:r>
              <a:rPr lang="es-ES" sz="1200" kern="1200" dirty="0" smtClean="0">
                <a:solidFill>
                  <a:schemeClr val="tx1"/>
                </a:solidFill>
                <a:effectLst/>
                <a:latin typeface="+mn-lt"/>
                <a:ea typeface="+mn-ea"/>
                <a:cs typeface="+mn-cs"/>
              </a:rPr>
              <a:t> y </a:t>
            </a:r>
            <a:r>
              <a:rPr lang="es-ES" sz="1200" i="1" kern="1200" dirty="0" err="1" smtClean="0">
                <a:solidFill>
                  <a:schemeClr val="tx1"/>
                </a:solidFill>
                <a:effectLst/>
                <a:latin typeface="+mn-lt"/>
                <a:ea typeface="+mn-ea"/>
                <a:cs typeface="+mn-cs"/>
              </a:rPr>
              <a:t>Aware</a:t>
            </a:r>
            <a:r>
              <a:rPr lang="es-ES" sz="1200" i="1" kern="1200" dirty="0" smtClean="0">
                <a:solidFill>
                  <a:schemeClr val="tx1"/>
                </a:solidFill>
                <a:effectLst/>
                <a:latin typeface="+mn-lt"/>
                <a:ea typeface="+mn-ea"/>
                <a:cs typeface="+mn-cs"/>
              </a:rPr>
              <a:t> WSQ1000</a:t>
            </a:r>
            <a:r>
              <a:rPr lang="es-ES" sz="1200" kern="1200" dirty="0" smtClean="0">
                <a:solidFill>
                  <a:schemeClr val="tx1"/>
                </a:solidFill>
                <a:effectLst/>
                <a:latin typeface="+mn-lt"/>
                <a:ea typeface="+mn-ea"/>
                <a:cs typeface="+mn-cs"/>
              </a:rPr>
              <a:t>. QualityCheck usa algoritmos avanzados para evaluar si la imagen de la huella dactilar tiene una calidad aceptable para la comparación biométrica. Implementa una medición específica de la calidad de la imagen dactilar basada en la continuidad del flujo de crestas en todas las regiones de la imagen dactilar. QualityCheck genera una calificación general que oscila entre 0 y 100 y suministra información sobre las áreas de la imagen que presentan problemas. </a:t>
            </a:r>
            <a:r>
              <a:rPr lang="es-ES" sz="1200" b="1" kern="1200" dirty="0" smtClean="0">
                <a:solidFill>
                  <a:schemeClr val="tx1"/>
                </a:solidFill>
                <a:effectLst/>
                <a:latin typeface="+mn-lt"/>
                <a:ea typeface="+mn-ea"/>
                <a:cs typeface="+mn-cs"/>
              </a:rPr>
              <a:t>SDK:</a:t>
            </a:r>
            <a:r>
              <a:rPr lang="es-ES" sz="1200" kern="1200" dirty="0" smtClean="0">
                <a:solidFill>
                  <a:schemeClr val="tx1"/>
                </a:solidFill>
                <a:effectLst/>
                <a:latin typeface="+mn-lt"/>
                <a:ea typeface="+mn-ea"/>
                <a:cs typeface="+mn-cs"/>
              </a:rPr>
              <a:t> kit de desarrollo de software (Software </a:t>
            </a:r>
            <a:r>
              <a:rPr lang="es-ES" sz="1200" kern="1200" dirty="0" err="1" smtClean="0">
                <a:solidFill>
                  <a:schemeClr val="tx1"/>
                </a:solidFill>
                <a:effectLst/>
                <a:latin typeface="+mn-lt"/>
                <a:ea typeface="+mn-ea"/>
                <a:cs typeface="+mn-cs"/>
              </a:rPr>
              <a:t>Development</a:t>
            </a:r>
            <a:r>
              <a:rPr lang="es-ES" sz="1200" kern="1200" dirty="0" smtClean="0">
                <a:solidFill>
                  <a:schemeClr val="tx1"/>
                </a:solidFill>
                <a:effectLst/>
                <a:latin typeface="+mn-lt"/>
                <a:ea typeface="+mn-ea"/>
                <a:cs typeface="+mn-cs"/>
              </a:rPr>
              <a:t> Kit por sus siglas en inglés).</a:t>
            </a:r>
          </a:p>
          <a:p>
            <a:endParaRPr lang="en-US" dirty="0" smtClean="0"/>
          </a:p>
          <a:p>
            <a:endParaRPr lang="en-US" dirty="0" smtClean="0"/>
          </a:p>
          <a:p>
            <a:r>
              <a:rPr lang="es-ES" sz="1200" kern="1200" dirty="0" smtClean="0">
                <a:solidFill>
                  <a:schemeClr val="tx1"/>
                </a:solidFill>
                <a:effectLst/>
                <a:latin typeface="+mn-lt"/>
                <a:ea typeface="+mn-ea"/>
                <a:cs typeface="+mn-cs"/>
              </a:rPr>
              <a:t>La distribución NIST </a:t>
            </a:r>
            <a:r>
              <a:rPr lang="es-ES" sz="1200" kern="1200" dirty="0" err="1" smtClean="0">
                <a:solidFill>
                  <a:schemeClr val="tx1"/>
                </a:solidFill>
                <a:effectLst/>
                <a:latin typeface="+mn-lt"/>
                <a:ea typeface="+mn-ea"/>
                <a:cs typeface="+mn-cs"/>
              </a:rPr>
              <a:t>Biometric</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Image</a:t>
            </a:r>
            <a:r>
              <a:rPr lang="es-ES" sz="1200" kern="1200" dirty="0" smtClean="0">
                <a:solidFill>
                  <a:schemeClr val="tx1"/>
                </a:solidFill>
                <a:effectLst/>
                <a:latin typeface="+mn-lt"/>
                <a:ea typeface="+mn-ea"/>
                <a:cs typeface="+mn-cs"/>
              </a:rPr>
              <a:t> Software (NBIS) es desarrollada por el Instituto Nacional de Estándares y Tecnología (NIST) de la Oficina Federal de Investigaciones (FBI) y el Departamento de Seguridad Nacional (DHS). Entre sus características se encuentra el desarrollo de una nueva revisión del algoritmo NFIQ (NIST </a:t>
            </a:r>
            <a:r>
              <a:rPr lang="es-ES" sz="1200" kern="1200" dirty="0" err="1" smtClean="0">
                <a:solidFill>
                  <a:schemeClr val="tx1"/>
                </a:solidFill>
                <a:effectLst/>
                <a:latin typeface="+mn-lt"/>
                <a:ea typeface="+mn-ea"/>
                <a:cs typeface="+mn-cs"/>
              </a:rPr>
              <a:t>Fingerprint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Image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Quality</a:t>
            </a:r>
            <a:r>
              <a:rPr lang="es-ES" sz="1200" kern="1200" dirty="0" smtClean="0">
                <a:solidFill>
                  <a:schemeClr val="tx1"/>
                </a:solidFill>
                <a:effectLst/>
                <a:latin typeface="+mn-lt"/>
                <a:ea typeface="+mn-ea"/>
                <a:cs typeface="+mn-cs"/>
              </a:rPr>
              <a:t>), un algoritmo de medición de calidad de imágenes de huellas dactilares usado para predecir el rendimiento de los algoritmos de comparación. NFIQ analiza la imagen de la huella y le asigna un valor de calidad de 1 (máxima calidad) a 5 (calidad más baja) a la imagen. Las imágenes de mayor calidad producen un rendimiento significativamente mejor con algoritmos de comparación </a:t>
            </a:r>
            <a:endParaRPr lang="es-ES" dirty="0"/>
          </a:p>
        </p:txBody>
      </p:sp>
      <p:sp>
        <p:nvSpPr>
          <p:cNvPr id="4" name="Slide Number Placeholder 3"/>
          <p:cNvSpPr>
            <a:spLocks noGrp="1"/>
          </p:cNvSpPr>
          <p:nvPr>
            <p:ph type="sldNum" sz="quarter" idx="10"/>
          </p:nvPr>
        </p:nvSpPr>
        <p:spPr/>
        <p:txBody>
          <a:bodyPr/>
          <a:lstStyle/>
          <a:p>
            <a:fld id="{3442ED56-E687-4195-8932-AB5481C89493}" type="slidenum">
              <a:rPr lang="es-US" smtClean="0"/>
              <a:t>19</a:t>
            </a:fld>
            <a:endParaRPr lang="es-US"/>
          </a:p>
        </p:txBody>
      </p:sp>
    </p:spTree>
    <p:extLst>
      <p:ext uri="{BB962C8B-B14F-4D97-AF65-F5344CB8AC3E}">
        <p14:creationId xmlns:p14="http://schemas.microsoft.com/office/powerpoint/2010/main" val="2528168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s-ES" b="1" dirty="0" smtClean="0"/>
                  <a:t>Combinación de características locales</a:t>
                </a:r>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El objetivo de este algoritmo, es ofrecer una medida de calidad de la imagen de una huella dactilar a través de características locales de la misma. El algoritmo es definido en (14) como parte de las especificaciones del componente desarrollado en la UCI. </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kern="1200" dirty="0" smtClean="0">
                    <a:solidFill>
                      <a:schemeClr val="tx1"/>
                    </a:solidFill>
                    <a:effectLst/>
                    <a:latin typeface="+mn-lt"/>
                    <a:ea typeface="+mn-ea"/>
                    <a:cs typeface="+mn-cs"/>
                  </a:rPr>
                  <a:t>Análisis local: combinación de OCL y estructura de cresta-valle</a:t>
                </a:r>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Este método, definido en (17), representa una combinación del algoritmo OCL y el basado en la estructura cresta-valle (grosor </a:t>
                </a:r>
                <a:r>
                  <a:rPr lang="es-ES" sz="1200" kern="1200" dirty="0">
                    <a:solidFill>
                      <a:schemeClr val="tx1"/>
                    </a:solidFill>
                    <a:effectLst/>
                    <a:latin typeface="+mn-lt"/>
                    <a:ea typeface="+mn-ea"/>
                    <a:cs typeface="+mn-cs"/>
                  </a:rPr>
                  <a:t> y frecuencia de crestas y la razón de grosor de cresta-a-valle). Para el análisis de la estructura local las imágenes son divididas en bloques de </a:t>
                </a:r>
                <a14:m>
                  <m:oMath xmlns:m="http://schemas.openxmlformats.org/officeDocument/2006/math">
                    <m:r>
                      <a:rPr lang="es-ES" sz="1200" i="1" kern="1200">
                        <a:solidFill>
                          <a:schemeClr val="tx1"/>
                        </a:solidFill>
                        <a:effectLst/>
                        <a:latin typeface="Cambria Math"/>
                        <a:ea typeface="+mn-ea"/>
                        <a:cs typeface="+mn-cs"/>
                      </a:rPr>
                      <m:t>32</m:t>
                    </m:r>
                    <m:r>
                      <a:rPr lang="es-ES" sz="1200" i="1" kern="1200">
                        <a:solidFill>
                          <a:schemeClr val="tx1"/>
                        </a:solidFill>
                        <a:effectLst/>
                        <a:latin typeface="Cambria Math"/>
                        <a:ea typeface="+mn-ea"/>
                        <a:cs typeface="+mn-cs"/>
                      </a:rPr>
                      <m:t>𝑥</m:t>
                    </m:r>
                    <m:r>
                      <a:rPr lang="es-ES" sz="1200" i="1" kern="1200">
                        <a:solidFill>
                          <a:schemeClr val="tx1"/>
                        </a:solidFill>
                        <a:effectLst/>
                        <a:latin typeface="Cambria Math"/>
                        <a:ea typeface="+mn-ea"/>
                        <a:cs typeface="+mn-cs"/>
                      </a:rPr>
                      <m:t>32</m:t>
                    </m:r>
                  </m:oMath>
                </a14:m>
                <a:r>
                  <a:rPr lang="es-ES" sz="1200" kern="1200" dirty="0">
                    <a:solidFill>
                      <a:schemeClr val="tx1"/>
                    </a:solidFill>
                    <a:effectLst/>
                    <a:latin typeface="+mn-lt"/>
                    <a:ea typeface="+mn-ea"/>
                    <a:cs typeface="+mn-cs"/>
                  </a:rPr>
                  <a:t> píxeles  </a:t>
                </a:r>
              </a:p>
              <a:p>
                <a:r>
                  <a:rPr lang="es-ES" sz="1200" kern="1200" dirty="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kern="1200" dirty="0" smtClean="0">
                    <a:solidFill>
                      <a:schemeClr val="tx1"/>
                    </a:solidFill>
                    <a:effectLst/>
                    <a:latin typeface="+mn-lt"/>
                    <a:ea typeface="+mn-ea"/>
                    <a:cs typeface="+mn-cs"/>
                  </a:rPr>
                  <a:t>Método de  </a:t>
                </a:r>
                <a:r>
                  <a:rPr lang="es-ES" sz="1200" b="1" kern="1200" dirty="0" err="1" smtClean="0">
                    <a:solidFill>
                      <a:schemeClr val="tx1"/>
                    </a:solidFill>
                    <a:effectLst/>
                    <a:latin typeface="+mn-lt"/>
                    <a:ea typeface="+mn-ea"/>
                    <a:cs typeface="+mn-cs"/>
                  </a:rPr>
                  <a:t>Chaohong-Tulyakov-Govindaraju</a:t>
                </a:r>
                <a:r>
                  <a:rPr lang="es-ES" sz="1200" b="1"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Este algoritmo es definido en (18), y usa un algoritmo basado en la concentración de la energía del espectro en regiones en forma de anillo para estimar la calidad a nivel global de la imagen. Para estimar la calidad teniendo en cuenta características locales hace uso de un algoritmo basado en la no homogeneidad con contraste direccional. Según los valores obtenidos, tanto a nivel global como local, se clasifica la imagen siguiendo determinados parámetros. </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kern="1200" dirty="0" smtClean="0">
                    <a:solidFill>
                      <a:schemeClr val="tx1"/>
                    </a:solidFill>
                    <a:effectLst/>
                    <a:latin typeface="+mn-lt"/>
                    <a:ea typeface="+mn-ea"/>
                    <a:cs typeface="+mn-cs"/>
                  </a:rPr>
                  <a:t>Algoritmo basado en la coherencia local del campo de orientación</a:t>
                </a:r>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Este algoritmo, definido en (1), determina la coherencia local del campo de orientación a través del cálculo de gradientes en la imagen de la huella dactilar. </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kern="1200" dirty="0" smtClean="0">
                    <a:solidFill>
                      <a:schemeClr val="tx1"/>
                    </a:solidFill>
                    <a:effectLst/>
                    <a:latin typeface="+mn-lt"/>
                    <a:ea typeface="+mn-ea"/>
                    <a:cs typeface="+mn-cs"/>
                  </a:rPr>
                  <a:t>Análisis global: algoritmo basado en el espectro de Fourier</a:t>
                </a:r>
                <a:endParaRPr lang="es-E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Este algoritmo usa el espectro de Fourier para estimar la calidad global de una imagen de huella dactilar. De acuerdo con su descripción en (20), se busca primero la banda de frecuencia que se corresponde con el período promedio global de la cresta. Entonces el nivel de calidad de la imagen de la huella se calcula midiendo la magnitud relativa de los componentes de frecuencia de banda.</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kern="1200" dirty="0" smtClean="0">
                    <a:solidFill>
                      <a:schemeClr val="tx1"/>
                    </a:solidFill>
                    <a:effectLst/>
                    <a:latin typeface="+mn-lt"/>
                    <a:ea typeface="+mn-ea"/>
                    <a:cs typeface="+mn-cs"/>
                  </a:rPr>
                  <a:t>Algoritmo basado en las características de la simetría</a:t>
                </a:r>
                <a:endParaRPr lang="es-E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Este algoritmo, siguiendo su descripción en (21), parte de que el tensor de orientación de una imagen permite obtener indicadores de calidad como el ruido, la falta de estructura y el desenfoque, por lo que se apoyan en este para determinar un set de características asociadas a la simetría, ofreciendo finalmente una vía de determinación de la calidad de la imagen de una huella dactilar.</a:t>
                </a:r>
              </a:p>
              <a:p>
                <a:endParaRPr lang="es-ES" dirty="0"/>
              </a:p>
            </p:txBody>
          </p:sp>
        </mc:Choice>
        <mc:Fallback xmlns="">
          <p:sp>
            <p:nvSpPr>
              <p:cNvPr id="3" name="Notes Placeholder 2"/>
              <p:cNvSpPr>
                <a:spLocks noGrp="1"/>
              </p:cNvSpPr>
              <p:nvPr>
                <p:ph type="body" idx="1"/>
              </p:nvPr>
            </p:nvSpPr>
            <p:spPr/>
            <p:txBody>
              <a:bodyPr/>
              <a:lstStyle/>
              <a:p>
                <a:r>
                  <a:rPr lang="es-ES" b="1" dirty="0" smtClean="0"/>
                  <a:t>Combinación de características locales</a:t>
                </a:r>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El objetivo de este algoritmo, es ofrecer una medida de calidad de la imagen de una huella dactilar a través de características locales de la misma. El algoritmo es definido en (14) como parte de las especificaciones del componente desarrollado en la UCI. </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kern="1200" dirty="0" smtClean="0">
                    <a:solidFill>
                      <a:schemeClr val="tx1"/>
                    </a:solidFill>
                    <a:effectLst/>
                    <a:latin typeface="+mn-lt"/>
                    <a:ea typeface="+mn-ea"/>
                    <a:cs typeface="+mn-cs"/>
                  </a:rPr>
                  <a:t>Análisis local: combinación de OCL y estructura de cresta-valle</a:t>
                </a:r>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Este método, definido en (17), representa una combinación del algoritmo OCL y el basado en la estructura cresta-valle (grosor </a:t>
                </a:r>
                <a:r>
                  <a:rPr lang="es-ES" sz="1200" kern="1200" dirty="0">
                    <a:solidFill>
                      <a:schemeClr val="tx1"/>
                    </a:solidFill>
                    <a:effectLst/>
                    <a:latin typeface="+mn-lt"/>
                    <a:ea typeface="+mn-ea"/>
                    <a:cs typeface="+mn-cs"/>
                  </a:rPr>
                  <a:t> y frecuencia de crestas y la razón de grosor de cresta-a-valle). Para el análisis de la estructura local las imágenes son divididas en bloques de </a:t>
                </a:r>
                <a:r>
                  <a:rPr lang="es-ES" sz="1200" i="0" kern="1200">
                    <a:solidFill>
                      <a:schemeClr val="tx1"/>
                    </a:solidFill>
                    <a:effectLst/>
                    <a:latin typeface="+mn-lt"/>
                    <a:ea typeface="+mn-ea"/>
                    <a:cs typeface="+mn-cs"/>
                  </a:rPr>
                  <a:t>32𝑥32</a:t>
                </a:r>
                <a:r>
                  <a:rPr lang="es-ES" sz="1200" kern="1200" dirty="0">
                    <a:solidFill>
                      <a:schemeClr val="tx1"/>
                    </a:solidFill>
                    <a:effectLst/>
                    <a:latin typeface="+mn-lt"/>
                    <a:ea typeface="+mn-ea"/>
                    <a:cs typeface="+mn-cs"/>
                  </a:rPr>
                  <a:t> píxeles  </a:t>
                </a:r>
              </a:p>
              <a:p>
                <a:r>
                  <a:rPr lang="es-ES" sz="1200" kern="1200" dirty="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kern="1200" dirty="0" smtClean="0">
                    <a:solidFill>
                      <a:schemeClr val="tx1"/>
                    </a:solidFill>
                    <a:effectLst/>
                    <a:latin typeface="+mn-lt"/>
                    <a:ea typeface="+mn-ea"/>
                    <a:cs typeface="+mn-cs"/>
                  </a:rPr>
                  <a:t>Método de  </a:t>
                </a:r>
                <a:r>
                  <a:rPr lang="es-ES" sz="1200" b="1" kern="1200" dirty="0" err="1" smtClean="0">
                    <a:solidFill>
                      <a:schemeClr val="tx1"/>
                    </a:solidFill>
                    <a:effectLst/>
                    <a:latin typeface="+mn-lt"/>
                    <a:ea typeface="+mn-ea"/>
                    <a:cs typeface="+mn-cs"/>
                  </a:rPr>
                  <a:t>Chaohong-Tulyakov-Govindaraju</a:t>
                </a:r>
                <a:r>
                  <a:rPr lang="es-ES" sz="1200" b="1"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Este algoritmo es definido en (18), y usa un algoritmo basado en la concentración de la energía del espectro en regiones en forma de anillo para estimar la calidad a nivel global de la imagen. Para estimar la calidad teniendo en cuenta características locales hace uso de un algoritmo basado en la no homogeneidad con contraste direccional. Según los valores obtenidos, tanto a nivel global como local, se clasifica la imagen siguiendo determinados parámetros. </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kern="1200" dirty="0" smtClean="0">
                    <a:solidFill>
                      <a:schemeClr val="tx1"/>
                    </a:solidFill>
                    <a:effectLst/>
                    <a:latin typeface="+mn-lt"/>
                    <a:ea typeface="+mn-ea"/>
                    <a:cs typeface="+mn-cs"/>
                  </a:rPr>
                  <a:t>Algoritmo basado en la coherencia local del campo de orientación</a:t>
                </a:r>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Este algoritmo, definido en (1), determina la coherencia local del campo de orientación a través del cálculo de gradientes en la imagen de la huella dactilar. </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kern="1200" dirty="0" smtClean="0">
                    <a:solidFill>
                      <a:schemeClr val="tx1"/>
                    </a:solidFill>
                    <a:effectLst/>
                    <a:latin typeface="+mn-lt"/>
                    <a:ea typeface="+mn-ea"/>
                    <a:cs typeface="+mn-cs"/>
                  </a:rPr>
                  <a:t>Análisis global: algoritmo basado en el espectro de Fourier</a:t>
                </a:r>
                <a:endParaRPr lang="es-E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Este algoritmo usa el espectro de Fourier para estimar la calidad global de una imagen de huella dactilar. De acuerdo con su descripción en (20), se busca primero la banda de frecuencia que se corresponde con el período promedio global de la cresta. Entonces el nivel de calidad de la imagen de la huella se calcula midiendo la magnitud relativa de los componentes de frecuencia de banda.</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kern="1200" dirty="0" smtClean="0">
                    <a:solidFill>
                      <a:schemeClr val="tx1"/>
                    </a:solidFill>
                    <a:effectLst/>
                    <a:latin typeface="+mn-lt"/>
                    <a:ea typeface="+mn-ea"/>
                    <a:cs typeface="+mn-cs"/>
                  </a:rPr>
                  <a:t>Algoritmo basado en las características de la simetría</a:t>
                </a:r>
                <a:endParaRPr lang="es-E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Este algoritmo, siguiendo su descripción en (21), parte de que el tensor de orientación de una imagen permite obtener indicadores de calidad como el ruido, la falta de estructura y el desenfoque, por lo que se apoyan en este para determinar un set de características asociadas a la simetría, ofreciendo finalmente una vía de determinación de la calidad de la imagen de una huella dactilar.</a:t>
                </a:r>
              </a:p>
              <a:p>
                <a:endParaRPr lang="es-ES" dirty="0"/>
              </a:p>
            </p:txBody>
          </p:sp>
        </mc:Fallback>
      </mc:AlternateContent>
      <p:sp>
        <p:nvSpPr>
          <p:cNvPr id="4" name="Slide Number Placeholder 3"/>
          <p:cNvSpPr>
            <a:spLocks noGrp="1"/>
          </p:cNvSpPr>
          <p:nvPr>
            <p:ph type="sldNum" sz="quarter" idx="10"/>
          </p:nvPr>
        </p:nvSpPr>
        <p:spPr/>
        <p:txBody>
          <a:bodyPr/>
          <a:lstStyle/>
          <a:p>
            <a:fld id="{3442ED56-E687-4195-8932-AB5481C89493}" type="slidenum">
              <a:rPr lang="es-US" smtClean="0"/>
              <a:t>20</a:t>
            </a:fld>
            <a:endParaRPr lang="es-US"/>
          </a:p>
        </p:txBody>
      </p:sp>
    </p:spTree>
    <p:extLst>
      <p:ext uri="{BB962C8B-B14F-4D97-AF65-F5344CB8AC3E}">
        <p14:creationId xmlns:p14="http://schemas.microsoft.com/office/powerpoint/2010/main" val="4113038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2"/>
            <a:r>
              <a:rPr lang="es-ES" sz="1200" b="1" kern="1200" dirty="0" smtClean="0">
                <a:solidFill>
                  <a:schemeClr val="tx1"/>
                </a:solidFill>
                <a:effectLst/>
                <a:latin typeface="+mn-lt"/>
                <a:ea typeface="+mn-ea"/>
                <a:cs typeface="+mn-cs"/>
              </a:rPr>
              <a:t>Selección de la metodología a utilizar</a:t>
            </a:r>
            <a:endParaRPr lang="es-US" sz="1200" b="1"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Luego del análisis de las características de diferentes metodologías de desarrollo de software se decide que XP sea la que dirija el proceso de desarrollo del componente en cuestión puesto que:</a:t>
            </a:r>
            <a:endParaRPr lang="es-US" sz="1200" kern="1200" dirty="0" smtClean="0">
              <a:solidFill>
                <a:schemeClr val="tx1"/>
              </a:solidFill>
              <a:effectLst/>
              <a:latin typeface="+mn-lt"/>
              <a:ea typeface="+mn-ea"/>
              <a:cs typeface="+mn-cs"/>
            </a:endParaRPr>
          </a:p>
          <a:p>
            <a:pPr lvl="0"/>
            <a:r>
              <a:rPr lang="es-ES" sz="1200" kern="1200" dirty="0" smtClean="0">
                <a:solidFill>
                  <a:schemeClr val="tx1"/>
                </a:solidFill>
                <a:effectLst/>
                <a:latin typeface="+mn-lt"/>
                <a:ea typeface="+mn-ea"/>
                <a:cs typeface="+mn-cs"/>
              </a:rPr>
              <a:t>Esta metodología consiste en una programación priorizada donde el usuario final forma parte del equipo de desarrollo, uno de los requisitos para alcanzar el éxito del proyecto y la satisfacción del cliente.</a:t>
            </a:r>
            <a:endParaRPr lang="es-US" sz="1200" kern="1200" dirty="0" smtClean="0">
              <a:solidFill>
                <a:schemeClr val="tx1"/>
              </a:solidFill>
              <a:effectLst/>
              <a:latin typeface="+mn-lt"/>
              <a:ea typeface="+mn-ea"/>
              <a:cs typeface="+mn-cs"/>
            </a:endParaRPr>
          </a:p>
          <a:p>
            <a:pPr lvl="0"/>
            <a:r>
              <a:rPr lang="es-ES" sz="1200" kern="1200" dirty="0" smtClean="0">
                <a:solidFill>
                  <a:schemeClr val="tx1"/>
                </a:solidFill>
                <a:effectLst/>
                <a:latin typeface="+mn-lt"/>
                <a:ea typeface="+mn-ea"/>
                <a:cs typeface="+mn-cs"/>
              </a:rPr>
              <a:t>Con el uso de esta metodología se simplifica, pero no se descarta, el diseño, con el objetivo de agilizar el proceso de desarrollo.</a:t>
            </a:r>
            <a:endParaRPr lang="es-US" sz="1200" kern="1200" dirty="0" smtClean="0">
              <a:solidFill>
                <a:schemeClr val="tx1"/>
              </a:solidFill>
              <a:effectLst/>
              <a:latin typeface="+mn-lt"/>
              <a:ea typeface="+mn-ea"/>
              <a:cs typeface="+mn-cs"/>
            </a:endParaRPr>
          </a:p>
          <a:p>
            <a:pPr lvl="0"/>
            <a:r>
              <a:rPr lang="es-ES" sz="1200" kern="1200" dirty="0" smtClean="0">
                <a:solidFill>
                  <a:schemeClr val="tx1"/>
                </a:solidFill>
                <a:effectLst/>
                <a:latin typeface="+mn-lt"/>
                <a:ea typeface="+mn-ea"/>
                <a:cs typeface="+mn-cs"/>
              </a:rPr>
              <a:t>Todo el proceso de esta metodología está encaminado a conseguir la meta final, el software, otorgándole gran importancia a las relaciones interpersonales de los miembros del equipo de desarrollo, así como a la velocidad de reacción ante los constantes cambios que puedan surgir durante el desarrollo.</a:t>
            </a:r>
            <a:endParaRPr lang="es-US" sz="1200" kern="1200" dirty="0" smtClean="0">
              <a:solidFill>
                <a:schemeClr val="tx1"/>
              </a:solidFill>
              <a:effectLst/>
              <a:latin typeface="+mn-lt"/>
              <a:ea typeface="+mn-ea"/>
              <a:cs typeface="+mn-cs"/>
            </a:endParaRPr>
          </a:p>
          <a:p>
            <a:endParaRPr lang="es-US" dirty="0" smtClean="0"/>
          </a:p>
          <a:p>
            <a:r>
              <a:rPr lang="es-ES" sz="1200" kern="1200" dirty="0" smtClean="0">
                <a:solidFill>
                  <a:schemeClr val="tx1"/>
                </a:solidFill>
                <a:effectLst/>
                <a:latin typeface="+mn-lt"/>
                <a:ea typeface="+mn-ea"/>
                <a:cs typeface="+mn-cs"/>
              </a:rPr>
              <a:t>Como herramientas y tecnologías a utilizar para el desarrollo del componente se propone que:</a:t>
            </a:r>
            <a:endParaRPr lang="es-US" sz="1200" kern="1200" dirty="0" smtClean="0">
              <a:solidFill>
                <a:schemeClr val="tx1"/>
              </a:solidFill>
              <a:effectLst/>
              <a:latin typeface="+mn-lt"/>
              <a:ea typeface="+mn-ea"/>
              <a:cs typeface="+mn-cs"/>
            </a:endParaRPr>
          </a:p>
          <a:p>
            <a:pPr lvl="0"/>
            <a:r>
              <a:rPr lang="es-ES" sz="1200" b="0" u="none" strike="noStrike" kern="1200" dirty="0" smtClean="0">
                <a:solidFill>
                  <a:schemeClr val="tx1"/>
                </a:solidFill>
                <a:effectLst/>
                <a:latin typeface="+mn-lt"/>
                <a:ea typeface="+mn-ea"/>
                <a:cs typeface="+mn-cs"/>
              </a:rPr>
              <a:t>El modelado del software se realice usando </a:t>
            </a:r>
            <a:r>
              <a:rPr lang="es-ES" sz="1200" b="1" u="none" strike="noStrike" kern="1200" dirty="0" smtClean="0">
                <a:solidFill>
                  <a:schemeClr val="tx1"/>
                </a:solidFill>
                <a:effectLst/>
                <a:latin typeface="+mn-lt"/>
                <a:ea typeface="+mn-ea"/>
                <a:cs typeface="+mn-cs"/>
              </a:rPr>
              <a:t>el lenguaje UML </a:t>
            </a:r>
            <a:r>
              <a:rPr lang="es-ES" sz="1200" b="0" u="none" strike="noStrike" kern="1200" dirty="0" smtClean="0">
                <a:solidFill>
                  <a:schemeClr val="tx1"/>
                </a:solidFill>
                <a:effectLst/>
                <a:latin typeface="+mn-lt"/>
                <a:ea typeface="+mn-ea"/>
                <a:cs typeface="+mn-cs"/>
              </a:rPr>
              <a:t>para especificar, construir y definir de forma gráfica y documental el diseño de la solución, proporcionándole un soporte concreto a la metodología seleccionada.</a:t>
            </a:r>
            <a:endParaRPr lang="es-US" sz="1200" b="1" u="sng" kern="1200" dirty="0" smtClean="0">
              <a:solidFill>
                <a:schemeClr val="tx1"/>
              </a:solidFill>
              <a:effectLst/>
              <a:latin typeface="+mn-lt"/>
              <a:ea typeface="+mn-ea"/>
              <a:cs typeface="+mn-cs"/>
            </a:endParaRPr>
          </a:p>
          <a:p>
            <a:pPr lvl="0"/>
            <a:r>
              <a:rPr lang="es-ES" sz="1200" b="0" u="none" strike="noStrike" kern="1200" dirty="0" smtClean="0">
                <a:solidFill>
                  <a:schemeClr val="tx1"/>
                </a:solidFill>
                <a:effectLst/>
                <a:latin typeface="+mn-lt"/>
                <a:ea typeface="+mn-ea"/>
                <a:cs typeface="+mn-cs"/>
              </a:rPr>
              <a:t>La herramienta CASE a utilizar para el proceso de modelado sea </a:t>
            </a:r>
            <a:r>
              <a:rPr lang="es-ES" sz="1200" b="1" u="none" strike="noStrike" kern="1200" dirty="0" smtClean="0">
                <a:solidFill>
                  <a:schemeClr val="tx1"/>
                </a:solidFill>
                <a:effectLst/>
                <a:latin typeface="+mn-lt"/>
                <a:ea typeface="+mn-ea"/>
                <a:cs typeface="+mn-cs"/>
              </a:rPr>
              <a:t>Visual </a:t>
            </a:r>
            <a:r>
              <a:rPr lang="es-ES" sz="1200" b="1" u="none" strike="noStrike" kern="1200" dirty="0" err="1" smtClean="0">
                <a:solidFill>
                  <a:schemeClr val="tx1"/>
                </a:solidFill>
                <a:effectLst/>
                <a:latin typeface="+mn-lt"/>
                <a:ea typeface="+mn-ea"/>
                <a:cs typeface="+mn-cs"/>
              </a:rPr>
              <a:t>Paradigm</a:t>
            </a:r>
            <a:r>
              <a:rPr lang="es-ES" sz="1200" b="1" u="none" strike="noStrike" kern="1200" dirty="0" smtClean="0">
                <a:solidFill>
                  <a:schemeClr val="tx1"/>
                </a:solidFill>
                <a:effectLst/>
                <a:latin typeface="+mn-lt"/>
                <a:ea typeface="+mn-ea"/>
                <a:cs typeface="+mn-cs"/>
              </a:rPr>
              <a:t> Enterprise </a:t>
            </a:r>
            <a:r>
              <a:rPr lang="es-ES" sz="1200" b="1" u="none" strike="noStrike" kern="1200" dirty="0" err="1" smtClean="0">
                <a:solidFill>
                  <a:schemeClr val="tx1"/>
                </a:solidFill>
                <a:effectLst/>
                <a:latin typeface="+mn-lt"/>
                <a:ea typeface="+mn-ea"/>
                <a:cs typeface="+mn-cs"/>
              </a:rPr>
              <a:t>Edition</a:t>
            </a:r>
            <a:r>
              <a:rPr lang="es-ES" sz="1200" b="1" u="none" strike="noStrike" kern="1200" dirty="0" smtClean="0">
                <a:solidFill>
                  <a:schemeClr val="tx1"/>
                </a:solidFill>
                <a:effectLst/>
                <a:latin typeface="+mn-lt"/>
                <a:ea typeface="+mn-ea"/>
                <a:cs typeface="+mn-cs"/>
              </a:rPr>
              <a:t> </a:t>
            </a:r>
            <a:r>
              <a:rPr lang="es-ES" sz="1200" b="0" u="none" strike="noStrike" kern="1200" dirty="0" smtClean="0">
                <a:solidFill>
                  <a:schemeClr val="tx1"/>
                </a:solidFill>
                <a:effectLst/>
                <a:latin typeface="+mn-lt"/>
                <a:ea typeface="+mn-ea"/>
                <a:cs typeface="+mn-cs"/>
              </a:rPr>
              <a:t>en su versión 8.0 ya que esta constituye un software de alta eficiencia que permite realizar ingeniería tanto inversa como directa, además de permitir la generación de documentación de forma automática en diferentes formatos.</a:t>
            </a:r>
            <a:endParaRPr lang="es-US" sz="1200" b="1" u="sng" kern="1200" dirty="0" smtClean="0">
              <a:solidFill>
                <a:schemeClr val="tx1"/>
              </a:solidFill>
              <a:effectLst/>
              <a:latin typeface="+mn-lt"/>
              <a:ea typeface="+mn-ea"/>
              <a:cs typeface="+mn-cs"/>
            </a:endParaRPr>
          </a:p>
          <a:p>
            <a:pPr lvl="0"/>
            <a:r>
              <a:rPr lang="es-ES" sz="1200" b="0" u="none" strike="noStrike" kern="1200" dirty="0" smtClean="0">
                <a:solidFill>
                  <a:schemeClr val="tx1"/>
                </a:solidFill>
                <a:effectLst/>
                <a:latin typeface="+mn-lt"/>
                <a:ea typeface="+mn-ea"/>
                <a:cs typeface="+mn-cs"/>
              </a:rPr>
              <a:t>El lenguaje de programación sea </a:t>
            </a:r>
            <a:r>
              <a:rPr lang="es-ES" sz="1200" b="1" u="none" strike="noStrike" kern="1200" dirty="0" smtClean="0">
                <a:solidFill>
                  <a:schemeClr val="tx1"/>
                </a:solidFill>
                <a:effectLst/>
                <a:latin typeface="+mn-lt"/>
                <a:ea typeface="+mn-ea"/>
                <a:cs typeface="+mn-cs"/>
              </a:rPr>
              <a:t>C#</a:t>
            </a:r>
            <a:r>
              <a:rPr lang="es-ES" sz="1200" b="0" u="none" strike="noStrike" kern="1200" dirty="0" smtClean="0">
                <a:solidFill>
                  <a:schemeClr val="tx1"/>
                </a:solidFill>
                <a:effectLst/>
                <a:latin typeface="+mn-lt"/>
                <a:ea typeface="+mn-ea"/>
                <a:cs typeface="+mn-cs"/>
              </a:rPr>
              <a:t> por ser orientado a objetos y de un alto grado de efectividad, además de que el sistema al cual debe ser integrado el componente se desarrolla en este lenguaje, por lo que facilitará el trabajo y las llamadas a elementos propios de la plataforma.   </a:t>
            </a:r>
            <a:endParaRPr lang="es-US" sz="1200" b="1" u="sng" kern="1200" dirty="0" smtClean="0">
              <a:solidFill>
                <a:schemeClr val="tx1"/>
              </a:solidFill>
              <a:effectLst/>
              <a:latin typeface="+mn-lt"/>
              <a:ea typeface="+mn-ea"/>
              <a:cs typeface="+mn-cs"/>
            </a:endParaRPr>
          </a:p>
          <a:p>
            <a:pPr lvl="0"/>
            <a:r>
              <a:rPr lang="es-ES" sz="1200" b="0" u="none" strike="noStrike" kern="1200" dirty="0" smtClean="0">
                <a:solidFill>
                  <a:schemeClr val="tx1"/>
                </a:solidFill>
                <a:effectLst/>
                <a:latin typeface="+mn-lt"/>
                <a:ea typeface="+mn-ea"/>
                <a:cs typeface="+mn-cs"/>
              </a:rPr>
              <a:t>El lenguaje seleccionado sea puesto en práctica a través del </a:t>
            </a:r>
            <a:r>
              <a:rPr lang="es-ES" sz="1200" b="1" u="none" strike="noStrike" kern="1200" dirty="0" smtClean="0">
                <a:solidFill>
                  <a:schemeClr val="tx1"/>
                </a:solidFill>
                <a:effectLst/>
                <a:latin typeface="+mn-lt"/>
                <a:ea typeface="+mn-ea"/>
                <a:cs typeface="+mn-cs"/>
              </a:rPr>
              <a:t>IDE Visual Studio </a:t>
            </a:r>
            <a:r>
              <a:rPr lang="es-ES" sz="1200" b="0" u="none" strike="noStrike" kern="1200" dirty="0" smtClean="0">
                <a:solidFill>
                  <a:schemeClr val="tx1"/>
                </a:solidFill>
                <a:effectLst/>
                <a:latin typeface="+mn-lt"/>
                <a:ea typeface="+mn-ea"/>
                <a:cs typeface="+mn-cs"/>
              </a:rPr>
              <a:t>por representar la herramienta más factible para el trabajo con este lenguaje y permitir el desarrollo de aplicaciones de alta calidad, robustez y seguridad.</a:t>
            </a:r>
            <a:endParaRPr lang="es-US" sz="1200" b="1" u="sng" kern="1200" dirty="0" smtClean="0">
              <a:solidFill>
                <a:schemeClr val="tx1"/>
              </a:solidFill>
              <a:effectLst/>
              <a:latin typeface="+mn-lt"/>
              <a:ea typeface="+mn-ea"/>
              <a:cs typeface="+mn-cs"/>
            </a:endParaRPr>
          </a:p>
          <a:p>
            <a:endParaRPr lang="es-US" dirty="0" smtClean="0"/>
          </a:p>
          <a:p>
            <a:endParaRPr lang="es-US" dirty="0"/>
          </a:p>
        </p:txBody>
      </p:sp>
      <p:sp>
        <p:nvSpPr>
          <p:cNvPr id="4" name="3 Marcador de número de diapositiva"/>
          <p:cNvSpPr>
            <a:spLocks noGrp="1"/>
          </p:cNvSpPr>
          <p:nvPr>
            <p:ph type="sldNum" sz="quarter" idx="10"/>
          </p:nvPr>
        </p:nvSpPr>
        <p:spPr/>
        <p:txBody>
          <a:bodyPr/>
          <a:lstStyle/>
          <a:p>
            <a:fld id="{3442ED56-E687-4195-8932-AB5481C89493}" type="slidenum">
              <a:rPr lang="es-US" smtClean="0"/>
              <a:t>21</a:t>
            </a:fld>
            <a:endParaRPr lang="es-US"/>
          </a:p>
        </p:txBody>
      </p:sp>
    </p:spTree>
    <p:extLst>
      <p:ext uri="{BB962C8B-B14F-4D97-AF65-F5344CB8AC3E}">
        <p14:creationId xmlns:p14="http://schemas.microsoft.com/office/powerpoint/2010/main" val="3747298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kern="1200" dirty="0" smtClean="0">
                <a:solidFill>
                  <a:schemeClr val="tx1"/>
                </a:solidFill>
                <a:effectLst/>
                <a:latin typeface="+mn-lt"/>
                <a:ea typeface="+mn-ea"/>
                <a:cs typeface="+mn-cs"/>
              </a:rPr>
              <a:t>El modelo de dominio o modelo conceptual se define con el objetivo de garantizar la comprensión del entorno del componente, mostrando los principales conceptos o entidades que intervienen en el negocio. Se definen como conceptos fundamentales:</a:t>
            </a:r>
            <a:endParaRPr lang="es-US" sz="1200" kern="1200" dirty="0" smtClean="0">
              <a:solidFill>
                <a:schemeClr val="tx1"/>
              </a:solidFill>
              <a:effectLst/>
              <a:latin typeface="+mn-lt"/>
              <a:ea typeface="+mn-ea"/>
              <a:cs typeface="+mn-cs"/>
            </a:endParaRPr>
          </a:p>
          <a:p>
            <a:pPr lvl="0"/>
            <a:r>
              <a:rPr lang="es-ES" sz="1200" b="1" kern="1200" dirty="0" err="1" smtClean="0">
                <a:solidFill>
                  <a:schemeClr val="tx1"/>
                </a:solidFill>
                <a:effectLst/>
                <a:latin typeface="+mn-lt"/>
                <a:ea typeface="+mn-ea"/>
                <a:cs typeface="+mn-cs"/>
              </a:rPr>
              <a:t>Imagen_Huella_Dactilar</a:t>
            </a:r>
            <a:r>
              <a:rPr lang="es-ES" sz="1200" kern="1200" dirty="0" smtClean="0">
                <a:solidFill>
                  <a:schemeClr val="tx1"/>
                </a:solidFill>
                <a:effectLst/>
                <a:latin typeface="+mn-lt"/>
                <a:ea typeface="+mn-ea"/>
                <a:cs typeface="+mn-cs"/>
              </a:rPr>
              <a:t>: imagen que contiene la huella dactilar a medir su calidad.</a:t>
            </a:r>
            <a:endParaRPr lang="es-US" sz="1200" kern="1200" dirty="0" smtClean="0">
              <a:solidFill>
                <a:schemeClr val="tx1"/>
              </a:solidFill>
              <a:effectLst/>
              <a:latin typeface="+mn-lt"/>
              <a:ea typeface="+mn-ea"/>
              <a:cs typeface="+mn-cs"/>
            </a:endParaRPr>
          </a:p>
          <a:p>
            <a:pPr lvl="0"/>
            <a:r>
              <a:rPr lang="es-ES" sz="1200" b="1" kern="1200" dirty="0" err="1" smtClean="0">
                <a:solidFill>
                  <a:schemeClr val="tx1"/>
                </a:solidFill>
                <a:effectLst/>
                <a:latin typeface="+mn-lt"/>
                <a:ea typeface="+mn-ea"/>
                <a:cs typeface="+mn-cs"/>
              </a:rPr>
              <a:t>Algoritmo_Medición_Calidad</a:t>
            </a:r>
            <a:r>
              <a:rPr lang="es-ES" sz="1200" kern="1200" dirty="0" smtClean="0">
                <a:solidFill>
                  <a:schemeClr val="tx1"/>
                </a:solidFill>
                <a:effectLst/>
                <a:latin typeface="+mn-lt"/>
                <a:ea typeface="+mn-ea"/>
                <a:cs typeface="+mn-cs"/>
              </a:rPr>
              <a:t>: algoritmo de medición de calidad de imágenes de huellas dactilares. Puede basarse en características locales, globales o en clasificadores.</a:t>
            </a:r>
            <a:endParaRPr lang="es-US" sz="1200" kern="1200" dirty="0" smtClean="0">
              <a:solidFill>
                <a:schemeClr val="tx1"/>
              </a:solidFill>
              <a:effectLst/>
              <a:latin typeface="+mn-lt"/>
              <a:ea typeface="+mn-ea"/>
              <a:cs typeface="+mn-cs"/>
            </a:endParaRPr>
          </a:p>
          <a:p>
            <a:pPr lvl="0"/>
            <a:r>
              <a:rPr lang="es-ES" sz="1200" b="1" kern="1200" dirty="0" err="1" smtClean="0">
                <a:solidFill>
                  <a:schemeClr val="tx1"/>
                </a:solidFill>
                <a:effectLst/>
                <a:latin typeface="+mn-lt"/>
                <a:ea typeface="+mn-ea"/>
                <a:cs typeface="+mn-cs"/>
              </a:rPr>
              <a:t>Medida_Calidad_Algoritmo</a:t>
            </a:r>
            <a:r>
              <a:rPr lang="es-ES" sz="1200" kern="1200" dirty="0" smtClean="0">
                <a:solidFill>
                  <a:schemeClr val="tx1"/>
                </a:solidFill>
                <a:effectLst/>
                <a:latin typeface="+mn-lt"/>
                <a:ea typeface="+mn-ea"/>
                <a:cs typeface="+mn-cs"/>
              </a:rPr>
              <a:t>: resultado de un algoritmo de medición de calidad de imágenes de huellas dactilares. Es una medida cuantitativa  que se obtiene como resultado de la aplicación de este tipo de algoritmo a una imagen de huella dactilar.</a:t>
            </a:r>
            <a:endParaRPr lang="es-US" sz="1200" kern="1200" dirty="0" smtClean="0">
              <a:solidFill>
                <a:schemeClr val="tx1"/>
              </a:solidFill>
              <a:effectLst/>
              <a:latin typeface="+mn-lt"/>
              <a:ea typeface="+mn-ea"/>
              <a:cs typeface="+mn-cs"/>
            </a:endParaRPr>
          </a:p>
          <a:p>
            <a:pPr lvl="0"/>
            <a:r>
              <a:rPr lang="es-ES" sz="1200" b="1" kern="1200" dirty="0" err="1" smtClean="0">
                <a:solidFill>
                  <a:schemeClr val="tx1"/>
                </a:solidFill>
                <a:effectLst/>
                <a:latin typeface="+mn-lt"/>
                <a:ea typeface="+mn-ea"/>
                <a:cs typeface="+mn-cs"/>
              </a:rPr>
              <a:t>Calidad_Imagen_HD</a:t>
            </a:r>
            <a:r>
              <a:rPr lang="es-ES" sz="1200" kern="1200" dirty="0" smtClean="0">
                <a:solidFill>
                  <a:schemeClr val="tx1"/>
                </a:solidFill>
                <a:effectLst/>
                <a:latin typeface="+mn-lt"/>
                <a:ea typeface="+mn-ea"/>
                <a:cs typeface="+mn-cs"/>
              </a:rPr>
              <a:t>: medida cualitativa  que responde a la combinación de los resultados generados por los algoritmos de medición de la calidad de imágenes de huellas dactilares. Responde a la calidad general de la imagen de la huella como resultado de combinar las medidas de calidad independientes de cada algoritmo aplicado.</a:t>
            </a:r>
            <a:endParaRPr lang="es-U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 A consideración, pongo cuantitativa </a:t>
            </a:r>
            <a:r>
              <a:rPr lang="es-ES" sz="1200" kern="1200" dirty="0" err="1" smtClean="0">
                <a:solidFill>
                  <a:schemeClr val="tx1"/>
                </a:solidFill>
                <a:effectLst/>
                <a:latin typeface="+mn-lt"/>
                <a:ea typeface="+mn-ea"/>
                <a:cs typeface="+mn-cs"/>
              </a:rPr>
              <a:t>pq</a:t>
            </a:r>
            <a:r>
              <a:rPr lang="es-ES" sz="1200" kern="1200" dirty="0" smtClean="0">
                <a:solidFill>
                  <a:schemeClr val="tx1"/>
                </a:solidFill>
                <a:effectLst/>
                <a:latin typeface="+mn-lt"/>
                <a:ea typeface="+mn-ea"/>
                <a:cs typeface="+mn-cs"/>
              </a:rPr>
              <a:t> es mas fácil </a:t>
            </a:r>
            <a:r>
              <a:rPr lang="es-ES" sz="1200" kern="1200" dirty="0" err="1" smtClean="0">
                <a:solidFill>
                  <a:schemeClr val="tx1"/>
                </a:solidFill>
                <a:effectLst/>
                <a:latin typeface="+mn-lt"/>
                <a:ea typeface="+mn-ea"/>
                <a:cs typeface="+mn-cs"/>
              </a:rPr>
              <a:t>asi</a:t>
            </a:r>
            <a:r>
              <a:rPr lang="es-ES" sz="1200" kern="1200" dirty="0" smtClean="0">
                <a:solidFill>
                  <a:schemeClr val="tx1"/>
                </a:solidFill>
                <a:effectLst/>
                <a:latin typeface="+mn-lt"/>
                <a:ea typeface="+mn-ea"/>
                <a:cs typeface="+mn-cs"/>
              </a:rPr>
              <a:t> establecer una combinación entre todas las medidas y luego llevarlas a estado nominal (Buena, Mala, Regular)</a:t>
            </a:r>
            <a:endParaRPr lang="es-U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 Luego de calcular una medida numérica, se establecen intervalos para definir su calidad cualitativamente</a:t>
            </a:r>
            <a:endParaRPr lang="es-US" sz="1200" kern="1200" dirty="0" smtClean="0">
              <a:solidFill>
                <a:schemeClr val="tx1"/>
              </a:solidFill>
              <a:effectLst/>
              <a:latin typeface="+mn-lt"/>
              <a:ea typeface="+mn-ea"/>
              <a:cs typeface="+mn-cs"/>
            </a:endParaRPr>
          </a:p>
          <a:p>
            <a:endParaRPr lang="es-US" dirty="0"/>
          </a:p>
        </p:txBody>
      </p:sp>
      <p:sp>
        <p:nvSpPr>
          <p:cNvPr id="4" name="3 Marcador de número de diapositiva"/>
          <p:cNvSpPr>
            <a:spLocks noGrp="1"/>
          </p:cNvSpPr>
          <p:nvPr>
            <p:ph type="sldNum" sz="quarter" idx="10"/>
          </p:nvPr>
        </p:nvSpPr>
        <p:spPr/>
        <p:txBody>
          <a:bodyPr/>
          <a:lstStyle/>
          <a:p>
            <a:fld id="{3442ED56-E687-4195-8932-AB5481C89493}" type="slidenum">
              <a:rPr lang="es-US" smtClean="0"/>
              <a:t>23</a:t>
            </a:fld>
            <a:endParaRPr lang="es-US"/>
          </a:p>
        </p:txBody>
      </p:sp>
    </p:spTree>
    <p:extLst>
      <p:ext uri="{BB962C8B-B14F-4D97-AF65-F5344CB8AC3E}">
        <p14:creationId xmlns:p14="http://schemas.microsoft.com/office/powerpoint/2010/main" val="2891441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US" dirty="0" err="1" smtClean="0"/>
              <a:t>Aceptacion</a:t>
            </a:r>
            <a:endParaRPr lang="es-US" dirty="0" smtClean="0"/>
          </a:p>
          <a:p>
            <a:r>
              <a:rPr lang="es-US" dirty="0" smtClean="0"/>
              <a:t>Unitarias</a:t>
            </a:r>
          </a:p>
          <a:p>
            <a:r>
              <a:rPr lang="es-US" dirty="0" err="1" smtClean="0"/>
              <a:t>Integracion</a:t>
            </a:r>
            <a:endParaRPr lang="es-US" dirty="0" smtClean="0"/>
          </a:p>
          <a:p>
            <a:endParaRPr lang="es-US" dirty="0" smtClean="0"/>
          </a:p>
        </p:txBody>
      </p:sp>
      <p:sp>
        <p:nvSpPr>
          <p:cNvPr id="4" name="3 Marcador de número de diapositiva"/>
          <p:cNvSpPr>
            <a:spLocks noGrp="1"/>
          </p:cNvSpPr>
          <p:nvPr>
            <p:ph type="sldNum" sz="quarter" idx="10"/>
          </p:nvPr>
        </p:nvSpPr>
        <p:spPr/>
        <p:txBody>
          <a:bodyPr/>
          <a:lstStyle/>
          <a:p>
            <a:fld id="{3442ED56-E687-4195-8932-AB5481C89493}" type="slidenum">
              <a:rPr lang="es-US" smtClean="0"/>
              <a:t>28</a:t>
            </a:fld>
            <a:endParaRPr lang="es-US"/>
          </a:p>
        </p:txBody>
      </p:sp>
    </p:spTree>
    <p:extLst>
      <p:ext uri="{BB962C8B-B14F-4D97-AF65-F5344CB8AC3E}">
        <p14:creationId xmlns:p14="http://schemas.microsoft.com/office/powerpoint/2010/main" val="2204092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Los sistemas biométricos de autenticación utilizan técnicas de reconocimiento de patrones para a partir de las características que representan a una persona reconocer de manera automática </a:t>
            </a:r>
            <a:r>
              <a:rPr lang="es-ES" sz="1200" kern="1200" dirty="0" smtClean="0">
                <a:solidFill>
                  <a:schemeClr val="tx1"/>
                </a:solidFill>
                <a:effectLst/>
                <a:latin typeface="+mn-lt"/>
                <a:ea typeface="+mn-ea"/>
                <a:cs typeface="+mn-cs"/>
              </a:rPr>
              <a:t> </a:t>
            </a:r>
            <a:r>
              <a:rPr lang="es-ES_tradnl" sz="1200" kern="1200" dirty="0" smtClean="0">
                <a:solidFill>
                  <a:schemeClr val="tx1"/>
                </a:solidFill>
                <a:effectLst/>
                <a:latin typeface="+mn-lt"/>
                <a:ea typeface="+mn-ea"/>
                <a:cs typeface="+mn-cs"/>
              </a:rPr>
              <a:t>a un individuo.</a:t>
            </a:r>
          </a:p>
        </p:txBody>
      </p:sp>
      <p:sp>
        <p:nvSpPr>
          <p:cNvPr id="4" name="3 Marcador de número de diapositiva"/>
          <p:cNvSpPr>
            <a:spLocks noGrp="1"/>
          </p:cNvSpPr>
          <p:nvPr>
            <p:ph type="sldNum" sz="quarter" idx="10"/>
          </p:nvPr>
        </p:nvSpPr>
        <p:spPr/>
        <p:txBody>
          <a:bodyPr/>
          <a:lstStyle/>
          <a:p>
            <a:fld id="{3442ED56-E687-4195-8932-AB5481C89493}" type="slidenum">
              <a:rPr lang="es-US" smtClean="0"/>
              <a:t>3</a:t>
            </a:fld>
            <a:endParaRPr lang="es-US"/>
          </a:p>
        </p:txBody>
      </p:sp>
    </p:spTree>
    <p:extLst>
      <p:ext uri="{BB962C8B-B14F-4D97-AF65-F5344CB8AC3E}">
        <p14:creationId xmlns:p14="http://schemas.microsoft.com/office/powerpoint/2010/main" val="4007778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kern="1200" dirty="0" smtClean="0">
                <a:solidFill>
                  <a:schemeClr val="tx1"/>
                </a:solidFill>
                <a:effectLst/>
                <a:latin typeface="+mn-lt"/>
                <a:ea typeface="+mn-ea"/>
                <a:cs typeface="+mn-cs"/>
              </a:rPr>
              <a:t>El éxito de la tecnología basada en el reconocimiento de huellas digitales en las aplicaciones para el cumplimiento de la ley, la disminución del costo de dispositivos de detección de huella digital, el aumento de la disponibilidad de recursos de computación de bajo costo, y el crecimiento de fraudes mediante robo de identidad han dado como resultado el aumento del uso del reconocimiento de personas basado en huellas dactilares en dominios comerciales, gubernamentales, civiles y financieros (3).</a:t>
            </a:r>
          </a:p>
          <a:p>
            <a:endParaRPr lang="es-US" sz="1200" kern="1200" dirty="0" smtClean="0">
              <a:solidFill>
                <a:schemeClr val="tx1"/>
              </a:solidFill>
              <a:effectLst/>
              <a:latin typeface="+mn-lt"/>
              <a:ea typeface="+mn-ea"/>
              <a:cs typeface="+mn-cs"/>
            </a:endParaRPr>
          </a:p>
          <a:p>
            <a:endParaRPr lang="es-US" dirty="0"/>
          </a:p>
        </p:txBody>
      </p:sp>
      <p:sp>
        <p:nvSpPr>
          <p:cNvPr id="4" name="3 Marcador de número de diapositiva"/>
          <p:cNvSpPr>
            <a:spLocks noGrp="1"/>
          </p:cNvSpPr>
          <p:nvPr>
            <p:ph type="sldNum" sz="quarter" idx="10"/>
          </p:nvPr>
        </p:nvSpPr>
        <p:spPr/>
        <p:txBody>
          <a:bodyPr/>
          <a:lstStyle/>
          <a:p>
            <a:fld id="{3442ED56-E687-4195-8932-AB5481C89493}" type="slidenum">
              <a:rPr lang="es-US" smtClean="0"/>
              <a:t>4</a:t>
            </a:fld>
            <a:endParaRPr lang="es-US"/>
          </a:p>
        </p:txBody>
      </p:sp>
    </p:spTree>
    <p:extLst>
      <p:ext uri="{BB962C8B-B14F-4D97-AF65-F5344CB8AC3E}">
        <p14:creationId xmlns:p14="http://schemas.microsoft.com/office/powerpoint/2010/main" val="3369629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b="0" kern="1200" dirty="0" smtClean="0">
                <a:solidFill>
                  <a:schemeClr val="tx1"/>
                </a:solidFill>
                <a:effectLst/>
                <a:latin typeface="+mn-lt"/>
                <a:ea typeface="+mn-ea"/>
                <a:cs typeface="+mn-cs"/>
              </a:rPr>
              <a:t>La UCI es una universidad científico-productiva que ha desarrollado soluciones en esta esfera, dentro de las que se pueden mencionar un sintetizador de huellas dactilares, componentes para la extracción de minucias y clasificación de huellas, y el desarrollo del Sistema Único de Identificación Nacional (SUIN).</a:t>
            </a:r>
            <a:endParaRPr lang="es-US" sz="1200" b="1" kern="1200" dirty="0" smtClean="0">
              <a:solidFill>
                <a:schemeClr val="tx1"/>
              </a:solidFill>
              <a:effectLst/>
              <a:latin typeface="+mn-lt"/>
              <a:ea typeface="+mn-ea"/>
              <a:cs typeface="+mn-cs"/>
            </a:endParaRPr>
          </a:p>
          <a:p>
            <a:endParaRPr lang="es-US" dirty="0" smtClean="0"/>
          </a:p>
          <a:p>
            <a:r>
              <a:rPr lang="es-ES_tradnl" sz="1200" b="0" kern="1200" dirty="0" smtClean="0">
                <a:solidFill>
                  <a:schemeClr val="tx1"/>
                </a:solidFill>
                <a:effectLst/>
                <a:latin typeface="+mn-lt"/>
                <a:ea typeface="+mn-ea"/>
                <a:cs typeface="+mn-cs"/>
              </a:rPr>
              <a:t>Con el objetivo de integrar todas las soluciones obtenidas hasta el momento en un único sistema, el  Departamento de Componentes del Centro de Identificación y Seguridad Digital (CISED) de la UCI está inmerso en el desarrollo del  Sistema de Identificación </a:t>
            </a:r>
            <a:r>
              <a:rPr lang="es-ES_tradnl" sz="1200" b="0" kern="1200" dirty="0" err="1" smtClean="0">
                <a:solidFill>
                  <a:schemeClr val="tx1"/>
                </a:solidFill>
                <a:effectLst/>
                <a:latin typeface="+mn-lt"/>
                <a:ea typeface="+mn-ea"/>
                <a:cs typeface="+mn-cs"/>
              </a:rPr>
              <a:t>Multibiométrico</a:t>
            </a:r>
            <a:r>
              <a:rPr lang="es-ES_tradnl" sz="1200" b="0" kern="1200" dirty="0" smtClean="0">
                <a:solidFill>
                  <a:schemeClr val="tx1"/>
                </a:solidFill>
                <a:effectLst/>
                <a:latin typeface="+mn-lt"/>
                <a:ea typeface="+mn-ea"/>
                <a:cs typeface="+mn-cs"/>
              </a:rPr>
              <a:t>, el cual integrará módulos (o componentes) para el registro de usuarios en el sistema, identificación y verificación de identidad, extracción de minucias y clasificación de huellas dactilares, además de incluir soluciones previas basadas en otros rasgos biométricos como los patrones faciales.</a:t>
            </a:r>
          </a:p>
        </p:txBody>
      </p:sp>
      <p:sp>
        <p:nvSpPr>
          <p:cNvPr id="4" name="3 Marcador de número de diapositiva"/>
          <p:cNvSpPr>
            <a:spLocks noGrp="1"/>
          </p:cNvSpPr>
          <p:nvPr>
            <p:ph type="sldNum" sz="quarter" idx="10"/>
          </p:nvPr>
        </p:nvSpPr>
        <p:spPr/>
        <p:txBody>
          <a:bodyPr/>
          <a:lstStyle/>
          <a:p>
            <a:fld id="{3442ED56-E687-4195-8932-AB5481C89493}" type="slidenum">
              <a:rPr lang="es-US" smtClean="0"/>
              <a:t>5</a:t>
            </a:fld>
            <a:endParaRPr lang="es-US"/>
          </a:p>
        </p:txBody>
      </p:sp>
    </p:spTree>
    <p:extLst>
      <p:ext uri="{BB962C8B-B14F-4D97-AF65-F5344CB8AC3E}">
        <p14:creationId xmlns:p14="http://schemas.microsoft.com/office/powerpoint/2010/main" val="3483859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_tradnl" sz="1200" b="0" kern="1200" dirty="0" smtClean="0">
                <a:solidFill>
                  <a:schemeClr val="tx1"/>
                </a:solidFill>
                <a:effectLst/>
                <a:latin typeface="+mn-lt"/>
                <a:ea typeface="+mn-ea"/>
                <a:cs typeface="+mn-cs"/>
              </a:rPr>
              <a:t>Como parte del proceso de registro de usuarios en el sistema se captura una muestra de un rasgo biométrico. En el caso particular de una huella dactilar, esta es sometida a un pre-procesamiento que incluye, a grandes rasgos, los procesos de medición de la calidad de la imagen de la huella dactilar y el mejoramiento de la imagen para luego realizar la extracción de minucias de la huella dactilar, esto permite conformar una plantilla de minucias que es almacenada junto a otros datos del usuario en cuestión.</a:t>
            </a:r>
            <a:endParaRPr lang="es-US" sz="1200" b="1" kern="120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3442ED56-E687-4195-8932-AB5481C89493}" type="slidenum">
              <a:rPr lang="es-US" smtClean="0"/>
              <a:t>6</a:t>
            </a:fld>
            <a:endParaRPr lang="es-US"/>
          </a:p>
        </p:txBody>
      </p:sp>
    </p:spTree>
    <p:extLst>
      <p:ext uri="{BB962C8B-B14F-4D97-AF65-F5344CB8AC3E}">
        <p14:creationId xmlns:p14="http://schemas.microsoft.com/office/powerpoint/2010/main" val="3260174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b="0" kern="1200" dirty="0" smtClean="0">
                <a:solidFill>
                  <a:schemeClr val="tx1"/>
                </a:solidFill>
                <a:effectLst/>
                <a:latin typeface="+mn-lt"/>
                <a:ea typeface="+mn-ea"/>
                <a:cs typeface="+mn-cs"/>
              </a:rPr>
              <a:t>En la práctica, un sistema biométrico es un sistema de reconocimiento de patrones que inevitablemente comete algunas decisiones incorrectas </a:t>
            </a:r>
            <a:r>
              <a:rPr lang="es-ES" sz="1200" b="0" kern="1200" dirty="0" smtClean="0">
                <a:solidFill>
                  <a:schemeClr val="tx1"/>
                </a:solidFill>
                <a:effectLst/>
                <a:latin typeface="+mn-lt"/>
                <a:ea typeface="+mn-ea"/>
                <a:cs typeface="+mn-cs"/>
              </a:rPr>
              <a:t> </a:t>
            </a:r>
            <a:r>
              <a:rPr lang="es-ES_tradnl" sz="1200" b="0" kern="1200" dirty="0" smtClean="0">
                <a:solidFill>
                  <a:schemeClr val="tx1"/>
                </a:solidFill>
                <a:effectLst/>
                <a:latin typeface="+mn-lt"/>
                <a:ea typeface="+mn-ea"/>
                <a:cs typeface="+mn-cs"/>
              </a:rPr>
              <a:t>(3). Estos errores suelen agruparse en cuatro grupos fundamentales: errores del Módulo de Captura, Módulo de Extracción de Características, Módulo de Creación de Plantilla y los del Módulo de Coincidencias.</a:t>
            </a:r>
            <a:endParaRPr lang="es-US" sz="1200" b="1" kern="1200" dirty="0" smtClean="0">
              <a:solidFill>
                <a:schemeClr val="tx1"/>
              </a:solidFill>
              <a:effectLst/>
              <a:latin typeface="+mn-lt"/>
              <a:ea typeface="+mn-ea"/>
              <a:cs typeface="+mn-cs"/>
            </a:endParaRPr>
          </a:p>
          <a:p>
            <a:endParaRPr lang="es-US" dirty="0"/>
          </a:p>
        </p:txBody>
      </p:sp>
      <p:sp>
        <p:nvSpPr>
          <p:cNvPr id="4" name="3 Marcador de número de diapositiva"/>
          <p:cNvSpPr>
            <a:spLocks noGrp="1"/>
          </p:cNvSpPr>
          <p:nvPr>
            <p:ph type="sldNum" sz="quarter" idx="10"/>
          </p:nvPr>
        </p:nvSpPr>
        <p:spPr/>
        <p:txBody>
          <a:bodyPr/>
          <a:lstStyle/>
          <a:p>
            <a:fld id="{3442ED56-E687-4195-8932-AB5481C89493}" type="slidenum">
              <a:rPr lang="es-US" smtClean="0"/>
              <a:t>7</a:t>
            </a:fld>
            <a:endParaRPr lang="es-US"/>
          </a:p>
        </p:txBody>
      </p:sp>
    </p:spTree>
    <p:extLst>
      <p:ext uri="{BB962C8B-B14F-4D97-AF65-F5344CB8AC3E}">
        <p14:creationId xmlns:p14="http://schemas.microsoft.com/office/powerpoint/2010/main" val="2678102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_tradnl" sz="1200" b="0" kern="1200" dirty="0" smtClean="0">
                <a:solidFill>
                  <a:schemeClr val="tx1"/>
                </a:solidFill>
                <a:effectLst/>
                <a:latin typeface="+mn-lt"/>
                <a:ea typeface="+mn-ea"/>
                <a:cs typeface="+mn-cs"/>
              </a:rPr>
              <a:t>Los errores del Módulo de Extracción de Características dependen en gran medida de la calidad de la imagen de la huella dactilar en cuestión. Después de ser capturada, la muestra biométrica se somete al proceso de extracción de características para el procesamiento. Si la imagen capturada es de mala calidad, el algoritmo de extracción de características puede fallar en la tarea de extraer un conjunto de características utilizables. Este error se conoce como la Falla al Procesar, o FTP por sus siglas en inglés (3). </a:t>
            </a:r>
            <a:endParaRPr lang="es-US" sz="1200" b="1" kern="1200" dirty="0" smtClean="0">
              <a:solidFill>
                <a:schemeClr val="tx1"/>
              </a:solidFill>
              <a:effectLst/>
              <a:latin typeface="+mn-lt"/>
              <a:ea typeface="+mn-ea"/>
              <a:cs typeface="+mn-cs"/>
            </a:endParaRPr>
          </a:p>
          <a:p>
            <a:r>
              <a:rPr lang="es-ES_tradnl" sz="1200" b="0" kern="1200" dirty="0" smtClean="0">
                <a:solidFill>
                  <a:schemeClr val="tx1"/>
                </a:solidFill>
                <a:effectLst/>
                <a:latin typeface="+mn-lt"/>
                <a:ea typeface="+mn-ea"/>
                <a:cs typeface="+mn-cs"/>
              </a:rPr>
              <a:t>Es decir, una alta tasa del error FTP afectará la calidad del sistema biométrico resultante y disminuirá su grado de efectividad y confiabilidad, por lo que deben desarrollarse estrategias que disminuyan dicha tasa de error, garanticen que no se registren minucias en zonas de baja calidad de la imagen y aumenten la calidad del sistema biométrico.</a:t>
            </a:r>
            <a:endParaRPr lang="es-US" sz="1200" b="1" kern="1200" dirty="0" smtClean="0">
              <a:solidFill>
                <a:schemeClr val="tx1"/>
              </a:solidFill>
              <a:effectLst/>
              <a:latin typeface="+mn-lt"/>
              <a:ea typeface="+mn-ea"/>
              <a:cs typeface="+mn-cs"/>
            </a:endParaRPr>
          </a:p>
          <a:p>
            <a:endParaRPr lang="es-US" dirty="0"/>
          </a:p>
        </p:txBody>
      </p:sp>
      <p:sp>
        <p:nvSpPr>
          <p:cNvPr id="4" name="3 Marcador de número de diapositiva"/>
          <p:cNvSpPr>
            <a:spLocks noGrp="1"/>
          </p:cNvSpPr>
          <p:nvPr>
            <p:ph type="sldNum" sz="quarter" idx="10"/>
          </p:nvPr>
        </p:nvSpPr>
        <p:spPr/>
        <p:txBody>
          <a:bodyPr/>
          <a:lstStyle/>
          <a:p>
            <a:fld id="{3442ED56-E687-4195-8932-AB5481C89493}" type="slidenum">
              <a:rPr lang="es-US" smtClean="0"/>
              <a:t>8</a:t>
            </a:fld>
            <a:endParaRPr lang="es-US"/>
          </a:p>
        </p:txBody>
      </p:sp>
    </p:spTree>
    <p:extLst>
      <p:ext uri="{BB962C8B-B14F-4D97-AF65-F5344CB8AC3E}">
        <p14:creationId xmlns:p14="http://schemas.microsoft.com/office/powerpoint/2010/main" val="1706767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b="1" kern="1200" dirty="0" smtClean="0">
                <a:solidFill>
                  <a:schemeClr val="tx1"/>
                </a:solidFill>
                <a:effectLst/>
                <a:latin typeface="+mn-lt"/>
                <a:ea typeface="+mn-ea"/>
                <a:cs typeface="+mn-cs"/>
              </a:rPr>
              <a:t>idea a defender</a:t>
            </a:r>
            <a:r>
              <a:rPr lang="es-ES_tradnl" sz="1200" kern="1200" dirty="0" smtClean="0">
                <a:solidFill>
                  <a:schemeClr val="tx1"/>
                </a:solidFill>
                <a:effectLst/>
                <a:latin typeface="+mn-lt"/>
                <a:ea typeface="+mn-ea"/>
                <a:cs typeface="+mn-cs"/>
              </a:rPr>
              <a:t> que </a:t>
            </a:r>
            <a:r>
              <a:rPr lang="es-ES" sz="1200" kern="1200" dirty="0" smtClean="0">
                <a:solidFill>
                  <a:schemeClr val="tx1"/>
                </a:solidFill>
                <a:effectLst/>
                <a:latin typeface="+mn-lt"/>
                <a:ea typeface="+mn-ea"/>
                <a:cs typeface="+mn-cs"/>
              </a:rPr>
              <a:t>la determinación de la calidad de la imagen de una huella dactilar antes de realizar el proceso de extracción permite seleccionar imágenes con mejores condiciones para obtener buenos resultados en la comparación de características. </a:t>
            </a:r>
            <a:r>
              <a:rPr lang="es-US" dirty="0" smtClean="0">
                <a:effectLst/>
              </a:rPr>
              <a:t> </a:t>
            </a:r>
            <a:r>
              <a:rPr lang="es-ES" sz="1200" kern="1200" dirty="0" smtClean="0">
                <a:solidFill>
                  <a:schemeClr val="tx1"/>
                </a:solidFill>
                <a:effectLst/>
                <a:latin typeface="+mn-lt"/>
                <a:ea typeface="+mn-ea"/>
                <a:cs typeface="+mn-cs"/>
              </a:rPr>
              <a:t> Revisarlo!!!! Esto se pone en los </a:t>
            </a:r>
            <a:r>
              <a:rPr lang="es-ES" sz="1200" kern="1200" dirty="0" err="1" smtClean="0">
                <a:solidFill>
                  <a:schemeClr val="tx1"/>
                </a:solidFill>
                <a:effectLst/>
                <a:latin typeface="+mn-lt"/>
                <a:ea typeface="+mn-ea"/>
                <a:cs typeface="+mn-cs"/>
              </a:rPr>
              <a:t>ppt</a:t>
            </a:r>
            <a:r>
              <a:rPr lang="es-ES" sz="1200" kern="1200" dirty="0" smtClean="0">
                <a:solidFill>
                  <a:schemeClr val="tx1"/>
                </a:solidFill>
                <a:effectLst/>
                <a:latin typeface="+mn-lt"/>
                <a:ea typeface="+mn-ea"/>
                <a:cs typeface="+mn-cs"/>
              </a:rPr>
              <a:t> no en el </a:t>
            </a:r>
            <a:r>
              <a:rPr lang="es-ES" sz="1200" kern="1200" dirty="0" err="1" smtClean="0">
                <a:solidFill>
                  <a:schemeClr val="tx1"/>
                </a:solidFill>
                <a:effectLst/>
                <a:latin typeface="+mn-lt"/>
                <a:ea typeface="+mn-ea"/>
                <a:cs typeface="+mn-cs"/>
              </a:rPr>
              <a:t>doc</a:t>
            </a:r>
            <a:endParaRPr lang="es-US" sz="1200" kern="1200" dirty="0" smtClean="0">
              <a:solidFill>
                <a:schemeClr val="tx1"/>
              </a:solidFill>
              <a:effectLst/>
              <a:latin typeface="+mn-lt"/>
              <a:ea typeface="+mn-ea"/>
              <a:cs typeface="+mn-cs"/>
            </a:endParaRPr>
          </a:p>
          <a:p>
            <a:endParaRPr lang="es-US" dirty="0"/>
          </a:p>
        </p:txBody>
      </p:sp>
      <p:sp>
        <p:nvSpPr>
          <p:cNvPr id="4" name="3 Marcador de número de diapositiva"/>
          <p:cNvSpPr>
            <a:spLocks noGrp="1"/>
          </p:cNvSpPr>
          <p:nvPr>
            <p:ph type="sldNum" sz="quarter" idx="10"/>
          </p:nvPr>
        </p:nvSpPr>
        <p:spPr/>
        <p:txBody>
          <a:bodyPr/>
          <a:lstStyle/>
          <a:p>
            <a:fld id="{3442ED56-E687-4195-8932-AB5481C89493}" type="slidenum">
              <a:rPr lang="es-US" smtClean="0"/>
              <a:t>16</a:t>
            </a:fld>
            <a:endParaRPr lang="es-US"/>
          </a:p>
        </p:txBody>
      </p:sp>
    </p:spTree>
    <p:extLst>
      <p:ext uri="{BB962C8B-B14F-4D97-AF65-F5344CB8AC3E}">
        <p14:creationId xmlns:p14="http://schemas.microsoft.com/office/powerpoint/2010/main" val="1034244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La calidad de las imágenes de huellas dactilares se define generalmente como una medida de la claridad de crestas y valles y la capacidad de extracción de las características utilizadas para la identificación, tales como las minucias, los puntos </a:t>
            </a:r>
            <a:r>
              <a:rPr lang="es-ES" sz="1200" kern="1200" dirty="0" err="1" smtClean="0">
                <a:solidFill>
                  <a:schemeClr val="tx1"/>
                </a:solidFill>
                <a:effectLst/>
                <a:latin typeface="+mn-lt"/>
                <a:ea typeface="+mn-ea"/>
                <a:cs typeface="+mn-cs"/>
              </a:rPr>
              <a:t>core</a:t>
            </a:r>
            <a:r>
              <a:rPr lang="es-ES" sz="1200" kern="1200" dirty="0" smtClean="0">
                <a:solidFill>
                  <a:schemeClr val="tx1"/>
                </a:solidFill>
                <a:effectLst/>
                <a:latin typeface="+mn-lt"/>
                <a:ea typeface="+mn-ea"/>
                <a:cs typeface="+mn-cs"/>
              </a:rPr>
              <a:t> y los delta. En otras palabras, la mayor parte de los esquemas de huellas digitales operacionales para la estimación de calidad de imagen de huellas dactilares se centran en la utilidad de las imágenes.</a:t>
            </a:r>
            <a:endParaRPr lang="es-US" sz="1200" kern="120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3442ED56-E687-4195-8932-AB5481C89493}" type="slidenum">
              <a:rPr lang="es-US" smtClean="0"/>
              <a:t>17</a:t>
            </a:fld>
            <a:endParaRPr lang="es-US"/>
          </a:p>
        </p:txBody>
      </p:sp>
    </p:spTree>
    <p:extLst>
      <p:ext uri="{BB962C8B-B14F-4D97-AF65-F5344CB8AC3E}">
        <p14:creationId xmlns:p14="http://schemas.microsoft.com/office/powerpoint/2010/main" val="39258365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6" name="Rectangle 4"/>
          <p:cNvSpPr>
            <a:spLocks noGrp="1" noChangeArrowheads="1"/>
          </p:cNvSpPr>
          <p:nvPr>
            <p:ph type="dt" sz="half" idx="2"/>
          </p:nvPr>
        </p:nvSpPr>
        <p:spPr>
          <a:xfrm>
            <a:off x="6553200" y="6372225"/>
            <a:ext cx="2133600" cy="244475"/>
          </a:xfrm>
        </p:spPr>
        <p:txBody>
          <a:bodyPr/>
          <a:lstStyle>
            <a:lvl1pPr algn="r">
              <a:defRPr sz="1200">
                <a:solidFill>
                  <a:schemeClr val="bg1"/>
                </a:solidFill>
              </a:defRPr>
            </a:lvl1pPr>
          </a:lstStyle>
          <a:p>
            <a:endParaRPr lang="en-US"/>
          </a:p>
        </p:txBody>
      </p:sp>
      <p:sp>
        <p:nvSpPr>
          <p:cNvPr id="3077" name="Rectangle 5"/>
          <p:cNvSpPr>
            <a:spLocks noGrp="1" noChangeArrowheads="1"/>
          </p:cNvSpPr>
          <p:nvPr>
            <p:ph type="ftr" sz="quarter" idx="3"/>
          </p:nvPr>
        </p:nvSpPr>
        <p:spPr>
          <a:xfrm>
            <a:off x="5486400" y="1524000"/>
            <a:ext cx="3135313" cy="244475"/>
          </a:xfrm>
        </p:spPr>
        <p:txBody>
          <a:bodyPr/>
          <a:lstStyle>
            <a:lvl1pPr>
              <a:defRPr sz="1800" b="1" i="1">
                <a:solidFill>
                  <a:schemeClr val="accent1"/>
                </a:solidFill>
              </a:defRPr>
            </a:lvl1pPr>
          </a:lstStyle>
          <a:p>
            <a:r>
              <a:rPr lang="en-US"/>
              <a:t>www.themegallery.com</a:t>
            </a:r>
          </a:p>
        </p:txBody>
      </p:sp>
      <p:sp>
        <p:nvSpPr>
          <p:cNvPr id="3078" name="Rectangle 6"/>
          <p:cNvSpPr>
            <a:spLocks noGrp="1" noChangeArrowheads="1"/>
          </p:cNvSpPr>
          <p:nvPr>
            <p:ph type="sldNum" sz="quarter" idx="4"/>
          </p:nvPr>
        </p:nvSpPr>
        <p:spPr>
          <a:xfrm>
            <a:off x="3505200" y="6400800"/>
            <a:ext cx="2133600" cy="244475"/>
          </a:xfrm>
        </p:spPr>
        <p:txBody>
          <a:bodyPr/>
          <a:lstStyle>
            <a:lvl1pPr>
              <a:defRPr sz="1200">
                <a:solidFill>
                  <a:schemeClr val="bg1"/>
                </a:solidFill>
              </a:defRPr>
            </a:lvl1pPr>
          </a:lstStyle>
          <a:p>
            <a:fld id="{3D25FE60-6DBD-4EB6-937B-0FD021E064F9}" type="slidenum">
              <a:rPr lang="en-US"/>
              <a:pPr/>
              <a:t>‹Nº›</a:t>
            </a:fld>
            <a:endParaRPr lang="en-US"/>
          </a:p>
        </p:txBody>
      </p:sp>
      <p:sp>
        <p:nvSpPr>
          <p:cNvPr id="3086" name="Text Box 14"/>
          <p:cNvSpPr txBox="1">
            <a:spLocks noChangeArrowheads="1"/>
          </p:cNvSpPr>
          <p:nvPr/>
        </p:nvSpPr>
        <p:spPr bwMode="gray">
          <a:xfrm>
            <a:off x="228600" y="1524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i="1">
                <a:solidFill>
                  <a:schemeClr val="bg2"/>
                </a:solidFill>
              </a:rPr>
              <a:t>LOGO</a:t>
            </a:r>
          </a:p>
        </p:txBody>
      </p:sp>
      <p:sp>
        <p:nvSpPr>
          <p:cNvPr id="3074" name="Rectangle 2"/>
          <p:cNvSpPr>
            <a:spLocks noGrp="1" noChangeArrowheads="1"/>
          </p:cNvSpPr>
          <p:nvPr>
            <p:ph type="ctrTitle"/>
          </p:nvPr>
        </p:nvSpPr>
        <p:spPr>
          <a:xfrm>
            <a:off x="609600" y="762000"/>
            <a:ext cx="8077200" cy="9429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4400" b="0"/>
            </a:lvl1pPr>
          </a:lstStyle>
          <a:p>
            <a:pPr lvl="0"/>
            <a:r>
              <a:rPr lang="es-ES" noProof="0" smtClean="0"/>
              <a:t>Haga clic para modificar el estilo de título del patrón</a:t>
            </a:r>
            <a:endParaRPr lang="en-US" noProof="0" smtClean="0"/>
          </a:p>
        </p:txBody>
      </p:sp>
      <p:sp>
        <p:nvSpPr>
          <p:cNvPr id="3075" name="Rectangle 3"/>
          <p:cNvSpPr>
            <a:spLocks noGrp="1" noChangeArrowheads="1"/>
          </p:cNvSpPr>
          <p:nvPr>
            <p:ph type="subTitle" idx="1"/>
          </p:nvPr>
        </p:nvSpPr>
        <p:spPr>
          <a:xfrm>
            <a:off x="1905000" y="4419600"/>
            <a:ext cx="5791200" cy="304800"/>
          </a:xfrm>
        </p:spPr>
        <p:txBody>
          <a:bodyPr/>
          <a:lstStyle>
            <a:lvl1pPr marL="0" indent="0" algn="ctr">
              <a:buFont typeface="Wingdings" pitchFamily="2" charset="2"/>
              <a:buNone/>
              <a:defRPr sz="2000">
                <a:solidFill>
                  <a:schemeClr val="bg1"/>
                </a:solidFill>
              </a:defRPr>
            </a:lvl1pPr>
          </a:lstStyle>
          <a:p>
            <a:pPr lvl="0"/>
            <a:r>
              <a:rPr lang="es-ES" noProof="0" smtClean="0"/>
              <a:t>Haga clic para modificar el estilo de subtítulo del patrón</a:t>
            </a:r>
            <a:endParaRPr lang="en-US" noProof="0" smtClean="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S"/>
          </a:p>
        </p:txBody>
      </p:sp>
      <p:sp>
        <p:nvSpPr>
          <p:cNvPr id="4" name="3 Marcador de pie de página"/>
          <p:cNvSpPr>
            <a:spLocks noGrp="1"/>
          </p:cNvSpPr>
          <p:nvPr>
            <p:ph type="ftr" sz="quarter" idx="10"/>
          </p:nvPr>
        </p:nvSpPr>
        <p:spPr/>
        <p:txBody>
          <a:bodyPr/>
          <a:lstStyle>
            <a:lvl1pPr>
              <a:defRPr/>
            </a:lvl1pPr>
          </a:lstStyle>
          <a:p>
            <a:r>
              <a:rPr lang="en-US"/>
              <a:t>www.themegallery.com</a:t>
            </a:r>
          </a:p>
        </p:txBody>
      </p:sp>
      <p:sp>
        <p:nvSpPr>
          <p:cNvPr id="5" name="4 Marcador de número de diapositiva"/>
          <p:cNvSpPr>
            <a:spLocks noGrp="1"/>
          </p:cNvSpPr>
          <p:nvPr>
            <p:ph type="sldNum" sz="quarter" idx="11"/>
          </p:nvPr>
        </p:nvSpPr>
        <p:spPr/>
        <p:txBody>
          <a:bodyPr/>
          <a:lstStyle>
            <a:lvl1pPr>
              <a:defRPr/>
            </a:lvl1pPr>
          </a:lstStyle>
          <a:p>
            <a:fld id="{A59C2BB3-C0F4-4878-B99F-5F6CF4F711CF}" type="slidenum">
              <a:rPr lang="en-US"/>
              <a:pPr/>
              <a:t>‹Nº›</a:t>
            </a:fld>
            <a:endParaRPr lang="en-US"/>
          </a:p>
        </p:txBody>
      </p:sp>
      <p:sp>
        <p:nvSpPr>
          <p:cNvPr id="6" name="5 Marcador de fecha"/>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4285782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457200"/>
            <a:ext cx="2047875" cy="6019800"/>
          </a:xfrm>
        </p:spPr>
        <p:txBody>
          <a:bodyPr vert="eaVert"/>
          <a:lstStyle/>
          <a:p>
            <a:r>
              <a:rPr lang="es-ES" smtClean="0"/>
              <a:t>Haga clic para modificar el estilo de título del patrón</a:t>
            </a:r>
            <a:endParaRPr lang="es-US"/>
          </a:p>
        </p:txBody>
      </p:sp>
      <p:sp>
        <p:nvSpPr>
          <p:cNvPr id="3" name="2 Marcador de texto vertical"/>
          <p:cNvSpPr>
            <a:spLocks noGrp="1"/>
          </p:cNvSpPr>
          <p:nvPr>
            <p:ph type="body" orient="vert" idx="1"/>
          </p:nvPr>
        </p:nvSpPr>
        <p:spPr>
          <a:xfrm>
            <a:off x="533400" y="457200"/>
            <a:ext cx="5991225" cy="60198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S"/>
          </a:p>
        </p:txBody>
      </p:sp>
      <p:sp>
        <p:nvSpPr>
          <p:cNvPr id="4" name="3 Marcador de pie de página"/>
          <p:cNvSpPr>
            <a:spLocks noGrp="1"/>
          </p:cNvSpPr>
          <p:nvPr>
            <p:ph type="ftr" sz="quarter" idx="10"/>
          </p:nvPr>
        </p:nvSpPr>
        <p:spPr/>
        <p:txBody>
          <a:bodyPr/>
          <a:lstStyle>
            <a:lvl1pPr>
              <a:defRPr/>
            </a:lvl1pPr>
          </a:lstStyle>
          <a:p>
            <a:r>
              <a:rPr lang="en-US"/>
              <a:t>www.themegallery.com</a:t>
            </a:r>
          </a:p>
        </p:txBody>
      </p:sp>
      <p:sp>
        <p:nvSpPr>
          <p:cNvPr id="5" name="4 Marcador de número de diapositiva"/>
          <p:cNvSpPr>
            <a:spLocks noGrp="1"/>
          </p:cNvSpPr>
          <p:nvPr>
            <p:ph type="sldNum" sz="quarter" idx="11"/>
          </p:nvPr>
        </p:nvSpPr>
        <p:spPr/>
        <p:txBody>
          <a:bodyPr/>
          <a:lstStyle>
            <a:lvl1pPr>
              <a:defRPr/>
            </a:lvl1pPr>
          </a:lstStyle>
          <a:p>
            <a:fld id="{D40BE30D-DACF-41A5-8D06-A6E609E0A516}" type="slidenum">
              <a:rPr lang="en-US"/>
              <a:pPr/>
              <a:t>‹Nº›</a:t>
            </a:fld>
            <a:endParaRPr lang="en-US"/>
          </a:p>
        </p:txBody>
      </p:sp>
      <p:sp>
        <p:nvSpPr>
          <p:cNvPr id="6" name="5 Marcador de fecha"/>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349043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1066800" y="457200"/>
            <a:ext cx="7086600" cy="487363"/>
          </a:xfrm>
        </p:spPr>
        <p:txBody>
          <a:bodyPr/>
          <a:lstStyle/>
          <a:p>
            <a:r>
              <a:rPr lang="es-ES" smtClean="0"/>
              <a:t>Haga clic para modificar el estilo de título del patrón</a:t>
            </a:r>
            <a:endParaRPr lang="es-US"/>
          </a:p>
        </p:txBody>
      </p:sp>
      <p:sp>
        <p:nvSpPr>
          <p:cNvPr id="3" name="2 Marcador de tabla"/>
          <p:cNvSpPr>
            <a:spLocks noGrp="1"/>
          </p:cNvSpPr>
          <p:nvPr>
            <p:ph type="tbl" idx="1"/>
          </p:nvPr>
        </p:nvSpPr>
        <p:spPr>
          <a:xfrm>
            <a:off x="533400" y="1676400"/>
            <a:ext cx="8191500" cy="4800600"/>
          </a:xfrm>
        </p:spPr>
        <p:txBody>
          <a:bodyPr/>
          <a:lstStyle/>
          <a:p>
            <a:r>
              <a:rPr lang="es-ES" smtClean="0"/>
              <a:t>Haga clic en el icono para agregar una tabla</a:t>
            </a:r>
            <a:endParaRPr lang="es-US"/>
          </a:p>
        </p:txBody>
      </p:sp>
      <p:sp>
        <p:nvSpPr>
          <p:cNvPr id="4" name="3 Marcador de pie de página"/>
          <p:cNvSpPr>
            <a:spLocks noGrp="1"/>
          </p:cNvSpPr>
          <p:nvPr>
            <p:ph type="ftr" sz="quarter" idx="10"/>
          </p:nvPr>
        </p:nvSpPr>
        <p:spPr>
          <a:xfrm>
            <a:off x="6553200" y="6553200"/>
            <a:ext cx="2133600" cy="244475"/>
          </a:xfrm>
        </p:spPr>
        <p:txBody>
          <a:bodyPr/>
          <a:lstStyle>
            <a:lvl1pPr>
              <a:defRPr/>
            </a:lvl1pPr>
          </a:lstStyle>
          <a:p>
            <a:r>
              <a:rPr lang="en-US"/>
              <a:t>www.themegallery.com</a:t>
            </a:r>
          </a:p>
        </p:txBody>
      </p:sp>
      <p:sp>
        <p:nvSpPr>
          <p:cNvPr id="5" name="4 Marcador de número de diapositiva"/>
          <p:cNvSpPr>
            <a:spLocks noGrp="1"/>
          </p:cNvSpPr>
          <p:nvPr>
            <p:ph type="sldNum" sz="quarter" idx="11"/>
          </p:nvPr>
        </p:nvSpPr>
        <p:spPr>
          <a:xfrm>
            <a:off x="4191000" y="6534150"/>
            <a:ext cx="838200" cy="261938"/>
          </a:xfrm>
        </p:spPr>
        <p:txBody>
          <a:bodyPr/>
          <a:lstStyle>
            <a:lvl1pPr>
              <a:defRPr/>
            </a:lvl1pPr>
          </a:lstStyle>
          <a:p>
            <a:fld id="{897114FA-2382-4D2F-BC77-81A7F9639A0A}" type="slidenum">
              <a:rPr lang="en-US"/>
              <a:pPr/>
              <a:t>‹Nº›</a:t>
            </a:fld>
            <a:endParaRPr lang="en-US"/>
          </a:p>
        </p:txBody>
      </p:sp>
      <p:sp>
        <p:nvSpPr>
          <p:cNvPr id="6" name="5 Marcador de fecha"/>
          <p:cNvSpPr>
            <a:spLocks noGrp="1"/>
          </p:cNvSpPr>
          <p:nvPr>
            <p:ph type="dt" sz="half" idx="12"/>
          </p:nvPr>
        </p:nvSpPr>
        <p:spPr>
          <a:xfrm>
            <a:off x="381000" y="6534150"/>
            <a:ext cx="1905000" cy="261938"/>
          </a:xfrm>
        </p:spPr>
        <p:txBody>
          <a:bodyPr/>
          <a:lstStyle>
            <a:lvl1pPr>
              <a:defRPr/>
            </a:lvl1pPr>
          </a:lstStyle>
          <a:p>
            <a:endParaRPr lang="en-US"/>
          </a:p>
        </p:txBody>
      </p:sp>
    </p:spTree>
    <p:extLst>
      <p:ext uri="{BB962C8B-B14F-4D97-AF65-F5344CB8AC3E}">
        <p14:creationId xmlns:p14="http://schemas.microsoft.com/office/powerpoint/2010/main" val="3934322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S"/>
          </a:p>
        </p:txBody>
      </p:sp>
      <p:sp>
        <p:nvSpPr>
          <p:cNvPr id="4" name="3 Marcador de pie de página"/>
          <p:cNvSpPr>
            <a:spLocks noGrp="1"/>
          </p:cNvSpPr>
          <p:nvPr>
            <p:ph type="ftr" sz="quarter" idx="10"/>
          </p:nvPr>
        </p:nvSpPr>
        <p:spPr/>
        <p:txBody>
          <a:bodyPr/>
          <a:lstStyle>
            <a:lvl1pPr>
              <a:defRPr/>
            </a:lvl1pPr>
          </a:lstStyle>
          <a:p>
            <a:r>
              <a:rPr lang="en-US"/>
              <a:t>www.themegallery.com</a:t>
            </a:r>
          </a:p>
        </p:txBody>
      </p:sp>
      <p:sp>
        <p:nvSpPr>
          <p:cNvPr id="5" name="4 Marcador de número de diapositiva"/>
          <p:cNvSpPr>
            <a:spLocks noGrp="1"/>
          </p:cNvSpPr>
          <p:nvPr>
            <p:ph type="sldNum" sz="quarter" idx="11"/>
          </p:nvPr>
        </p:nvSpPr>
        <p:spPr/>
        <p:txBody>
          <a:bodyPr/>
          <a:lstStyle>
            <a:lvl1pPr>
              <a:defRPr/>
            </a:lvl1pPr>
          </a:lstStyle>
          <a:p>
            <a:fld id="{1B91DAA7-EAF2-4684-B6F0-D8C3EEF7AB68}" type="slidenum">
              <a:rPr lang="en-US"/>
              <a:pPr/>
              <a:t>‹Nº›</a:t>
            </a:fld>
            <a:endParaRPr lang="en-US"/>
          </a:p>
        </p:txBody>
      </p:sp>
      <p:sp>
        <p:nvSpPr>
          <p:cNvPr id="6" name="5 Marcador de fecha"/>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3911096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pie de página"/>
          <p:cNvSpPr>
            <a:spLocks noGrp="1"/>
          </p:cNvSpPr>
          <p:nvPr>
            <p:ph type="ftr" sz="quarter" idx="10"/>
          </p:nvPr>
        </p:nvSpPr>
        <p:spPr/>
        <p:txBody>
          <a:bodyPr/>
          <a:lstStyle>
            <a:lvl1pPr>
              <a:defRPr/>
            </a:lvl1pPr>
          </a:lstStyle>
          <a:p>
            <a:r>
              <a:rPr lang="en-US"/>
              <a:t>www.themegallery.com</a:t>
            </a:r>
          </a:p>
        </p:txBody>
      </p:sp>
      <p:sp>
        <p:nvSpPr>
          <p:cNvPr id="5" name="4 Marcador de número de diapositiva"/>
          <p:cNvSpPr>
            <a:spLocks noGrp="1"/>
          </p:cNvSpPr>
          <p:nvPr>
            <p:ph type="sldNum" sz="quarter" idx="11"/>
          </p:nvPr>
        </p:nvSpPr>
        <p:spPr/>
        <p:txBody>
          <a:bodyPr/>
          <a:lstStyle>
            <a:lvl1pPr>
              <a:defRPr/>
            </a:lvl1pPr>
          </a:lstStyle>
          <a:p>
            <a:fld id="{F0D9E77A-5991-487E-92C7-4B8D4E0E5B4C}" type="slidenum">
              <a:rPr lang="en-US"/>
              <a:pPr/>
              <a:t>‹Nº›</a:t>
            </a:fld>
            <a:endParaRPr lang="en-US"/>
          </a:p>
        </p:txBody>
      </p:sp>
      <p:sp>
        <p:nvSpPr>
          <p:cNvPr id="6" name="5 Marcador de fecha"/>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3347598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US"/>
          </a:p>
        </p:txBody>
      </p:sp>
      <p:sp>
        <p:nvSpPr>
          <p:cNvPr id="3" name="2 Marcador de contenido"/>
          <p:cNvSpPr>
            <a:spLocks noGrp="1"/>
          </p:cNvSpPr>
          <p:nvPr>
            <p:ph sz="half" idx="1"/>
          </p:nvPr>
        </p:nvSpPr>
        <p:spPr>
          <a:xfrm>
            <a:off x="533400" y="1676400"/>
            <a:ext cx="401955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S"/>
          </a:p>
        </p:txBody>
      </p:sp>
      <p:sp>
        <p:nvSpPr>
          <p:cNvPr id="4" name="3 Marcador de contenido"/>
          <p:cNvSpPr>
            <a:spLocks noGrp="1"/>
          </p:cNvSpPr>
          <p:nvPr>
            <p:ph sz="half" idx="2"/>
          </p:nvPr>
        </p:nvSpPr>
        <p:spPr>
          <a:xfrm>
            <a:off x="4705350" y="1676400"/>
            <a:ext cx="401955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S"/>
          </a:p>
        </p:txBody>
      </p:sp>
      <p:sp>
        <p:nvSpPr>
          <p:cNvPr id="5" name="4 Marcador de pie de página"/>
          <p:cNvSpPr>
            <a:spLocks noGrp="1"/>
          </p:cNvSpPr>
          <p:nvPr>
            <p:ph type="ftr" sz="quarter" idx="10"/>
          </p:nvPr>
        </p:nvSpPr>
        <p:spPr/>
        <p:txBody>
          <a:bodyPr/>
          <a:lstStyle>
            <a:lvl1pPr>
              <a:defRPr/>
            </a:lvl1pPr>
          </a:lstStyle>
          <a:p>
            <a:r>
              <a:rPr lang="en-US"/>
              <a:t>www.themegallery.com</a:t>
            </a:r>
          </a:p>
        </p:txBody>
      </p:sp>
      <p:sp>
        <p:nvSpPr>
          <p:cNvPr id="6" name="5 Marcador de número de diapositiva"/>
          <p:cNvSpPr>
            <a:spLocks noGrp="1"/>
          </p:cNvSpPr>
          <p:nvPr>
            <p:ph type="sldNum" sz="quarter" idx="11"/>
          </p:nvPr>
        </p:nvSpPr>
        <p:spPr/>
        <p:txBody>
          <a:bodyPr/>
          <a:lstStyle>
            <a:lvl1pPr>
              <a:defRPr/>
            </a:lvl1pPr>
          </a:lstStyle>
          <a:p>
            <a:fld id="{C47447FC-711F-41AE-9339-E64F5FEC6D02}" type="slidenum">
              <a:rPr lang="en-US"/>
              <a:pPr/>
              <a:t>‹Nº›</a:t>
            </a:fld>
            <a:endParaRPr lang="en-US"/>
          </a:p>
        </p:txBody>
      </p:sp>
      <p:sp>
        <p:nvSpPr>
          <p:cNvPr id="7" name="6 Marcador de fecha"/>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3586270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S"/>
          </a:p>
        </p:txBody>
      </p:sp>
      <p:sp>
        <p:nvSpPr>
          <p:cNvPr id="7" name="6 Marcador de pie de página"/>
          <p:cNvSpPr>
            <a:spLocks noGrp="1"/>
          </p:cNvSpPr>
          <p:nvPr>
            <p:ph type="ftr" sz="quarter" idx="10"/>
          </p:nvPr>
        </p:nvSpPr>
        <p:spPr/>
        <p:txBody>
          <a:bodyPr/>
          <a:lstStyle>
            <a:lvl1pPr>
              <a:defRPr/>
            </a:lvl1pPr>
          </a:lstStyle>
          <a:p>
            <a:r>
              <a:rPr lang="en-US"/>
              <a:t>www.themegallery.com</a:t>
            </a:r>
          </a:p>
        </p:txBody>
      </p:sp>
      <p:sp>
        <p:nvSpPr>
          <p:cNvPr id="8" name="7 Marcador de número de diapositiva"/>
          <p:cNvSpPr>
            <a:spLocks noGrp="1"/>
          </p:cNvSpPr>
          <p:nvPr>
            <p:ph type="sldNum" sz="quarter" idx="11"/>
          </p:nvPr>
        </p:nvSpPr>
        <p:spPr/>
        <p:txBody>
          <a:bodyPr/>
          <a:lstStyle>
            <a:lvl1pPr>
              <a:defRPr/>
            </a:lvl1pPr>
          </a:lstStyle>
          <a:p>
            <a:fld id="{1222C54D-E309-4855-8E85-F2843388D8B0}" type="slidenum">
              <a:rPr lang="en-US"/>
              <a:pPr/>
              <a:t>‹Nº›</a:t>
            </a:fld>
            <a:endParaRPr lang="en-US"/>
          </a:p>
        </p:txBody>
      </p:sp>
      <p:sp>
        <p:nvSpPr>
          <p:cNvPr id="9" name="8 Marcador de fecha"/>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976598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US"/>
          </a:p>
        </p:txBody>
      </p:sp>
      <p:sp>
        <p:nvSpPr>
          <p:cNvPr id="3" name="2 Marcador de pie de página"/>
          <p:cNvSpPr>
            <a:spLocks noGrp="1"/>
          </p:cNvSpPr>
          <p:nvPr>
            <p:ph type="ftr" sz="quarter" idx="10"/>
          </p:nvPr>
        </p:nvSpPr>
        <p:spPr/>
        <p:txBody>
          <a:bodyPr/>
          <a:lstStyle>
            <a:lvl1pPr>
              <a:defRPr/>
            </a:lvl1pPr>
          </a:lstStyle>
          <a:p>
            <a:r>
              <a:rPr lang="en-US"/>
              <a:t>www.themegallery.com</a:t>
            </a:r>
          </a:p>
        </p:txBody>
      </p:sp>
      <p:sp>
        <p:nvSpPr>
          <p:cNvPr id="4" name="3 Marcador de número de diapositiva"/>
          <p:cNvSpPr>
            <a:spLocks noGrp="1"/>
          </p:cNvSpPr>
          <p:nvPr>
            <p:ph type="sldNum" sz="quarter" idx="11"/>
          </p:nvPr>
        </p:nvSpPr>
        <p:spPr/>
        <p:txBody>
          <a:bodyPr/>
          <a:lstStyle>
            <a:lvl1pPr>
              <a:defRPr/>
            </a:lvl1pPr>
          </a:lstStyle>
          <a:p>
            <a:fld id="{C454A5CC-6E93-453E-8D01-1D1ECCAE460C}" type="slidenum">
              <a:rPr lang="en-US"/>
              <a:pPr/>
              <a:t>‹Nº›</a:t>
            </a:fld>
            <a:endParaRPr lang="en-US"/>
          </a:p>
        </p:txBody>
      </p:sp>
      <p:sp>
        <p:nvSpPr>
          <p:cNvPr id="5" name="4 Marcador de fecha"/>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4264085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pie de página"/>
          <p:cNvSpPr>
            <a:spLocks noGrp="1"/>
          </p:cNvSpPr>
          <p:nvPr>
            <p:ph type="ftr" sz="quarter" idx="10"/>
          </p:nvPr>
        </p:nvSpPr>
        <p:spPr/>
        <p:txBody>
          <a:bodyPr/>
          <a:lstStyle>
            <a:lvl1pPr>
              <a:defRPr/>
            </a:lvl1pPr>
          </a:lstStyle>
          <a:p>
            <a:r>
              <a:rPr lang="en-US"/>
              <a:t>www.themegallery.com</a:t>
            </a:r>
          </a:p>
        </p:txBody>
      </p:sp>
      <p:sp>
        <p:nvSpPr>
          <p:cNvPr id="3" name="2 Marcador de número de diapositiva"/>
          <p:cNvSpPr>
            <a:spLocks noGrp="1"/>
          </p:cNvSpPr>
          <p:nvPr>
            <p:ph type="sldNum" sz="quarter" idx="11"/>
          </p:nvPr>
        </p:nvSpPr>
        <p:spPr/>
        <p:txBody>
          <a:bodyPr/>
          <a:lstStyle>
            <a:lvl1pPr>
              <a:defRPr/>
            </a:lvl1pPr>
          </a:lstStyle>
          <a:p>
            <a:fld id="{084FE318-B261-41AC-A301-14095F94F647}" type="slidenum">
              <a:rPr lang="en-US"/>
              <a:pPr/>
              <a:t>‹Nº›</a:t>
            </a:fld>
            <a:endParaRPr lang="en-US"/>
          </a:p>
        </p:txBody>
      </p:sp>
      <p:sp>
        <p:nvSpPr>
          <p:cNvPr id="4" name="3 Marcador de fecha"/>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2658995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pie de página"/>
          <p:cNvSpPr>
            <a:spLocks noGrp="1"/>
          </p:cNvSpPr>
          <p:nvPr>
            <p:ph type="ftr" sz="quarter" idx="10"/>
          </p:nvPr>
        </p:nvSpPr>
        <p:spPr/>
        <p:txBody>
          <a:bodyPr/>
          <a:lstStyle>
            <a:lvl1pPr>
              <a:defRPr/>
            </a:lvl1pPr>
          </a:lstStyle>
          <a:p>
            <a:r>
              <a:rPr lang="en-US"/>
              <a:t>www.themegallery.com</a:t>
            </a:r>
          </a:p>
        </p:txBody>
      </p:sp>
      <p:sp>
        <p:nvSpPr>
          <p:cNvPr id="6" name="5 Marcador de número de diapositiva"/>
          <p:cNvSpPr>
            <a:spLocks noGrp="1"/>
          </p:cNvSpPr>
          <p:nvPr>
            <p:ph type="sldNum" sz="quarter" idx="11"/>
          </p:nvPr>
        </p:nvSpPr>
        <p:spPr/>
        <p:txBody>
          <a:bodyPr/>
          <a:lstStyle>
            <a:lvl1pPr>
              <a:defRPr/>
            </a:lvl1pPr>
          </a:lstStyle>
          <a:p>
            <a:fld id="{A5F576B2-78AF-42CB-BFE3-BE1CADF507B8}" type="slidenum">
              <a:rPr lang="en-US"/>
              <a:pPr/>
              <a:t>‹Nº›</a:t>
            </a:fld>
            <a:endParaRPr lang="en-US"/>
          </a:p>
        </p:txBody>
      </p:sp>
      <p:sp>
        <p:nvSpPr>
          <p:cNvPr id="7" name="6 Marcador de fecha"/>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926796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s-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pie de página"/>
          <p:cNvSpPr>
            <a:spLocks noGrp="1"/>
          </p:cNvSpPr>
          <p:nvPr>
            <p:ph type="ftr" sz="quarter" idx="10"/>
          </p:nvPr>
        </p:nvSpPr>
        <p:spPr/>
        <p:txBody>
          <a:bodyPr/>
          <a:lstStyle>
            <a:lvl1pPr>
              <a:defRPr/>
            </a:lvl1pPr>
          </a:lstStyle>
          <a:p>
            <a:r>
              <a:rPr lang="en-US"/>
              <a:t>www.themegallery.com</a:t>
            </a:r>
          </a:p>
        </p:txBody>
      </p:sp>
      <p:sp>
        <p:nvSpPr>
          <p:cNvPr id="6" name="5 Marcador de número de diapositiva"/>
          <p:cNvSpPr>
            <a:spLocks noGrp="1"/>
          </p:cNvSpPr>
          <p:nvPr>
            <p:ph type="sldNum" sz="quarter" idx="11"/>
          </p:nvPr>
        </p:nvSpPr>
        <p:spPr/>
        <p:txBody>
          <a:bodyPr/>
          <a:lstStyle>
            <a:lvl1pPr>
              <a:defRPr/>
            </a:lvl1pPr>
          </a:lstStyle>
          <a:p>
            <a:fld id="{0E815C68-1FD7-4576-8F3E-FA0660C2F03B}" type="slidenum">
              <a:rPr lang="en-US"/>
              <a:pPr/>
              <a:t>‹Nº›</a:t>
            </a:fld>
            <a:endParaRPr lang="en-US"/>
          </a:p>
        </p:txBody>
      </p:sp>
      <p:sp>
        <p:nvSpPr>
          <p:cNvPr id="7" name="6 Marcador de fecha"/>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1764507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gray">
          <a:xfrm>
            <a:off x="533400" y="1676400"/>
            <a:ext cx="81915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1029" name="Rectangle 5"/>
          <p:cNvSpPr>
            <a:spLocks noGrp="1" noChangeArrowheads="1"/>
          </p:cNvSpPr>
          <p:nvPr>
            <p:ph type="ftr" sz="quarter" idx="3"/>
          </p:nvPr>
        </p:nvSpPr>
        <p:spPr bwMode="gray">
          <a:xfrm>
            <a:off x="6553200" y="65532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r>
              <a:rPr lang="en-US"/>
              <a:t>www.themegallery.com</a:t>
            </a:r>
          </a:p>
        </p:txBody>
      </p:sp>
      <p:sp>
        <p:nvSpPr>
          <p:cNvPr id="1030" name="Rectangle 6"/>
          <p:cNvSpPr>
            <a:spLocks noGrp="1" noChangeArrowheads="1"/>
          </p:cNvSpPr>
          <p:nvPr>
            <p:ph type="sldNum" sz="quarter" idx="4"/>
          </p:nvPr>
        </p:nvSpPr>
        <p:spPr bwMode="gray">
          <a:xfrm>
            <a:off x="4191000" y="6534150"/>
            <a:ext cx="8382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fld id="{6C949673-E2EF-46E0-9AEB-6F587778F86B}" type="slidenum">
              <a:rPr lang="en-US"/>
              <a:pPr/>
              <a:t>‹Nº›</a:t>
            </a:fld>
            <a:endParaRPr lang="en-US"/>
          </a:p>
        </p:txBody>
      </p:sp>
      <p:sp>
        <p:nvSpPr>
          <p:cNvPr id="1026" name="Rectangle 2"/>
          <p:cNvSpPr>
            <a:spLocks noGrp="1" noChangeArrowheads="1"/>
          </p:cNvSpPr>
          <p:nvPr>
            <p:ph type="title"/>
          </p:nvPr>
        </p:nvSpPr>
        <p:spPr bwMode="gray">
          <a:xfrm>
            <a:off x="1066800" y="457200"/>
            <a:ext cx="70866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1028" name="Rectangle 4"/>
          <p:cNvSpPr>
            <a:spLocks noGrp="1" noChangeArrowheads="1"/>
          </p:cNvSpPr>
          <p:nvPr>
            <p:ph type="dt" sz="half" idx="2"/>
          </p:nvPr>
        </p:nvSpPr>
        <p:spPr bwMode="gray">
          <a:xfrm>
            <a:off x="381000" y="6534150"/>
            <a:ext cx="1905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endParaRPr lang="en-US"/>
          </a:p>
        </p:txBody>
      </p:sp>
      <p:pic>
        <p:nvPicPr>
          <p:cNvPr id="1125" name="Picture 101" descr="arrow"/>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239125" y="447675"/>
            <a:ext cx="609600" cy="6096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dt="0"/>
  <p:txStyles>
    <p:titleStyle>
      <a:lvl1pPr algn="r" rtl="0" eaLnBrk="1" fontAlgn="base" hangingPunct="1">
        <a:spcBef>
          <a:spcPct val="0"/>
        </a:spcBef>
        <a:spcAft>
          <a:spcPct val="0"/>
        </a:spcAft>
        <a:defRPr sz="3200" b="1">
          <a:solidFill>
            <a:schemeClr val="bg1"/>
          </a:solidFill>
          <a:latin typeface="+mj-lt"/>
          <a:ea typeface="+mj-ea"/>
          <a:cs typeface="+mj-cs"/>
        </a:defRPr>
      </a:lvl1pPr>
      <a:lvl2pPr algn="r" rtl="0" eaLnBrk="1" fontAlgn="base" hangingPunct="1">
        <a:spcBef>
          <a:spcPct val="0"/>
        </a:spcBef>
        <a:spcAft>
          <a:spcPct val="0"/>
        </a:spcAft>
        <a:defRPr sz="3200" b="1">
          <a:solidFill>
            <a:schemeClr val="bg1"/>
          </a:solidFill>
          <a:latin typeface="Arial" charset="0"/>
        </a:defRPr>
      </a:lvl2pPr>
      <a:lvl3pPr algn="r" rtl="0" eaLnBrk="1" fontAlgn="base" hangingPunct="1">
        <a:spcBef>
          <a:spcPct val="0"/>
        </a:spcBef>
        <a:spcAft>
          <a:spcPct val="0"/>
        </a:spcAft>
        <a:defRPr sz="3200" b="1">
          <a:solidFill>
            <a:schemeClr val="bg1"/>
          </a:solidFill>
          <a:latin typeface="Arial" charset="0"/>
        </a:defRPr>
      </a:lvl3pPr>
      <a:lvl4pPr algn="r" rtl="0" eaLnBrk="1" fontAlgn="base" hangingPunct="1">
        <a:spcBef>
          <a:spcPct val="0"/>
        </a:spcBef>
        <a:spcAft>
          <a:spcPct val="0"/>
        </a:spcAft>
        <a:defRPr sz="3200" b="1">
          <a:solidFill>
            <a:schemeClr val="bg1"/>
          </a:solidFill>
          <a:latin typeface="Arial" charset="0"/>
        </a:defRPr>
      </a:lvl4pPr>
      <a:lvl5pPr algn="r" rtl="0" eaLnBrk="1" fontAlgn="base" hangingPunct="1">
        <a:spcBef>
          <a:spcPct val="0"/>
        </a:spcBef>
        <a:spcAft>
          <a:spcPct val="0"/>
        </a:spcAft>
        <a:defRPr sz="3200" b="1">
          <a:solidFill>
            <a:schemeClr val="bg1"/>
          </a:solidFill>
          <a:latin typeface="Arial" charset="0"/>
        </a:defRPr>
      </a:lvl5pPr>
      <a:lvl6pPr marL="457200" algn="r" rtl="0" eaLnBrk="1" fontAlgn="base" hangingPunct="1">
        <a:spcBef>
          <a:spcPct val="0"/>
        </a:spcBef>
        <a:spcAft>
          <a:spcPct val="0"/>
        </a:spcAft>
        <a:defRPr sz="3200" b="1">
          <a:solidFill>
            <a:schemeClr val="bg1"/>
          </a:solidFill>
          <a:latin typeface="Arial" charset="0"/>
        </a:defRPr>
      </a:lvl6pPr>
      <a:lvl7pPr marL="914400" algn="r" rtl="0" eaLnBrk="1" fontAlgn="base" hangingPunct="1">
        <a:spcBef>
          <a:spcPct val="0"/>
        </a:spcBef>
        <a:spcAft>
          <a:spcPct val="0"/>
        </a:spcAft>
        <a:defRPr sz="3200" b="1">
          <a:solidFill>
            <a:schemeClr val="bg1"/>
          </a:solidFill>
          <a:latin typeface="Arial" charset="0"/>
        </a:defRPr>
      </a:lvl7pPr>
      <a:lvl8pPr marL="1371600" algn="r" rtl="0" eaLnBrk="1" fontAlgn="base" hangingPunct="1">
        <a:spcBef>
          <a:spcPct val="0"/>
        </a:spcBef>
        <a:spcAft>
          <a:spcPct val="0"/>
        </a:spcAft>
        <a:defRPr sz="3200" b="1">
          <a:solidFill>
            <a:schemeClr val="bg1"/>
          </a:solidFill>
          <a:latin typeface="Arial" charset="0"/>
        </a:defRPr>
      </a:lvl8pPr>
      <a:lvl9pPr marL="1828800" algn="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6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jpeg"/><Relationship Id="rId7" Type="http://schemas.openxmlformats.org/officeDocument/2006/relationships/image" Target="../media/image25.jpe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4.jpe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jpeg"/><Relationship Id="rId5" Type="http://schemas.openxmlformats.org/officeDocument/2006/relationships/image" Target="../media/image3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2.png"/><Relationship Id="rId7" Type="http://schemas.openxmlformats.org/officeDocument/2006/relationships/diagramQuickStyle" Target="../diagrams/quickStyle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3.jpe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5"/>
          <p:cNvSpPr>
            <a:spLocks noGrp="1" noChangeArrowheads="1"/>
          </p:cNvSpPr>
          <p:nvPr>
            <p:ph type="subTitle" idx="1"/>
          </p:nvPr>
        </p:nvSpPr>
        <p:spPr>
          <a:xfrm>
            <a:off x="1066800" y="4953000"/>
            <a:ext cx="7696200" cy="1828800"/>
          </a:xfrm>
        </p:spPr>
        <p:txBody>
          <a:bodyPr>
            <a:noAutofit/>
          </a:bodyPr>
          <a:lstStyle/>
          <a:p>
            <a:pPr algn="l">
              <a:lnSpc>
                <a:spcPct val="80000"/>
              </a:lnSpc>
            </a:pPr>
            <a:r>
              <a:rPr lang="en-US" sz="2400" dirty="0" err="1" smtClean="0">
                <a:solidFill>
                  <a:srgbClr val="FFFF00"/>
                </a:solidFill>
              </a:rPr>
              <a:t>Autores</a:t>
            </a:r>
            <a:r>
              <a:rPr lang="en-US" sz="2400" dirty="0" smtClean="0">
                <a:solidFill>
                  <a:srgbClr val="FFFF00"/>
                </a:solidFill>
              </a:rPr>
              <a:t>: Alexei </a:t>
            </a:r>
            <a:r>
              <a:rPr lang="en-US" sz="2400" dirty="0" err="1" smtClean="0">
                <a:solidFill>
                  <a:srgbClr val="FFFF00"/>
                </a:solidFill>
              </a:rPr>
              <a:t>Alayo</a:t>
            </a:r>
            <a:r>
              <a:rPr lang="en-US" sz="2400" dirty="0" smtClean="0">
                <a:solidFill>
                  <a:srgbClr val="FFFF00"/>
                </a:solidFill>
              </a:rPr>
              <a:t> </a:t>
            </a:r>
            <a:r>
              <a:rPr lang="en-US" sz="2400" dirty="0" err="1" smtClean="0">
                <a:solidFill>
                  <a:srgbClr val="FFFF00"/>
                </a:solidFill>
              </a:rPr>
              <a:t>Rondón</a:t>
            </a:r>
            <a:endParaRPr lang="en-US" sz="2400" dirty="0" smtClean="0">
              <a:solidFill>
                <a:srgbClr val="FFFF00"/>
              </a:solidFill>
            </a:endParaRPr>
          </a:p>
          <a:p>
            <a:pPr algn="l">
              <a:lnSpc>
                <a:spcPct val="80000"/>
              </a:lnSpc>
            </a:pPr>
            <a:r>
              <a:rPr lang="en-US" sz="2400" dirty="0" smtClean="0">
                <a:solidFill>
                  <a:srgbClr val="FFFF00"/>
                </a:solidFill>
              </a:rPr>
              <a:t>              </a:t>
            </a:r>
            <a:r>
              <a:rPr lang="en-US" sz="2400" dirty="0" err="1" smtClean="0">
                <a:solidFill>
                  <a:srgbClr val="FFFF00"/>
                </a:solidFill>
              </a:rPr>
              <a:t>Miriela</a:t>
            </a:r>
            <a:r>
              <a:rPr lang="en-US" sz="2400" dirty="0" smtClean="0">
                <a:solidFill>
                  <a:srgbClr val="FFFF00"/>
                </a:solidFill>
              </a:rPr>
              <a:t> Velazquez Arias</a:t>
            </a:r>
          </a:p>
          <a:p>
            <a:pPr algn="l"/>
            <a:r>
              <a:rPr lang="en-US" sz="2400" dirty="0" err="1" smtClean="0">
                <a:solidFill>
                  <a:srgbClr val="FFFF00"/>
                </a:solidFill>
              </a:rPr>
              <a:t>Tutores</a:t>
            </a:r>
            <a:r>
              <a:rPr lang="en-US" sz="2400" dirty="0" smtClean="0">
                <a:solidFill>
                  <a:srgbClr val="FFFF00"/>
                </a:solidFill>
              </a:rPr>
              <a:t>: </a:t>
            </a:r>
            <a:r>
              <a:rPr lang="es-ES" sz="2400" dirty="0">
                <a:solidFill>
                  <a:srgbClr val="FFFF00"/>
                </a:solidFill>
              </a:rPr>
              <a:t>Ing. </a:t>
            </a:r>
            <a:r>
              <a:rPr lang="es-ES" sz="2400" dirty="0" err="1">
                <a:solidFill>
                  <a:srgbClr val="FFFF00"/>
                </a:solidFill>
              </a:rPr>
              <a:t>Yaicel</a:t>
            </a:r>
            <a:r>
              <a:rPr lang="es-ES" sz="2400" dirty="0">
                <a:solidFill>
                  <a:srgbClr val="FFFF00"/>
                </a:solidFill>
              </a:rPr>
              <a:t> </a:t>
            </a:r>
            <a:r>
              <a:rPr lang="es-ES" sz="2400" dirty="0" err="1">
                <a:solidFill>
                  <a:srgbClr val="FFFF00"/>
                </a:solidFill>
              </a:rPr>
              <a:t>Diaz</a:t>
            </a:r>
            <a:r>
              <a:rPr lang="es-ES" sz="2400" dirty="0">
                <a:solidFill>
                  <a:srgbClr val="FFFF00"/>
                </a:solidFill>
              </a:rPr>
              <a:t> </a:t>
            </a:r>
            <a:r>
              <a:rPr lang="es-ES" sz="2400" dirty="0" err="1">
                <a:solidFill>
                  <a:srgbClr val="FFFF00"/>
                </a:solidFill>
              </a:rPr>
              <a:t>Cordova</a:t>
            </a:r>
            <a:endParaRPr lang="es-US" sz="2400" dirty="0">
              <a:solidFill>
                <a:srgbClr val="FFFF00"/>
              </a:solidFill>
            </a:endParaRPr>
          </a:p>
          <a:p>
            <a:pPr algn="l"/>
            <a:r>
              <a:rPr lang="es-ES" sz="2400" dirty="0">
                <a:solidFill>
                  <a:srgbClr val="FFFF00"/>
                </a:solidFill>
              </a:rPr>
              <a:t>              </a:t>
            </a:r>
            <a:r>
              <a:rPr lang="es-ES" sz="2400" dirty="0" smtClean="0">
                <a:solidFill>
                  <a:srgbClr val="FFFF00"/>
                </a:solidFill>
              </a:rPr>
              <a:t>Ing</a:t>
            </a:r>
            <a:r>
              <a:rPr lang="es-ES" sz="2400" dirty="0">
                <a:solidFill>
                  <a:srgbClr val="FFFF00"/>
                </a:solidFill>
              </a:rPr>
              <a:t>. Ramón Santana </a:t>
            </a:r>
            <a:r>
              <a:rPr lang="es-ES" sz="2400" dirty="0" smtClean="0">
                <a:solidFill>
                  <a:srgbClr val="FFFF00"/>
                </a:solidFill>
              </a:rPr>
              <a:t>Fernández</a:t>
            </a:r>
            <a:endParaRPr lang="es-US" sz="2800" dirty="0">
              <a:solidFill>
                <a:srgbClr val="FFFF00"/>
              </a:solidFill>
            </a:endParaRPr>
          </a:p>
        </p:txBody>
      </p:sp>
      <p:sp>
        <p:nvSpPr>
          <p:cNvPr id="3" name="2 Título"/>
          <p:cNvSpPr>
            <a:spLocks noGrp="1"/>
          </p:cNvSpPr>
          <p:nvPr>
            <p:ph type="ctrTitle"/>
          </p:nvPr>
        </p:nvSpPr>
        <p:spPr>
          <a:xfrm>
            <a:off x="685799" y="2362200"/>
            <a:ext cx="8251247" cy="2514600"/>
          </a:xfrm>
        </p:spPr>
        <p:txBody>
          <a:bodyPr/>
          <a:lstStyle/>
          <a:p>
            <a:r>
              <a:rPr lang="es-ES" b="1" dirty="0"/>
              <a:t>Componente para la medición de la calidad de las imágenes de huellas dactilares.</a:t>
            </a:r>
            <a:endParaRPr lang="es-US" b="1" dirty="0"/>
          </a:p>
        </p:txBody>
      </p:sp>
      <p:pic>
        <p:nvPicPr>
          <p:cNvPr id="70666" name="Picture 10" descr="C:\Users\Alexei\Pictures\Parch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060" y="65088"/>
            <a:ext cx="1171575" cy="571500"/>
          </a:xfrm>
          <a:prstGeom prst="rect">
            <a:avLst/>
          </a:prstGeom>
          <a:noFill/>
          <a:extLst>
            <a:ext uri="{909E8E84-426E-40DD-AFC4-6F175D3DCCD1}">
              <a14:hiddenFill xmlns:a14="http://schemas.microsoft.com/office/drawing/2010/main">
                <a:solidFill>
                  <a:srgbClr val="FFFFFF"/>
                </a:solidFill>
              </a14:hiddenFill>
            </a:ext>
          </a:extLst>
        </p:spPr>
      </p:pic>
      <p:pic>
        <p:nvPicPr>
          <p:cNvPr id="70665" name="Picture 9" descr="C:\Users\Alexei\Desktop\logo_uc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847" y="350838"/>
            <a:ext cx="2895601" cy="10424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uiExpand="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Objeto </a:t>
            </a:r>
            <a:r>
              <a:rPr lang="es-ES_tradnl" dirty="0"/>
              <a:t>de estudio </a:t>
            </a:r>
            <a:endParaRPr lang="es-US" dirty="0"/>
          </a:p>
        </p:txBody>
      </p:sp>
      <p:graphicFrame>
        <p:nvGraphicFramePr>
          <p:cNvPr id="5" name="4 Diagrama"/>
          <p:cNvGraphicFramePr/>
          <p:nvPr>
            <p:extLst>
              <p:ext uri="{D42A27DB-BD31-4B8C-83A1-F6EECF244321}">
                <p14:modId xmlns:p14="http://schemas.microsoft.com/office/powerpoint/2010/main" val="2046593670"/>
              </p:ext>
            </p:extLst>
          </p:nvPr>
        </p:nvGraphicFramePr>
        <p:xfrm>
          <a:off x="381000" y="2133600"/>
          <a:ext cx="85344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903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O</a:t>
            </a:r>
            <a:r>
              <a:rPr lang="es-ES_tradnl" dirty="0" smtClean="0"/>
              <a:t>bjetivo </a:t>
            </a:r>
            <a:r>
              <a:rPr lang="es-ES_tradnl" dirty="0"/>
              <a:t>general </a:t>
            </a:r>
            <a:endParaRPr lang="es-US" dirty="0"/>
          </a:p>
        </p:txBody>
      </p:sp>
      <p:graphicFrame>
        <p:nvGraphicFramePr>
          <p:cNvPr id="5" name="4 Diagrama"/>
          <p:cNvGraphicFramePr/>
          <p:nvPr>
            <p:extLst>
              <p:ext uri="{D42A27DB-BD31-4B8C-83A1-F6EECF244321}">
                <p14:modId xmlns:p14="http://schemas.microsoft.com/office/powerpoint/2010/main" val="310071772"/>
              </p:ext>
            </p:extLst>
          </p:nvPr>
        </p:nvGraphicFramePr>
        <p:xfrm>
          <a:off x="76200" y="1524000"/>
          <a:ext cx="89916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264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dirty="0" err="1" smtClean="0"/>
              <a:t>Objetivos</a:t>
            </a:r>
            <a:r>
              <a:rPr lang="en-US" dirty="0" smtClean="0"/>
              <a:t> </a:t>
            </a:r>
            <a:r>
              <a:rPr lang="en-US" dirty="0" err="1" smtClean="0"/>
              <a:t>específicos</a:t>
            </a:r>
            <a:endParaRPr lang="en-US" sz="1800" dirty="0"/>
          </a:p>
        </p:txBody>
      </p:sp>
      <p:graphicFrame>
        <p:nvGraphicFramePr>
          <p:cNvPr id="2" name="1 Diagrama"/>
          <p:cNvGraphicFramePr/>
          <p:nvPr>
            <p:extLst>
              <p:ext uri="{D42A27DB-BD31-4B8C-83A1-F6EECF244321}">
                <p14:modId xmlns:p14="http://schemas.microsoft.com/office/powerpoint/2010/main" val="4130668464"/>
              </p:ext>
            </p:extLst>
          </p:nvPr>
        </p:nvGraphicFramePr>
        <p:xfrm>
          <a:off x="609600" y="2362200"/>
          <a:ext cx="8153400" cy="271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Objetivos</a:t>
            </a:r>
            <a:r>
              <a:rPr lang="en-US" dirty="0" smtClean="0"/>
              <a:t> </a:t>
            </a:r>
            <a:r>
              <a:rPr lang="en-US" dirty="0" err="1" smtClean="0"/>
              <a:t>específicos</a:t>
            </a:r>
            <a:endParaRPr lang="es-US" dirty="0"/>
          </a:p>
        </p:txBody>
      </p:sp>
      <p:sp>
        <p:nvSpPr>
          <p:cNvPr id="6" name="5 Rectángulo redondeado"/>
          <p:cNvSpPr/>
          <p:nvPr/>
        </p:nvSpPr>
        <p:spPr>
          <a:xfrm>
            <a:off x="495300" y="2497163"/>
            <a:ext cx="8153400" cy="2303437"/>
          </a:xfrm>
          <a:prstGeom prst="roundRect">
            <a:avLst/>
          </a:prstGeom>
        </p:spPr>
        <p:style>
          <a:lnRef idx="1">
            <a:schemeClr val="accent1"/>
          </a:lnRef>
          <a:fillRef idx="3">
            <a:schemeClr val="accent1"/>
          </a:fillRef>
          <a:effectRef idx="2">
            <a:schemeClr val="accent1"/>
          </a:effectRef>
          <a:fontRef idx="minor">
            <a:schemeClr val="lt1"/>
          </a:fontRef>
        </p:style>
      </p:sp>
      <p:sp>
        <p:nvSpPr>
          <p:cNvPr id="9" name="8 CuadroTexto"/>
          <p:cNvSpPr txBox="1"/>
          <p:nvPr/>
        </p:nvSpPr>
        <p:spPr>
          <a:xfrm>
            <a:off x="990600" y="2522015"/>
            <a:ext cx="7620000" cy="2217082"/>
          </a:xfrm>
          <a:prstGeom prst="rect">
            <a:avLst/>
          </a:prstGeom>
          <a:noFill/>
        </p:spPr>
        <p:txBody>
          <a:bodyPr wrap="square" rtlCol="0">
            <a:spAutoFit/>
          </a:bodyPr>
          <a:lstStyle/>
          <a:p>
            <a:pPr lvl="0" algn="just">
              <a:lnSpc>
                <a:spcPct val="150000"/>
              </a:lnSpc>
            </a:pPr>
            <a:r>
              <a:rPr lang="es-ES" sz="3200" dirty="0">
                <a:solidFill>
                  <a:schemeClr val="bg1"/>
                </a:solidFill>
              </a:rPr>
              <a:t>Definir las métricas por las que se medirá la calidad de las imágenes de huellas dactilares.</a:t>
            </a:r>
            <a:endParaRPr lang="es-US" sz="3200" dirty="0">
              <a:solidFill>
                <a:schemeClr val="bg1"/>
              </a:solidFill>
            </a:endParaRPr>
          </a:p>
        </p:txBody>
      </p:sp>
    </p:spTree>
    <p:extLst>
      <p:ext uri="{BB962C8B-B14F-4D97-AF65-F5344CB8AC3E}">
        <p14:creationId xmlns:p14="http://schemas.microsoft.com/office/powerpoint/2010/main" val="137013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Objetivos</a:t>
            </a:r>
            <a:r>
              <a:rPr lang="en-US" dirty="0" smtClean="0"/>
              <a:t> </a:t>
            </a:r>
            <a:r>
              <a:rPr lang="en-US" dirty="0" err="1" smtClean="0"/>
              <a:t>específicos</a:t>
            </a:r>
            <a:endParaRPr lang="es-US" dirty="0"/>
          </a:p>
        </p:txBody>
      </p:sp>
      <p:sp>
        <p:nvSpPr>
          <p:cNvPr id="6" name="5 Rectángulo redondeado"/>
          <p:cNvSpPr/>
          <p:nvPr/>
        </p:nvSpPr>
        <p:spPr>
          <a:xfrm>
            <a:off x="495300" y="4249763"/>
            <a:ext cx="8153400" cy="2303437"/>
          </a:xfrm>
          <a:prstGeom prst="roundRect">
            <a:avLst/>
          </a:prstGeom>
        </p:spPr>
        <p:style>
          <a:lnRef idx="1">
            <a:schemeClr val="accent1"/>
          </a:lnRef>
          <a:fillRef idx="3">
            <a:schemeClr val="accent1"/>
          </a:fillRef>
          <a:effectRef idx="2">
            <a:schemeClr val="accent1"/>
          </a:effectRef>
          <a:fontRef idx="minor">
            <a:schemeClr val="lt1"/>
          </a:fontRef>
        </p:style>
      </p:sp>
      <p:sp>
        <p:nvSpPr>
          <p:cNvPr id="9" name="8 CuadroTexto"/>
          <p:cNvSpPr txBox="1"/>
          <p:nvPr/>
        </p:nvSpPr>
        <p:spPr>
          <a:xfrm>
            <a:off x="990600" y="4265896"/>
            <a:ext cx="7620000" cy="2217082"/>
          </a:xfrm>
          <a:prstGeom prst="rect">
            <a:avLst/>
          </a:prstGeom>
          <a:noFill/>
        </p:spPr>
        <p:txBody>
          <a:bodyPr wrap="square" rtlCol="0">
            <a:spAutoFit/>
          </a:bodyPr>
          <a:lstStyle/>
          <a:p>
            <a:pPr lvl="0" algn="just">
              <a:lnSpc>
                <a:spcPct val="150000"/>
              </a:lnSpc>
            </a:pPr>
            <a:r>
              <a:rPr lang="es-US" sz="3200" dirty="0" smtClean="0">
                <a:solidFill>
                  <a:schemeClr val="bg1"/>
                </a:solidFill>
              </a:rPr>
              <a:t>Analizar las tecnologías, metodologías y herramientas existentes que contribuyan al desarrollo del componente.</a:t>
            </a:r>
            <a:endParaRPr lang="es-US" sz="3200" dirty="0">
              <a:solidFill>
                <a:schemeClr val="bg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163" y="1676400"/>
            <a:ext cx="83216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382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Objetivos</a:t>
            </a:r>
            <a:r>
              <a:rPr lang="en-US" dirty="0" smtClean="0"/>
              <a:t> </a:t>
            </a:r>
            <a:r>
              <a:rPr lang="en-US" dirty="0" err="1" smtClean="0"/>
              <a:t>específicos</a:t>
            </a:r>
            <a:endParaRPr lang="es-US" dirty="0"/>
          </a:p>
        </p:txBody>
      </p:sp>
      <p:sp>
        <p:nvSpPr>
          <p:cNvPr id="6" name="5 Rectángulo redondeado"/>
          <p:cNvSpPr/>
          <p:nvPr/>
        </p:nvSpPr>
        <p:spPr>
          <a:xfrm>
            <a:off x="495300" y="2277282"/>
            <a:ext cx="8153400" cy="2303437"/>
          </a:xfrm>
          <a:prstGeom prst="roundRect">
            <a:avLst/>
          </a:prstGeom>
        </p:spPr>
        <p:style>
          <a:lnRef idx="1">
            <a:schemeClr val="accent1"/>
          </a:lnRef>
          <a:fillRef idx="3">
            <a:schemeClr val="accent1"/>
          </a:fillRef>
          <a:effectRef idx="2">
            <a:schemeClr val="accent1"/>
          </a:effectRef>
          <a:fontRef idx="minor">
            <a:schemeClr val="lt1"/>
          </a:fontRef>
        </p:style>
      </p:sp>
      <p:sp>
        <p:nvSpPr>
          <p:cNvPr id="9" name="8 CuadroTexto"/>
          <p:cNvSpPr txBox="1"/>
          <p:nvPr/>
        </p:nvSpPr>
        <p:spPr>
          <a:xfrm>
            <a:off x="990600" y="2293415"/>
            <a:ext cx="7620000" cy="2217082"/>
          </a:xfrm>
          <a:prstGeom prst="rect">
            <a:avLst/>
          </a:prstGeom>
          <a:noFill/>
        </p:spPr>
        <p:txBody>
          <a:bodyPr wrap="square" rtlCol="0">
            <a:spAutoFit/>
          </a:bodyPr>
          <a:lstStyle/>
          <a:p>
            <a:pPr lvl="0" algn="just">
              <a:lnSpc>
                <a:spcPct val="150000"/>
              </a:lnSpc>
            </a:pPr>
            <a:r>
              <a:rPr lang="es-US" sz="3200" dirty="0" smtClean="0">
                <a:solidFill>
                  <a:schemeClr val="bg1"/>
                </a:solidFill>
              </a:rPr>
              <a:t>Desarrollar el proceso de medición de calidad de imágenes de huellas dactilares.</a:t>
            </a:r>
            <a:endParaRPr lang="es-US" sz="3200" dirty="0">
              <a:solidFill>
                <a:schemeClr val="bg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0" y="4922838"/>
            <a:ext cx="8255000" cy="109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346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Idea a defender</a:t>
            </a:r>
            <a:endParaRPr lang="es-US" dirty="0"/>
          </a:p>
        </p:txBody>
      </p:sp>
      <p:sp>
        <p:nvSpPr>
          <p:cNvPr id="5" name="4 Rectángulo redondeado"/>
          <p:cNvSpPr/>
          <p:nvPr/>
        </p:nvSpPr>
        <p:spPr>
          <a:xfrm>
            <a:off x="228600" y="1752600"/>
            <a:ext cx="8686800" cy="4504518"/>
          </a:xfrm>
          <a:prstGeom prst="roundRect">
            <a:avLst/>
          </a:prstGeom>
        </p:spPr>
        <p:style>
          <a:lnRef idx="1">
            <a:schemeClr val="accent1"/>
          </a:lnRef>
          <a:fillRef idx="3">
            <a:schemeClr val="accent1"/>
          </a:fillRef>
          <a:effectRef idx="2">
            <a:schemeClr val="accent1"/>
          </a:effectRef>
          <a:fontRef idx="minor">
            <a:schemeClr val="lt1"/>
          </a:fontRef>
        </p:style>
      </p:sp>
      <p:sp>
        <p:nvSpPr>
          <p:cNvPr id="6" name="5 CuadroTexto"/>
          <p:cNvSpPr txBox="1"/>
          <p:nvPr/>
        </p:nvSpPr>
        <p:spPr>
          <a:xfrm>
            <a:off x="381000" y="1686263"/>
            <a:ext cx="8305800" cy="4524315"/>
          </a:xfrm>
          <a:prstGeom prst="rect">
            <a:avLst/>
          </a:prstGeom>
          <a:noFill/>
        </p:spPr>
        <p:txBody>
          <a:bodyPr wrap="square" rtlCol="0">
            <a:spAutoFit/>
          </a:bodyPr>
          <a:lstStyle/>
          <a:p>
            <a:pPr lvl="0" algn="just">
              <a:lnSpc>
                <a:spcPct val="150000"/>
              </a:lnSpc>
            </a:pPr>
            <a:r>
              <a:rPr lang="es-ES" sz="3200" dirty="0" smtClean="0">
                <a:solidFill>
                  <a:schemeClr val="bg1"/>
                </a:solidFill>
              </a:rPr>
              <a:t>La </a:t>
            </a:r>
            <a:r>
              <a:rPr lang="es-ES" sz="3200" dirty="0">
                <a:solidFill>
                  <a:schemeClr val="bg1"/>
                </a:solidFill>
              </a:rPr>
              <a:t>determinación de la calidad de la imagen de una huella dactilar antes de realizar el proceso de extracción permite seleccionar imágenes con mejores condiciones para obtener buenos resultados en la comparación de características.</a:t>
            </a:r>
            <a:endParaRPr lang="es-US" sz="3200" dirty="0">
              <a:solidFill>
                <a:schemeClr val="bg1"/>
              </a:solidFill>
            </a:endParaRPr>
          </a:p>
        </p:txBody>
      </p:sp>
    </p:spTree>
    <p:extLst>
      <p:ext uri="{BB962C8B-B14F-4D97-AF65-F5344CB8AC3E}">
        <p14:creationId xmlns:p14="http://schemas.microsoft.com/office/powerpoint/2010/main" val="185788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57200"/>
            <a:ext cx="7696200" cy="487363"/>
          </a:xfrm>
        </p:spPr>
        <p:txBody>
          <a:bodyPr/>
          <a:lstStyle/>
          <a:p>
            <a:pPr lvl="1"/>
            <a:r>
              <a:rPr lang="es-ES" dirty="0" smtClean="0"/>
              <a:t>Fundamentación Teórica</a:t>
            </a:r>
            <a:endParaRPr lang="es-US" dirty="0"/>
          </a:p>
        </p:txBody>
      </p:sp>
      <p:sp>
        <p:nvSpPr>
          <p:cNvPr id="3" name="2 Marcador de contenido"/>
          <p:cNvSpPr>
            <a:spLocks noGrp="1"/>
          </p:cNvSpPr>
          <p:nvPr>
            <p:ph idx="1"/>
          </p:nvPr>
        </p:nvSpPr>
        <p:spPr>
          <a:xfrm>
            <a:off x="304800" y="1676400"/>
            <a:ext cx="8610600" cy="4800600"/>
          </a:xfrm>
        </p:spPr>
        <p:txBody>
          <a:bodyPr/>
          <a:lstStyle/>
          <a:p>
            <a:pPr marL="342900" lvl="1" indent="-342900" algn="just">
              <a:lnSpc>
                <a:spcPct val="150000"/>
              </a:lnSpc>
              <a:buClr>
                <a:schemeClr val="tx2"/>
              </a:buClr>
              <a:buFont typeface="Wingdings" pitchFamily="2" charset="2"/>
              <a:buChar char="v"/>
            </a:pPr>
            <a:r>
              <a:rPr lang="es-ES" sz="2800" b="1" dirty="0" smtClean="0"/>
              <a:t>La Calidad de las </a:t>
            </a:r>
            <a:r>
              <a:rPr lang="es-ES" sz="2800" b="1" dirty="0"/>
              <a:t>Imágenes de Huellas </a:t>
            </a:r>
            <a:r>
              <a:rPr lang="es-ES" sz="2800" b="1" dirty="0" smtClean="0"/>
              <a:t>Dactilares se define generalmente como:</a:t>
            </a:r>
          </a:p>
          <a:p>
            <a:pPr marL="742950" lvl="2" indent="-342900" algn="just">
              <a:lnSpc>
                <a:spcPct val="150000"/>
              </a:lnSpc>
              <a:buClr>
                <a:schemeClr val="tx2"/>
              </a:buClr>
              <a:buFont typeface="Arial" pitchFamily="34" charset="0"/>
              <a:buChar char="•"/>
            </a:pPr>
            <a:r>
              <a:rPr lang="es-ES" sz="2800" kern="1200" dirty="0" smtClean="0"/>
              <a:t>Una medida </a:t>
            </a:r>
            <a:r>
              <a:rPr lang="es-ES" sz="2800" kern="1200" dirty="0"/>
              <a:t>de la claridad de crestas y </a:t>
            </a:r>
            <a:r>
              <a:rPr lang="es-ES" sz="2800" kern="1200" dirty="0" smtClean="0"/>
              <a:t>valles.</a:t>
            </a:r>
          </a:p>
          <a:p>
            <a:pPr marL="742950" lvl="2" indent="-342900" algn="just">
              <a:lnSpc>
                <a:spcPct val="150000"/>
              </a:lnSpc>
              <a:buClr>
                <a:schemeClr val="tx2"/>
              </a:buClr>
              <a:buFont typeface="Arial" pitchFamily="34" charset="0"/>
              <a:buChar char="•"/>
            </a:pPr>
            <a:r>
              <a:rPr lang="es-ES" sz="2800" kern="1200" dirty="0" smtClean="0"/>
              <a:t>La </a:t>
            </a:r>
            <a:r>
              <a:rPr lang="es-ES" sz="2800" kern="1200" dirty="0"/>
              <a:t>capacidad de extracción de las características utilizadas para la </a:t>
            </a:r>
            <a:r>
              <a:rPr lang="es-ES" sz="2800" kern="1200" dirty="0" smtClean="0"/>
              <a:t>identificación, tales como minucias, los puntos </a:t>
            </a:r>
            <a:r>
              <a:rPr lang="es-ES" sz="2800" kern="1200" dirty="0" err="1" smtClean="0"/>
              <a:t>core</a:t>
            </a:r>
            <a:r>
              <a:rPr lang="es-ES" sz="2800" kern="1200" dirty="0" smtClean="0"/>
              <a:t> y los delta.</a:t>
            </a:r>
            <a:endParaRPr lang="es-US" sz="2800" b="1" dirty="0"/>
          </a:p>
        </p:txBody>
      </p:sp>
    </p:spTree>
    <p:extLst>
      <p:ext uri="{BB962C8B-B14F-4D97-AF65-F5344CB8AC3E}">
        <p14:creationId xmlns:p14="http://schemas.microsoft.com/office/powerpoint/2010/main" val="27563917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457200"/>
            <a:ext cx="7543800" cy="487363"/>
          </a:xfrm>
        </p:spPr>
        <p:txBody>
          <a:bodyPr/>
          <a:lstStyle/>
          <a:p>
            <a:r>
              <a:rPr lang="es-ES" dirty="0"/>
              <a:t>Fundamentación </a:t>
            </a:r>
            <a:r>
              <a:rPr lang="es-ES" dirty="0" smtClean="0"/>
              <a:t>Teórica</a:t>
            </a:r>
            <a:endParaRPr lang="es-US" dirty="0"/>
          </a:p>
        </p:txBody>
      </p:sp>
      <p:sp>
        <p:nvSpPr>
          <p:cNvPr id="3" name="2 Marcador de contenido"/>
          <p:cNvSpPr>
            <a:spLocks noGrp="1"/>
          </p:cNvSpPr>
          <p:nvPr>
            <p:ph idx="1"/>
          </p:nvPr>
        </p:nvSpPr>
        <p:spPr/>
        <p:txBody>
          <a:bodyPr/>
          <a:lstStyle/>
          <a:p>
            <a:pPr marL="342900" lvl="2" indent="-342900">
              <a:lnSpc>
                <a:spcPct val="150000"/>
              </a:lnSpc>
              <a:buClr>
                <a:schemeClr val="tx2"/>
              </a:buClr>
              <a:buFont typeface="Wingdings" pitchFamily="2" charset="2"/>
              <a:buChar char="v"/>
            </a:pPr>
            <a:r>
              <a:rPr lang="es-ES" sz="2800" b="1" dirty="0"/>
              <a:t>Algoritmos de medición de calidad de imágenes de huellas </a:t>
            </a:r>
            <a:r>
              <a:rPr lang="es-ES" sz="2800" b="1" dirty="0" smtClean="0"/>
              <a:t>dactilares.</a:t>
            </a:r>
            <a:endParaRPr lang="es-US" sz="2800" b="1" dirty="0"/>
          </a:p>
          <a:p>
            <a:pPr lvl="1">
              <a:lnSpc>
                <a:spcPct val="150000"/>
              </a:lnSpc>
            </a:pPr>
            <a:r>
              <a:rPr lang="es-ES" sz="2800" dirty="0" smtClean="0"/>
              <a:t>Basados </a:t>
            </a:r>
            <a:r>
              <a:rPr lang="es-ES" sz="2800" dirty="0"/>
              <a:t>en características </a:t>
            </a:r>
            <a:r>
              <a:rPr lang="es-ES" sz="2800" dirty="0" smtClean="0"/>
              <a:t>locales</a:t>
            </a:r>
            <a:r>
              <a:rPr lang="es-ES" sz="2800" b="1" dirty="0"/>
              <a:t>.</a:t>
            </a:r>
            <a:endParaRPr lang="es-US" sz="2800" dirty="0"/>
          </a:p>
          <a:p>
            <a:pPr lvl="1">
              <a:lnSpc>
                <a:spcPct val="150000"/>
              </a:lnSpc>
            </a:pPr>
            <a:r>
              <a:rPr lang="es-ES" sz="2800" dirty="0" smtClean="0"/>
              <a:t>Basados </a:t>
            </a:r>
            <a:r>
              <a:rPr lang="es-ES" sz="2800" dirty="0"/>
              <a:t>en características </a:t>
            </a:r>
            <a:r>
              <a:rPr lang="es-ES" sz="2800" dirty="0" smtClean="0"/>
              <a:t>globales</a:t>
            </a:r>
            <a:r>
              <a:rPr lang="es-US" sz="2800" b="1" dirty="0" smtClean="0"/>
              <a:t>.</a:t>
            </a:r>
            <a:endParaRPr lang="es-US" sz="2800" dirty="0"/>
          </a:p>
          <a:p>
            <a:pPr lvl="1">
              <a:lnSpc>
                <a:spcPct val="150000"/>
              </a:lnSpc>
            </a:pPr>
            <a:r>
              <a:rPr lang="es-ES" sz="2800" dirty="0" smtClean="0"/>
              <a:t>Basados </a:t>
            </a:r>
            <a:r>
              <a:rPr lang="es-ES" sz="2800" dirty="0"/>
              <a:t>en </a:t>
            </a:r>
            <a:r>
              <a:rPr lang="es-ES" sz="2800" dirty="0" smtClean="0"/>
              <a:t>clasificadores</a:t>
            </a:r>
            <a:r>
              <a:rPr lang="es-US" sz="2800" b="1" dirty="0" smtClean="0"/>
              <a:t>.</a:t>
            </a:r>
            <a:endParaRPr lang="es-US" sz="2800" dirty="0"/>
          </a:p>
        </p:txBody>
      </p:sp>
    </p:spTree>
    <p:extLst>
      <p:ext uri="{BB962C8B-B14F-4D97-AF65-F5344CB8AC3E}">
        <p14:creationId xmlns:p14="http://schemas.microsoft.com/office/powerpoint/2010/main" val="3114938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Sistemas</a:t>
            </a:r>
            <a:r>
              <a:rPr lang="en-US" dirty="0" smtClean="0"/>
              <a:t> </a:t>
            </a:r>
            <a:r>
              <a:rPr lang="en-US" dirty="0" err="1" smtClean="0"/>
              <a:t>similares</a:t>
            </a:r>
            <a:endParaRPr lang="es-ES" dirty="0"/>
          </a:p>
        </p:txBody>
      </p:sp>
      <p:sp>
        <p:nvSpPr>
          <p:cNvPr id="5" name="Rounded Rectangle 4"/>
          <p:cNvSpPr/>
          <p:nvPr/>
        </p:nvSpPr>
        <p:spPr>
          <a:xfrm>
            <a:off x="381000" y="1905000"/>
            <a:ext cx="3962400" cy="4648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Rounded Rectangle 5"/>
          <p:cNvSpPr/>
          <p:nvPr/>
        </p:nvSpPr>
        <p:spPr>
          <a:xfrm>
            <a:off x="4648200" y="1931894"/>
            <a:ext cx="4114800" cy="462130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TextBox 6"/>
          <p:cNvSpPr txBox="1"/>
          <p:nvPr/>
        </p:nvSpPr>
        <p:spPr>
          <a:xfrm>
            <a:off x="1013012" y="2057400"/>
            <a:ext cx="2590800" cy="830997"/>
          </a:xfrm>
          <a:prstGeom prst="rect">
            <a:avLst/>
          </a:prstGeom>
          <a:noFill/>
        </p:spPr>
        <p:txBody>
          <a:bodyPr wrap="square" rtlCol="0">
            <a:spAutoFit/>
          </a:bodyPr>
          <a:lstStyle/>
          <a:p>
            <a:pPr algn="ctr"/>
            <a:r>
              <a:rPr lang="en-US" sz="2400" b="1" dirty="0" smtClean="0">
                <a:solidFill>
                  <a:srgbClr val="002060"/>
                </a:solidFill>
              </a:rPr>
              <a:t>Marco </a:t>
            </a:r>
            <a:r>
              <a:rPr lang="en-US" sz="2400" b="1" dirty="0" err="1" smtClean="0">
                <a:solidFill>
                  <a:srgbClr val="002060"/>
                </a:solidFill>
              </a:rPr>
              <a:t>internacional</a:t>
            </a:r>
            <a:endParaRPr lang="es-ES" sz="2400" b="1" dirty="0">
              <a:solidFill>
                <a:srgbClr val="002060"/>
              </a:solidFill>
            </a:endParaRPr>
          </a:p>
        </p:txBody>
      </p:sp>
      <p:sp>
        <p:nvSpPr>
          <p:cNvPr id="8" name="TextBox 7"/>
          <p:cNvSpPr txBox="1"/>
          <p:nvPr/>
        </p:nvSpPr>
        <p:spPr>
          <a:xfrm>
            <a:off x="5448300" y="2057400"/>
            <a:ext cx="2590800" cy="461665"/>
          </a:xfrm>
          <a:prstGeom prst="rect">
            <a:avLst/>
          </a:prstGeom>
          <a:noFill/>
        </p:spPr>
        <p:txBody>
          <a:bodyPr wrap="square" rtlCol="0">
            <a:spAutoFit/>
          </a:bodyPr>
          <a:lstStyle/>
          <a:p>
            <a:pPr algn="ctr"/>
            <a:r>
              <a:rPr lang="en-US" sz="2400" b="1" dirty="0" smtClean="0">
                <a:solidFill>
                  <a:srgbClr val="002060"/>
                </a:solidFill>
              </a:rPr>
              <a:t>Marco </a:t>
            </a:r>
            <a:r>
              <a:rPr lang="en-US" sz="2400" b="1" dirty="0" err="1" smtClean="0">
                <a:solidFill>
                  <a:srgbClr val="002060"/>
                </a:solidFill>
              </a:rPr>
              <a:t>nacional</a:t>
            </a:r>
            <a:endParaRPr lang="es-ES" sz="2400" b="1" dirty="0">
              <a:solidFill>
                <a:srgbClr val="002060"/>
              </a:solidFill>
            </a:endParaRPr>
          </a:p>
        </p:txBody>
      </p:sp>
      <p:sp>
        <p:nvSpPr>
          <p:cNvPr id="9" name="TextBox 8"/>
          <p:cNvSpPr txBox="1"/>
          <p:nvPr/>
        </p:nvSpPr>
        <p:spPr>
          <a:xfrm>
            <a:off x="746312" y="3494543"/>
            <a:ext cx="3124200" cy="2246769"/>
          </a:xfrm>
          <a:prstGeom prst="rect">
            <a:avLst/>
          </a:prstGeom>
          <a:noFill/>
        </p:spPr>
        <p:txBody>
          <a:bodyPr wrap="square" rtlCol="0">
            <a:spAutoFit/>
          </a:bodyPr>
          <a:lstStyle/>
          <a:p>
            <a:pPr marL="285750" indent="-285750">
              <a:buFont typeface="Wingdings" pitchFamily="2" charset="2"/>
              <a:buChar char="Ø"/>
            </a:pPr>
            <a:r>
              <a:rPr lang="en-US" sz="2800" dirty="0" smtClean="0"/>
              <a:t>NBIS</a:t>
            </a:r>
          </a:p>
          <a:p>
            <a:pPr marL="285750" indent="-285750">
              <a:buFont typeface="Wingdings" pitchFamily="2" charset="2"/>
              <a:buChar char="Ø"/>
            </a:pPr>
            <a:endParaRPr lang="en-US" sz="2800" dirty="0"/>
          </a:p>
          <a:p>
            <a:pPr marL="285750" indent="-285750">
              <a:buFont typeface="Wingdings" pitchFamily="2" charset="2"/>
              <a:buChar char="Ø"/>
            </a:pPr>
            <a:r>
              <a:rPr lang="en-US" sz="2800" dirty="0" err="1" smtClean="0"/>
              <a:t>AccuScan</a:t>
            </a:r>
            <a:endParaRPr lang="en-US" sz="2800" dirty="0" smtClean="0"/>
          </a:p>
          <a:p>
            <a:pPr marL="285750" indent="-285750">
              <a:buFont typeface="Wingdings" pitchFamily="2" charset="2"/>
              <a:buChar char="Ø"/>
            </a:pPr>
            <a:endParaRPr lang="en-US" sz="2800" dirty="0"/>
          </a:p>
          <a:p>
            <a:pPr marL="285750" indent="-285750">
              <a:buFont typeface="Wingdings" pitchFamily="2" charset="2"/>
              <a:buChar char="Ø"/>
            </a:pPr>
            <a:r>
              <a:rPr lang="en-US" sz="2800" dirty="0" smtClean="0"/>
              <a:t>QualityCheck</a:t>
            </a:r>
            <a:endParaRPr lang="es-ES" sz="2800" dirty="0"/>
          </a:p>
        </p:txBody>
      </p:sp>
      <p:sp>
        <p:nvSpPr>
          <p:cNvPr id="10" name="TextBox 9"/>
          <p:cNvSpPr txBox="1"/>
          <p:nvPr/>
        </p:nvSpPr>
        <p:spPr>
          <a:xfrm>
            <a:off x="4876800" y="3216057"/>
            <a:ext cx="3733800" cy="3108543"/>
          </a:xfrm>
          <a:prstGeom prst="rect">
            <a:avLst/>
          </a:prstGeom>
          <a:noFill/>
        </p:spPr>
        <p:txBody>
          <a:bodyPr wrap="square" rtlCol="0">
            <a:spAutoFit/>
          </a:bodyPr>
          <a:lstStyle/>
          <a:p>
            <a:pPr marL="285750" indent="-285750">
              <a:buFont typeface="Wingdings" pitchFamily="2" charset="2"/>
              <a:buChar char="Ø"/>
            </a:pPr>
            <a:r>
              <a:rPr lang="en-US" sz="2800" dirty="0" smtClean="0"/>
              <a:t>Biomesys AFIS</a:t>
            </a:r>
          </a:p>
          <a:p>
            <a:pPr marL="285750" indent="-285750">
              <a:buFont typeface="Wingdings" pitchFamily="2" charset="2"/>
              <a:buChar char="Ø"/>
            </a:pPr>
            <a:endParaRPr lang="en-US" sz="2800" dirty="0"/>
          </a:p>
          <a:p>
            <a:pPr marL="285750" indent="-285750" algn="just">
              <a:buFont typeface="Wingdings" pitchFamily="2" charset="2"/>
              <a:buChar char="Ø"/>
            </a:pPr>
            <a:r>
              <a:rPr lang="en-US" sz="2800" dirty="0" err="1" smtClean="0"/>
              <a:t>Componente</a:t>
            </a:r>
            <a:r>
              <a:rPr lang="en-US" sz="2800" dirty="0" smtClean="0"/>
              <a:t> </a:t>
            </a:r>
            <a:r>
              <a:rPr lang="en-US" sz="2800" dirty="0" err="1" smtClean="0"/>
              <a:t>para</a:t>
            </a:r>
            <a:r>
              <a:rPr lang="en-US" sz="2800" dirty="0" smtClean="0"/>
              <a:t> la </a:t>
            </a:r>
            <a:r>
              <a:rPr lang="en-US" sz="2800" dirty="0" err="1" smtClean="0"/>
              <a:t>medicion</a:t>
            </a:r>
            <a:r>
              <a:rPr lang="en-US" sz="2800" dirty="0" smtClean="0"/>
              <a:t> de </a:t>
            </a:r>
            <a:r>
              <a:rPr lang="en-US" sz="2800" dirty="0" err="1" smtClean="0"/>
              <a:t>calidad</a:t>
            </a:r>
            <a:r>
              <a:rPr lang="en-US" sz="2800" dirty="0" smtClean="0"/>
              <a:t> de </a:t>
            </a:r>
            <a:r>
              <a:rPr lang="en-US" sz="2800" dirty="0" err="1" smtClean="0"/>
              <a:t>imagenes</a:t>
            </a:r>
            <a:r>
              <a:rPr lang="en-US" sz="2800" dirty="0" smtClean="0"/>
              <a:t> de </a:t>
            </a:r>
            <a:r>
              <a:rPr lang="en-US" sz="2800" dirty="0" err="1" smtClean="0"/>
              <a:t>huellas</a:t>
            </a:r>
            <a:r>
              <a:rPr lang="en-US" sz="2800" dirty="0" smtClean="0"/>
              <a:t> </a:t>
            </a:r>
            <a:r>
              <a:rPr lang="en-US" sz="2800" dirty="0" err="1" smtClean="0"/>
              <a:t>dactilares</a:t>
            </a:r>
            <a:r>
              <a:rPr lang="en-US" sz="2800" dirty="0" smtClean="0"/>
              <a:t> (UCI)</a:t>
            </a:r>
            <a:endParaRPr lang="es-ES" sz="2800" dirty="0"/>
          </a:p>
        </p:txBody>
      </p:sp>
      <p:sp>
        <p:nvSpPr>
          <p:cNvPr id="11" name="Rounded Rectangle 10"/>
          <p:cNvSpPr/>
          <p:nvPr/>
        </p:nvSpPr>
        <p:spPr>
          <a:xfrm>
            <a:off x="533400" y="3048000"/>
            <a:ext cx="3657600" cy="3276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ounded Rectangle 11"/>
          <p:cNvSpPr/>
          <p:nvPr/>
        </p:nvSpPr>
        <p:spPr>
          <a:xfrm>
            <a:off x="4800600" y="3048000"/>
            <a:ext cx="3810000" cy="3276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711231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err="1" smtClean="0"/>
              <a:t>Introducción</a:t>
            </a:r>
            <a:endParaRPr lang="en-US" dirty="0">
              <a:solidFill>
                <a:schemeClr val="accent1"/>
              </a:solidFill>
            </a:endParaRPr>
          </a:p>
        </p:txBody>
      </p:sp>
      <p:sp>
        <p:nvSpPr>
          <p:cNvPr id="40992" name="Text Box 32"/>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s-US"/>
          </a:p>
        </p:txBody>
      </p:sp>
      <p:pic>
        <p:nvPicPr>
          <p:cNvPr id="41038" name="Picture 78" descr="D:\Alexei Alayo\Profesional\Biometria\Imgenes de biometria\Imagenes de apoyo\ciencias_computacional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559" y="2397125"/>
            <a:ext cx="4054818" cy="2632075"/>
          </a:xfrm>
          <a:prstGeom prst="rect">
            <a:avLst/>
          </a:prstGeom>
          <a:noFill/>
          <a:extLst>
            <a:ext uri="{909E8E84-426E-40DD-AFC4-6F175D3DCCD1}">
              <a14:hiddenFill xmlns:a14="http://schemas.microsoft.com/office/drawing/2010/main">
                <a:solidFill>
                  <a:srgbClr val="FFFFFF"/>
                </a:solidFill>
              </a14:hiddenFill>
            </a:ext>
          </a:extLst>
        </p:spPr>
      </p:pic>
      <p:sp>
        <p:nvSpPr>
          <p:cNvPr id="3" name="2 Flecha derecha"/>
          <p:cNvSpPr/>
          <p:nvPr/>
        </p:nvSpPr>
        <p:spPr>
          <a:xfrm>
            <a:off x="4335146" y="3201988"/>
            <a:ext cx="1113823" cy="51276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S"/>
          </a:p>
        </p:txBody>
      </p:sp>
      <p:pic>
        <p:nvPicPr>
          <p:cNvPr id="41039" name="Picture 79" descr="D:\Alexei Alayo\Profesional\Biometria\Imgenes de biometria\Fotos\Sistema Biometric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8969" y="2400300"/>
            <a:ext cx="3459079" cy="2628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38"/>
                                        </p:tgtEl>
                                        <p:attrNameLst>
                                          <p:attrName>style.visibility</p:attrName>
                                        </p:attrNameLst>
                                      </p:cBhvr>
                                      <p:to>
                                        <p:strVal val="visible"/>
                                      </p:to>
                                    </p:set>
                                    <p:animEffect transition="in" filter="fade">
                                      <p:cBhvr>
                                        <p:cTn id="7" dur="500"/>
                                        <p:tgtEl>
                                          <p:spTgt spid="4103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1039"/>
                                        </p:tgtEl>
                                        <p:attrNameLst>
                                          <p:attrName>style.visibility</p:attrName>
                                        </p:attrNameLst>
                                      </p:cBhvr>
                                      <p:to>
                                        <p:strVal val="visible"/>
                                      </p:to>
                                    </p:set>
                                    <p:animEffect transition="in" filter="fade">
                                      <p:cBhvr>
                                        <p:cTn id="16" dur="500"/>
                                        <p:tgtEl>
                                          <p:spTgt spid="41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Algoritmos</a:t>
            </a:r>
            <a:endParaRPr lang="es-ES" dirty="0"/>
          </a:p>
        </p:txBody>
      </p:sp>
      <p:sp>
        <p:nvSpPr>
          <p:cNvPr id="5" name="Rounded Rectangle 4"/>
          <p:cNvSpPr/>
          <p:nvPr/>
        </p:nvSpPr>
        <p:spPr>
          <a:xfrm>
            <a:off x="533400" y="1676400"/>
            <a:ext cx="8229600" cy="5029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TextBox 5"/>
          <p:cNvSpPr txBox="1"/>
          <p:nvPr/>
        </p:nvSpPr>
        <p:spPr>
          <a:xfrm>
            <a:off x="990600" y="1828800"/>
            <a:ext cx="7010400" cy="4401205"/>
          </a:xfrm>
          <a:prstGeom prst="rect">
            <a:avLst/>
          </a:prstGeom>
          <a:noFill/>
        </p:spPr>
        <p:txBody>
          <a:bodyPr wrap="square" rtlCol="0">
            <a:spAutoFit/>
          </a:bodyPr>
          <a:lstStyle/>
          <a:p>
            <a:pPr marL="342900" lvl="0" indent="-342900" algn="just">
              <a:buFont typeface="Wingdings" pitchFamily="2" charset="2"/>
              <a:buChar char="q"/>
            </a:pPr>
            <a:r>
              <a:rPr lang="es-ES" sz="2000" b="1" dirty="0"/>
              <a:t>Combinación de características </a:t>
            </a:r>
            <a:r>
              <a:rPr lang="es-ES" sz="2000" b="1" dirty="0" smtClean="0"/>
              <a:t>locales.</a:t>
            </a:r>
          </a:p>
          <a:p>
            <a:pPr marL="342900" lvl="0" indent="-342900" algn="just">
              <a:buFont typeface="Wingdings" pitchFamily="2" charset="2"/>
              <a:buChar char="q"/>
            </a:pPr>
            <a:endParaRPr lang="es-ES" sz="2000" b="1" dirty="0" smtClean="0"/>
          </a:p>
          <a:p>
            <a:pPr marL="342900" indent="-342900" algn="just">
              <a:buFont typeface="Wingdings" pitchFamily="2" charset="2"/>
              <a:buChar char="q"/>
            </a:pPr>
            <a:r>
              <a:rPr lang="es-ES" sz="2000" b="1" dirty="0"/>
              <a:t>Análisis local: combinación de OCL y estructura de </a:t>
            </a:r>
            <a:r>
              <a:rPr lang="es-ES" sz="2000" b="1" dirty="0" smtClean="0"/>
              <a:t>cresta-valle.</a:t>
            </a:r>
          </a:p>
          <a:p>
            <a:pPr marL="342900" indent="-342900" algn="just">
              <a:buFont typeface="Wingdings" pitchFamily="2" charset="2"/>
              <a:buChar char="q"/>
            </a:pPr>
            <a:endParaRPr lang="es-ES" sz="2000" dirty="0"/>
          </a:p>
          <a:p>
            <a:pPr marL="342900" indent="-342900" algn="just">
              <a:buFont typeface="Wingdings" pitchFamily="2" charset="2"/>
              <a:buChar char="q"/>
            </a:pPr>
            <a:r>
              <a:rPr lang="es-ES" sz="2000" b="1" dirty="0" smtClean="0"/>
              <a:t>Algoritmo de  </a:t>
            </a:r>
            <a:r>
              <a:rPr lang="es-ES" sz="2000" b="1" dirty="0" err="1" smtClean="0"/>
              <a:t>Chaohong-Tulyakov-Govindaraju</a:t>
            </a:r>
            <a:r>
              <a:rPr lang="es-ES" sz="2000" b="1" dirty="0" smtClean="0"/>
              <a:t>.</a:t>
            </a:r>
          </a:p>
          <a:p>
            <a:pPr algn="just"/>
            <a:r>
              <a:rPr lang="es-ES" sz="2000" b="1" dirty="0" smtClean="0"/>
              <a:t> </a:t>
            </a:r>
            <a:endParaRPr lang="es-ES" sz="2000" dirty="0"/>
          </a:p>
          <a:p>
            <a:pPr marL="342900" indent="-342900" algn="just">
              <a:buFont typeface="Wingdings" pitchFamily="2" charset="2"/>
              <a:buChar char="q"/>
            </a:pPr>
            <a:r>
              <a:rPr lang="es-ES" sz="2000" b="1" dirty="0"/>
              <a:t>Algoritmo basado en la coherencia local del campo de </a:t>
            </a:r>
            <a:r>
              <a:rPr lang="es-ES" sz="2000" b="1" dirty="0" smtClean="0"/>
              <a:t>orientación.</a:t>
            </a:r>
          </a:p>
          <a:p>
            <a:pPr marL="342900" indent="-342900" algn="just">
              <a:buFont typeface="Wingdings" pitchFamily="2" charset="2"/>
              <a:buChar char="q"/>
            </a:pPr>
            <a:endParaRPr lang="es-ES" sz="2000" b="1" dirty="0" smtClean="0"/>
          </a:p>
          <a:p>
            <a:pPr marL="342900" lvl="0" indent="-342900" algn="just">
              <a:buFont typeface="Wingdings" pitchFamily="2" charset="2"/>
              <a:buChar char="q"/>
            </a:pPr>
            <a:r>
              <a:rPr lang="es-ES" sz="2000" b="1" dirty="0"/>
              <a:t>Análisis global: algoritmo basado en el espectro de </a:t>
            </a:r>
            <a:r>
              <a:rPr lang="es-ES" sz="2000" b="1" dirty="0" smtClean="0"/>
              <a:t>Fourier.</a:t>
            </a:r>
          </a:p>
          <a:p>
            <a:pPr marL="342900" lvl="0" indent="-342900" algn="just">
              <a:buFont typeface="Wingdings" pitchFamily="2" charset="2"/>
              <a:buChar char="q"/>
            </a:pPr>
            <a:endParaRPr lang="es-ES" sz="2000" dirty="0"/>
          </a:p>
          <a:p>
            <a:pPr marL="342900" lvl="0" indent="-342900" algn="just">
              <a:buFont typeface="Wingdings" pitchFamily="2" charset="2"/>
              <a:buChar char="q"/>
            </a:pPr>
            <a:r>
              <a:rPr lang="es-ES" sz="2000" b="1" dirty="0"/>
              <a:t>Algoritmo basado en las características de la </a:t>
            </a:r>
            <a:r>
              <a:rPr lang="es-ES" sz="2000" b="1" dirty="0" smtClean="0"/>
              <a:t>simetría</a:t>
            </a:r>
            <a:endParaRPr lang="es-ES" sz="2000" dirty="0"/>
          </a:p>
        </p:txBody>
      </p:sp>
    </p:spTree>
    <p:extLst>
      <p:ext uri="{BB962C8B-B14F-4D97-AF65-F5344CB8AC3E}">
        <p14:creationId xmlns:p14="http://schemas.microsoft.com/office/powerpoint/2010/main" val="31526856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Metodología y Herramientas</a:t>
            </a:r>
            <a:endParaRPr lang="es-US" dirty="0"/>
          </a:p>
        </p:txBody>
      </p:sp>
      <p:sp>
        <p:nvSpPr>
          <p:cNvPr id="5" name="4 Rectángulo redondeado"/>
          <p:cNvSpPr/>
          <p:nvPr/>
        </p:nvSpPr>
        <p:spPr>
          <a:xfrm>
            <a:off x="1066800" y="1752600"/>
            <a:ext cx="7010400" cy="457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pic>
        <p:nvPicPr>
          <p:cNvPr id="307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17973" y="1952060"/>
            <a:ext cx="4822354" cy="4249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428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Requisitos Funcionales</a:t>
            </a:r>
            <a:endParaRPr lang="es-US" dirty="0"/>
          </a:p>
        </p:txBody>
      </p:sp>
      <p:sp>
        <p:nvSpPr>
          <p:cNvPr id="3" name="2 Marcador de contenido"/>
          <p:cNvSpPr>
            <a:spLocks noGrp="1"/>
          </p:cNvSpPr>
          <p:nvPr>
            <p:ph idx="1"/>
          </p:nvPr>
        </p:nvSpPr>
        <p:spPr/>
        <p:txBody>
          <a:bodyPr/>
          <a:lstStyle/>
          <a:p>
            <a:pPr>
              <a:lnSpc>
                <a:spcPct val="150000"/>
              </a:lnSpc>
            </a:pPr>
            <a:r>
              <a:rPr lang="es-ES" dirty="0" smtClean="0"/>
              <a:t>RF1 Medir la </a:t>
            </a:r>
            <a:r>
              <a:rPr lang="es-ES" dirty="0"/>
              <a:t>calidad de la </a:t>
            </a:r>
            <a:r>
              <a:rPr lang="es-ES" dirty="0" smtClean="0"/>
              <a:t>imagen de una huella.</a:t>
            </a:r>
          </a:p>
          <a:p>
            <a:pPr>
              <a:lnSpc>
                <a:spcPct val="150000"/>
              </a:lnSpc>
            </a:pPr>
            <a:r>
              <a:rPr lang="es-ES" dirty="0" smtClean="0"/>
              <a:t>RF2 Mapear </a:t>
            </a:r>
            <a:r>
              <a:rPr lang="es-ES" dirty="0"/>
              <a:t>gráficamente la calidad de la </a:t>
            </a:r>
            <a:r>
              <a:rPr lang="es-ES" dirty="0" smtClean="0"/>
              <a:t>imagen de una huella.</a:t>
            </a:r>
            <a:endParaRPr lang="es-US" dirty="0"/>
          </a:p>
        </p:txBody>
      </p:sp>
    </p:spTree>
    <p:extLst>
      <p:ext uri="{BB962C8B-B14F-4D97-AF65-F5344CB8AC3E}">
        <p14:creationId xmlns:p14="http://schemas.microsoft.com/office/powerpoint/2010/main" val="28321088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Modelo de Dominio</a:t>
            </a:r>
            <a:endParaRPr lang="es-US" dirty="0"/>
          </a:p>
        </p:txBody>
      </p:sp>
      <p:pic>
        <p:nvPicPr>
          <p:cNvPr id="4" name="Picture 7" descr="D:\Miriela\Tesis\Diagramas en JPG\Modelo de Dominio.jp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1905000"/>
            <a:ext cx="7924800" cy="4343400"/>
          </a:xfrm>
          <a:prstGeom prst="rect">
            <a:avLst/>
          </a:prstGeom>
          <a:noFill/>
          <a:ln>
            <a:noFill/>
          </a:ln>
        </p:spPr>
      </p:pic>
    </p:spTree>
    <p:extLst>
      <p:ext uri="{BB962C8B-B14F-4D97-AF65-F5344CB8AC3E}">
        <p14:creationId xmlns:p14="http://schemas.microsoft.com/office/powerpoint/2010/main" val="16031460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9" name="Picture 15" descr="D:\Miriela\Tesis\Imagenes\positiv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8034" y="1517944"/>
            <a:ext cx="730259" cy="711777"/>
          </a:xfrm>
          <a:prstGeom prst="rect">
            <a:avLst/>
          </a:prstGeom>
          <a:noFill/>
          <a:effectLst>
            <a:glow rad="127000">
              <a:schemeClr val="bg1"/>
            </a:glow>
            <a:softEdge rad="635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Propuesta</a:t>
            </a:r>
            <a:r>
              <a:rPr lang="en-US" dirty="0" smtClean="0"/>
              <a:t> de </a:t>
            </a:r>
            <a:r>
              <a:rPr lang="en-US" dirty="0" err="1" smtClean="0"/>
              <a:t>solución</a:t>
            </a:r>
            <a:endParaRPr lang="es-ES" dirty="0"/>
          </a:p>
        </p:txBody>
      </p:sp>
      <p:pic>
        <p:nvPicPr>
          <p:cNvPr id="1026" name="Picture 2" descr="D:\Miriela\Tesis\Imagenes\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2092" y="2354856"/>
            <a:ext cx="2029386" cy="202938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F:\Iconos\actions\add_us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330519"/>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2229721"/>
            <a:ext cx="1981200" cy="207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5" descr="data:image/jpeg;base64,/9j/4AAQSkZJRgABAQAAAQABAAD/2wCEAAkGBxQSEhQUExQVFhUVFBUYFBgXFxcXFBQXFBQWFxUUFBQYHCggGBolHBQUITEhJSkrLi4uFx8zODMsNygtLisBCgoKDg0OGhAQGywkHyQsLCwsLCwsLC8sLCwsLCwsLCwsLCwsLCwsLCwsLCwsLCwsLCwsLCwsLCwsLCwsLCwsLP/AABEIAQAAxQMBIgACEQEDEQH/xAAcAAABBAMBAAAAAAAAAAAAAAAABAUGBwECAwj/xABCEAABAwIDBAcGAwUGBwAAAAABAAIDBBEFITEGEkFRBxMiYXGBkTJCobHB0VJy8CNigpLhFBVTosLxFiSDk6Oy0v/EABoBAAMBAQEBAAAAAAAAAAAAAAACAwEEBQb/xAAlEQACAgEEAgMBAQEBAAAAAAAAAQIRAxIhMUEEEyIyURRhsXH/2gAMAwEAAhEDEQA/AKjGGzM9knyWKfEXxOG8CpSyctyIBTfiMEbtcl26a+pwLLf2Vj7hG0ET2WvZ3G+S6uxd4uAclE8Hwxr5QAclYLdmmllwcvimV9iSSvYhOL1xzJF1w2exeNkgLshfinnFcJDXbpz70yVOBg+yhp9GxcKqRaTMcp3R5ObpkohiMrXvJbYqES0Ukel11o8Qe02ddKpVyNLFauLskM1I12oTXPg/Fp9E7RS3bdNcuL7r8xldM67Jw1dG2HxVDTYFxHmnmopJHN4qRbO4tTyNFy2/JOdR1Z0t5LYpGSbe5V7HTQv3rHJSnD9uWhu69pCdqulY7UBRnFMGYdMkzj+ApJ8jv/xDHIbgrWaqaVBqigcx2RUr2awt0o7RSqTCUV0xJiDWEEkJhpxH1gvpfNTrFMALOORUYqsCvmEVZsWlsyd4ZFCWDTTJdnUUR5KsOqni9lzhZbR4/Mw9okrLoZQvjcn1dgsRGgUXxHAQL7q70OPmQapLXYzunNbYlb7DU2CRjrC6kdG1xaLpHTYpG/WyeKSVrvZz8EIG22bRUqE6w0chGUbreCEakPol+ETabi6bsSoS/RL3MI1yQiialTtEWEEsTt5twQnqk22nYLOz9fknEAHIi65yYC2TQZnTz5KeiuGW9ql9kcWY/wBc7tanl9lO9n9hJ5wHynqY9cx+0I/L7vn6J16O+juKlInmAfN7gObYh3D8Xf6d85xSQ2DRpqhTZrxRuyKN2YoIRbqnTO4l7jb0Fh8EgrsMoONDF4jeafUFP0jU1YpURsA33Abxs0HVxJsGtGricshmi/01KuBj/uygd2Wslj/K8OA8ngn4pBifR617S+B4lA9oAbsre8s4jvF1JYcBLjckN7gLnzzTlDhm5YiRzXDQiwIR7KHXjSe6VFI1uzz4zdhPkkceKzwntEnxV8YrhkEh6yRrd42Btdu+eZaDbeKaYqWCLMMYHE62Fx3A2uslkS4Kw8ab+9P/AKQLDMQnmAtFIb6EMcQfA2XeqglHtMe38zSPmFO34pY+1z8lq3GQLXdrpY918/T4pP6DX4K6ZUeIwSXuFnCtopqVwyFu9WucRhlJBjY+2RLmtOfIXH+10qp6iNvstY38rQPkEe9dAvEa2dEBG1j6kWZE9x47rXO8sgUtgwmpeL9RIL/iG7/7EKcOxQc/1ouD8QHE/wBOAWf0MP4o/rIwzZaY+1uN/M4E/wCW62dsQw+2+/MMb9T9k5YhjYbcg6X+CTQY+zn8VN+RIpHw4I0pdn6ePJtOTbK7nu+4HwT3QYbGzMxwtPCzASPFxFyVHa7aIDQ3t+gPBIJtoHOIF9dfqpvK/wBOhYYrhImVZSUshDpIonFujixpPrZdJcUZGLNAA4AAAfBQmXGjzsm6fFCTe6RzYyxonL8d70KvpK/vQs1j6RzxmqY93Y0SFkJKQ0uKxhvaOa6xYux5yK9Sz5/S+WOLIwFM9jKGNtqiYhv+E062/Hb5KJYfRmY65cfqnl8W9m7P6dwWSCL7LOjxJjtHD1XWpdvNDuWR+hVVCG3skjzT5gePviIa7tN0IPEKbVFlk/RLtdtSWPdBT2MgykkcLsjuL7oHvP0y0F8+Sj2y0DXVfXSPMskTS9znm5BcC1tho3Mk2FtFIcY2L/tMhlgn3IHlz5WgXma5xuQxxy3Te97XHfwR4jh8NExrIW7gkDg5+r3OBBDnuObjmTbTWyScti2GOqaHh+0TRxCTx48Xus3zPADmVFI6WO5dJM637osT6k2WarHGtbuQjdbx/E7vJ4qWo9XSuh8xHFyTa5sPU+Ka6vFWsGZzUbqcTLic02T1hcc1JtmIesRx4kixtlZN7cRe42aeYHId/jkmdz7lLKdwGV0tFU0kSihrS1oA4A/1PrdKY8UN/go+2uFrIZUZ9yCZJJMQsdVylrzrfkmWSZcxUEjwQYOVRI5/qQfNMdRI9vHTIg/dLmVZCTzODtUAN0cznH4pZC83z8T9lpcBbAi36uUUa2dHSErm9613yVtHHdFAmcwboWj22QtoYlm0HR7Iwk7p8lDazApYjkCvXs1Ix+oCj2L7FxS37Iv3ZFduqEuTxVGcfq9jzPgmNTQStFyAXNDr8iRf4Kz3tzI70p2g6NTnugHysfVc5m9o35n1uqRX+2Rm76o42WHMuugCLLRDthmIvhcM8vge4pHtxgr6sCpppHb7G9uAuJY4cXRDQO7uPdx6lt1tTzujNwcvkpyhZTHkcHaKofiTibOuCMrG+XcQtRVnW6nO2OzDai88AAk1e0aP7xyKhjNnKh0ZkYwlrR2hqW2NjflnzXNL4cns+POedNQVtcpGrnXN+ayYdE2tmc05pXFXA6o2Zmvo7vYANM1yawnNd2Shy6wuAyOhWaSl0axU5XWGPOyVNcDZdHwhZRmsSkEIZpot3RFZEZ4rdIWci/O/+66SPDhlwWJYyiKMA+K3SYmJCDfRZ3Sl0zBw18EOFxayXSNqsSRyg5WShrgB81v/AGQWuFrJHbMoM2Ekjs0LWUknRCcbcvfDtsHssHi45j7KWYdtLFJxF/ivNOHbZSMykG8Oal2FbSQy2s7dPebFdzxwnweDqy4+S/2va/kVUeOxbtRMOUj/AJ5JTh+PSstuv3h3/dJMRn6yRzyLF+Z8f0EixODNllU0I7Ist7IsmENbIstrLKwDk0lumnJJq2nfZ76cgOc2zgRdj/Ec+9LSFpbdNx5hJKKZXFmnilqg6ZTeJskbI4Sgh1+Vh5DkkrRmra2gwFlUy4yfwPG/eoHDhjoJLOGh1UPX+HQs+pW+R72R2MMzg+ocY2Zdhtusd48GfE+CsqDo+w9wH7J//el/+lGMCqsgpxhdVkqqKSE9kr5EdX0b0bm/s+sjI5PLvXfuoLjez76WTcebtPsvtqOOXMcv0LiimTPtVRCohcPeGbDycNFmlMb2yXZXmJ7LSxBjg6N7Hi7XtJA0uLgjiPkUg/ueTmz1P2Upwms6yl6t2rSQAdRxA8jceSTRxF2ieGOLJy8rJEj/APc0ltW+p+yyNmJXDIsv5j6KXU9JbVLGgBVWCJP+zKQcbNVA4NNuThc+qTT0EjcnMcPFp+eisFZssfjx6Hj581ykytSLJNJGVZFTQxP9pjT5WPqEw1tHEx3Ybn43A9Vz5cOhXZ14fKjkdJbjRh2FtDSXam3khLHxlYXLbOwrUOWR3Gy4oXV775RxUPWH7Qzw6OuORVlbP4kamBkpFiS4Eflcf6KnQ5WX0cy3pXD8Mz/QsjP3VY5FLZM58uOKVpEpsiyyhMcxrZC2QgDVYst7LFkAcrEG49OaS4ph7ZWb4GY15+aX2RE7dN+ByI7ksl2jVsRfD37psOGo7uY7vkpRhuIKJY20xTHdNs7tPJKaWtDhvNyt7beR7u48PTxVFCw48QFtViWuUPhxTLVZdid0wNmQN2eS3sus4ed7/G/qnqOIAZJhifd11IIvZHgqYuWQyGULKFYkYQs2WkjrAoAT19QGBRySuFyTqtMXrSSRfRMksi83yMuuVLhHteJh0Rt8scKjE80JikdcrK56OsiaEIVDjBWF0YS/s528nsP8zXD/AEqvVOOi6Ttzt5sY7+VxH+tUx/ZE8v0ZYCCFvZYXWcJoVhbOCxZYBkFCzZFkAYWCFshAEb2hguR3Jsp49w3HEWPeDw/XJSDGm/JNO6lSKJ7HCMFK4gubWrtGForFdOc1I6XNoUahOan2yeDCphcd6zmut5EX+62MlF2zHFy2Q1oT9U7LzN0s5Ns2GSt1YVZTi+GRcJLlCNNuNVW4w/ROr4yNQfRRXaGY726cuJHySZp6YNlcGPXNIYJn8UlkSicpHK9eUe6J3IXNzkLRiOyRluq0VgYrs9rkovW4M5ugV3jaPMjmT5GdS3o0faqcPxQvHo5jv9Ki0kRGoT9sBJu10X7wkH/jcfoFkNpIee8GW3ZYIWwQV1nAc7LBW5C0IQABZBWpC1ugDoUELDStkANmLC4CZpSGgk6DM5E+gCfsTb2fNMzwbG2tjbjnbLIarB0I6KqEoJaCADbtCxOQINvApW0JHhYu1xINy83uGtvu2bk1ugFiNScktAWoJcnWMqyujGpAErSbX3CPLeB+irNqf8DmtfO2X1SuOrYFLS7LsWCwHUKvaHaCWP3t4cj91IaHauN2TwWnnw9VGWCcToj5EJcjxU08YaXOaLAEnyXn7ajERPPJIBZpPZHJoyCtPpG2jaym6uNwLprjLgz3j9PNUrVSKMrqmdWKK5Qle9IpXLtIUinukOk0N1hbRDmhPpGLmrMOB4Jhr8FBvkrAnpkgno120eI4lTYjgGuSQYDhhirIHcOst/MC36q06rDgeCaJMKs9rraOB9CkcRbaHJFlsgKghoQsWWxCxZAGjguTglDlxcEGmrF0Wu6twgBPXN7CZSE/VI7BTIRmsNQzYHo6zbDLgfa7QcN4kl5Fm5/JOZCbqAjrpBvOLjvEg3IaGus0B5z969tAnIrVwbLk0utcTqHNppiwlrg24I1G64H5BYcVpVjehlb+KN4/ylKzFyM2E9IMzMpWh45jJymmE7Y081hv7ruTslS6Akh5MlzudE/Gg+Ni29o6kOkNuDBblzUZe66T4JUF0GZuQSD9PgUSOsufI9Umztwx0xSNXuSKa/BKg7muLnC6QsIgeZQlYaEKm42o9MSRpPJCnJ7FydGuw8uholpkw1WIUweYzNEHg5tLxcdxXLpJ2lNMxtPAf+YmGRGsUehf4nMDzPBVoykZTxl8p8eLnE8BzJWWiM3Wy5LIJWE3YNWiWCJ4y3mA25ZaJcHrSZuVqVqXLRz0AbbyxZYC2ugDIQ0LICzZAGkmYPgmKUWKkFkyTtzR2ahr6siX2OzZ3ayNyd087huR8/ioektc8iWMXeQbXa0ADW28551FyOylbwg1ieQrQO4LaVJnvWMUrt7bEg8Db0WqU4i20sg/fd80mXGz0UPWzlSA50ZPt6eI4frkneVih7TbMKS4ZiAkFj7Q1HPvCwrCXRiQLg9wsnR8F80jmpRzWUdCobXSoXWWJg94eqExuxJabpbxFuro3/mZ9iE+0HTXJcCanaRxLHEfAj6qd4l0T4bLmITGecbnAD+HRVd0mdH0OGRxyRzPf1km6GPAvbdJLt4W0yGnFWua7PNpMbZdqmTVM1RKTvSOyyJDGDJrB4D43PFaYvCys3THMy4B7LiR8OBUPWbpPZ0zPVvqT3JZS41NRBsUjMh7JBuCL8Cnyh2zjdqd096r01Ty3dLiRyOdvC+i4Jlla4FeBP8A9Lip8XY7QgpYyqBVLwVL2HsuITzQ7TSMydmFSOVPklLDJcblqskC6ByhWHbTNdxT/TYiHDVUTJccj0CtgUhjqLruyS6AFF00VY7R804h6Q147SAI7jNxLC7s23rG5AJ7Tcm8TzP5RchOLwkuN33G7t773C9j71nWz3bNPEDmlbiDmMwdPDxWjMRTpBM5OFQmuoKwUiOMttM/vIPqAkSkeI4b1gL2+0Mj35KPObY2K5JxpnbikpRNVlriDcZFYQkKD/heLb1mSa+67n3FdqvDyTe5UaUhwTFN79m856NJ4/ulBWGRrYbZqYg2QpBPR5rCNJbY9SOCoPpsr+vxGOnB7NPFd3c5w33X/hDfVX69eXsYquvmxKrPvPfGw9znbo/yNHqug89uiHFYWVhc5UEIQgAQhCAMtcRonKhxh8fG4TYhMpNcCygpck+wvaAO1KklJXBwVQRyEaGyf8GxotNiV0QyJ8nLkwuO6LPjlutK0aJnw7Eg4ap2mfdoP61VGSTGbGh+yOV8xcZ2PiBqM9ONgulMbxsIsOw3TQZDSy7zsDhZwDgdQRcZZ6Hw+CTwx7jd2+QuG8ezwuea03o4VCaKsp1qXJjrpgL3QzDhFigicGvHYfqeLTwPgue0eFWG+0Z8e8IwfDv7XLc5RRm7z+I8GDvKkeLkODsrXXNPcqvjX6VusJTugPLTpe3h3rtU4a5vDJIoNrY6ta7ECyFlzSFqlaoYf6HH7NtKCSNCNSO9CYEIG1M9h7T1vUUlRL+CGR3o02XmWsi6rDoxxldvnwJ7PwAV+dLFQW4ZUAaybkY7zI9rbfFUZt04NDIxowNaP4RZXS2b/wAOaT+SX+kOKwsrC5y4IQhAAhCEACEIQALIKwhADxhOKFpAJViYXVdZDfkSqjUx2LxYAPjebE2Lb8eB+ivjydM5cuKvkiVvck00oCasQx6OMWvc8gozXY3JLcDsj9alVc0icccpD3iuMsZkDc8gmeCmfOd+R25H8XdzBx8dE2MkDc7bx79PTj5+i7jEHE3JJKRS1PdlvW4r48k2oqpjGhjButboPmSeJXHEpMiQotFiVkuOJBzbXTtI53Ga5GGqddx8VK9kpRO0wu9tgu2/vN5eXyKiUxzK7YbWuhlZI3VjgfEcQe4i4XOpaZHa43GiW4ls9yCjtVhDmnRW/DEyeJkjM2vaHDzGibK3BweC6nBM5lJx4KmfSuCwrEnwIX0QpeqJT2yLS6TJAaeJp0NRGT/0w6T5sCoPaqbecT3q8Ok6S0DTwa4k912kD5qgsXl3j5pn9WLzkQ1oQhch1AhCEACEIQAIQhAAhCEAC3jfb9fIrRCANiVguWEIAEIQgDN1neWq6Qx7x/WSaN3SBmiwllTC1gyNz9PDhmCEjRKOkxOy2uh/EOthkp3axHeZ+V+o8nX/AJlOJ6JUx0ZYh1OIRcpLxu8HDL4hq9AvhXVil8SE47kZfQoUgdTIVbM0jJ0jUUk1JIIxdws4Di4N1A77Lz1O+69W1Ed1UvSFsAXl1RTN7RzkjHvc3M/e5jj46wndbGwpPcqZC2ewgkEWINiDqCOBC1XKdAIQhAAhCEACEIQAIQhAAhCEACEIQALKwhAGVneWFhNf4BlxusIQlAcMBeW1ERGoeCPJeoqQ77GO5tB+C8v4Cy8zfEL01gBPUR3/AAhdmJfAjJ/MUliyu9kKgxrI1I54bpweFwe1TEaK/wBrthYau7gOrl4PaNe54975qnsf2dno3bszLAnsvGbHeDufcbFemJY031tAyRpa9oc0ixDgCD4gpJY0zIycTzAhWvtL0XNdd9I7cP8AhuuWfwu1b538lW2KYRNTO3Zo3MPC47J/K7Q+ShKLRZSTEKEISjAhCEACEIQAIQhAAhCEACEIQAIQhAAhC2aFqVsCR7F4d107GWvci/gDmvSVHDutA5BV30TbJmGPr5RZ7x2QdWt+5VnNau9bKiCW7Ziywum6hFla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31" name="Picture 7" descr="D:\Miriela\Tesis\Imagenes\scann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7492" y="1801986"/>
            <a:ext cx="1191416" cy="1191416"/>
          </a:xfrm>
          <a:prstGeom prst="rect">
            <a:avLst/>
          </a:prstGeom>
          <a:noFill/>
          <a:ln>
            <a:solidFill>
              <a:schemeClr val="bg2"/>
            </a:solidFill>
          </a:ln>
          <a:effectLst>
            <a:softEdge rad="63500"/>
          </a:effectLst>
          <a:extLst>
            <a:ext uri="{909E8E84-426E-40DD-AFC4-6F175D3DCCD1}">
              <a14:hiddenFill xmlns:a14="http://schemas.microsoft.com/office/drawing/2010/main">
                <a:solidFill>
                  <a:srgbClr val="FFFFFF"/>
                </a:solidFill>
              </a14:hiddenFill>
            </a:ext>
          </a:extLst>
        </p:spPr>
      </p:pic>
      <p:pic>
        <p:nvPicPr>
          <p:cNvPr id="1032" name="Picture 8" descr="D:\Miriela\Tesis\Imagenes\registro.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241" y="3536887"/>
            <a:ext cx="1181100" cy="1181100"/>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751544" y="2110299"/>
            <a:ext cx="2209800" cy="369332"/>
          </a:xfrm>
          <a:prstGeom prst="rect">
            <a:avLst/>
          </a:prstGeom>
          <a:noFill/>
        </p:spPr>
        <p:txBody>
          <a:bodyPr wrap="square" rtlCol="0">
            <a:spAutoFit/>
          </a:bodyPr>
          <a:lstStyle/>
          <a:p>
            <a:r>
              <a:rPr lang="en-US" b="1" dirty="0" err="1" smtClean="0">
                <a:solidFill>
                  <a:srgbClr val="0070C0"/>
                </a:solidFill>
              </a:rPr>
              <a:t>Enrolar</a:t>
            </a:r>
            <a:r>
              <a:rPr lang="en-US" b="1" dirty="0" smtClean="0">
                <a:solidFill>
                  <a:srgbClr val="0070C0"/>
                </a:solidFill>
              </a:rPr>
              <a:t> </a:t>
            </a:r>
            <a:r>
              <a:rPr lang="en-US" b="1" dirty="0" err="1" smtClean="0">
                <a:solidFill>
                  <a:srgbClr val="0070C0"/>
                </a:solidFill>
              </a:rPr>
              <a:t>usuario</a:t>
            </a:r>
            <a:endParaRPr lang="es-ES" b="1" dirty="0">
              <a:solidFill>
                <a:srgbClr val="0070C0"/>
              </a:solidFill>
            </a:endParaRPr>
          </a:p>
        </p:txBody>
      </p:sp>
      <p:pic>
        <p:nvPicPr>
          <p:cNvPr id="1033" name="Picture 9" descr="D:\Miriela\Tesis\Imagenes\index1.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29583" y="5154087"/>
            <a:ext cx="1606614" cy="160661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84175" y="991077"/>
            <a:ext cx="1063625" cy="369332"/>
          </a:xfrm>
          <a:prstGeom prst="rect">
            <a:avLst/>
          </a:prstGeom>
          <a:noFill/>
        </p:spPr>
        <p:txBody>
          <a:bodyPr wrap="square" rtlCol="0">
            <a:spAutoFit/>
          </a:bodyPr>
          <a:lstStyle/>
          <a:p>
            <a:r>
              <a:rPr lang="en-US" b="1" dirty="0" err="1" smtClean="0">
                <a:solidFill>
                  <a:srgbClr val="0070C0"/>
                </a:solidFill>
              </a:rPr>
              <a:t>Usuario</a:t>
            </a:r>
            <a:endParaRPr lang="es-ES" b="1" dirty="0">
              <a:solidFill>
                <a:srgbClr val="0070C0"/>
              </a:solidFill>
            </a:endParaRPr>
          </a:p>
        </p:txBody>
      </p:sp>
      <p:sp>
        <p:nvSpPr>
          <p:cNvPr id="15" name="TextBox 14"/>
          <p:cNvSpPr txBox="1"/>
          <p:nvPr/>
        </p:nvSpPr>
        <p:spPr>
          <a:xfrm>
            <a:off x="3649195" y="1633596"/>
            <a:ext cx="1790700" cy="646331"/>
          </a:xfrm>
          <a:prstGeom prst="rect">
            <a:avLst/>
          </a:prstGeom>
          <a:noFill/>
        </p:spPr>
        <p:txBody>
          <a:bodyPr wrap="square" rtlCol="0">
            <a:spAutoFit/>
          </a:bodyPr>
          <a:lstStyle/>
          <a:p>
            <a:pPr algn="ctr"/>
            <a:r>
              <a:rPr lang="en-US" b="1" dirty="0" err="1" smtClean="0">
                <a:solidFill>
                  <a:srgbClr val="0070C0"/>
                </a:solidFill>
              </a:rPr>
              <a:t>Proceso</a:t>
            </a:r>
            <a:r>
              <a:rPr lang="en-US" b="1" dirty="0" smtClean="0">
                <a:solidFill>
                  <a:srgbClr val="0070C0"/>
                </a:solidFill>
              </a:rPr>
              <a:t> de </a:t>
            </a:r>
            <a:r>
              <a:rPr lang="en-US" b="1" dirty="0" err="1" smtClean="0">
                <a:solidFill>
                  <a:srgbClr val="0070C0"/>
                </a:solidFill>
              </a:rPr>
              <a:t>enrolamiento</a:t>
            </a:r>
            <a:endParaRPr lang="es-ES" b="1" dirty="0">
              <a:solidFill>
                <a:srgbClr val="0070C0"/>
              </a:solidFill>
            </a:endParaRPr>
          </a:p>
        </p:txBody>
      </p:sp>
      <p:sp>
        <p:nvSpPr>
          <p:cNvPr id="16" name="TextBox 15"/>
          <p:cNvSpPr txBox="1"/>
          <p:nvPr/>
        </p:nvSpPr>
        <p:spPr>
          <a:xfrm>
            <a:off x="5290297" y="4800600"/>
            <a:ext cx="2482103" cy="646331"/>
          </a:xfrm>
          <a:prstGeom prst="rect">
            <a:avLst/>
          </a:prstGeom>
          <a:noFill/>
        </p:spPr>
        <p:txBody>
          <a:bodyPr wrap="square" rtlCol="0">
            <a:spAutoFit/>
          </a:bodyPr>
          <a:lstStyle/>
          <a:p>
            <a:pPr algn="ctr"/>
            <a:r>
              <a:rPr lang="en-US" b="1" dirty="0" err="1" smtClean="0">
                <a:solidFill>
                  <a:srgbClr val="FF0000"/>
                </a:solidFill>
              </a:rPr>
              <a:t>Componente</a:t>
            </a:r>
            <a:r>
              <a:rPr lang="en-US" b="1" dirty="0" smtClean="0">
                <a:solidFill>
                  <a:srgbClr val="FF0000"/>
                </a:solidFill>
              </a:rPr>
              <a:t> de </a:t>
            </a:r>
            <a:r>
              <a:rPr lang="en-US" b="1" dirty="0" err="1" smtClean="0">
                <a:solidFill>
                  <a:srgbClr val="FF0000"/>
                </a:solidFill>
              </a:rPr>
              <a:t>medición</a:t>
            </a:r>
            <a:r>
              <a:rPr lang="en-US" b="1" dirty="0" smtClean="0">
                <a:solidFill>
                  <a:srgbClr val="FF0000"/>
                </a:solidFill>
              </a:rPr>
              <a:t> de </a:t>
            </a:r>
            <a:r>
              <a:rPr lang="en-US" b="1" dirty="0" err="1" smtClean="0">
                <a:solidFill>
                  <a:srgbClr val="FF0000"/>
                </a:solidFill>
              </a:rPr>
              <a:t>calidad</a:t>
            </a:r>
            <a:endParaRPr lang="es-ES" b="1" dirty="0">
              <a:solidFill>
                <a:srgbClr val="FF0000"/>
              </a:solidFill>
            </a:endParaRPr>
          </a:p>
        </p:txBody>
      </p:sp>
      <p:sp>
        <p:nvSpPr>
          <p:cNvPr id="8" name="Rounded Rectangle 7"/>
          <p:cNvSpPr/>
          <p:nvPr/>
        </p:nvSpPr>
        <p:spPr>
          <a:xfrm>
            <a:off x="5329518" y="4848666"/>
            <a:ext cx="2334185" cy="191203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FF0000"/>
              </a:solidFill>
            </a:endParaRPr>
          </a:p>
        </p:txBody>
      </p:sp>
      <p:sp>
        <p:nvSpPr>
          <p:cNvPr id="18" name="Rounded Rectangle 17"/>
          <p:cNvSpPr/>
          <p:nvPr/>
        </p:nvSpPr>
        <p:spPr>
          <a:xfrm>
            <a:off x="152400" y="991077"/>
            <a:ext cx="1600200" cy="1890336"/>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Rounded Rectangle 18"/>
          <p:cNvSpPr/>
          <p:nvPr/>
        </p:nvSpPr>
        <p:spPr>
          <a:xfrm>
            <a:off x="6751544" y="2019375"/>
            <a:ext cx="2209800" cy="2393192"/>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Rounded Rectangle 19"/>
          <p:cNvSpPr/>
          <p:nvPr/>
        </p:nvSpPr>
        <p:spPr>
          <a:xfrm>
            <a:off x="1822510" y="1517944"/>
            <a:ext cx="3816290" cy="3410403"/>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ounded Rectangle 9"/>
          <p:cNvSpPr/>
          <p:nvPr/>
        </p:nvSpPr>
        <p:spPr>
          <a:xfrm>
            <a:off x="2147492" y="1860933"/>
            <a:ext cx="1191416" cy="1132469"/>
          </a:xfrm>
          <a:prstGeom prst="roundRect">
            <a:avLst/>
          </a:prstGeom>
          <a:noFill/>
          <a:ln>
            <a:solidFill>
              <a:schemeClr val="accent3">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Rounded Rectangle 22"/>
          <p:cNvSpPr/>
          <p:nvPr/>
        </p:nvSpPr>
        <p:spPr>
          <a:xfrm>
            <a:off x="4193241" y="3663649"/>
            <a:ext cx="1181100" cy="1054337"/>
          </a:xfrm>
          <a:prstGeom prst="roundRect">
            <a:avLst/>
          </a:prstGeom>
          <a:noFill/>
          <a:ln>
            <a:solidFill>
              <a:schemeClr val="accent3">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rved Right Arrow 10"/>
          <p:cNvSpPr/>
          <p:nvPr/>
        </p:nvSpPr>
        <p:spPr>
          <a:xfrm rot="19881750">
            <a:off x="820960" y="3068242"/>
            <a:ext cx="756001" cy="121765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2" name="Curved Left Arrow 11"/>
          <p:cNvSpPr/>
          <p:nvPr/>
        </p:nvSpPr>
        <p:spPr>
          <a:xfrm rot="18836880">
            <a:off x="6031530" y="3490557"/>
            <a:ext cx="543500" cy="1218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7" name="Curved Up Arrow 16"/>
          <p:cNvSpPr/>
          <p:nvPr/>
        </p:nvSpPr>
        <p:spPr>
          <a:xfrm rot="17416232">
            <a:off x="7426385" y="5117115"/>
            <a:ext cx="1977043" cy="86164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1034" name="Picture 1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32391" y="5368708"/>
            <a:ext cx="559415" cy="44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77199" y="5490317"/>
            <a:ext cx="570429" cy="462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ounded Rectangle 30"/>
          <p:cNvSpPr/>
          <p:nvPr/>
        </p:nvSpPr>
        <p:spPr>
          <a:xfrm>
            <a:off x="2743200" y="5224772"/>
            <a:ext cx="1729138" cy="153592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2" name="Picture 9" descr="D:\Miriela\Tesis\Imagenes\index1.jpg"/>
          <p:cNvPicPr>
            <a:picLocks noChangeAspect="1" noChangeArrowheads="1"/>
          </p:cNvPicPr>
          <p:nvPr/>
        </p:nvPicPr>
        <p:blipFill rotWithShape="1">
          <a:blip r:embed="rId8">
            <a:extLst>
              <a:ext uri="{28A0092B-C50C-407E-A947-70E740481C1C}">
                <a14:useLocalDpi xmlns:a14="http://schemas.microsoft.com/office/drawing/2010/main" val="0"/>
              </a:ext>
            </a:extLst>
          </a:blip>
          <a:srcRect l="10596" t="11586" b="17253"/>
          <a:stretch/>
        </p:blipFill>
        <p:spPr bwMode="auto">
          <a:xfrm>
            <a:off x="2907544" y="5864862"/>
            <a:ext cx="1021111" cy="8127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57600" y="5804683"/>
            <a:ext cx="615399" cy="625919"/>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TextBox 33"/>
          <p:cNvSpPr txBox="1"/>
          <p:nvPr/>
        </p:nvSpPr>
        <p:spPr>
          <a:xfrm>
            <a:off x="3009517" y="5224772"/>
            <a:ext cx="1063625" cy="646331"/>
          </a:xfrm>
          <a:prstGeom prst="rect">
            <a:avLst/>
          </a:prstGeom>
          <a:noFill/>
        </p:spPr>
        <p:txBody>
          <a:bodyPr wrap="square" rtlCol="0">
            <a:spAutoFit/>
          </a:bodyPr>
          <a:lstStyle/>
          <a:p>
            <a:pPr algn="ctr"/>
            <a:r>
              <a:rPr lang="en-US" b="1" dirty="0" smtClean="0">
                <a:solidFill>
                  <a:srgbClr val="0070C0"/>
                </a:solidFill>
              </a:rPr>
              <a:t>Nueva </a:t>
            </a:r>
            <a:r>
              <a:rPr lang="en-US" b="1" dirty="0" err="1" smtClean="0">
                <a:solidFill>
                  <a:srgbClr val="0070C0"/>
                </a:solidFill>
              </a:rPr>
              <a:t>Captura</a:t>
            </a:r>
            <a:endParaRPr lang="es-ES" b="1" dirty="0">
              <a:solidFill>
                <a:srgbClr val="0070C0"/>
              </a:solidFill>
            </a:endParaRPr>
          </a:p>
        </p:txBody>
      </p:sp>
      <p:sp>
        <p:nvSpPr>
          <p:cNvPr id="22" name="AutoShape 14" descr="data:image/jpeg;base64,/9j/4AAQSkZJRgABAQAAAQABAAD/2wCEAAkGBg0NDQ0NDA0NDQ0NDA0NDQ0MDQ4NDA0MFBAVFBQQEhIXGyceFxkjGRISHy8gIycpLSwsFR4xNTArNSYrLCkBCQoKDgwOGA8PGCocHB8vLSwpKjAqNSwsLCksLTIpKSwtNSksLCksKSksKSk0LCwpLCwpLSwpKSkpKSwpKSwsKf/AABEIAOAA4QMBIgACEQEDEQH/xAAbAAACAwEBAQAAAAAAAAAAAAAAAQIFBgMEB//EAEkQAAIBAwACDAkJBwIHAAAAAAABAgMEEQVRBgcSITEzQWFxcpGxExciVIGSobLBFCMyQlJzdNHSFVOCk6LC4WJjFiQ0Q1Wj8f/EABoBAQADAQEBAAAAAAAAAAAAAAABAgQDBgX/xAAuEQACAQMBBgUDBQEAAAAAAAAAAQIDBBFREhMUMTJSITM0QXEFIiQVQmGR8CP/2gAMAwEAAhEDEQA/APuAxDAAQwAAQwAAAAACFarGEZTm1GMU5Sk95KK4WyZlNsa+dOyVOLw69WMHzwScmvYjlWqbuDnoVk8LJW3ey28vakqejkqNGLw681mb59/g6OE8k9CXFTfrX9xNvhxKWPePfo60VvQp00t9JOXPN77Z3alznkbi9nKX3Nt/wZW2+ZSPYvLku63t/UC2OVVwXtftl+ousPnFh85j4t9rIwUcti83w3dV9Kb/ALjm9iC84l6n+TQYfOGGOJb5xYwUMNj1env0bypCS4MOcO5nssdlt9Y1Iwvs16LeN3wzS1xly9DLI8ukbNVqU6bW+1mPNNcDNNK8lTacW0Flcjc21zCrCNSnJShOKlGS4HFnUx+1reSna1aMnnwNXyc8kZrOO1SNgewoVN7TU9TXF5WQEAzsWAAAAQxAAMBDAEAAAMQxADEAAAADAEMQwAMVthrdVdHQ5JVp57YL4m1MXs9/6jRj5PDzX9VMxX3kS/3uc6nSzrX5PSSp8CI3PCvSToLyfSzyEH+RJHAeBYJ4Fg24BzaE0dGiLRUg5tEHwnVo5PhMN34RXyDntcLFTSC1VaffM25idrrjdI/ew96Ztj2P0/08TRS6UMBAbjoAxDAAAAAAAAAAAAEAAAAAAAAAAAAxAAY3bE3no+Wq5f8Aa/gbIxm2XxVo9Vw/dMd75EilTpZ2uuFdB0tl5PpZC74V0fE62q8j0s8dT9TIzksEWjo0RaPo4BzaItHRoiyjBzZxfD6TuzjLh9JgvOlEHPa643SP3sPembYxO11xukfvYe9UNsew+n+niaKXShiADcdBiAABgIAAGIABgIAAAAAAAAAAAAAAAAAxm2ZxNr+IfuGzMZtmcRa/iH7hkvfIkUqdLO97wro+J3tV5C9Pecb3hj1T0W68iPQeRpL8mZwJNEGTZFm9ggyDJsizmyCDOEuE7s4P6XpMN2sxXyQc9rvjdI/ew96obYxO13xukfvYe9UNseusPTxNFLpQAAG46AAAAADEAADAAQxDAAQpzUU3JpJLLbeElrZnr7Z7o+i3FVJVpLexRjulnrPCOc6sKfjJ4IbS5miAxz2yaT+hZ3MvVXdkXjIhy2Vyuz8jPxtDuK7yOpshmL8ZdLzS47Yh4y6Xmlx2wHG0O4jeR1NmMxfjLpeaXHbEPGXS80uO2JPG0O4neR1NmYzbM4i1/EP3A8ZdLzS47YFJsn2Tx0jGhTp0KtNwrbpueGnlY5DNdXVGdKUYyy2UnOLi0maO9+r0M9NPeilzI4XSzuetg75PP0o4rTfwcxtkGNsizSwJkGSbIsoyCLOOPKOrIMz1YbeP4ZBw2u187pH76C9szbHzDQeyR6NrXSq0JzjWq7ree5kmnLD31hpqRdeM+h5tW9eB6CzuqMKKjKWGdac4qOGzagYvxn0PNa3rQH4zaPmtf1oGrjqHcX3kdTZgY1bZdLzS47Yj8ZFPzK5/pHHUO8byOpsRmN8ZFPzK5/pIvbMpLhtK66XFDjrfvG8jqbQRlLPbIsptKpGtRz9acVKK6XFt+w09vcQqwjOnKM4SWYyi04tczO9OtTqdDyWUk+R1AQHUsfPtlmkqt7duwpTcKFHjmvrT5c60spY1js9GUaKW4prP2pJOT9J4NES3VzfVHwu4lvvnnNl1yHiby4lKpnVmJvLbGngluyI0jI1X9mgS8IPwvMRUSSpolK41JH4fm9o1cc3tEqaJKktRdRuNUB/KVqZJXK1MSgtSJo7xjW95L+iSWU8P0rJLJDIbo0oEmyLYsiyMgGyLY2yLZRkCbItjZBsoyBS5zn4OP2Y9iJsizhUjN9LwBeDWpdiDwaE2RcnrMzp1e4ZRPwaE6K5+05ub1kXN62V3dTuIyjq6C1vtIu1T5WcXN632kZTet9pGxPuIyiNxoiE15UYPpjh9qFsXv52F6rWcm7e4eIpvKhVfA13PpR1t9+a5ssrNkqcdxVjvSpzhJPU//qRota86NZeJKePFH1MDPf8AFkNQHtOKpmvbRjtAPNS756z96RevgM/sblmVy9dRP2yNBLgPD3L+9fJkQIkjmmSTNaYJpk0zmmSTLoknklk5pkkyyZJNMeSGR5LZBPIZIZDIyCWRNkchkjIG2RbE2JsjJANkWwbFko2BMi2Nsg2UbIBkGNsiyjIEyLY2QbKMgTIsbItlGQdrP6T6PieDZKvmpdEfePfZ8L6PieDZO8UX0R944R81Fv2lF+0Kgjr+zpDPsfcR4nu2Lvj+tD4mjlwMzexlY8OtUorvNHJ+SfMr9cS0SKY0yCZJM1JgnkkmQTGmWTBPI0yGR5LZJOiYZIZDJOQdMhkhkMk5BLImyOQyRkDyJsWRZIbANibE2Jsq2QDZFg2RbKNgGRbBsTZVlRNkGxtkWUYE2QY2xMoyDvZPypdHxK3ZU/m0tbiu/wDIsLN+X0plbsqe9TX+pdzOVNf9kW9i/wD2NzAaf5OgPY7mJp2T5zoeO4rXkOWNdr0KUkXefI9h4NlWj6lheyuoRcre4eZY4Ize/KL1PO+uk5u6jcU9zRq4ec4ziXQ1wnnLuhKFRprkzO1stosN0HhY/aXaihqaNrLk3XRJM5Oxq/u5dhx23octp6GkVWP2o+siSqx+0u1GZ+RVf3cvVGrCt+7l2E7b0J23oadTWtdqHu1rXaZpaLrv/tv0uK+JNaIrcu4j0yRbbeg2noaNSWtdo8mfp6IefKrU49WWWWtlbqmsKpKfO5ZS6FyF4yfuiybZ68hk8d/feBUXjLlJL+HlZ6sk7RbJLIZI5FknIJZE2RyLJGQPImxZOMriO78HnEnHK6PzKtkZOrZFyWtdpVV9GVm96e7X+ptM8stG1l9RvoaZzcnoUcnoXrmta7URc1rXaUXyCr+7l7A+Q1f3cim0RtPQu90ta7SLktZTfIav2H7B/IKv2faiMkbT0LVyWsTZWLR9TUu0ktHz1xXaVGXoWdCeJx6cdp4dkq3VSjBcMpxSXO974kPAeD8qVXcpb+o9+x6znpG/jXcWre2ak2+CU19GPpaT6EdrWjKrWionSGZeB9F8CBMD3O6RvwRrUIVIuFSMZwksSjJJxa50Zi+2urOo3KlKrbvVBqUE+h8HaasQqUYVOtZIcU+ZifF7XjxekJpf6qbf9xJbBrz/AMj/AOnL7zaiMv6fb9pXdR0Metg1zy6Rn6KEV8RvYDUf0tI1/RBL4mvAsrC3X7Ru46GNe1zF/Svrl+hfmJ7WVB8N1XfSoGzAngaHaN3HQxE9q+l9W6qLppwfxKDT2xirot0qsa6nGdTcpxThJNLO+stNH1Yxm2bxFr+IfuGW7s6MKUpRjhopOnFRbSKDTs/KgtUW+1/4LahLMIPXGL9hSaZfzq5oLvZbWj+bp9SPceYT8WZFzZ6MhkhkMlslyWRZI5DJGQPJS3VXF0nqlBeje/MuMlBfP56fWXcikmUmz16B2PVdIVbl/KZUY0qmHjdSbbcsJLKwt4u/FtLz+r6j/UG1u/Lv/vab9szcHp7Ozo1KMZSjls104RcU2YfxbS8/q+o/1B4tpef1P5b/AFG3Ga+At+0vuo6GH8Wz8/qfy3+oPFq/P6n8t/qNuBHAW/aN1HQxHi1fn1T+W/1B4tpef1P5b/UbgQ/T7ftG6joY+12trdSUq9etWx9Xegn0vfftNVaWdOhCNKjCNOEVhRisJHYDRSoU6XRHBZRUeQDEM7FgAAAAQxAAAAAAAAAGM2zeItfxD9xmzMZtm8Ra/iH7jMd95EznU6WZnS3G/wAMS1s381T6iKnSnGvqxLS0fzcOojxafiYI82ejIZIZDJbJclkTZHIiMgk2UV7xs+t8C7yUl5xs+t8CrKTNNta/Tv8Ar0++ZuTDbW307/r0++ZuD2f0/wBPE3UuhAAAbjqADEAAAAAAAwAAAAAQwAAQxAAAAAAAAAGM2zeItfxD9xmzMZtm8Ra/iH7hjvvImc6nSzL6T419WJZ2r+bh1UVmkuM/hRY278iHVj3Hicnz1zZ3yLJHIZGS5JsWSORZGQSyU95xs+n4FtkqbnjZdZfAjJSRp9rreq6QX+5T75m3MLtfTxdX8de4l2Sl+Zuj2n05/jxPoUuhDEAG86AAAAAxAAMBAAADAAAAAAEMQAAMQAAAAAYzbN4i1/EP3GbMyO2TTza0JfZuop+mMvyMl75E/gpU6WZLSX011V3ssKP0Y9Vdx4NIrfi+Zr2nug95dC7jw2T5y5s6ZFkjkMkZLEsiyRyGSMge6Kytxz66+BY5PBJfP/xLuCZWRe7AX/z96tdP+9fmfQD5/teRzeXs+RQUe2b/AEm/Pa/TPTxN9LpAAA+idQABgCAYgBiAYAgAYAAAAAIYACABgCABgCKbZhYO4sK8IrM4pVYLl3UHnC9GS6FgpUgpxcX7kNZWD5LXmqlOnOO/nHt/yexFtp3YfXpVJ1rBKdObcp2zeHGXK6b+Bnq11WpPFa1r03zwku9HiLiyq0ZYa8NTBKDiz2ZFkrv2t/tVOwa0quWnVX8Jl3c9ChYZFk8S0nD7NX1GKWlaa+rU9TBG7noD25PLV8mo5y3oqO6b9GDh+1d1vU6VSb5Fh9yyWWi9it7fTi7iMre3Ty90nGUlqjF77fOzvQtatWWIolQcuRoNriycbetcSWHcVfJ6kcrPa5dhrzna20KVOFKmlGEIqMYrgUUdD3FCluqahofQitlYGACOxYAAYAgAAAAYgAAYAH//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4" name="Left Arrow 23"/>
          <p:cNvSpPr/>
          <p:nvPr/>
        </p:nvSpPr>
        <p:spPr>
          <a:xfrm>
            <a:off x="4557468" y="5804683"/>
            <a:ext cx="709262" cy="27116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Bent Arrow 24"/>
          <p:cNvSpPr/>
          <p:nvPr/>
        </p:nvSpPr>
        <p:spPr>
          <a:xfrm rot="16200000">
            <a:off x="1977028" y="5082653"/>
            <a:ext cx="773993" cy="64633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203150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de </a:t>
            </a:r>
            <a:r>
              <a:rPr lang="en-US" dirty="0" err="1" smtClean="0"/>
              <a:t>iteraciones</a:t>
            </a:r>
            <a:endParaRPr lang="es-ES" dirty="0"/>
          </a:p>
        </p:txBody>
      </p:sp>
      <p:graphicFrame>
        <p:nvGraphicFramePr>
          <p:cNvPr id="5" name="Table 4"/>
          <p:cNvGraphicFramePr>
            <a:graphicFrameLocks noGrp="1"/>
          </p:cNvGraphicFramePr>
          <p:nvPr>
            <p:extLst>
              <p:ext uri="{D42A27DB-BD31-4B8C-83A1-F6EECF244321}">
                <p14:modId xmlns:p14="http://schemas.microsoft.com/office/powerpoint/2010/main" val="2058677056"/>
              </p:ext>
            </p:extLst>
          </p:nvPr>
        </p:nvGraphicFramePr>
        <p:xfrm>
          <a:off x="1066800" y="1828800"/>
          <a:ext cx="7467600" cy="3429000"/>
        </p:xfrm>
        <a:graphic>
          <a:graphicData uri="http://schemas.openxmlformats.org/drawingml/2006/table">
            <a:tbl>
              <a:tblPr firstRow="1" firstCol="1" bandRow="1">
                <a:tableStyleId>{5C22544A-7EE6-4342-B048-85BDC9FD1C3A}</a:tableStyleId>
              </a:tblPr>
              <a:tblGrid>
                <a:gridCol w="1905000"/>
                <a:gridCol w="3352800"/>
                <a:gridCol w="2209800"/>
              </a:tblGrid>
              <a:tr h="0">
                <a:tc>
                  <a:txBody>
                    <a:bodyPr/>
                    <a:lstStyle/>
                    <a:p>
                      <a:pPr marL="0" algn="ctr" defTabSz="914400" rtl="0" eaLnBrk="1" latinLnBrk="0" hangingPunct="1">
                        <a:lnSpc>
                          <a:spcPct val="150000"/>
                        </a:lnSpc>
                        <a:spcAft>
                          <a:spcPts val="0"/>
                        </a:spcAft>
                      </a:pPr>
                      <a:r>
                        <a:rPr lang="es-ES" sz="1500" b="1" kern="1200" dirty="0">
                          <a:solidFill>
                            <a:schemeClr val="bg1"/>
                          </a:solidFill>
                          <a:effectLst/>
                          <a:latin typeface="+mn-lt"/>
                          <a:ea typeface="+mn-ea"/>
                          <a:cs typeface="+mn-cs"/>
                        </a:rPr>
                        <a:t>Iteración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marL="0" algn="ctr" defTabSz="914400" rtl="0" eaLnBrk="1" latinLnBrk="0" hangingPunct="1">
                        <a:lnSpc>
                          <a:spcPct val="150000"/>
                        </a:lnSpc>
                        <a:spcAft>
                          <a:spcPts val="0"/>
                        </a:spcAft>
                      </a:pPr>
                      <a:r>
                        <a:rPr lang="es-ES" sz="1500" b="1" kern="1200">
                          <a:solidFill>
                            <a:schemeClr val="bg1"/>
                          </a:solidFill>
                          <a:effectLst/>
                          <a:latin typeface="+mn-lt"/>
                          <a:ea typeface="+mn-ea"/>
                          <a:cs typeface="+mn-cs"/>
                        </a:rPr>
                        <a:t>Historia de Usuario</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marL="0" algn="ctr" defTabSz="914400" rtl="0" eaLnBrk="1" latinLnBrk="0" hangingPunct="1">
                        <a:lnSpc>
                          <a:spcPct val="150000"/>
                        </a:lnSpc>
                        <a:spcAft>
                          <a:spcPts val="0"/>
                        </a:spcAft>
                      </a:pPr>
                      <a:r>
                        <a:rPr lang="es-ES" sz="1500" b="1" kern="1200" dirty="0">
                          <a:solidFill>
                            <a:schemeClr val="bg1"/>
                          </a:solidFill>
                          <a:effectLst/>
                          <a:latin typeface="+mn-lt"/>
                          <a:ea typeface="+mn-ea"/>
                          <a:cs typeface="+mn-cs"/>
                        </a:rPr>
                        <a:t>Duración estimada (semanas)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r>
              <a:tr h="0">
                <a:tc>
                  <a:txBody>
                    <a:bodyPr/>
                    <a:lstStyle/>
                    <a:p>
                      <a:pPr marL="0" algn="ctr" defTabSz="914400" rtl="0" eaLnBrk="1" latinLnBrk="0" hangingPunct="1">
                        <a:lnSpc>
                          <a:spcPct val="150000"/>
                        </a:lnSpc>
                        <a:spcAft>
                          <a:spcPts val="0"/>
                        </a:spcAft>
                      </a:pPr>
                      <a:r>
                        <a:rPr lang="es-ES" sz="1500" b="0" kern="1200">
                          <a:solidFill>
                            <a:schemeClr val="tx1"/>
                          </a:solidFill>
                          <a:effectLst/>
                          <a:latin typeface="+mn-lt"/>
                          <a:ea typeface="+mn-ea"/>
                          <a:cs typeface="+mn-cs"/>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50000"/>
                        </a:lnSpc>
                        <a:spcAft>
                          <a:spcPts val="0"/>
                        </a:spcAft>
                      </a:pPr>
                      <a:r>
                        <a:rPr lang="es-ES" sz="1500" b="0" kern="1200" dirty="0">
                          <a:solidFill>
                            <a:schemeClr val="tx1"/>
                          </a:solidFill>
                          <a:effectLst/>
                          <a:latin typeface="+mn-lt"/>
                          <a:ea typeface="+mn-ea"/>
                          <a:cs typeface="+mn-cs"/>
                        </a:rPr>
                        <a:t>Medición de la calidad de una imagen de huella dactilar.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50000"/>
                        </a:lnSpc>
                        <a:spcAft>
                          <a:spcPts val="0"/>
                        </a:spcAft>
                      </a:pPr>
                      <a:r>
                        <a:rPr lang="es-ES" sz="1500" b="0" kern="1200" dirty="0">
                          <a:solidFill>
                            <a:schemeClr val="tx1"/>
                          </a:solidFill>
                          <a:effectLst/>
                          <a:latin typeface="+mn-lt"/>
                          <a:ea typeface="+mn-ea"/>
                          <a:cs typeface="+mn-cs"/>
                        </a:rPr>
                        <a:t>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0345">
                <a:tc rowSpan="2">
                  <a:txBody>
                    <a:bodyPr/>
                    <a:lstStyle/>
                    <a:p>
                      <a:pPr marL="0" algn="ctr" defTabSz="914400" rtl="0" eaLnBrk="1" latinLnBrk="0" hangingPunct="1">
                        <a:lnSpc>
                          <a:spcPct val="150000"/>
                        </a:lnSpc>
                        <a:spcAft>
                          <a:spcPts val="0"/>
                        </a:spcAft>
                      </a:pPr>
                      <a:r>
                        <a:rPr lang="es-ES" sz="1500" b="0" kern="1200">
                          <a:solidFill>
                            <a:schemeClr val="tx1"/>
                          </a:solidFill>
                          <a:effectLst/>
                          <a:latin typeface="+mn-lt"/>
                          <a:ea typeface="+mn-ea"/>
                          <a:cs typeface="+mn-cs"/>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50000"/>
                        </a:lnSpc>
                        <a:spcAft>
                          <a:spcPts val="0"/>
                        </a:spcAft>
                      </a:pPr>
                      <a:r>
                        <a:rPr lang="es-ES" sz="1500" b="0" kern="1200" dirty="0">
                          <a:solidFill>
                            <a:schemeClr val="tx1"/>
                          </a:solidFill>
                          <a:effectLst/>
                          <a:latin typeface="+mn-lt"/>
                          <a:ea typeface="+mn-ea"/>
                          <a:cs typeface="+mn-cs"/>
                        </a:rPr>
                        <a:t>Medición de la calidad de una imagen de huella dactilar.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algn="ctr" defTabSz="914400" rtl="0" eaLnBrk="1" latinLnBrk="0" hangingPunct="1">
                        <a:lnSpc>
                          <a:spcPct val="150000"/>
                        </a:lnSpc>
                        <a:spcAft>
                          <a:spcPts val="0"/>
                        </a:spcAft>
                      </a:pPr>
                      <a:r>
                        <a:rPr lang="es-ES" sz="1500" b="0" kern="1200" dirty="0">
                          <a:solidFill>
                            <a:schemeClr val="tx1"/>
                          </a:solidFill>
                          <a:effectLst/>
                          <a:latin typeface="+mn-lt"/>
                          <a:ea typeface="+mn-ea"/>
                          <a:cs typeface="+mn-cs"/>
                        </a:rPr>
                        <a:t>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9710">
                <a:tc vMerge="1">
                  <a:txBody>
                    <a:bodyPr/>
                    <a:lstStyle/>
                    <a:p>
                      <a:endParaRPr lang="es-ES"/>
                    </a:p>
                  </a:txBody>
                  <a:tcPr/>
                </a:tc>
                <a:tc>
                  <a:txBody>
                    <a:bodyPr/>
                    <a:lstStyle/>
                    <a:p>
                      <a:pPr marL="0" algn="ctr" defTabSz="914400" rtl="0" eaLnBrk="1" latinLnBrk="0" hangingPunct="1">
                        <a:lnSpc>
                          <a:spcPct val="150000"/>
                        </a:lnSpc>
                        <a:spcAft>
                          <a:spcPts val="0"/>
                        </a:spcAft>
                      </a:pPr>
                      <a:r>
                        <a:rPr lang="es-ES" sz="1500" b="0" kern="1200" dirty="0">
                          <a:solidFill>
                            <a:schemeClr val="tx1"/>
                          </a:solidFill>
                          <a:effectLst/>
                          <a:latin typeface="+mn-lt"/>
                          <a:ea typeface="+mn-ea"/>
                          <a:cs typeface="+mn-cs"/>
                        </a:rPr>
                        <a:t>Generar mapa de calidad de una imagen de huella dactilar.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s-ES"/>
                    </a:p>
                  </a:txBody>
                  <a:tcPr/>
                </a:tc>
              </a:tr>
              <a:tr h="99060">
                <a:tc rowSpan="2">
                  <a:txBody>
                    <a:bodyPr/>
                    <a:lstStyle/>
                    <a:p>
                      <a:pPr marL="0" algn="ctr" defTabSz="914400" rtl="0" eaLnBrk="1" latinLnBrk="0" hangingPunct="1">
                        <a:lnSpc>
                          <a:spcPct val="150000"/>
                        </a:lnSpc>
                        <a:spcAft>
                          <a:spcPts val="0"/>
                        </a:spcAft>
                      </a:pPr>
                      <a:r>
                        <a:rPr lang="es-ES" sz="1500" b="0" kern="1200">
                          <a:solidFill>
                            <a:schemeClr val="tx1"/>
                          </a:solidFill>
                          <a:effectLst/>
                          <a:latin typeface="+mn-lt"/>
                          <a:ea typeface="+mn-ea"/>
                          <a:cs typeface="+mn-cs"/>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50000"/>
                        </a:lnSpc>
                        <a:spcAft>
                          <a:spcPts val="0"/>
                        </a:spcAft>
                      </a:pPr>
                      <a:r>
                        <a:rPr lang="es-ES" sz="1500" b="0" kern="1200" dirty="0">
                          <a:solidFill>
                            <a:schemeClr val="tx1"/>
                          </a:solidFill>
                          <a:effectLst/>
                          <a:latin typeface="+mn-lt"/>
                          <a:ea typeface="+mn-ea"/>
                          <a:cs typeface="+mn-cs"/>
                        </a:rPr>
                        <a:t>Medición de calidad de un set.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algn="ctr" defTabSz="914400" rtl="0" eaLnBrk="1" latinLnBrk="0" hangingPunct="1">
                        <a:lnSpc>
                          <a:spcPct val="150000"/>
                        </a:lnSpc>
                        <a:spcAft>
                          <a:spcPts val="0"/>
                        </a:spcAft>
                      </a:pPr>
                      <a:r>
                        <a:rPr lang="es-ES" sz="1500" b="0" kern="1200" dirty="0">
                          <a:solidFill>
                            <a:schemeClr val="tx1"/>
                          </a:solidFill>
                          <a:effectLst/>
                          <a:latin typeface="+mn-lt"/>
                          <a:ea typeface="+mn-ea"/>
                          <a:cs typeface="+mn-cs"/>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9060">
                <a:tc vMerge="1">
                  <a:txBody>
                    <a:bodyPr/>
                    <a:lstStyle/>
                    <a:p>
                      <a:endParaRPr lang="es-ES"/>
                    </a:p>
                  </a:txBody>
                  <a:tcPr/>
                </a:tc>
                <a:tc>
                  <a:txBody>
                    <a:bodyPr/>
                    <a:lstStyle/>
                    <a:p>
                      <a:pPr marL="0" algn="ctr" defTabSz="914400" rtl="0" eaLnBrk="1" latinLnBrk="0" hangingPunct="1">
                        <a:lnSpc>
                          <a:spcPct val="150000"/>
                        </a:lnSpc>
                        <a:spcAft>
                          <a:spcPts val="0"/>
                        </a:spcAft>
                      </a:pPr>
                      <a:r>
                        <a:rPr lang="es-ES" sz="1500" b="0" kern="1200" dirty="0">
                          <a:solidFill>
                            <a:schemeClr val="tx1"/>
                          </a:solidFill>
                          <a:effectLst/>
                          <a:latin typeface="+mn-lt"/>
                          <a:ea typeface="+mn-ea"/>
                          <a:cs typeface="+mn-cs"/>
                        </a:rPr>
                        <a:t>Generar mapa de calidad de un set.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s-ES"/>
                    </a:p>
                  </a:txBody>
                  <a:tcPr/>
                </a:tc>
              </a:tr>
            </a:tbl>
          </a:graphicData>
        </a:graphic>
      </p:graphicFrame>
    </p:spTree>
    <p:extLst>
      <p:ext uri="{BB962C8B-B14F-4D97-AF65-F5344CB8AC3E}">
        <p14:creationId xmlns:p14="http://schemas.microsoft.com/office/powerpoint/2010/main" val="6544540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Arquitectura</a:t>
            </a:r>
            <a:endParaRPr lang="es-ES" dirty="0"/>
          </a:p>
        </p:txBody>
      </p:sp>
      <p:sp>
        <p:nvSpPr>
          <p:cNvPr id="6" name="Rounded Rectangle 5"/>
          <p:cNvSpPr/>
          <p:nvPr/>
        </p:nvSpPr>
        <p:spPr bwMode="auto">
          <a:xfrm>
            <a:off x="4717430" y="2663630"/>
            <a:ext cx="2663825" cy="1368425"/>
          </a:xfrm>
          <a:prstGeom prst="roundRect">
            <a:avLst/>
          </a:prstGeom>
          <a:solidFill>
            <a:schemeClr val="accent4">
              <a:lumMod val="65000"/>
              <a:lumOff val="35000"/>
            </a:schemeClr>
          </a:solidFill>
          <a:ln>
            <a:headEnd type="none" w="med" len="med"/>
            <a:tailEnd type="none" w="med" len="med"/>
          </a:ln>
          <a:effectLst>
            <a:outerShdw blurRad="50800" dist="38100" dir="10800000" algn="r"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a:lstStyle/>
          <a:p>
            <a:pPr>
              <a:defRPr/>
            </a:pPr>
            <a:endParaRPr lang="es-ES">
              <a:solidFill>
                <a:schemeClr val="tx1"/>
              </a:solidFill>
              <a:latin typeface="Times New Roman" pitchFamily="18" charset="0"/>
            </a:endParaRPr>
          </a:p>
        </p:txBody>
      </p:sp>
      <p:sp>
        <p:nvSpPr>
          <p:cNvPr id="7" name="Rounded Rectangle 6"/>
          <p:cNvSpPr/>
          <p:nvPr/>
        </p:nvSpPr>
        <p:spPr bwMode="auto">
          <a:xfrm>
            <a:off x="1274143" y="2663630"/>
            <a:ext cx="2667000" cy="1368425"/>
          </a:xfrm>
          <a:prstGeom prst="roundRect">
            <a:avLst/>
          </a:prstGeom>
          <a:solidFill>
            <a:schemeClr val="tx1"/>
          </a:solidFill>
          <a:ln>
            <a:headEnd type="none" w="med" len="med"/>
            <a:tailEnd type="none" w="med" len="med"/>
          </a:ln>
          <a:effectLst>
            <a:outerShdw blurRad="50800" dist="38100" dir="10800000" algn="r"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a:lstStyle/>
          <a:p>
            <a:pPr>
              <a:defRPr/>
            </a:pPr>
            <a:endParaRPr lang="es-ES">
              <a:solidFill>
                <a:schemeClr val="tx1"/>
              </a:solidFill>
              <a:latin typeface="Times New Roman" pitchFamily="18" charset="0"/>
            </a:endParaRPr>
          </a:p>
        </p:txBody>
      </p:sp>
      <p:sp>
        <p:nvSpPr>
          <p:cNvPr id="8" name="Rounded Rectangle 7"/>
          <p:cNvSpPr/>
          <p:nvPr/>
        </p:nvSpPr>
        <p:spPr bwMode="auto">
          <a:xfrm>
            <a:off x="1483792" y="3348004"/>
            <a:ext cx="2728689" cy="1663588"/>
          </a:xfrm>
          <a:prstGeom prst="roundRect">
            <a:avLst/>
          </a:prstGeom>
          <a:solidFill>
            <a:schemeClr val="accent3">
              <a:lumMod val="85000"/>
              <a:alpha val="91000"/>
            </a:schemeClr>
          </a:solidFill>
          <a:ln>
            <a:headEnd type="none" w="med" len="med"/>
            <a:tailEnd type="none" w="med" len="med"/>
          </a:ln>
          <a:effectLst>
            <a:glow rad="101600">
              <a:schemeClr val="accent4">
                <a:satMod val="175000"/>
                <a:alpha val="40000"/>
              </a:schemeClr>
            </a:glow>
            <a:innerShdw blurRad="63500" dist="50800" dir="13500000">
              <a:prstClr val="black">
                <a:alpha val="50000"/>
              </a:prstClr>
            </a:innerShdw>
            <a:reflection blurRad="6350" stA="52000" endA="300" endPos="35000" dir="5400000" sy="-100000" algn="bl" rotWithShape="0"/>
            <a:softEdge rad="31750"/>
          </a:effectLst>
        </p:spPr>
        <p:style>
          <a:lnRef idx="1">
            <a:schemeClr val="accent3"/>
          </a:lnRef>
          <a:fillRef idx="3">
            <a:schemeClr val="accent3"/>
          </a:fillRef>
          <a:effectRef idx="2">
            <a:schemeClr val="accent3"/>
          </a:effectRef>
          <a:fontRef idx="minor">
            <a:schemeClr val="lt1"/>
          </a:fontRef>
        </p:style>
        <p:txBody>
          <a:bodyPr/>
          <a:lstStyle/>
          <a:p>
            <a:pPr>
              <a:defRPr/>
            </a:pPr>
            <a:endParaRPr lang="es-ES">
              <a:solidFill>
                <a:schemeClr val="tx1"/>
              </a:solidFill>
              <a:latin typeface="Times New Roman" pitchFamily="18" charset="0"/>
            </a:endParaRPr>
          </a:p>
        </p:txBody>
      </p:sp>
      <p:sp>
        <p:nvSpPr>
          <p:cNvPr id="9" name="Rounded Rectangle 8"/>
          <p:cNvSpPr/>
          <p:nvPr/>
        </p:nvSpPr>
        <p:spPr bwMode="auto">
          <a:xfrm>
            <a:off x="5004569" y="3348004"/>
            <a:ext cx="2736304" cy="1663588"/>
          </a:xfrm>
          <a:prstGeom prst="roundRect">
            <a:avLst/>
          </a:prstGeom>
          <a:solidFill>
            <a:schemeClr val="bg1">
              <a:lumMod val="85000"/>
              <a:alpha val="91000"/>
            </a:schemeClr>
          </a:solidFill>
          <a:ln>
            <a:headEnd type="none" w="med" len="med"/>
            <a:tailEnd type="none" w="med" len="med"/>
          </a:ln>
          <a:effectLst>
            <a:glow rad="101600">
              <a:schemeClr val="accent4">
                <a:satMod val="175000"/>
                <a:alpha val="40000"/>
              </a:schemeClr>
            </a:glow>
            <a:innerShdw blurRad="63500" dist="50800" dir="13500000">
              <a:prstClr val="black">
                <a:alpha val="50000"/>
              </a:prstClr>
            </a:innerShdw>
            <a:reflection blurRad="6350" stA="52000" endA="300" endPos="35000" dir="5400000" sy="-100000" algn="bl" rotWithShape="0"/>
            <a:softEdge rad="31750"/>
          </a:effectLst>
        </p:spPr>
        <p:style>
          <a:lnRef idx="1">
            <a:schemeClr val="accent3"/>
          </a:lnRef>
          <a:fillRef idx="3">
            <a:schemeClr val="accent3"/>
          </a:fillRef>
          <a:effectRef idx="2">
            <a:schemeClr val="accent3"/>
          </a:effectRef>
          <a:fontRef idx="minor">
            <a:schemeClr val="lt1"/>
          </a:fontRef>
        </p:style>
        <p:txBody>
          <a:bodyPr/>
          <a:lstStyle/>
          <a:p>
            <a:pPr>
              <a:defRPr/>
            </a:pPr>
            <a:endParaRPr lang="es-ES">
              <a:solidFill>
                <a:schemeClr val="tx1"/>
              </a:solidFill>
              <a:latin typeface="Times New Roman" pitchFamily="18" charset="0"/>
            </a:endParaRPr>
          </a:p>
        </p:txBody>
      </p:sp>
      <p:sp>
        <p:nvSpPr>
          <p:cNvPr id="10" name="TextBox 11"/>
          <p:cNvSpPr txBox="1">
            <a:spLocks noChangeArrowheads="1"/>
          </p:cNvSpPr>
          <p:nvPr/>
        </p:nvSpPr>
        <p:spPr bwMode="auto">
          <a:xfrm>
            <a:off x="1691655" y="2765230"/>
            <a:ext cx="20161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b="1">
                <a:solidFill>
                  <a:schemeClr val="bg1"/>
                </a:solidFill>
                <a:latin typeface="Candara" pitchFamily="34" charset="0"/>
                <a:cs typeface="Arial" charset="0"/>
              </a:rPr>
              <a:t>Presentación</a:t>
            </a:r>
            <a:endParaRPr lang="es-ES" b="1">
              <a:solidFill>
                <a:schemeClr val="bg1"/>
              </a:solidFill>
              <a:latin typeface="Candara" pitchFamily="34" charset="0"/>
              <a:cs typeface="Arial" charset="0"/>
            </a:endParaRPr>
          </a:p>
        </p:txBody>
      </p:sp>
      <p:sp>
        <p:nvSpPr>
          <p:cNvPr id="11" name="TextBox 12"/>
          <p:cNvSpPr txBox="1">
            <a:spLocks noChangeArrowheads="1"/>
          </p:cNvSpPr>
          <p:nvPr/>
        </p:nvSpPr>
        <p:spPr bwMode="auto">
          <a:xfrm>
            <a:off x="5436568" y="2785868"/>
            <a:ext cx="20161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b="1">
                <a:solidFill>
                  <a:schemeClr val="bg1"/>
                </a:solidFill>
                <a:latin typeface="Candara" pitchFamily="34" charset="0"/>
                <a:ea typeface="Cambria Math" pitchFamily="18" charset="0"/>
                <a:cs typeface="Arial" charset="0"/>
              </a:rPr>
              <a:t>Negocio</a:t>
            </a:r>
            <a:endParaRPr lang="es-ES" b="1">
              <a:solidFill>
                <a:schemeClr val="bg1"/>
              </a:solidFill>
              <a:latin typeface="Candara" pitchFamily="34" charset="0"/>
              <a:ea typeface="Cambria Math" pitchFamily="18" charset="0"/>
              <a:cs typeface="Arial" charset="0"/>
            </a:endParaRPr>
          </a:p>
        </p:txBody>
      </p:sp>
      <p:sp>
        <p:nvSpPr>
          <p:cNvPr id="12" name="Right Arrow 11"/>
          <p:cNvSpPr/>
          <p:nvPr/>
        </p:nvSpPr>
        <p:spPr bwMode="auto">
          <a:xfrm>
            <a:off x="4068465" y="2903901"/>
            <a:ext cx="504056" cy="379499"/>
          </a:xfrm>
          <a:prstGeom prst="rightArrow">
            <a:avLst/>
          </a:prstGeom>
          <a:solidFill>
            <a:schemeClr val="bg1">
              <a:lumMod val="85000"/>
            </a:schemeClr>
          </a:solidFill>
          <a:ln w="19050" cap="flat" cmpd="sng" algn="ctr">
            <a:solidFill>
              <a:schemeClr val="bg1">
                <a:lumMod val="65000"/>
              </a:schemeClr>
            </a:solidFill>
            <a:prstDash val="solid"/>
            <a:round/>
            <a:headEnd type="none" w="med" len="med"/>
            <a:tailEnd type="none" w="med" len="med"/>
          </a:ln>
          <a:effectLst>
            <a:outerShdw blurRad="50800" dist="38100" dir="18900000" algn="bl" rotWithShape="0">
              <a:prstClr val="black">
                <a:alpha val="40000"/>
              </a:prstClr>
            </a:outerShdw>
            <a:reflection blurRad="6350" stA="52000" endA="300" endPos="35000" dir="5400000" sy="-100000" algn="bl" rotWithShape="0"/>
          </a:effectLst>
          <a:scene3d>
            <a:camera prst="orthographicFront"/>
            <a:lightRig rig="threePt" dir="t"/>
          </a:scene3d>
          <a:sp3d>
            <a:bevelT/>
          </a:sp3d>
        </p:spPr>
        <p:txBody>
          <a:bodyPr/>
          <a:lstStyle/>
          <a:p>
            <a:pPr>
              <a:defRPr/>
            </a:pPr>
            <a:endParaRPr lang="es-ES"/>
          </a:p>
        </p:txBody>
      </p:sp>
      <p:sp>
        <p:nvSpPr>
          <p:cNvPr id="13" name="Right Arrow 12"/>
          <p:cNvSpPr/>
          <p:nvPr/>
        </p:nvSpPr>
        <p:spPr bwMode="auto">
          <a:xfrm rot="10800000">
            <a:off x="4439933" y="4147496"/>
            <a:ext cx="504056" cy="379499"/>
          </a:xfrm>
          <a:prstGeom prst="rightArrow">
            <a:avLst/>
          </a:prstGeom>
          <a:solidFill>
            <a:schemeClr val="bg1">
              <a:lumMod val="75000"/>
            </a:schemeClr>
          </a:solidFill>
          <a:ln w="19050" cap="flat" cmpd="sng" algn="ctr">
            <a:solidFill>
              <a:schemeClr val="bg1">
                <a:lumMod val="65000"/>
              </a:schemeClr>
            </a:solidFill>
            <a:prstDash val="solid"/>
            <a:round/>
            <a:headEnd type="none" w="med" len="med"/>
            <a:tailEnd type="none" w="med" len="med"/>
          </a:ln>
          <a:effectLst>
            <a:outerShdw blurRad="50800" dist="38100" dir="18900000" algn="bl" rotWithShape="0">
              <a:prstClr val="black">
                <a:alpha val="40000"/>
              </a:prstClr>
            </a:outerShdw>
            <a:reflection blurRad="6350" stA="50000" endA="300" endPos="55000" dir="5400000" sy="-100000" algn="bl" rotWithShape="0"/>
          </a:effectLst>
          <a:scene3d>
            <a:camera prst="perspectiveFront"/>
            <a:lightRig rig="threePt" dir="t"/>
          </a:scene3d>
          <a:sp3d/>
        </p:spPr>
        <p:txBody>
          <a:bodyPr/>
          <a:lstStyle/>
          <a:p>
            <a:pPr>
              <a:defRPr/>
            </a:pPr>
            <a:endParaRPr lang="es-ES"/>
          </a:p>
        </p:txBody>
      </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693" y="3427218"/>
            <a:ext cx="1357312" cy="11811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0593" y="3571680"/>
            <a:ext cx="1268412" cy="11525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918" y="3716143"/>
            <a:ext cx="1311275" cy="10795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3180" y="3832030"/>
            <a:ext cx="1244600" cy="117951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5" descr="D:\Miriela\Tesis\Diagramas en JPG\Diagrama de clases gris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92601" y="3427416"/>
            <a:ext cx="2232149" cy="1543210"/>
          </a:xfrm>
          <a:prstGeom prst="rect">
            <a:avLst/>
          </a:prstGeom>
          <a:noFill/>
          <a:effectLst>
            <a:glow rad="127000">
              <a:schemeClr val="bg1">
                <a:lumMod val="75000"/>
                <a:alpha val="52000"/>
              </a:schemeClr>
            </a:glow>
            <a:softEdge rad="0"/>
          </a:effectLst>
          <a:extLst>
            <a:ext uri="{909E8E84-426E-40DD-AFC4-6F175D3DCCD1}">
              <a14:hiddenFill xmlns:a14="http://schemas.microsoft.com/office/drawing/2010/main">
                <a:solidFill>
                  <a:srgbClr val="FFFFFF"/>
                </a:solidFill>
              </a14:hiddenFill>
            </a:ext>
          </a:extLst>
        </p:spPr>
      </p:pic>
      <p:sp>
        <p:nvSpPr>
          <p:cNvPr id="19" name="Rounded Rectangle 18"/>
          <p:cNvSpPr/>
          <p:nvPr/>
        </p:nvSpPr>
        <p:spPr>
          <a:xfrm>
            <a:off x="838200" y="2041330"/>
            <a:ext cx="7391400" cy="3581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269028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Diagrama</a:t>
            </a:r>
            <a:r>
              <a:rPr lang="en-US" dirty="0" smtClean="0"/>
              <a:t> de </a:t>
            </a:r>
            <a:r>
              <a:rPr lang="en-US" dirty="0" err="1" smtClean="0"/>
              <a:t>clases</a:t>
            </a:r>
            <a:r>
              <a:rPr lang="en-US" dirty="0" smtClean="0"/>
              <a:t> del </a:t>
            </a:r>
            <a:r>
              <a:rPr lang="en-US" dirty="0" err="1" smtClean="0"/>
              <a:t>diseño</a:t>
            </a:r>
            <a:endParaRPr lang="es-ES" dirty="0"/>
          </a:p>
        </p:txBody>
      </p:sp>
      <p:pic>
        <p:nvPicPr>
          <p:cNvPr id="5" name="Picture 4" descr="D:\Miriela\Tesis\Diagramas en JPG\Diagrama de clases.jpg"/>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21167"/>
            <a:ext cx="8382000" cy="4832033"/>
          </a:xfrm>
          <a:prstGeom prst="rect">
            <a:avLst/>
          </a:prstGeom>
          <a:noFill/>
          <a:ln>
            <a:noFill/>
          </a:ln>
        </p:spPr>
      </p:pic>
      <p:sp>
        <p:nvSpPr>
          <p:cNvPr id="6" name="Rounded Rectangle 5"/>
          <p:cNvSpPr/>
          <p:nvPr/>
        </p:nvSpPr>
        <p:spPr>
          <a:xfrm>
            <a:off x="304800" y="1721166"/>
            <a:ext cx="8534400" cy="49844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9629087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Estrategias de prueba</a:t>
            </a:r>
            <a:endParaRPr lang="es-US" dirty="0"/>
          </a:p>
        </p:txBody>
      </p:sp>
      <p:graphicFrame>
        <p:nvGraphicFramePr>
          <p:cNvPr id="10" name="9 Diagrama"/>
          <p:cNvGraphicFramePr/>
          <p:nvPr>
            <p:extLst>
              <p:ext uri="{D42A27DB-BD31-4B8C-83A1-F6EECF244321}">
                <p14:modId xmlns:p14="http://schemas.microsoft.com/office/powerpoint/2010/main" val="3155492927"/>
              </p:ext>
            </p:extLst>
          </p:nvPr>
        </p:nvGraphicFramePr>
        <p:xfrm>
          <a:off x="1066800" y="21082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722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Conclusiones</a:t>
            </a:r>
            <a:endParaRPr lang="es-US" dirty="0"/>
          </a:p>
        </p:txBody>
      </p:sp>
      <p:sp>
        <p:nvSpPr>
          <p:cNvPr id="3" name="2 Marcador de contenido"/>
          <p:cNvSpPr>
            <a:spLocks noGrp="1"/>
          </p:cNvSpPr>
          <p:nvPr>
            <p:ph idx="1"/>
          </p:nvPr>
        </p:nvSpPr>
        <p:spPr>
          <a:xfrm>
            <a:off x="533400" y="1676400"/>
            <a:ext cx="8382000" cy="4800600"/>
          </a:xfrm>
        </p:spPr>
        <p:txBody>
          <a:bodyPr/>
          <a:lstStyle/>
          <a:p>
            <a:pPr>
              <a:lnSpc>
                <a:spcPct val="150000"/>
              </a:lnSpc>
            </a:pPr>
            <a:r>
              <a:rPr lang="es-US" dirty="0" smtClean="0"/>
              <a:t>El estudio del estado del arte de la medición de la calidad de la imágenes de huellas dactilares nos permitió identificar los objetivos de la misma y los principales algoritmos utilizado en esta tarea.</a:t>
            </a:r>
          </a:p>
          <a:p>
            <a:pPr>
              <a:lnSpc>
                <a:spcPct val="150000"/>
              </a:lnSpc>
            </a:pPr>
            <a:r>
              <a:rPr lang="es-US" dirty="0" smtClean="0"/>
              <a:t>Se definieron los conceptos clave relacionados con el objeto de estudio en cuestión.</a:t>
            </a:r>
            <a:endParaRPr lang="es-US" dirty="0"/>
          </a:p>
        </p:txBody>
      </p:sp>
    </p:spTree>
    <p:extLst>
      <p:ext uri="{BB962C8B-B14F-4D97-AF65-F5344CB8AC3E}">
        <p14:creationId xmlns:p14="http://schemas.microsoft.com/office/powerpoint/2010/main" val="4025733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Introducción</a:t>
            </a:r>
            <a:endParaRPr lang="es-US" dirty="0"/>
          </a:p>
        </p:txBody>
      </p:sp>
      <p:pic>
        <p:nvPicPr>
          <p:cNvPr id="5" name="Picture 79" descr="D:\Alexei Alayo\Profesional\Biometria\Imgenes de biometria\Fotos\Sistema Biometric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057400"/>
            <a:ext cx="5867400" cy="4459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605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Conclusiones</a:t>
            </a:r>
            <a:endParaRPr lang="es-US" dirty="0"/>
          </a:p>
        </p:txBody>
      </p:sp>
      <p:sp>
        <p:nvSpPr>
          <p:cNvPr id="3" name="2 Marcador de contenido"/>
          <p:cNvSpPr>
            <a:spLocks noGrp="1"/>
          </p:cNvSpPr>
          <p:nvPr>
            <p:ph idx="1"/>
          </p:nvPr>
        </p:nvSpPr>
        <p:spPr>
          <a:xfrm>
            <a:off x="533400" y="1676400"/>
            <a:ext cx="8382000" cy="4800600"/>
          </a:xfrm>
        </p:spPr>
        <p:txBody>
          <a:bodyPr/>
          <a:lstStyle/>
          <a:p>
            <a:pPr>
              <a:lnSpc>
                <a:spcPct val="150000"/>
              </a:lnSpc>
            </a:pPr>
            <a:r>
              <a:rPr lang="es-US" dirty="0" smtClean="0"/>
              <a:t>Se determinaron las herramientas, tecnologías y la metodología de desarrollo de software a utilizar en la implementación de componente.</a:t>
            </a:r>
            <a:endParaRPr lang="es-US" dirty="0"/>
          </a:p>
        </p:txBody>
      </p:sp>
      <p:sp>
        <p:nvSpPr>
          <p:cNvPr id="4" name="3 Marcador de pie de página"/>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36728102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5"/>
          <p:cNvSpPr>
            <a:spLocks noGrp="1" noChangeArrowheads="1"/>
          </p:cNvSpPr>
          <p:nvPr>
            <p:ph type="subTitle" idx="1"/>
          </p:nvPr>
        </p:nvSpPr>
        <p:spPr>
          <a:xfrm>
            <a:off x="1066800" y="4953000"/>
            <a:ext cx="7696200" cy="1828800"/>
          </a:xfrm>
        </p:spPr>
        <p:txBody>
          <a:bodyPr>
            <a:noAutofit/>
          </a:bodyPr>
          <a:lstStyle/>
          <a:p>
            <a:pPr algn="l">
              <a:lnSpc>
                <a:spcPct val="80000"/>
              </a:lnSpc>
            </a:pPr>
            <a:r>
              <a:rPr lang="en-US" sz="2400" dirty="0" err="1" smtClean="0">
                <a:solidFill>
                  <a:srgbClr val="FFFF00"/>
                </a:solidFill>
              </a:rPr>
              <a:t>Autores</a:t>
            </a:r>
            <a:r>
              <a:rPr lang="en-US" sz="2400" dirty="0" smtClean="0">
                <a:solidFill>
                  <a:srgbClr val="FFFF00"/>
                </a:solidFill>
              </a:rPr>
              <a:t>: Alexei </a:t>
            </a:r>
            <a:r>
              <a:rPr lang="en-US" sz="2400" dirty="0" err="1" smtClean="0">
                <a:solidFill>
                  <a:srgbClr val="FFFF00"/>
                </a:solidFill>
              </a:rPr>
              <a:t>Alayo</a:t>
            </a:r>
            <a:r>
              <a:rPr lang="en-US" sz="2400" dirty="0" smtClean="0">
                <a:solidFill>
                  <a:srgbClr val="FFFF00"/>
                </a:solidFill>
              </a:rPr>
              <a:t> </a:t>
            </a:r>
            <a:r>
              <a:rPr lang="en-US" sz="2400" dirty="0" err="1" smtClean="0">
                <a:solidFill>
                  <a:srgbClr val="FFFF00"/>
                </a:solidFill>
              </a:rPr>
              <a:t>Rondón</a:t>
            </a:r>
            <a:endParaRPr lang="en-US" sz="2400" dirty="0" smtClean="0">
              <a:solidFill>
                <a:srgbClr val="FFFF00"/>
              </a:solidFill>
            </a:endParaRPr>
          </a:p>
          <a:p>
            <a:pPr algn="l">
              <a:lnSpc>
                <a:spcPct val="80000"/>
              </a:lnSpc>
            </a:pPr>
            <a:r>
              <a:rPr lang="en-US" sz="2400" dirty="0" smtClean="0">
                <a:solidFill>
                  <a:srgbClr val="FFFF00"/>
                </a:solidFill>
              </a:rPr>
              <a:t>              </a:t>
            </a:r>
            <a:r>
              <a:rPr lang="en-US" sz="2400" dirty="0" err="1" smtClean="0">
                <a:solidFill>
                  <a:srgbClr val="FFFF00"/>
                </a:solidFill>
              </a:rPr>
              <a:t>Miriela</a:t>
            </a:r>
            <a:r>
              <a:rPr lang="en-US" sz="2400" dirty="0" smtClean="0">
                <a:solidFill>
                  <a:srgbClr val="FFFF00"/>
                </a:solidFill>
              </a:rPr>
              <a:t> Velazquez Arias</a:t>
            </a:r>
          </a:p>
          <a:p>
            <a:pPr algn="l"/>
            <a:r>
              <a:rPr lang="en-US" sz="2400" dirty="0" err="1" smtClean="0">
                <a:solidFill>
                  <a:srgbClr val="FFFF00"/>
                </a:solidFill>
              </a:rPr>
              <a:t>Tutores</a:t>
            </a:r>
            <a:r>
              <a:rPr lang="en-US" sz="2400" dirty="0" smtClean="0">
                <a:solidFill>
                  <a:srgbClr val="FFFF00"/>
                </a:solidFill>
              </a:rPr>
              <a:t>: </a:t>
            </a:r>
            <a:r>
              <a:rPr lang="es-ES" sz="2400" dirty="0">
                <a:solidFill>
                  <a:srgbClr val="FFFF00"/>
                </a:solidFill>
              </a:rPr>
              <a:t>Ing. </a:t>
            </a:r>
            <a:r>
              <a:rPr lang="es-ES" sz="2400" dirty="0" err="1">
                <a:solidFill>
                  <a:srgbClr val="FFFF00"/>
                </a:solidFill>
              </a:rPr>
              <a:t>Yaicel</a:t>
            </a:r>
            <a:r>
              <a:rPr lang="es-ES" sz="2400" dirty="0">
                <a:solidFill>
                  <a:srgbClr val="FFFF00"/>
                </a:solidFill>
              </a:rPr>
              <a:t> </a:t>
            </a:r>
            <a:r>
              <a:rPr lang="es-ES" sz="2400" dirty="0" err="1">
                <a:solidFill>
                  <a:srgbClr val="FFFF00"/>
                </a:solidFill>
              </a:rPr>
              <a:t>Diaz</a:t>
            </a:r>
            <a:r>
              <a:rPr lang="es-ES" sz="2400" dirty="0">
                <a:solidFill>
                  <a:srgbClr val="FFFF00"/>
                </a:solidFill>
              </a:rPr>
              <a:t> </a:t>
            </a:r>
            <a:r>
              <a:rPr lang="es-ES" sz="2400" dirty="0" err="1">
                <a:solidFill>
                  <a:srgbClr val="FFFF00"/>
                </a:solidFill>
              </a:rPr>
              <a:t>Cordova</a:t>
            </a:r>
            <a:endParaRPr lang="es-US" sz="2400" dirty="0">
              <a:solidFill>
                <a:srgbClr val="FFFF00"/>
              </a:solidFill>
            </a:endParaRPr>
          </a:p>
          <a:p>
            <a:pPr algn="l"/>
            <a:r>
              <a:rPr lang="es-ES" sz="2400" dirty="0">
                <a:solidFill>
                  <a:srgbClr val="FFFF00"/>
                </a:solidFill>
              </a:rPr>
              <a:t>              </a:t>
            </a:r>
            <a:r>
              <a:rPr lang="es-ES" sz="2400" dirty="0" smtClean="0">
                <a:solidFill>
                  <a:srgbClr val="FFFF00"/>
                </a:solidFill>
              </a:rPr>
              <a:t>Ing</a:t>
            </a:r>
            <a:r>
              <a:rPr lang="es-ES" sz="2400" dirty="0">
                <a:solidFill>
                  <a:srgbClr val="FFFF00"/>
                </a:solidFill>
              </a:rPr>
              <a:t>. Ramón Santana </a:t>
            </a:r>
            <a:r>
              <a:rPr lang="es-ES" sz="2400" dirty="0" smtClean="0">
                <a:solidFill>
                  <a:srgbClr val="FFFF00"/>
                </a:solidFill>
              </a:rPr>
              <a:t>Fernández</a:t>
            </a:r>
            <a:endParaRPr lang="es-US" sz="2800" dirty="0">
              <a:solidFill>
                <a:srgbClr val="FFFF00"/>
              </a:solidFill>
            </a:endParaRPr>
          </a:p>
        </p:txBody>
      </p:sp>
      <p:sp>
        <p:nvSpPr>
          <p:cNvPr id="3" name="2 Título"/>
          <p:cNvSpPr>
            <a:spLocks noGrp="1"/>
          </p:cNvSpPr>
          <p:nvPr>
            <p:ph type="ctrTitle"/>
          </p:nvPr>
        </p:nvSpPr>
        <p:spPr>
          <a:xfrm>
            <a:off x="685799" y="2362200"/>
            <a:ext cx="8251247" cy="2514600"/>
          </a:xfrm>
        </p:spPr>
        <p:txBody>
          <a:bodyPr/>
          <a:lstStyle/>
          <a:p>
            <a:r>
              <a:rPr lang="es-ES" b="1" dirty="0"/>
              <a:t>Componente para la medición de la calidad de las imágenes de huellas dactilares.</a:t>
            </a:r>
            <a:endParaRPr lang="es-US" b="1" dirty="0"/>
          </a:p>
        </p:txBody>
      </p:sp>
      <p:pic>
        <p:nvPicPr>
          <p:cNvPr id="70666" name="Picture 10" descr="C:\Users\Alexei\Pictures\Parch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060" y="65088"/>
            <a:ext cx="1171575" cy="571500"/>
          </a:xfrm>
          <a:prstGeom prst="rect">
            <a:avLst/>
          </a:prstGeom>
          <a:noFill/>
          <a:extLst>
            <a:ext uri="{909E8E84-426E-40DD-AFC4-6F175D3DCCD1}">
              <a14:hiddenFill xmlns:a14="http://schemas.microsoft.com/office/drawing/2010/main">
                <a:solidFill>
                  <a:srgbClr val="FFFFFF"/>
                </a:solidFill>
              </a14:hiddenFill>
            </a:ext>
          </a:extLst>
        </p:spPr>
      </p:pic>
      <p:pic>
        <p:nvPicPr>
          <p:cNvPr id="70665" name="Picture 9" descr="C:\Users\Alexei\Desktop\logo_uc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847" y="350838"/>
            <a:ext cx="2895601" cy="1042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7420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err="1" smtClean="0"/>
              <a:t>Introducción</a:t>
            </a:r>
            <a:endParaRPr lang="en-US" dirty="0"/>
          </a:p>
        </p:txBody>
      </p:sp>
      <p:pic>
        <p:nvPicPr>
          <p:cNvPr id="7" name="6 Imagen" descr="huellas_dactilares_para_que_suelen_usarse.jpg"/>
          <p:cNvPicPr>
            <a:picLocks noChangeAspect="1"/>
          </p:cNvPicPr>
          <p:nvPr/>
        </p:nvPicPr>
        <p:blipFill>
          <a:blip r:embed="rId3"/>
          <a:stretch>
            <a:fillRect/>
          </a:stretch>
        </p:blipFill>
        <p:spPr>
          <a:xfrm rot="18808718">
            <a:off x="3759151" y="3095263"/>
            <a:ext cx="1670189" cy="1855765"/>
          </a:xfrm>
          <a:prstGeom prst="rect">
            <a:avLst/>
          </a:prstGeom>
        </p:spPr>
      </p:pic>
      <p:pic>
        <p:nvPicPr>
          <p:cNvPr id="8" name="Picture 3" descr="G:\Imagenes\Pa' PPT\imagenes para la tesis\thumbs_up.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89860" y="1968314"/>
            <a:ext cx="1057275" cy="1054100"/>
          </a:xfrm>
          <a:prstGeom prst="rect">
            <a:avLst/>
          </a:prstGeom>
          <a:noFill/>
          <a:extLst>
            <a:ext uri="{909E8E84-426E-40DD-AFC4-6F175D3DCCD1}">
              <a14:hiddenFill xmlns:a14="http://schemas.microsoft.com/office/drawing/2010/main">
                <a:solidFill>
                  <a:srgbClr val="FFFFFF"/>
                </a:solidFill>
              </a14:hiddenFill>
            </a:ext>
          </a:extLst>
        </p:spPr>
      </p:pic>
      <p:sp>
        <p:nvSpPr>
          <p:cNvPr id="9" name="8 Flecha curvada hacia arriba"/>
          <p:cNvSpPr/>
          <p:nvPr/>
        </p:nvSpPr>
        <p:spPr>
          <a:xfrm flipV="1">
            <a:off x="5878664" y="3681030"/>
            <a:ext cx="1320591" cy="504056"/>
          </a:xfrm>
          <a:prstGeom prst="curvedUpArrow">
            <a:avLst>
              <a:gd name="adj1" fmla="val 44491"/>
              <a:gd name="adj2" fmla="val 93176"/>
              <a:gd name="adj3" fmla="val 67833"/>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pic>
        <p:nvPicPr>
          <p:cNvPr id="10" name="Picture 4" descr="G:\Imagenes\Pa' PPT\imagenes para la tesis\IMG - Introducción\seguridad-informatica-computadora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99255" y="4313301"/>
            <a:ext cx="1351608" cy="1351608"/>
          </a:xfrm>
          <a:prstGeom prst="rect">
            <a:avLst/>
          </a:prstGeom>
          <a:noFill/>
          <a:extLst>
            <a:ext uri="{909E8E84-426E-40DD-AFC4-6F175D3DCCD1}">
              <a14:hiddenFill xmlns:a14="http://schemas.microsoft.com/office/drawing/2010/main">
                <a:solidFill>
                  <a:srgbClr val="FFFFFF"/>
                </a:solidFill>
              </a14:hiddenFill>
            </a:ext>
          </a:extLst>
        </p:spPr>
      </p:pic>
      <p:sp>
        <p:nvSpPr>
          <p:cNvPr id="11" name="10 Flecha curvada hacia arriba"/>
          <p:cNvSpPr/>
          <p:nvPr/>
        </p:nvSpPr>
        <p:spPr>
          <a:xfrm flipH="1" flipV="1">
            <a:off x="2239062" y="3721462"/>
            <a:ext cx="1353741" cy="504056"/>
          </a:xfrm>
          <a:prstGeom prst="curvedUpArrow">
            <a:avLst>
              <a:gd name="adj1" fmla="val 44491"/>
              <a:gd name="adj2" fmla="val 93176"/>
              <a:gd name="adj3" fmla="val 67833"/>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pic>
        <p:nvPicPr>
          <p:cNvPr id="12" name="Picture 5" descr="G:\Escuela\PP\Imagenes\avion-el-aeropuerto-de-aeronaves-icono-9443-96.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0543" y="4073301"/>
            <a:ext cx="1520528" cy="15205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ircle(in)">
                                      <p:cBhvr>
                                        <p:cTn id="19" dur="2000"/>
                                        <p:tgtEl>
                                          <p:spTgt spid="9"/>
                                        </p:tgtEl>
                                      </p:cBhvr>
                                    </p:animEffect>
                                  </p:childTnLst>
                                </p:cTn>
                              </p:par>
                              <p:par>
                                <p:cTn id="20" presetID="6" presetClass="entr" presetSubtype="16"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ircle(in)">
                                      <p:cBhvr>
                                        <p:cTn id="22" dur="2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ircle(in)">
                                      <p:cBhvr>
                                        <p:cTn id="27" dur="2000"/>
                                        <p:tgtEl>
                                          <p:spTgt spid="11"/>
                                        </p:tgtEl>
                                      </p:cBhvr>
                                    </p:animEffect>
                                  </p:childTnLst>
                                </p:cTn>
                              </p:par>
                              <p:par>
                                <p:cTn id="28" presetID="6" presetClass="entr" presetSubtype="16"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circle(in)">
                                      <p:cBhvr>
                                        <p:cTn id="30"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sz="3600" dirty="0" err="1" smtClean="0"/>
              <a:t>Introducción</a:t>
            </a:r>
            <a:endParaRPr lang="en-US" sz="2000" dirty="0"/>
          </a:p>
        </p:txBody>
      </p:sp>
      <p:pic>
        <p:nvPicPr>
          <p:cNvPr id="91166" name="Picture 30" descr="D:\Alexei Alayo\Profesional\Biometria\Imgenes de biometria\Fotos\captiveportal-proiden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4311674"/>
            <a:ext cx="5162549" cy="1557268"/>
          </a:xfrm>
          <a:prstGeom prst="rect">
            <a:avLst/>
          </a:prstGeom>
          <a:noFill/>
          <a:extLst>
            <a:ext uri="{909E8E84-426E-40DD-AFC4-6F175D3DCCD1}">
              <a14:hiddenFill xmlns:a14="http://schemas.microsoft.com/office/drawing/2010/main">
                <a:solidFill>
                  <a:srgbClr val="FFFFFF"/>
                </a:solidFill>
              </a14:hiddenFill>
            </a:ext>
          </a:extLst>
        </p:spPr>
      </p:pic>
      <p:pic>
        <p:nvPicPr>
          <p:cNvPr id="91167" name="Picture 31" descr="D:\Alexei Alayo\Profesional\Biometria\Imgenes de biometria\Fotos\uci grand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676400"/>
            <a:ext cx="4229100" cy="14382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2 Diagrama"/>
          <p:cNvGraphicFramePr/>
          <p:nvPr>
            <p:extLst>
              <p:ext uri="{D42A27DB-BD31-4B8C-83A1-F6EECF244321}">
                <p14:modId xmlns:p14="http://schemas.microsoft.com/office/powerpoint/2010/main" val="401708189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167"/>
                                        </p:tgtEl>
                                        <p:attrNameLst>
                                          <p:attrName>style.visibility</p:attrName>
                                        </p:attrNameLst>
                                      </p:cBhvr>
                                      <p:to>
                                        <p:strVal val="visible"/>
                                      </p:to>
                                    </p:set>
                                    <p:animEffect transition="in" filter="fade">
                                      <p:cBhvr>
                                        <p:cTn id="7" dur="500"/>
                                        <p:tgtEl>
                                          <p:spTgt spid="911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1166"/>
                                        </p:tgtEl>
                                        <p:attrNameLst>
                                          <p:attrName>style.visibility</p:attrName>
                                        </p:attrNameLst>
                                      </p:cBhvr>
                                      <p:to>
                                        <p:strVal val="visible"/>
                                      </p:to>
                                    </p:set>
                                    <p:animEffect transition="in" filter="fade">
                                      <p:cBhvr>
                                        <p:cTn id="17" dur="500"/>
                                        <p:tgtEl>
                                          <p:spTgt spid="91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dirty="0" err="1" smtClean="0"/>
              <a:t>Introducción</a:t>
            </a:r>
            <a:endParaRPr lang="en-US" dirty="0"/>
          </a:p>
        </p:txBody>
      </p:sp>
      <p:graphicFrame>
        <p:nvGraphicFramePr>
          <p:cNvPr id="2" name="1 Diagrama"/>
          <p:cNvGraphicFramePr/>
          <p:nvPr>
            <p:extLst>
              <p:ext uri="{D42A27DB-BD31-4B8C-83A1-F6EECF244321}">
                <p14:modId xmlns:p14="http://schemas.microsoft.com/office/powerpoint/2010/main" val="2579056168"/>
              </p:ext>
            </p:extLst>
          </p:nvPr>
        </p:nvGraphicFramePr>
        <p:xfrm>
          <a:off x="1295400" y="1447800"/>
          <a:ext cx="6934200" cy="500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Introducción</a:t>
            </a:r>
            <a:endParaRPr lang="es-US" dirty="0"/>
          </a:p>
        </p:txBody>
      </p:sp>
      <p:sp>
        <p:nvSpPr>
          <p:cNvPr id="3" name="2 Rectángulo"/>
          <p:cNvSpPr/>
          <p:nvPr/>
        </p:nvSpPr>
        <p:spPr>
          <a:xfrm>
            <a:off x="1143000" y="2222480"/>
            <a:ext cx="7696200" cy="3416320"/>
          </a:xfrm>
          <a:prstGeom prst="rect">
            <a:avLst/>
          </a:prstGeom>
        </p:spPr>
        <p:txBody>
          <a:bodyPr wrap="square">
            <a:spAutoFit/>
          </a:bodyPr>
          <a:lstStyle/>
          <a:p>
            <a:pPr marL="571500" indent="-571500">
              <a:buFont typeface="Wingdings" pitchFamily="2" charset="2"/>
              <a:buChar char="Ø"/>
            </a:pPr>
            <a:r>
              <a:rPr lang="es-US" sz="3600" dirty="0" smtClean="0"/>
              <a:t>Errores </a:t>
            </a:r>
            <a:r>
              <a:rPr lang="es-US" sz="3600" dirty="0"/>
              <a:t>del Módulo de </a:t>
            </a:r>
            <a:r>
              <a:rPr lang="es-US" sz="3600" dirty="0" smtClean="0"/>
              <a:t>Captura. </a:t>
            </a:r>
          </a:p>
          <a:p>
            <a:pPr marL="571500" indent="-571500">
              <a:buFont typeface="Wingdings" pitchFamily="2" charset="2"/>
              <a:buChar char="Ø"/>
            </a:pPr>
            <a:r>
              <a:rPr lang="es-US" sz="3600" dirty="0"/>
              <a:t>Errores </a:t>
            </a:r>
            <a:r>
              <a:rPr lang="es-US" sz="3600" dirty="0" smtClean="0"/>
              <a:t>Módulo </a:t>
            </a:r>
            <a:r>
              <a:rPr lang="es-US" sz="3600" dirty="0"/>
              <a:t>de Extracción de </a:t>
            </a:r>
            <a:r>
              <a:rPr lang="es-US" sz="3600" dirty="0" smtClean="0"/>
              <a:t>Características.</a:t>
            </a:r>
          </a:p>
          <a:p>
            <a:pPr marL="571500" indent="-571500">
              <a:buFont typeface="Wingdings" pitchFamily="2" charset="2"/>
              <a:buChar char="Ø"/>
            </a:pPr>
            <a:r>
              <a:rPr lang="es-US" sz="3600" dirty="0"/>
              <a:t>Errores </a:t>
            </a:r>
            <a:r>
              <a:rPr lang="es-US" sz="3600" dirty="0" smtClean="0"/>
              <a:t>Módulo </a:t>
            </a:r>
            <a:r>
              <a:rPr lang="es-US" sz="3600" dirty="0"/>
              <a:t>de Creación de </a:t>
            </a:r>
            <a:r>
              <a:rPr lang="es-US" sz="3600" dirty="0" smtClean="0"/>
              <a:t>Plantilla.</a:t>
            </a:r>
          </a:p>
          <a:p>
            <a:pPr marL="571500" indent="-571500">
              <a:buFont typeface="Wingdings" pitchFamily="2" charset="2"/>
              <a:buChar char="Ø"/>
            </a:pPr>
            <a:r>
              <a:rPr lang="es-US" sz="3600" dirty="0"/>
              <a:t>Errores </a:t>
            </a:r>
            <a:r>
              <a:rPr lang="es-US" sz="3600" dirty="0" smtClean="0"/>
              <a:t>Módulo </a:t>
            </a:r>
            <a:r>
              <a:rPr lang="es-US" sz="3600" dirty="0"/>
              <a:t>de </a:t>
            </a:r>
            <a:r>
              <a:rPr lang="es-US" sz="3600" dirty="0" smtClean="0"/>
              <a:t>Coincidencias.</a:t>
            </a:r>
            <a:endParaRPr lang="es-US" sz="3600" dirty="0"/>
          </a:p>
        </p:txBody>
      </p:sp>
      <p:sp>
        <p:nvSpPr>
          <p:cNvPr id="4" name="3 Proceso alternativo"/>
          <p:cNvSpPr/>
          <p:nvPr/>
        </p:nvSpPr>
        <p:spPr>
          <a:xfrm>
            <a:off x="819150" y="1809750"/>
            <a:ext cx="7791450" cy="434340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dirty="0" smtClean="0"/>
          </a:p>
          <a:p>
            <a:pPr algn="ctr"/>
            <a:endParaRPr lang="es-US" dirty="0"/>
          </a:p>
          <a:p>
            <a:pPr algn="ctr"/>
            <a:endParaRPr lang="es-US" dirty="0" smtClean="0"/>
          </a:p>
          <a:p>
            <a:pPr algn="ctr"/>
            <a:endParaRPr lang="es-US" dirty="0"/>
          </a:p>
        </p:txBody>
      </p:sp>
    </p:spTree>
    <p:extLst>
      <p:ext uri="{BB962C8B-B14F-4D97-AF65-F5344CB8AC3E}">
        <p14:creationId xmlns:p14="http://schemas.microsoft.com/office/powerpoint/2010/main" val="1012477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Introducción</a:t>
            </a:r>
            <a:endParaRPr lang="es-US" dirty="0"/>
          </a:p>
        </p:txBody>
      </p:sp>
      <p:grpSp>
        <p:nvGrpSpPr>
          <p:cNvPr id="4" name="3 Grupo"/>
          <p:cNvGrpSpPr/>
          <p:nvPr/>
        </p:nvGrpSpPr>
        <p:grpSpPr>
          <a:xfrm>
            <a:off x="2895600" y="2027602"/>
            <a:ext cx="3841402" cy="1074665"/>
            <a:chOff x="3056974" y="3820528"/>
            <a:chExt cx="3841402" cy="1074665"/>
          </a:xfrm>
          <a:scene3d>
            <a:camera prst="orthographicFront"/>
            <a:lightRig rig="flat" dir="t"/>
          </a:scene3d>
        </p:grpSpPr>
        <p:sp>
          <p:nvSpPr>
            <p:cNvPr id="5" name="4 Elipse"/>
            <p:cNvSpPr/>
            <p:nvPr/>
          </p:nvSpPr>
          <p:spPr>
            <a:xfrm>
              <a:off x="3056974" y="3820528"/>
              <a:ext cx="3841402" cy="1074665"/>
            </a:xfrm>
            <a:prstGeom prst="ellipse">
              <a:avLst/>
            </a:prstGeom>
          </p:spPr>
          <p:style>
            <a:lnRef idx="1">
              <a:schemeClr val="accent1"/>
            </a:lnRef>
            <a:fillRef idx="3">
              <a:schemeClr val="accent1"/>
            </a:fillRef>
            <a:effectRef idx="2">
              <a:schemeClr val="accent1"/>
            </a:effectRef>
            <a:fontRef idx="minor">
              <a:schemeClr val="lt1"/>
            </a:fontRef>
          </p:style>
        </p:sp>
        <p:sp>
          <p:nvSpPr>
            <p:cNvPr id="6" name="Elipse 4"/>
            <p:cNvSpPr/>
            <p:nvPr/>
          </p:nvSpPr>
          <p:spPr>
            <a:xfrm>
              <a:off x="3619534" y="3977909"/>
              <a:ext cx="2716282" cy="75990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s-US" sz="3600" kern="1200" dirty="0" smtClean="0">
                  <a:solidFill>
                    <a:schemeClr val="bg1"/>
                  </a:solidFill>
                </a:rPr>
                <a:t>Extracción </a:t>
              </a:r>
              <a:endParaRPr lang="es-US" sz="1300" kern="1200" dirty="0">
                <a:solidFill>
                  <a:schemeClr val="bg1"/>
                </a:solidFill>
              </a:endParaRPr>
            </a:p>
          </p:txBody>
        </p:sp>
      </p:grpSp>
      <p:pic>
        <p:nvPicPr>
          <p:cNvPr id="98306" name="Picture 2" descr="D:\Alexei Alayo\Profesional\Biometria\Imgenes de biometria\Fotos\12402225-huella-dactila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7997" y="4038600"/>
            <a:ext cx="2288883" cy="2288883"/>
          </a:xfrm>
          <a:prstGeom prst="rect">
            <a:avLst/>
          </a:prstGeom>
          <a:noFill/>
          <a:extLst>
            <a:ext uri="{909E8E84-426E-40DD-AFC4-6F175D3DCCD1}">
              <a14:hiddenFill xmlns:a14="http://schemas.microsoft.com/office/drawing/2010/main">
                <a:solidFill>
                  <a:srgbClr val="FFFFFF"/>
                </a:solidFill>
              </a14:hiddenFill>
            </a:ext>
          </a:extLst>
        </p:spPr>
      </p:pic>
      <p:sp>
        <p:nvSpPr>
          <p:cNvPr id="7" name="6 Flecha abajo"/>
          <p:cNvSpPr/>
          <p:nvPr/>
        </p:nvSpPr>
        <p:spPr>
          <a:xfrm rot="2177422">
            <a:off x="2702104" y="3225557"/>
            <a:ext cx="562560" cy="8382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S"/>
          </a:p>
        </p:txBody>
      </p:sp>
      <p:sp>
        <p:nvSpPr>
          <p:cNvPr id="9" name="8 Flecha abajo"/>
          <p:cNvSpPr/>
          <p:nvPr/>
        </p:nvSpPr>
        <p:spPr>
          <a:xfrm rot="16200000">
            <a:off x="3649879" y="4763940"/>
            <a:ext cx="562560" cy="8382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S"/>
          </a:p>
        </p:txBody>
      </p:sp>
      <p:sp>
        <p:nvSpPr>
          <p:cNvPr id="8" name="7 Rectángulo"/>
          <p:cNvSpPr/>
          <p:nvPr/>
        </p:nvSpPr>
        <p:spPr>
          <a:xfrm>
            <a:off x="5029200" y="4721374"/>
            <a:ext cx="1492717" cy="923330"/>
          </a:xfrm>
          <a:prstGeom prst="rect">
            <a:avLst/>
          </a:prstGeom>
          <a:noFill/>
        </p:spPr>
        <p:txBody>
          <a:bodyPr wrap="none" lIns="91440" tIns="45720" rIns="91440" bIns="45720">
            <a:spAutoFit/>
          </a:bodyPr>
          <a:lstStyle/>
          <a:p>
            <a:pPr algn="ctr"/>
            <a:r>
              <a:rPr lang="es-E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FTP</a:t>
            </a:r>
            <a:endParaRPr lang="es-E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254588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98306"/>
                                        </p:tgtEl>
                                        <p:attrNameLst>
                                          <p:attrName>style.visibility</p:attrName>
                                        </p:attrNameLst>
                                      </p:cBhvr>
                                      <p:to>
                                        <p:strVal val="visible"/>
                                      </p:to>
                                    </p:set>
                                    <p:animEffect transition="in" filter="fade">
                                      <p:cBhvr>
                                        <p:cTn id="16" dur="500"/>
                                        <p:tgtEl>
                                          <p:spTgt spid="98306"/>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Vertical)">
                                      <p:cBhvr>
                                        <p:cTn id="21" dur="500"/>
                                        <p:tgtEl>
                                          <p:spTgt spid="9"/>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Problema </a:t>
            </a:r>
            <a:r>
              <a:rPr lang="es-ES" dirty="0"/>
              <a:t>de la investigación</a:t>
            </a:r>
            <a:endParaRPr lang="es-US" dirty="0"/>
          </a:p>
        </p:txBody>
      </p:sp>
      <p:graphicFrame>
        <p:nvGraphicFramePr>
          <p:cNvPr id="5" name="4 Diagrama"/>
          <p:cNvGraphicFramePr/>
          <p:nvPr>
            <p:extLst>
              <p:ext uri="{D42A27DB-BD31-4B8C-83A1-F6EECF244321}">
                <p14:modId xmlns:p14="http://schemas.microsoft.com/office/powerpoint/2010/main" val="3102268017"/>
              </p:ext>
            </p:extLst>
          </p:nvPr>
        </p:nvGraphicFramePr>
        <p:xfrm>
          <a:off x="381000" y="2133600"/>
          <a:ext cx="85344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266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theme/theme1.xml><?xml version="1.0" encoding="utf-8"?>
<a:theme xmlns:a="http://schemas.openxmlformats.org/drawingml/2006/main" name="cdb2004204gl">
  <a:themeElements>
    <a:clrScheme name="Tema de Office 3">
      <a:dk1>
        <a:srgbClr val="000000"/>
      </a:dk1>
      <a:lt1>
        <a:srgbClr val="FFFFFF"/>
      </a:lt1>
      <a:dk2>
        <a:srgbClr val="003366"/>
      </a:dk2>
      <a:lt2>
        <a:srgbClr val="C0C0C0"/>
      </a:lt2>
      <a:accent1>
        <a:srgbClr val="4EA7EA"/>
      </a:accent1>
      <a:accent2>
        <a:srgbClr val="93C052"/>
      </a:accent2>
      <a:accent3>
        <a:srgbClr val="FFFFFF"/>
      </a:accent3>
      <a:accent4>
        <a:srgbClr val="000000"/>
      </a:accent4>
      <a:accent5>
        <a:srgbClr val="B2D0F3"/>
      </a:accent5>
      <a:accent6>
        <a:srgbClr val="85AE49"/>
      </a:accent6>
      <a:hlink>
        <a:srgbClr val="9999FF"/>
      </a:hlink>
      <a:folHlink>
        <a:srgbClr val="855ADA"/>
      </a:folHlink>
    </a:clrScheme>
    <a:fontScheme name="Tema de 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a de Office 1">
        <a:dk1>
          <a:srgbClr val="000000"/>
        </a:dk1>
        <a:lt1>
          <a:srgbClr val="FFFFFF"/>
        </a:lt1>
        <a:dk2>
          <a:srgbClr val="193583"/>
        </a:dk2>
        <a:lt2>
          <a:srgbClr val="C0C0C0"/>
        </a:lt2>
        <a:accent1>
          <a:srgbClr val="E46C22"/>
        </a:accent1>
        <a:accent2>
          <a:srgbClr val="14CAEE"/>
        </a:accent2>
        <a:accent3>
          <a:srgbClr val="FFFFFF"/>
        </a:accent3>
        <a:accent4>
          <a:srgbClr val="000000"/>
        </a:accent4>
        <a:accent5>
          <a:srgbClr val="EFBAAB"/>
        </a:accent5>
        <a:accent6>
          <a:srgbClr val="11B7D8"/>
        </a:accent6>
        <a:hlink>
          <a:srgbClr val="6A6AE2"/>
        </a:hlink>
        <a:folHlink>
          <a:srgbClr val="66A444"/>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3366"/>
        </a:dk2>
        <a:lt2>
          <a:srgbClr val="C0C0C0"/>
        </a:lt2>
        <a:accent1>
          <a:srgbClr val="76CA2A"/>
        </a:accent1>
        <a:accent2>
          <a:srgbClr val="E5772D"/>
        </a:accent2>
        <a:accent3>
          <a:srgbClr val="FFFFFF"/>
        </a:accent3>
        <a:accent4>
          <a:srgbClr val="000000"/>
        </a:accent4>
        <a:accent5>
          <a:srgbClr val="BDE1AC"/>
        </a:accent5>
        <a:accent6>
          <a:srgbClr val="CF6B28"/>
        </a:accent6>
        <a:hlink>
          <a:srgbClr val="1A50B2"/>
        </a:hlink>
        <a:folHlink>
          <a:srgbClr val="855ADA"/>
        </a:folHlink>
      </a:clrScheme>
      <a:clrMap bg1="lt1" tx1="dk1" bg2="lt2" tx2="dk2" accent1="accent1" accent2="accent2" accent3="accent3" accent4="accent4" accent5="accent5" accent6="accent6" hlink="hlink" folHlink="folHlink"/>
    </a:extraClrScheme>
    <a:extraClrScheme>
      <a:clrScheme name="Tema de Office 3">
        <a:dk1>
          <a:srgbClr val="000000"/>
        </a:dk1>
        <a:lt1>
          <a:srgbClr val="FFFFFF"/>
        </a:lt1>
        <a:dk2>
          <a:srgbClr val="003366"/>
        </a:dk2>
        <a:lt2>
          <a:srgbClr val="C0C0C0"/>
        </a:lt2>
        <a:accent1>
          <a:srgbClr val="4EA7EA"/>
        </a:accent1>
        <a:accent2>
          <a:srgbClr val="93C052"/>
        </a:accent2>
        <a:accent3>
          <a:srgbClr val="FFFFFF"/>
        </a:accent3>
        <a:accent4>
          <a:srgbClr val="000000"/>
        </a:accent4>
        <a:accent5>
          <a:srgbClr val="B2D0F3"/>
        </a:accent5>
        <a:accent6>
          <a:srgbClr val="85AE49"/>
        </a:accent6>
        <a:hlink>
          <a:srgbClr val="9999FF"/>
        </a:hlink>
        <a:folHlink>
          <a:srgbClr val="855AD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cdb2004204gl</Template>
  <TotalTime>1355</TotalTime>
  <Words>1952</Words>
  <Application>Microsoft Office PowerPoint</Application>
  <PresentationFormat>Presentación en pantalla (4:3)</PresentationFormat>
  <Paragraphs>211</Paragraphs>
  <Slides>31</Slides>
  <Notes>15</Notes>
  <HiddenSlides>0</HiddenSlides>
  <MMClips>0</MMClips>
  <ScaleCrop>false</ScaleCrop>
  <HeadingPairs>
    <vt:vector size="4" baseType="variant">
      <vt:variant>
        <vt:lpstr>Tema</vt:lpstr>
      </vt:variant>
      <vt:variant>
        <vt:i4>1</vt:i4>
      </vt:variant>
      <vt:variant>
        <vt:lpstr>Títulos de diapositiva</vt:lpstr>
      </vt:variant>
      <vt:variant>
        <vt:i4>31</vt:i4>
      </vt:variant>
    </vt:vector>
  </HeadingPairs>
  <TitlesOfParts>
    <vt:vector size="32" baseType="lpstr">
      <vt:lpstr>cdb2004204gl</vt:lpstr>
      <vt:lpstr>Componente para la medición de la calidad de las imágenes de huellas dactilares.</vt:lpstr>
      <vt:lpstr>Introducción</vt:lpstr>
      <vt:lpstr>Introducción</vt:lpstr>
      <vt:lpstr>Introducción</vt:lpstr>
      <vt:lpstr>Introducción</vt:lpstr>
      <vt:lpstr>Introducción</vt:lpstr>
      <vt:lpstr>Introducción</vt:lpstr>
      <vt:lpstr>Introducción</vt:lpstr>
      <vt:lpstr>Problema de la investigación</vt:lpstr>
      <vt:lpstr>Objeto de estudio </vt:lpstr>
      <vt:lpstr>Objetivo general </vt:lpstr>
      <vt:lpstr>Objetivos específicos</vt:lpstr>
      <vt:lpstr>Objetivos específicos</vt:lpstr>
      <vt:lpstr>Objetivos específicos</vt:lpstr>
      <vt:lpstr>Objetivos específicos</vt:lpstr>
      <vt:lpstr>Idea a defender</vt:lpstr>
      <vt:lpstr>Fundamentación Teórica</vt:lpstr>
      <vt:lpstr>Fundamentación Teórica</vt:lpstr>
      <vt:lpstr>Sistemas similares</vt:lpstr>
      <vt:lpstr>Algoritmos</vt:lpstr>
      <vt:lpstr>Metodología y Herramientas</vt:lpstr>
      <vt:lpstr>Requisitos Funcionales</vt:lpstr>
      <vt:lpstr>Modelo de Dominio</vt:lpstr>
      <vt:lpstr>Propuesta de solución</vt:lpstr>
      <vt:lpstr>Plan de iteraciones</vt:lpstr>
      <vt:lpstr>Arquitectura</vt:lpstr>
      <vt:lpstr>Diagrama de clases del diseño</vt:lpstr>
      <vt:lpstr>Estrategias de prueba</vt:lpstr>
      <vt:lpstr>Conclusiones</vt:lpstr>
      <vt:lpstr>Conclusiones</vt:lpstr>
      <vt:lpstr>Componente para la medición de la calidad de las imágenes de huellas dactilares.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Alexei</dc:creator>
  <cp:lastModifiedBy>Alexei</cp:lastModifiedBy>
  <cp:revision>165</cp:revision>
  <dcterms:created xsi:type="dcterms:W3CDTF">2013-11-22T03:34:41Z</dcterms:created>
  <dcterms:modified xsi:type="dcterms:W3CDTF">2014-04-23T12:45:07Z</dcterms:modified>
</cp:coreProperties>
</file>