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9" r:id="rId3"/>
    <p:sldId id="333" r:id="rId4"/>
    <p:sldId id="331" r:id="rId5"/>
    <p:sldId id="334" r:id="rId6"/>
    <p:sldId id="336" r:id="rId7"/>
    <p:sldId id="337" r:id="rId8"/>
    <p:sldId id="338" r:id="rId9"/>
    <p:sldId id="260" r:id="rId10"/>
    <p:sldId id="261" r:id="rId11"/>
    <p:sldId id="342" r:id="rId12"/>
    <p:sldId id="343" r:id="rId13"/>
    <p:sldId id="354" r:id="rId14"/>
    <p:sldId id="320" r:id="rId15"/>
    <p:sldId id="341" r:id="rId16"/>
    <p:sldId id="339" r:id="rId17"/>
    <p:sldId id="344" r:id="rId18"/>
    <p:sldId id="345" r:id="rId19"/>
    <p:sldId id="340" r:id="rId20"/>
    <p:sldId id="346" r:id="rId21"/>
    <p:sldId id="347" r:id="rId22"/>
    <p:sldId id="348" r:id="rId23"/>
    <p:sldId id="349" r:id="rId24"/>
    <p:sldId id="269" r:id="rId25"/>
    <p:sldId id="303" r:id="rId26"/>
    <p:sldId id="350" r:id="rId27"/>
    <p:sldId id="351" r:id="rId28"/>
    <p:sldId id="352" r:id="rId29"/>
    <p:sldId id="324" r:id="rId30"/>
    <p:sldId id="322" r:id="rId31"/>
    <p:sldId id="353"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CFDFE"/>
    <a:srgbClr val="F3F7FB"/>
    <a:srgbClr val="45A0CD"/>
    <a:srgbClr val="FFFF66"/>
    <a:srgbClr val="5887C0"/>
    <a:srgbClr val="F8A662"/>
    <a:srgbClr val="ECF1F8"/>
    <a:srgbClr val="E6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p:scale>
          <a:sx n="66" d="100"/>
          <a:sy n="66" d="100"/>
        </p:scale>
        <p:origin x="-630" y="-4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042D3-C0AD-461C-8544-22D78900DA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3ECAE37-1446-434C-868F-E64FB97CAA74}">
      <dgm:prSet phldrT="[Texto]" custT="1"/>
      <dgm:spPr/>
      <dgm:t>
        <a:bodyPr/>
        <a:lstStyle/>
        <a:p>
          <a:r>
            <a:rPr lang="en-US" sz="2800" b="1" dirty="0" err="1" smtClean="0"/>
            <a:t>Análisis</a:t>
          </a:r>
          <a:r>
            <a:rPr lang="en-US" sz="2800" b="1" dirty="0" smtClean="0"/>
            <a:t> local</a:t>
          </a:r>
          <a:endParaRPr lang="es-ES" sz="2800" b="1" dirty="0"/>
        </a:p>
      </dgm:t>
    </dgm:pt>
    <dgm:pt modelId="{B922A866-283B-415A-86F8-B88327BD45F2}" type="parTrans" cxnId="{908460AC-A0AD-4A81-9079-A52837CCE520}">
      <dgm:prSet/>
      <dgm:spPr/>
      <dgm:t>
        <a:bodyPr/>
        <a:lstStyle/>
        <a:p>
          <a:endParaRPr lang="es-ES"/>
        </a:p>
      </dgm:t>
    </dgm:pt>
    <dgm:pt modelId="{94F82918-9573-4518-ABB2-9BAE90FD366B}" type="sibTrans" cxnId="{908460AC-A0AD-4A81-9079-A52837CCE520}">
      <dgm:prSet/>
      <dgm:spPr/>
      <dgm:t>
        <a:bodyPr/>
        <a:lstStyle/>
        <a:p>
          <a:endParaRPr lang="es-ES"/>
        </a:p>
      </dgm:t>
    </dgm:pt>
    <dgm:pt modelId="{0D19599E-CA89-416C-B693-19CD5F0DCB54}">
      <dgm:prSet phldrT="[Texto]" custT="1"/>
      <dgm:spPr>
        <a:noFill/>
      </dgm:spPr>
      <dgm:t>
        <a:bodyPr/>
        <a:lstStyle/>
        <a:p>
          <a:r>
            <a:rPr lang="en-US" sz="2400" dirty="0" smtClean="0"/>
            <a:t>No </a:t>
          </a:r>
          <a:r>
            <a:rPr lang="en-US" sz="2400" dirty="0" err="1" smtClean="0"/>
            <a:t>homogeneidad</a:t>
          </a:r>
          <a:r>
            <a:rPr lang="en-US" sz="2400" dirty="0" smtClean="0"/>
            <a:t>.</a:t>
          </a:r>
          <a:endParaRPr lang="es-ES" sz="2400" dirty="0"/>
        </a:p>
      </dgm:t>
    </dgm:pt>
    <dgm:pt modelId="{38146482-AED8-41E9-BDF1-98635FAD8D68}" type="parTrans" cxnId="{971754F8-17E5-48CB-88D4-A925BFF4AFB1}">
      <dgm:prSet/>
      <dgm:spPr/>
      <dgm:t>
        <a:bodyPr/>
        <a:lstStyle/>
        <a:p>
          <a:endParaRPr lang="es-ES"/>
        </a:p>
      </dgm:t>
    </dgm:pt>
    <dgm:pt modelId="{D0BE039D-89B8-4330-A4A9-003BBFC7B506}" type="sibTrans" cxnId="{971754F8-17E5-48CB-88D4-A925BFF4AFB1}">
      <dgm:prSet/>
      <dgm:spPr/>
      <dgm:t>
        <a:bodyPr/>
        <a:lstStyle/>
        <a:p>
          <a:endParaRPr lang="es-ES"/>
        </a:p>
      </dgm:t>
    </dgm:pt>
    <dgm:pt modelId="{0C396527-3747-4C81-8B8A-3B5F62F783DC}">
      <dgm:prSet phldrT="[Texto]" custT="1"/>
      <dgm:spPr>
        <a:noFill/>
      </dgm:spPr>
      <dgm:t>
        <a:bodyPr/>
        <a:lstStyle/>
        <a:p>
          <a:r>
            <a:rPr lang="en-US" sz="2400" dirty="0" err="1" smtClean="0"/>
            <a:t>Contraste</a:t>
          </a:r>
          <a:r>
            <a:rPr lang="en-US" sz="2400" dirty="0" smtClean="0"/>
            <a:t> </a:t>
          </a:r>
          <a:r>
            <a:rPr lang="en-US" sz="2400" dirty="0" err="1" smtClean="0"/>
            <a:t>direccional</a:t>
          </a:r>
          <a:r>
            <a:rPr lang="en-US" sz="2400" dirty="0" smtClean="0"/>
            <a:t>.</a:t>
          </a:r>
          <a:endParaRPr lang="es-ES" sz="2400" dirty="0"/>
        </a:p>
      </dgm:t>
    </dgm:pt>
    <dgm:pt modelId="{6AFB6E0B-BA1D-4DB7-8985-AFDF70209DAD}" type="parTrans" cxnId="{6AD94EF3-1E06-48E1-844D-5C9E02CC23C2}">
      <dgm:prSet/>
      <dgm:spPr/>
      <dgm:t>
        <a:bodyPr/>
        <a:lstStyle/>
        <a:p>
          <a:endParaRPr lang="es-ES"/>
        </a:p>
      </dgm:t>
    </dgm:pt>
    <dgm:pt modelId="{70E5A51C-B5CF-48B3-91FD-48F4BC98687D}" type="sibTrans" cxnId="{6AD94EF3-1E06-48E1-844D-5C9E02CC23C2}">
      <dgm:prSet/>
      <dgm:spPr/>
      <dgm:t>
        <a:bodyPr/>
        <a:lstStyle/>
        <a:p>
          <a:endParaRPr lang="es-ES"/>
        </a:p>
      </dgm:t>
    </dgm:pt>
    <dgm:pt modelId="{A49B6443-B8A1-4AC9-A0D1-B4EA460F6381}" type="pres">
      <dgm:prSet presAssocID="{B62042D3-C0AD-461C-8544-22D78900DA15}" presName="Name0" presStyleCnt="0">
        <dgm:presLayoutVars>
          <dgm:dir/>
          <dgm:animLvl val="lvl"/>
          <dgm:resizeHandles val="exact"/>
        </dgm:presLayoutVars>
      </dgm:prSet>
      <dgm:spPr/>
      <dgm:t>
        <a:bodyPr/>
        <a:lstStyle/>
        <a:p>
          <a:endParaRPr lang="es-ES"/>
        </a:p>
      </dgm:t>
    </dgm:pt>
    <dgm:pt modelId="{08D9A671-261B-4FD6-9557-DD11380573FB}" type="pres">
      <dgm:prSet presAssocID="{63ECAE37-1446-434C-868F-E64FB97CAA74}" presName="composite" presStyleCnt="0"/>
      <dgm:spPr/>
    </dgm:pt>
    <dgm:pt modelId="{5E0279D6-5562-4F15-8BA4-299217498138}" type="pres">
      <dgm:prSet presAssocID="{63ECAE37-1446-434C-868F-E64FB97CAA74}" presName="parTx" presStyleLbl="alignNode1" presStyleIdx="0" presStyleCnt="1">
        <dgm:presLayoutVars>
          <dgm:chMax val="0"/>
          <dgm:chPref val="0"/>
          <dgm:bulletEnabled val="1"/>
        </dgm:presLayoutVars>
      </dgm:prSet>
      <dgm:spPr/>
      <dgm:t>
        <a:bodyPr/>
        <a:lstStyle/>
        <a:p>
          <a:endParaRPr lang="es-ES"/>
        </a:p>
      </dgm:t>
    </dgm:pt>
    <dgm:pt modelId="{C623DC9B-5C04-4100-93CC-8C2A30804732}" type="pres">
      <dgm:prSet presAssocID="{63ECAE37-1446-434C-868F-E64FB97CAA74}" presName="desTx" presStyleLbl="alignAccFollowNode1" presStyleIdx="0" presStyleCnt="1">
        <dgm:presLayoutVars>
          <dgm:bulletEnabled val="1"/>
        </dgm:presLayoutVars>
      </dgm:prSet>
      <dgm:spPr/>
      <dgm:t>
        <a:bodyPr/>
        <a:lstStyle/>
        <a:p>
          <a:endParaRPr lang="es-ES"/>
        </a:p>
      </dgm:t>
    </dgm:pt>
  </dgm:ptLst>
  <dgm:cxnLst>
    <dgm:cxn modelId="{4FA2C8FD-BFCB-47BF-BB63-2887EE2A134C}" type="presOf" srcId="{63ECAE37-1446-434C-868F-E64FB97CAA74}" destId="{5E0279D6-5562-4F15-8BA4-299217498138}" srcOrd="0" destOrd="0" presId="urn:microsoft.com/office/officeart/2005/8/layout/hList1"/>
    <dgm:cxn modelId="{7631A2AD-EBF5-400A-9E70-9FB31E3EA2CE}" type="presOf" srcId="{0D19599E-CA89-416C-B693-19CD5F0DCB54}" destId="{C623DC9B-5C04-4100-93CC-8C2A30804732}" srcOrd="0" destOrd="0" presId="urn:microsoft.com/office/officeart/2005/8/layout/hList1"/>
    <dgm:cxn modelId="{6AD94EF3-1E06-48E1-844D-5C9E02CC23C2}" srcId="{63ECAE37-1446-434C-868F-E64FB97CAA74}" destId="{0C396527-3747-4C81-8B8A-3B5F62F783DC}" srcOrd="1" destOrd="0" parTransId="{6AFB6E0B-BA1D-4DB7-8985-AFDF70209DAD}" sibTransId="{70E5A51C-B5CF-48B3-91FD-48F4BC98687D}"/>
    <dgm:cxn modelId="{65A9C937-020C-443F-8F17-84CE5819CA29}" type="presOf" srcId="{B62042D3-C0AD-461C-8544-22D78900DA15}" destId="{A49B6443-B8A1-4AC9-A0D1-B4EA460F6381}" srcOrd="0" destOrd="0" presId="urn:microsoft.com/office/officeart/2005/8/layout/hList1"/>
    <dgm:cxn modelId="{971754F8-17E5-48CB-88D4-A925BFF4AFB1}" srcId="{63ECAE37-1446-434C-868F-E64FB97CAA74}" destId="{0D19599E-CA89-416C-B693-19CD5F0DCB54}" srcOrd="0" destOrd="0" parTransId="{38146482-AED8-41E9-BDF1-98635FAD8D68}" sibTransId="{D0BE039D-89B8-4330-A4A9-003BBFC7B506}"/>
    <dgm:cxn modelId="{908460AC-A0AD-4A81-9079-A52837CCE520}" srcId="{B62042D3-C0AD-461C-8544-22D78900DA15}" destId="{63ECAE37-1446-434C-868F-E64FB97CAA74}" srcOrd="0" destOrd="0" parTransId="{B922A866-283B-415A-86F8-B88327BD45F2}" sibTransId="{94F82918-9573-4518-ABB2-9BAE90FD366B}"/>
    <dgm:cxn modelId="{D91C4C2C-B049-4A14-817C-15A0D7D2E820}" type="presOf" srcId="{0C396527-3747-4C81-8B8A-3B5F62F783DC}" destId="{C623DC9B-5C04-4100-93CC-8C2A30804732}" srcOrd="0" destOrd="1" presId="urn:microsoft.com/office/officeart/2005/8/layout/hList1"/>
    <dgm:cxn modelId="{E36A234A-E8F6-4593-85B8-8F51B7DEFFA6}" type="presParOf" srcId="{A49B6443-B8A1-4AC9-A0D1-B4EA460F6381}" destId="{08D9A671-261B-4FD6-9557-DD11380573FB}" srcOrd="0" destOrd="0" presId="urn:microsoft.com/office/officeart/2005/8/layout/hList1"/>
    <dgm:cxn modelId="{38762AE8-89A5-4EAC-8CED-891867583D46}" type="presParOf" srcId="{08D9A671-261B-4FD6-9557-DD11380573FB}" destId="{5E0279D6-5562-4F15-8BA4-299217498138}" srcOrd="0" destOrd="0" presId="urn:microsoft.com/office/officeart/2005/8/layout/hList1"/>
    <dgm:cxn modelId="{74C854BB-35EB-40E2-A221-12B2FC2CBF4D}" type="presParOf" srcId="{08D9A671-261B-4FD6-9557-DD11380573FB}" destId="{C623DC9B-5C04-4100-93CC-8C2A3080473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2042D3-C0AD-461C-8544-22D78900DA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3ECAE37-1446-434C-868F-E64FB97CAA74}">
      <dgm:prSet phldrT="[Texto]" custT="1"/>
      <dgm:spPr/>
      <dgm:t>
        <a:bodyPr/>
        <a:lstStyle/>
        <a:p>
          <a:r>
            <a:rPr lang="en-US" sz="2800" b="1" dirty="0" err="1" smtClean="0"/>
            <a:t>Análisis</a:t>
          </a:r>
          <a:r>
            <a:rPr lang="en-US" sz="2800" b="1" dirty="0" smtClean="0"/>
            <a:t> Global</a:t>
          </a:r>
          <a:endParaRPr lang="es-ES" sz="2800" b="1" dirty="0"/>
        </a:p>
      </dgm:t>
    </dgm:pt>
    <dgm:pt modelId="{B922A866-283B-415A-86F8-B88327BD45F2}" type="parTrans" cxnId="{908460AC-A0AD-4A81-9079-A52837CCE520}">
      <dgm:prSet/>
      <dgm:spPr/>
      <dgm:t>
        <a:bodyPr/>
        <a:lstStyle/>
        <a:p>
          <a:endParaRPr lang="es-ES"/>
        </a:p>
      </dgm:t>
    </dgm:pt>
    <dgm:pt modelId="{94F82918-9573-4518-ABB2-9BAE90FD366B}" type="sibTrans" cxnId="{908460AC-A0AD-4A81-9079-A52837CCE520}">
      <dgm:prSet/>
      <dgm:spPr/>
      <dgm:t>
        <a:bodyPr/>
        <a:lstStyle/>
        <a:p>
          <a:endParaRPr lang="es-ES"/>
        </a:p>
      </dgm:t>
    </dgm:pt>
    <dgm:pt modelId="{0D19599E-CA89-416C-B693-19CD5F0DCB54}">
      <dgm:prSet phldrT="[Texto]"/>
      <dgm:spPr>
        <a:noFill/>
      </dgm:spPr>
      <dgm:t>
        <a:bodyPr/>
        <a:lstStyle/>
        <a:p>
          <a:r>
            <a:rPr lang="es-ES" noProof="0" dirty="0" smtClean="0"/>
            <a:t>Concentración de la energía en el espectro de Fourier.</a:t>
          </a:r>
          <a:endParaRPr lang="es-ES" noProof="0" dirty="0"/>
        </a:p>
      </dgm:t>
    </dgm:pt>
    <dgm:pt modelId="{38146482-AED8-41E9-BDF1-98635FAD8D68}" type="parTrans" cxnId="{971754F8-17E5-48CB-88D4-A925BFF4AFB1}">
      <dgm:prSet/>
      <dgm:spPr/>
      <dgm:t>
        <a:bodyPr/>
        <a:lstStyle/>
        <a:p>
          <a:endParaRPr lang="es-ES"/>
        </a:p>
      </dgm:t>
    </dgm:pt>
    <dgm:pt modelId="{D0BE039D-89B8-4330-A4A9-003BBFC7B506}" type="sibTrans" cxnId="{971754F8-17E5-48CB-88D4-A925BFF4AFB1}">
      <dgm:prSet/>
      <dgm:spPr/>
      <dgm:t>
        <a:bodyPr/>
        <a:lstStyle/>
        <a:p>
          <a:endParaRPr lang="es-ES"/>
        </a:p>
      </dgm:t>
    </dgm:pt>
    <dgm:pt modelId="{A49B6443-B8A1-4AC9-A0D1-B4EA460F6381}" type="pres">
      <dgm:prSet presAssocID="{B62042D3-C0AD-461C-8544-22D78900DA15}" presName="Name0" presStyleCnt="0">
        <dgm:presLayoutVars>
          <dgm:dir/>
          <dgm:animLvl val="lvl"/>
          <dgm:resizeHandles val="exact"/>
        </dgm:presLayoutVars>
      </dgm:prSet>
      <dgm:spPr/>
      <dgm:t>
        <a:bodyPr/>
        <a:lstStyle/>
        <a:p>
          <a:endParaRPr lang="es-ES"/>
        </a:p>
      </dgm:t>
    </dgm:pt>
    <dgm:pt modelId="{08D9A671-261B-4FD6-9557-DD11380573FB}" type="pres">
      <dgm:prSet presAssocID="{63ECAE37-1446-434C-868F-E64FB97CAA74}" presName="composite" presStyleCnt="0"/>
      <dgm:spPr/>
    </dgm:pt>
    <dgm:pt modelId="{5E0279D6-5562-4F15-8BA4-299217498138}" type="pres">
      <dgm:prSet presAssocID="{63ECAE37-1446-434C-868F-E64FB97CAA74}" presName="parTx" presStyleLbl="alignNode1" presStyleIdx="0" presStyleCnt="1">
        <dgm:presLayoutVars>
          <dgm:chMax val="0"/>
          <dgm:chPref val="0"/>
          <dgm:bulletEnabled val="1"/>
        </dgm:presLayoutVars>
      </dgm:prSet>
      <dgm:spPr/>
      <dgm:t>
        <a:bodyPr/>
        <a:lstStyle/>
        <a:p>
          <a:endParaRPr lang="es-ES"/>
        </a:p>
      </dgm:t>
    </dgm:pt>
    <dgm:pt modelId="{C623DC9B-5C04-4100-93CC-8C2A30804732}" type="pres">
      <dgm:prSet presAssocID="{63ECAE37-1446-434C-868F-E64FB97CAA74}" presName="desTx" presStyleLbl="alignAccFollowNode1" presStyleIdx="0" presStyleCnt="1">
        <dgm:presLayoutVars>
          <dgm:bulletEnabled val="1"/>
        </dgm:presLayoutVars>
      </dgm:prSet>
      <dgm:spPr/>
      <dgm:t>
        <a:bodyPr/>
        <a:lstStyle/>
        <a:p>
          <a:endParaRPr lang="es-ES"/>
        </a:p>
      </dgm:t>
    </dgm:pt>
  </dgm:ptLst>
  <dgm:cxnLst>
    <dgm:cxn modelId="{658ACE6D-9ADD-4C0A-92AB-D3387A755969}" type="presOf" srcId="{0D19599E-CA89-416C-B693-19CD5F0DCB54}" destId="{C623DC9B-5C04-4100-93CC-8C2A30804732}" srcOrd="0" destOrd="0" presId="urn:microsoft.com/office/officeart/2005/8/layout/hList1"/>
    <dgm:cxn modelId="{971754F8-17E5-48CB-88D4-A925BFF4AFB1}" srcId="{63ECAE37-1446-434C-868F-E64FB97CAA74}" destId="{0D19599E-CA89-416C-B693-19CD5F0DCB54}" srcOrd="0" destOrd="0" parTransId="{38146482-AED8-41E9-BDF1-98635FAD8D68}" sibTransId="{D0BE039D-89B8-4330-A4A9-003BBFC7B506}"/>
    <dgm:cxn modelId="{908460AC-A0AD-4A81-9079-A52837CCE520}" srcId="{B62042D3-C0AD-461C-8544-22D78900DA15}" destId="{63ECAE37-1446-434C-868F-E64FB97CAA74}" srcOrd="0" destOrd="0" parTransId="{B922A866-283B-415A-86F8-B88327BD45F2}" sibTransId="{94F82918-9573-4518-ABB2-9BAE90FD366B}"/>
    <dgm:cxn modelId="{ADEFEA7E-B2DA-426B-B88C-05A3A7A7B29F}" type="presOf" srcId="{B62042D3-C0AD-461C-8544-22D78900DA15}" destId="{A49B6443-B8A1-4AC9-A0D1-B4EA460F6381}" srcOrd="0" destOrd="0" presId="urn:microsoft.com/office/officeart/2005/8/layout/hList1"/>
    <dgm:cxn modelId="{1720DDA8-E193-422B-BFFE-03DEF3E01836}" type="presOf" srcId="{63ECAE37-1446-434C-868F-E64FB97CAA74}" destId="{5E0279D6-5562-4F15-8BA4-299217498138}" srcOrd="0" destOrd="0" presId="urn:microsoft.com/office/officeart/2005/8/layout/hList1"/>
    <dgm:cxn modelId="{925E8F1B-5A16-47D2-B034-21CD0181B71F}" type="presParOf" srcId="{A49B6443-B8A1-4AC9-A0D1-B4EA460F6381}" destId="{08D9A671-261B-4FD6-9557-DD11380573FB}" srcOrd="0" destOrd="0" presId="urn:microsoft.com/office/officeart/2005/8/layout/hList1"/>
    <dgm:cxn modelId="{29EA6BC5-300A-4882-8386-D39433B321C2}" type="presParOf" srcId="{08D9A671-261B-4FD6-9557-DD11380573FB}" destId="{5E0279D6-5562-4F15-8BA4-299217498138}" srcOrd="0" destOrd="0" presId="urn:microsoft.com/office/officeart/2005/8/layout/hList1"/>
    <dgm:cxn modelId="{4A2120B0-6A81-46A4-A982-A4D04CEC668F}" type="presParOf" srcId="{08D9A671-261B-4FD6-9557-DD11380573FB}" destId="{C623DC9B-5C04-4100-93CC-8C2A30804732}"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042D3-C0AD-461C-8544-22D78900DA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3ECAE37-1446-434C-868F-E64FB97CAA74}">
      <dgm:prSet phldrT="[Texto]" custT="1"/>
      <dgm:spPr/>
      <dgm:t>
        <a:bodyPr/>
        <a:lstStyle/>
        <a:p>
          <a:r>
            <a:rPr lang="en-US" sz="2800" b="1" dirty="0" err="1" smtClean="0"/>
            <a:t>Análisis</a:t>
          </a:r>
          <a:r>
            <a:rPr lang="en-US" sz="2800" b="1" dirty="0" smtClean="0"/>
            <a:t> Global</a:t>
          </a:r>
          <a:endParaRPr lang="es-ES" sz="2800" b="1" dirty="0"/>
        </a:p>
      </dgm:t>
    </dgm:pt>
    <dgm:pt modelId="{B922A866-283B-415A-86F8-B88327BD45F2}" type="parTrans" cxnId="{908460AC-A0AD-4A81-9079-A52837CCE520}">
      <dgm:prSet/>
      <dgm:spPr/>
      <dgm:t>
        <a:bodyPr/>
        <a:lstStyle/>
        <a:p>
          <a:endParaRPr lang="es-ES"/>
        </a:p>
      </dgm:t>
    </dgm:pt>
    <dgm:pt modelId="{94F82918-9573-4518-ABB2-9BAE90FD366B}" type="sibTrans" cxnId="{908460AC-A0AD-4A81-9079-A52837CCE520}">
      <dgm:prSet/>
      <dgm:spPr/>
      <dgm:t>
        <a:bodyPr/>
        <a:lstStyle/>
        <a:p>
          <a:endParaRPr lang="es-ES"/>
        </a:p>
      </dgm:t>
    </dgm:pt>
    <dgm:pt modelId="{0D19599E-CA89-416C-B693-19CD5F0DCB54}">
      <dgm:prSet phldrT="[Texto]"/>
      <dgm:spPr>
        <a:noFill/>
      </dgm:spPr>
      <dgm:t>
        <a:bodyPr/>
        <a:lstStyle/>
        <a:p>
          <a:r>
            <a:rPr lang="es-ES" noProof="0" dirty="0" smtClean="0"/>
            <a:t>Concentración de la energía en el espectro de Fourier.</a:t>
          </a:r>
          <a:endParaRPr lang="es-ES" noProof="0" dirty="0"/>
        </a:p>
      </dgm:t>
    </dgm:pt>
    <dgm:pt modelId="{38146482-AED8-41E9-BDF1-98635FAD8D68}" type="parTrans" cxnId="{971754F8-17E5-48CB-88D4-A925BFF4AFB1}">
      <dgm:prSet/>
      <dgm:spPr/>
      <dgm:t>
        <a:bodyPr/>
        <a:lstStyle/>
        <a:p>
          <a:endParaRPr lang="es-ES"/>
        </a:p>
      </dgm:t>
    </dgm:pt>
    <dgm:pt modelId="{D0BE039D-89B8-4330-A4A9-003BBFC7B506}" type="sibTrans" cxnId="{971754F8-17E5-48CB-88D4-A925BFF4AFB1}">
      <dgm:prSet/>
      <dgm:spPr/>
      <dgm:t>
        <a:bodyPr/>
        <a:lstStyle/>
        <a:p>
          <a:endParaRPr lang="es-ES"/>
        </a:p>
      </dgm:t>
    </dgm:pt>
    <dgm:pt modelId="{A49B6443-B8A1-4AC9-A0D1-B4EA460F6381}" type="pres">
      <dgm:prSet presAssocID="{B62042D3-C0AD-461C-8544-22D78900DA15}" presName="Name0" presStyleCnt="0">
        <dgm:presLayoutVars>
          <dgm:dir/>
          <dgm:animLvl val="lvl"/>
          <dgm:resizeHandles val="exact"/>
        </dgm:presLayoutVars>
      </dgm:prSet>
      <dgm:spPr/>
      <dgm:t>
        <a:bodyPr/>
        <a:lstStyle/>
        <a:p>
          <a:endParaRPr lang="es-ES"/>
        </a:p>
      </dgm:t>
    </dgm:pt>
    <dgm:pt modelId="{08D9A671-261B-4FD6-9557-DD11380573FB}" type="pres">
      <dgm:prSet presAssocID="{63ECAE37-1446-434C-868F-E64FB97CAA74}" presName="composite" presStyleCnt="0"/>
      <dgm:spPr/>
    </dgm:pt>
    <dgm:pt modelId="{5E0279D6-5562-4F15-8BA4-299217498138}" type="pres">
      <dgm:prSet presAssocID="{63ECAE37-1446-434C-868F-E64FB97CAA74}" presName="parTx" presStyleLbl="alignNode1" presStyleIdx="0" presStyleCnt="1">
        <dgm:presLayoutVars>
          <dgm:chMax val="0"/>
          <dgm:chPref val="0"/>
          <dgm:bulletEnabled val="1"/>
        </dgm:presLayoutVars>
      </dgm:prSet>
      <dgm:spPr/>
      <dgm:t>
        <a:bodyPr/>
        <a:lstStyle/>
        <a:p>
          <a:endParaRPr lang="es-ES"/>
        </a:p>
      </dgm:t>
    </dgm:pt>
    <dgm:pt modelId="{C623DC9B-5C04-4100-93CC-8C2A30804732}" type="pres">
      <dgm:prSet presAssocID="{63ECAE37-1446-434C-868F-E64FB97CAA74}" presName="desTx" presStyleLbl="alignAccFollowNode1" presStyleIdx="0" presStyleCnt="1">
        <dgm:presLayoutVars>
          <dgm:bulletEnabled val="1"/>
        </dgm:presLayoutVars>
      </dgm:prSet>
      <dgm:spPr/>
      <dgm:t>
        <a:bodyPr/>
        <a:lstStyle/>
        <a:p>
          <a:endParaRPr lang="es-ES"/>
        </a:p>
      </dgm:t>
    </dgm:pt>
  </dgm:ptLst>
  <dgm:cxnLst>
    <dgm:cxn modelId="{526A3CAF-7FDA-4156-96F4-E332DBEB8945}" type="presOf" srcId="{63ECAE37-1446-434C-868F-E64FB97CAA74}" destId="{5E0279D6-5562-4F15-8BA4-299217498138}" srcOrd="0" destOrd="0" presId="urn:microsoft.com/office/officeart/2005/8/layout/hList1"/>
    <dgm:cxn modelId="{DFB644C9-858C-4B6A-A7CB-CC4DC0D45D54}" type="presOf" srcId="{0D19599E-CA89-416C-B693-19CD5F0DCB54}" destId="{C623DC9B-5C04-4100-93CC-8C2A30804732}" srcOrd="0" destOrd="0" presId="urn:microsoft.com/office/officeart/2005/8/layout/hList1"/>
    <dgm:cxn modelId="{971754F8-17E5-48CB-88D4-A925BFF4AFB1}" srcId="{63ECAE37-1446-434C-868F-E64FB97CAA74}" destId="{0D19599E-CA89-416C-B693-19CD5F0DCB54}" srcOrd="0" destOrd="0" parTransId="{38146482-AED8-41E9-BDF1-98635FAD8D68}" sibTransId="{D0BE039D-89B8-4330-A4A9-003BBFC7B506}"/>
    <dgm:cxn modelId="{908460AC-A0AD-4A81-9079-A52837CCE520}" srcId="{B62042D3-C0AD-461C-8544-22D78900DA15}" destId="{63ECAE37-1446-434C-868F-E64FB97CAA74}" srcOrd="0" destOrd="0" parTransId="{B922A866-283B-415A-86F8-B88327BD45F2}" sibTransId="{94F82918-9573-4518-ABB2-9BAE90FD366B}"/>
    <dgm:cxn modelId="{1641EFF2-19F6-4260-AFBA-11005470C2AB}" type="presOf" srcId="{B62042D3-C0AD-461C-8544-22D78900DA15}" destId="{A49B6443-B8A1-4AC9-A0D1-B4EA460F6381}" srcOrd="0" destOrd="0" presId="urn:microsoft.com/office/officeart/2005/8/layout/hList1"/>
    <dgm:cxn modelId="{1B24E21F-E5CA-4FA0-A6F6-2A738AA3027A}" type="presParOf" srcId="{A49B6443-B8A1-4AC9-A0D1-B4EA460F6381}" destId="{08D9A671-261B-4FD6-9557-DD11380573FB}" srcOrd="0" destOrd="0" presId="urn:microsoft.com/office/officeart/2005/8/layout/hList1"/>
    <dgm:cxn modelId="{CB7AFCAB-B59A-47E4-B9F0-356745992F48}" type="presParOf" srcId="{08D9A671-261B-4FD6-9557-DD11380573FB}" destId="{5E0279D6-5562-4F15-8BA4-299217498138}" srcOrd="0" destOrd="0" presId="urn:microsoft.com/office/officeart/2005/8/layout/hList1"/>
    <dgm:cxn modelId="{813CF0CD-50CF-49DE-92BB-E35B088E2E57}" type="presParOf" srcId="{08D9A671-261B-4FD6-9557-DD11380573FB}" destId="{C623DC9B-5C04-4100-93CC-8C2A3080473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C86182-982B-4375-88FF-891BE89B038E}"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s-ES_tradnl"/>
        </a:p>
      </dgm:t>
    </dgm:pt>
    <dgm:pt modelId="{1C574AA1-5FFC-401A-B296-8742085F9B37}">
      <dgm:prSet phldrT="[Texto]"/>
      <dgm:spPr/>
      <dgm:t>
        <a:bodyPr/>
        <a:lstStyle/>
        <a:p>
          <a:r>
            <a:rPr lang="es-ES_tradnl" dirty="0" smtClean="0"/>
            <a:t>1</a:t>
          </a:r>
          <a:endParaRPr lang="es-ES_tradnl" dirty="0"/>
        </a:p>
      </dgm:t>
    </dgm:pt>
    <dgm:pt modelId="{4F29232B-DBD7-4A4D-AA94-FD3E029DD7A2}" type="parTrans" cxnId="{DC10E146-ABF1-44BB-8A27-B72AB1AA5B40}">
      <dgm:prSet/>
      <dgm:spPr/>
      <dgm:t>
        <a:bodyPr/>
        <a:lstStyle/>
        <a:p>
          <a:endParaRPr lang="es-ES_tradnl"/>
        </a:p>
      </dgm:t>
    </dgm:pt>
    <dgm:pt modelId="{0FF48B59-2735-46FD-8C35-D53B4193B069}" type="sibTrans" cxnId="{DC10E146-ABF1-44BB-8A27-B72AB1AA5B40}">
      <dgm:prSet/>
      <dgm:spPr/>
      <dgm:t>
        <a:bodyPr/>
        <a:lstStyle/>
        <a:p>
          <a:endParaRPr lang="es-ES_tradnl"/>
        </a:p>
      </dgm:t>
    </dgm:pt>
    <dgm:pt modelId="{780FF211-6B69-4D76-8CF0-ED29FDE634ED}">
      <dgm:prSet phldrT="[Texto]"/>
      <dgm:spPr/>
      <dgm:t>
        <a:bodyPr/>
        <a:lstStyle/>
        <a:p>
          <a:r>
            <a:rPr lang="es-ES_tradnl" dirty="0" smtClean="0"/>
            <a:t>2</a:t>
          </a:r>
          <a:endParaRPr lang="es-ES_tradnl" dirty="0"/>
        </a:p>
      </dgm:t>
    </dgm:pt>
    <dgm:pt modelId="{BC426EF3-D7D3-4FE2-92B3-8891D6437A66}" type="parTrans" cxnId="{FD812EE5-8E86-42CC-AD55-F480464F7237}">
      <dgm:prSet/>
      <dgm:spPr/>
      <dgm:t>
        <a:bodyPr/>
        <a:lstStyle/>
        <a:p>
          <a:endParaRPr lang="es-US"/>
        </a:p>
      </dgm:t>
    </dgm:pt>
    <dgm:pt modelId="{ECEE2A53-9A0F-4BCD-98AB-0099F3F3D8DC}" type="sibTrans" cxnId="{FD812EE5-8E86-42CC-AD55-F480464F7237}">
      <dgm:prSet/>
      <dgm:spPr/>
      <dgm:t>
        <a:bodyPr/>
        <a:lstStyle/>
        <a:p>
          <a:endParaRPr lang="es-US"/>
        </a:p>
      </dgm:t>
    </dgm:pt>
    <dgm:pt modelId="{F7FD1F0C-A325-4A2D-AE87-00F0618C827B}" type="pres">
      <dgm:prSet presAssocID="{94C86182-982B-4375-88FF-891BE89B038E}" presName="composite" presStyleCnt="0">
        <dgm:presLayoutVars>
          <dgm:chMax val="5"/>
          <dgm:dir/>
          <dgm:animLvl val="ctr"/>
          <dgm:resizeHandles val="exact"/>
        </dgm:presLayoutVars>
      </dgm:prSet>
      <dgm:spPr/>
      <dgm:t>
        <a:bodyPr/>
        <a:lstStyle/>
        <a:p>
          <a:endParaRPr lang="es-PE"/>
        </a:p>
      </dgm:t>
    </dgm:pt>
    <dgm:pt modelId="{2967EF65-4420-4B3A-8815-B801FB6D7AA9}" type="pres">
      <dgm:prSet presAssocID="{94C86182-982B-4375-88FF-891BE89B038E}" presName="cycle" presStyleCnt="0"/>
      <dgm:spPr/>
    </dgm:pt>
    <dgm:pt modelId="{A40526E5-B3B2-47F9-93C9-3535102DF4C9}" type="pres">
      <dgm:prSet presAssocID="{94C86182-982B-4375-88FF-891BE89B038E}" presName="centerShape" presStyleCnt="0"/>
      <dgm:spPr/>
    </dgm:pt>
    <dgm:pt modelId="{B52F4FD6-69DE-44F8-AAE6-F7D4089889DE}" type="pres">
      <dgm:prSet presAssocID="{94C86182-982B-4375-88FF-891BE89B038E}" presName="connSite" presStyleLbl="node1" presStyleIdx="0" presStyleCnt="3"/>
      <dgm:spPr/>
    </dgm:pt>
    <dgm:pt modelId="{7F1B560D-5C9C-4803-8C9C-308A53F348E6}" type="pres">
      <dgm:prSet presAssocID="{94C86182-982B-4375-88FF-891BE89B038E}" presName="visible" presStyleLbl="node1" presStyleIdx="0" presStyleCnt="3"/>
      <dgm:spPr/>
    </dgm:pt>
    <dgm:pt modelId="{5C89B7CB-A640-49F9-B50A-FFD8D27C9EB7}" type="pres">
      <dgm:prSet presAssocID="{4F29232B-DBD7-4A4D-AA94-FD3E029DD7A2}" presName="Name25" presStyleLbl="parChTrans1D1" presStyleIdx="0" presStyleCnt="2"/>
      <dgm:spPr/>
      <dgm:t>
        <a:bodyPr/>
        <a:lstStyle/>
        <a:p>
          <a:endParaRPr lang="es-PE"/>
        </a:p>
      </dgm:t>
    </dgm:pt>
    <dgm:pt modelId="{7A310CFC-BD1A-4532-9C79-35B9817F7F16}" type="pres">
      <dgm:prSet presAssocID="{1C574AA1-5FFC-401A-B296-8742085F9B37}" presName="node" presStyleCnt="0"/>
      <dgm:spPr/>
    </dgm:pt>
    <dgm:pt modelId="{F8D06DA8-56FE-4FCE-AC99-7131AB8078C9}" type="pres">
      <dgm:prSet presAssocID="{1C574AA1-5FFC-401A-B296-8742085F9B37}" presName="parentNode" presStyleLbl="node1" presStyleIdx="1" presStyleCnt="3" custLinFactNeighborX="-13015" custLinFactNeighborY="-9583">
        <dgm:presLayoutVars>
          <dgm:chMax val="1"/>
          <dgm:bulletEnabled val="1"/>
        </dgm:presLayoutVars>
      </dgm:prSet>
      <dgm:spPr/>
      <dgm:t>
        <a:bodyPr/>
        <a:lstStyle/>
        <a:p>
          <a:endParaRPr lang="es-PE"/>
        </a:p>
      </dgm:t>
    </dgm:pt>
    <dgm:pt modelId="{7E5E2595-ED78-4055-8DE9-9D71C4BE5709}" type="pres">
      <dgm:prSet presAssocID="{1C574AA1-5FFC-401A-B296-8742085F9B37}" presName="childNode" presStyleLbl="revTx" presStyleIdx="0" presStyleCnt="0">
        <dgm:presLayoutVars>
          <dgm:bulletEnabled val="1"/>
        </dgm:presLayoutVars>
      </dgm:prSet>
      <dgm:spPr/>
      <dgm:t>
        <a:bodyPr/>
        <a:lstStyle/>
        <a:p>
          <a:endParaRPr lang="es-ES_tradnl"/>
        </a:p>
      </dgm:t>
    </dgm:pt>
    <dgm:pt modelId="{302EC0BD-CB81-4249-BD8F-DEE652123901}" type="pres">
      <dgm:prSet presAssocID="{BC426EF3-D7D3-4FE2-92B3-8891D6437A66}" presName="Name25" presStyleLbl="parChTrans1D1" presStyleIdx="1" presStyleCnt="2"/>
      <dgm:spPr/>
    </dgm:pt>
    <dgm:pt modelId="{9D44DF74-5AAE-4EC5-85F9-FA009C1D30D0}" type="pres">
      <dgm:prSet presAssocID="{780FF211-6B69-4D76-8CF0-ED29FDE634ED}" presName="node" presStyleCnt="0"/>
      <dgm:spPr/>
    </dgm:pt>
    <dgm:pt modelId="{F1A1668B-4772-4074-AE46-A1B1216DB9C9}" type="pres">
      <dgm:prSet presAssocID="{780FF211-6B69-4D76-8CF0-ED29FDE634ED}" presName="parentNode" presStyleLbl="node1" presStyleIdx="2" presStyleCnt="3">
        <dgm:presLayoutVars>
          <dgm:chMax val="1"/>
          <dgm:bulletEnabled val="1"/>
        </dgm:presLayoutVars>
      </dgm:prSet>
      <dgm:spPr/>
      <dgm:t>
        <a:bodyPr/>
        <a:lstStyle/>
        <a:p>
          <a:endParaRPr lang="es-US"/>
        </a:p>
      </dgm:t>
    </dgm:pt>
    <dgm:pt modelId="{FA460FB8-9415-4591-BA84-F15A55DF2D7B}" type="pres">
      <dgm:prSet presAssocID="{780FF211-6B69-4D76-8CF0-ED29FDE634ED}" presName="childNode" presStyleLbl="revTx" presStyleIdx="0" presStyleCnt="0">
        <dgm:presLayoutVars>
          <dgm:bulletEnabled val="1"/>
        </dgm:presLayoutVars>
      </dgm:prSet>
      <dgm:spPr/>
    </dgm:pt>
  </dgm:ptLst>
  <dgm:cxnLst>
    <dgm:cxn modelId="{3CB65270-07AC-450C-9F15-87471EDDABCB}" type="presOf" srcId="{94C86182-982B-4375-88FF-891BE89B038E}" destId="{F7FD1F0C-A325-4A2D-AE87-00F0618C827B}" srcOrd="0" destOrd="0" presId="urn:microsoft.com/office/officeart/2005/8/layout/radial2"/>
    <dgm:cxn modelId="{DC10E146-ABF1-44BB-8A27-B72AB1AA5B40}" srcId="{94C86182-982B-4375-88FF-891BE89B038E}" destId="{1C574AA1-5FFC-401A-B296-8742085F9B37}" srcOrd="0" destOrd="0" parTransId="{4F29232B-DBD7-4A4D-AA94-FD3E029DD7A2}" sibTransId="{0FF48B59-2735-46FD-8C35-D53B4193B069}"/>
    <dgm:cxn modelId="{FF03FC9C-BB7A-4FD9-BAD9-ED7002ADF434}" type="presOf" srcId="{1C574AA1-5FFC-401A-B296-8742085F9B37}" destId="{F8D06DA8-56FE-4FCE-AC99-7131AB8078C9}" srcOrd="0" destOrd="0" presId="urn:microsoft.com/office/officeart/2005/8/layout/radial2"/>
    <dgm:cxn modelId="{A9B4135C-8C9E-4069-BEC8-9B3AE8F67313}" type="presOf" srcId="{780FF211-6B69-4D76-8CF0-ED29FDE634ED}" destId="{F1A1668B-4772-4074-AE46-A1B1216DB9C9}" srcOrd="0" destOrd="0" presId="urn:microsoft.com/office/officeart/2005/8/layout/radial2"/>
    <dgm:cxn modelId="{FD812EE5-8E86-42CC-AD55-F480464F7237}" srcId="{94C86182-982B-4375-88FF-891BE89B038E}" destId="{780FF211-6B69-4D76-8CF0-ED29FDE634ED}" srcOrd="1" destOrd="0" parTransId="{BC426EF3-D7D3-4FE2-92B3-8891D6437A66}" sibTransId="{ECEE2A53-9A0F-4BCD-98AB-0099F3F3D8DC}"/>
    <dgm:cxn modelId="{413B83DF-DF05-43CE-90BB-73382E82FCA6}" type="presOf" srcId="{BC426EF3-D7D3-4FE2-92B3-8891D6437A66}" destId="{302EC0BD-CB81-4249-BD8F-DEE652123901}" srcOrd="0" destOrd="0" presId="urn:microsoft.com/office/officeart/2005/8/layout/radial2"/>
    <dgm:cxn modelId="{BBE7D0C2-3933-4B2F-8B7B-BC1F8357FD3B}" type="presOf" srcId="{4F29232B-DBD7-4A4D-AA94-FD3E029DD7A2}" destId="{5C89B7CB-A640-49F9-B50A-FFD8D27C9EB7}" srcOrd="0" destOrd="0" presId="urn:microsoft.com/office/officeart/2005/8/layout/radial2"/>
    <dgm:cxn modelId="{865FDA5E-79B1-4CC5-B444-03145077D1EC}" type="presParOf" srcId="{F7FD1F0C-A325-4A2D-AE87-00F0618C827B}" destId="{2967EF65-4420-4B3A-8815-B801FB6D7AA9}" srcOrd="0" destOrd="0" presId="urn:microsoft.com/office/officeart/2005/8/layout/radial2"/>
    <dgm:cxn modelId="{204F39FD-DBA7-4EF1-B61F-886F4676BB38}" type="presParOf" srcId="{2967EF65-4420-4B3A-8815-B801FB6D7AA9}" destId="{A40526E5-B3B2-47F9-93C9-3535102DF4C9}" srcOrd="0" destOrd="0" presId="urn:microsoft.com/office/officeart/2005/8/layout/radial2"/>
    <dgm:cxn modelId="{32370FCE-76B8-432C-8FB9-5E666B3CF163}" type="presParOf" srcId="{A40526E5-B3B2-47F9-93C9-3535102DF4C9}" destId="{B52F4FD6-69DE-44F8-AAE6-F7D4089889DE}" srcOrd="0" destOrd="0" presId="urn:microsoft.com/office/officeart/2005/8/layout/radial2"/>
    <dgm:cxn modelId="{7E5B8906-57EA-4892-9067-734E9A2C113E}" type="presParOf" srcId="{A40526E5-B3B2-47F9-93C9-3535102DF4C9}" destId="{7F1B560D-5C9C-4803-8C9C-308A53F348E6}" srcOrd="1" destOrd="0" presId="urn:microsoft.com/office/officeart/2005/8/layout/radial2"/>
    <dgm:cxn modelId="{95DFDF7C-B9C7-4B82-B562-AF87192DC44C}" type="presParOf" srcId="{2967EF65-4420-4B3A-8815-B801FB6D7AA9}" destId="{5C89B7CB-A640-49F9-B50A-FFD8D27C9EB7}" srcOrd="1" destOrd="0" presId="urn:microsoft.com/office/officeart/2005/8/layout/radial2"/>
    <dgm:cxn modelId="{8AD36513-F756-4990-B6EC-645E9F266B56}" type="presParOf" srcId="{2967EF65-4420-4B3A-8815-B801FB6D7AA9}" destId="{7A310CFC-BD1A-4532-9C79-35B9817F7F16}" srcOrd="2" destOrd="0" presId="urn:microsoft.com/office/officeart/2005/8/layout/radial2"/>
    <dgm:cxn modelId="{023A05A1-7B69-44D7-8F24-FE23747B553D}" type="presParOf" srcId="{7A310CFC-BD1A-4532-9C79-35B9817F7F16}" destId="{F8D06DA8-56FE-4FCE-AC99-7131AB8078C9}" srcOrd="0" destOrd="0" presId="urn:microsoft.com/office/officeart/2005/8/layout/radial2"/>
    <dgm:cxn modelId="{7B75C274-7990-462F-BB20-A6E776E02DA2}" type="presParOf" srcId="{7A310CFC-BD1A-4532-9C79-35B9817F7F16}" destId="{7E5E2595-ED78-4055-8DE9-9D71C4BE5709}" srcOrd="1" destOrd="0" presId="urn:microsoft.com/office/officeart/2005/8/layout/radial2"/>
    <dgm:cxn modelId="{74C0C4E8-AC14-4191-934D-523F1B5946A8}" type="presParOf" srcId="{2967EF65-4420-4B3A-8815-B801FB6D7AA9}" destId="{302EC0BD-CB81-4249-BD8F-DEE652123901}" srcOrd="3" destOrd="0" presId="urn:microsoft.com/office/officeart/2005/8/layout/radial2"/>
    <dgm:cxn modelId="{48F642CB-8191-43C9-9338-3CCA975EFF49}" type="presParOf" srcId="{2967EF65-4420-4B3A-8815-B801FB6D7AA9}" destId="{9D44DF74-5AAE-4EC5-85F9-FA009C1D30D0}" srcOrd="4" destOrd="0" presId="urn:microsoft.com/office/officeart/2005/8/layout/radial2"/>
    <dgm:cxn modelId="{80D4B18A-AA97-4DA1-A82D-B7C8D1314CFD}" type="presParOf" srcId="{9D44DF74-5AAE-4EC5-85F9-FA009C1D30D0}" destId="{F1A1668B-4772-4074-AE46-A1B1216DB9C9}" srcOrd="0" destOrd="0" presId="urn:microsoft.com/office/officeart/2005/8/layout/radial2"/>
    <dgm:cxn modelId="{9708BE6C-EBED-4AE7-9594-D732CA2A1AB6}" type="presParOf" srcId="{9D44DF74-5AAE-4EC5-85F9-FA009C1D30D0}" destId="{FA460FB8-9415-4591-BA84-F15A55DF2D7B}"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C86182-982B-4375-88FF-891BE89B038E}"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s-ES_tradnl"/>
        </a:p>
      </dgm:t>
    </dgm:pt>
    <dgm:pt modelId="{27E4E626-72AD-42EF-A546-1920CFDB3630}">
      <dgm:prSet phldrT="[Texto]"/>
      <dgm:spPr/>
      <dgm:t>
        <a:bodyPr/>
        <a:lstStyle/>
        <a:p>
          <a:r>
            <a:rPr lang="es-ES_tradnl" dirty="0" smtClean="0"/>
            <a:t>3</a:t>
          </a:r>
          <a:endParaRPr lang="es-ES_tradnl" dirty="0"/>
        </a:p>
      </dgm:t>
    </dgm:pt>
    <dgm:pt modelId="{CBDBC2E3-1E8F-4B13-A192-AFBF7D09C387}" type="parTrans" cxnId="{C2E83D27-B801-4EEA-BA45-2823054468E1}">
      <dgm:prSet/>
      <dgm:spPr/>
      <dgm:t>
        <a:bodyPr/>
        <a:lstStyle/>
        <a:p>
          <a:endParaRPr lang="es-ES"/>
        </a:p>
      </dgm:t>
    </dgm:pt>
    <dgm:pt modelId="{6B70C7C1-86A4-4E9F-880B-7EBCD67775FB}" type="sibTrans" cxnId="{C2E83D27-B801-4EEA-BA45-2823054468E1}">
      <dgm:prSet/>
      <dgm:spPr/>
      <dgm:t>
        <a:bodyPr/>
        <a:lstStyle/>
        <a:p>
          <a:endParaRPr lang="es-ES"/>
        </a:p>
      </dgm:t>
    </dgm:pt>
    <dgm:pt modelId="{1BFF21CA-24AD-40FA-93B6-63FDF774087F}">
      <dgm:prSet phldrT="[Texto]"/>
      <dgm:spPr/>
      <dgm:t>
        <a:bodyPr/>
        <a:lstStyle/>
        <a:p>
          <a:r>
            <a:rPr lang="es-ES_tradnl" dirty="0" smtClean="0"/>
            <a:t>4</a:t>
          </a:r>
          <a:endParaRPr lang="es-ES_tradnl" dirty="0"/>
        </a:p>
      </dgm:t>
    </dgm:pt>
    <dgm:pt modelId="{033268BB-2207-493D-896A-A03F59BDABFB}" type="parTrans" cxnId="{6AAE99C2-F301-42D1-80EF-9DBFDC090CCC}">
      <dgm:prSet/>
      <dgm:spPr/>
      <dgm:t>
        <a:bodyPr/>
        <a:lstStyle/>
        <a:p>
          <a:endParaRPr lang="es-US"/>
        </a:p>
      </dgm:t>
    </dgm:pt>
    <dgm:pt modelId="{51F1DBC7-318B-4DF4-9F1F-955753473796}" type="sibTrans" cxnId="{6AAE99C2-F301-42D1-80EF-9DBFDC090CCC}">
      <dgm:prSet/>
      <dgm:spPr/>
      <dgm:t>
        <a:bodyPr/>
        <a:lstStyle/>
        <a:p>
          <a:endParaRPr lang="es-US"/>
        </a:p>
      </dgm:t>
    </dgm:pt>
    <dgm:pt modelId="{F7FD1F0C-A325-4A2D-AE87-00F0618C827B}" type="pres">
      <dgm:prSet presAssocID="{94C86182-982B-4375-88FF-891BE89B038E}" presName="composite" presStyleCnt="0">
        <dgm:presLayoutVars>
          <dgm:chMax val="5"/>
          <dgm:dir/>
          <dgm:animLvl val="ctr"/>
          <dgm:resizeHandles val="exact"/>
        </dgm:presLayoutVars>
      </dgm:prSet>
      <dgm:spPr/>
      <dgm:t>
        <a:bodyPr/>
        <a:lstStyle/>
        <a:p>
          <a:endParaRPr lang="es-PE"/>
        </a:p>
      </dgm:t>
    </dgm:pt>
    <dgm:pt modelId="{2967EF65-4420-4B3A-8815-B801FB6D7AA9}" type="pres">
      <dgm:prSet presAssocID="{94C86182-982B-4375-88FF-891BE89B038E}" presName="cycle" presStyleCnt="0"/>
      <dgm:spPr/>
    </dgm:pt>
    <dgm:pt modelId="{A40526E5-B3B2-47F9-93C9-3535102DF4C9}" type="pres">
      <dgm:prSet presAssocID="{94C86182-982B-4375-88FF-891BE89B038E}" presName="centerShape" presStyleCnt="0"/>
      <dgm:spPr/>
    </dgm:pt>
    <dgm:pt modelId="{B52F4FD6-69DE-44F8-AAE6-F7D4089889DE}" type="pres">
      <dgm:prSet presAssocID="{94C86182-982B-4375-88FF-891BE89B038E}" presName="connSite" presStyleLbl="node1" presStyleIdx="0" presStyleCnt="3"/>
      <dgm:spPr/>
    </dgm:pt>
    <dgm:pt modelId="{7F1B560D-5C9C-4803-8C9C-308A53F348E6}" type="pres">
      <dgm:prSet presAssocID="{94C86182-982B-4375-88FF-891BE89B038E}" presName="visible" presStyleLbl="node1" presStyleIdx="0" presStyleCnt="3"/>
      <dgm:spPr/>
    </dgm:pt>
    <dgm:pt modelId="{3EF78BD3-4717-476A-9F73-A585EF474CD9}" type="pres">
      <dgm:prSet presAssocID="{CBDBC2E3-1E8F-4B13-A192-AFBF7D09C387}" presName="Name25" presStyleLbl="parChTrans1D1" presStyleIdx="0" presStyleCnt="2"/>
      <dgm:spPr/>
      <dgm:t>
        <a:bodyPr/>
        <a:lstStyle/>
        <a:p>
          <a:endParaRPr lang="en-US"/>
        </a:p>
      </dgm:t>
    </dgm:pt>
    <dgm:pt modelId="{83ACD6B6-5D68-4ADC-A339-609D7104A0F7}" type="pres">
      <dgm:prSet presAssocID="{27E4E626-72AD-42EF-A546-1920CFDB3630}" presName="node" presStyleCnt="0"/>
      <dgm:spPr/>
    </dgm:pt>
    <dgm:pt modelId="{D72C5D28-62CB-4E69-9B8D-CEDD428E0EB0}" type="pres">
      <dgm:prSet presAssocID="{27E4E626-72AD-42EF-A546-1920CFDB3630}" presName="parentNode" presStyleLbl="node1" presStyleIdx="1" presStyleCnt="3">
        <dgm:presLayoutVars>
          <dgm:chMax val="1"/>
          <dgm:bulletEnabled val="1"/>
        </dgm:presLayoutVars>
      </dgm:prSet>
      <dgm:spPr/>
      <dgm:t>
        <a:bodyPr/>
        <a:lstStyle/>
        <a:p>
          <a:endParaRPr lang="es-ES"/>
        </a:p>
      </dgm:t>
    </dgm:pt>
    <dgm:pt modelId="{5650B282-0CF9-4F57-BEB5-2CE9F8C0E6DE}" type="pres">
      <dgm:prSet presAssocID="{27E4E626-72AD-42EF-A546-1920CFDB3630}" presName="childNode" presStyleLbl="revTx" presStyleIdx="0" presStyleCnt="0">
        <dgm:presLayoutVars>
          <dgm:bulletEnabled val="1"/>
        </dgm:presLayoutVars>
      </dgm:prSet>
      <dgm:spPr/>
    </dgm:pt>
    <dgm:pt modelId="{24F45515-1E14-484E-9497-F1A2EC64DCE0}" type="pres">
      <dgm:prSet presAssocID="{033268BB-2207-493D-896A-A03F59BDABFB}" presName="Name25" presStyleLbl="parChTrans1D1" presStyleIdx="1" presStyleCnt="2"/>
      <dgm:spPr/>
    </dgm:pt>
    <dgm:pt modelId="{1085B5C7-CEA9-4B89-B79A-DE8FAC858122}" type="pres">
      <dgm:prSet presAssocID="{1BFF21CA-24AD-40FA-93B6-63FDF774087F}" presName="node" presStyleCnt="0"/>
      <dgm:spPr/>
    </dgm:pt>
    <dgm:pt modelId="{5A2C032D-8FBB-43FE-9739-7C54AC48544B}" type="pres">
      <dgm:prSet presAssocID="{1BFF21CA-24AD-40FA-93B6-63FDF774087F}" presName="parentNode" presStyleLbl="node1" presStyleIdx="2" presStyleCnt="3">
        <dgm:presLayoutVars>
          <dgm:chMax val="1"/>
          <dgm:bulletEnabled val="1"/>
        </dgm:presLayoutVars>
      </dgm:prSet>
      <dgm:spPr/>
      <dgm:t>
        <a:bodyPr/>
        <a:lstStyle/>
        <a:p>
          <a:endParaRPr lang="es-US"/>
        </a:p>
      </dgm:t>
    </dgm:pt>
    <dgm:pt modelId="{710EFCEC-4125-40D1-B5FF-D6458A239944}" type="pres">
      <dgm:prSet presAssocID="{1BFF21CA-24AD-40FA-93B6-63FDF774087F}" presName="childNode" presStyleLbl="revTx" presStyleIdx="0" presStyleCnt="0">
        <dgm:presLayoutVars>
          <dgm:bulletEnabled val="1"/>
        </dgm:presLayoutVars>
      </dgm:prSet>
      <dgm:spPr/>
    </dgm:pt>
  </dgm:ptLst>
  <dgm:cxnLst>
    <dgm:cxn modelId="{AF473084-01B6-4F9F-AB13-5E22972AF02A}" type="presOf" srcId="{033268BB-2207-493D-896A-A03F59BDABFB}" destId="{24F45515-1E14-484E-9497-F1A2EC64DCE0}" srcOrd="0" destOrd="0" presId="urn:microsoft.com/office/officeart/2005/8/layout/radial2"/>
    <dgm:cxn modelId="{7D0C88B4-633B-4F1D-9F33-50F75EECC1C2}" type="presOf" srcId="{94C86182-982B-4375-88FF-891BE89B038E}" destId="{F7FD1F0C-A325-4A2D-AE87-00F0618C827B}" srcOrd="0" destOrd="0" presId="urn:microsoft.com/office/officeart/2005/8/layout/radial2"/>
    <dgm:cxn modelId="{6AAE99C2-F301-42D1-80EF-9DBFDC090CCC}" srcId="{94C86182-982B-4375-88FF-891BE89B038E}" destId="{1BFF21CA-24AD-40FA-93B6-63FDF774087F}" srcOrd="1" destOrd="0" parTransId="{033268BB-2207-493D-896A-A03F59BDABFB}" sibTransId="{51F1DBC7-318B-4DF4-9F1F-955753473796}"/>
    <dgm:cxn modelId="{3625C599-4B88-48B4-9598-0D60B0269975}" type="presOf" srcId="{1BFF21CA-24AD-40FA-93B6-63FDF774087F}" destId="{5A2C032D-8FBB-43FE-9739-7C54AC48544B}" srcOrd="0" destOrd="0" presId="urn:microsoft.com/office/officeart/2005/8/layout/radial2"/>
    <dgm:cxn modelId="{C2E83D27-B801-4EEA-BA45-2823054468E1}" srcId="{94C86182-982B-4375-88FF-891BE89B038E}" destId="{27E4E626-72AD-42EF-A546-1920CFDB3630}" srcOrd="0" destOrd="0" parTransId="{CBDBC2E3-1E8F-4B13-A192-AFBF7D09C387}" sibTransId="{6B70C7C1-86A4-4E9F-880B-7EBCD67775FB}"/>
    <dgm:cxn modelId="{23A554AA-584C-48B2-9E9D-68FABA4D2C7E}" type="presOf" srcId="{27E4E626-72AD-42EF-A546-1920CFDB3630}" destId="{D72C5D28-62CB-4E69-9B8D-CEDD428E0EB0}" srcOrd="0" destOrd="0" presId="urn:microsoft.com/office/officeart/2005/8/layout/radial2"/>
    <dgm:cxn modelId="{AA2C4EEA-0AF0-4F2C-8E51-B843E07CBACB}" type="presOf" srcId="{CBDBC2E3-1E8F-4B13-A192-AFBF7D09C387}" destId="{3EF78BD3-4717-476A-9F73-A585EF474CD9}" srcOrd="0" destOrd="0" presId="urn:microsoft.com/office/officeart/2005/8/layout/radial2"/>
    <dgm:cxn modelId="{338FC578-3F7A-464A-8CCB-D6FD642076CD}" type="presParOf" srcId="{F7FD1F0C-A325-4A2D-AE87-00F0618C827B}" destId="{2967EF65-4420-4B3A-8815-B801FB6D7AA9}" srcOrd="0" destOrd="0" presId="urn:microsoft.com/office/officeart/2005/8/layout/radial2"/>
    <dgm:cxn modelId="{B854762C-E23B-4369-968A-9403E2CA0505}" type="presParOf" srcId="{2967EF65-4420-4B3A-8815-B801FB6D7AA9}" destId="{A40526E5-B3B2-47F9-93C9-3535102DF4C9}" srcOrd="0" destOrd="0" presId="urn:microsoft.com/office/officeart/2005/8/layout/radial2"/>
    <dgm:cxn modelId="{C2CFA598-5B99-4359-BECC-0BEE65298006}" type="presParOf" srcId="{A40526E5-B3B2-47F9-93C9-3535102DF4C9}" destId="{B52F4FD6-69DE-44F8-AAE6-F7D4089889DE}" srcOrd="0" destOrd="0" presId="urn:microsoft.com/office/officeart/2005/8/layout/radial2"/>
    <dgm:cxn modelId="{4067EB71-A8AF-4555-8F9F-6F7E4E47FE27}" type="presParOf" srcId="{A40526E5-B3B2-47F9-93C9-3535102DF4C9}" destId="{7F1B560D-5C9C-4803-8C9C-308A53F348E6}" srcOrd="1" destOrd="0" presId="urn:microsoft.com/office/officeart/2005/8/layout/radial2"/>
    <dgm:cxn modelId="{7AAB170F-5174-467A-836D-64C3FBEDEF51}" type="presParOf" srcId="{2967EF65-4420-4B3A-8815-B801FB6D7AA9}" destId="{3EF78BD3-4717-476A-9F73-A585EF474CD9}" srcOrd="1" destOrd="0" presId="urn:microsoft.com/office/officeart/2005/8/layout/radial2"/>
    <dgm:cxn modelId="{1E590BE9-2A41-4BB1-9F9C-F433837AB407}" type="presParOf" srcId="{2967EF65-4420-4B3A-8815-B801FB6D7AA9}" destId="{83ACD6B6-5D68-4ADC-A339-609D7104A0F7}" srcOrd="2" destOrd="0" presId="urn:microsoft.com/office/officeart/2005/8/layout/radial2"/>
    <dgm:cxn modelId="{2AC046EC-7406-429F-AEB6-7319950C2C52}" type="presParOf" srcId="{83ACD6B6-5D68-4ADC-A339-609D7104A0F7}" destId="{D72C5D28-62CB-4E69-9B8D-CEDD428E0EB0}" srcOrd="0" destOrd="0" presId="urn:microsoft.com/office/officeart/2005/8/layout/radial2"/>
    <dgm:cxn modelId="{B958AF24-6B35-4E01-A2B5-2CF206D4BA68}" type="presParOf" srcId="{83ACD6B6-5D68-4ADC-A339-609D7104A0F7}" destId="{5650B282-0CF9-4F57-BEB5-2CE9F8C0E6DE}" srcOrd="1" destOrd="0" presId="urn:microsoft.com/office/officeart/2005/8/layout/radial2"/>
    <dgm:cxn modelId="{38A16204-23F0-4247-8993-B365D5DB6E8D}" type="presParOf" srcId="{2967EF65-4420-4B3A-8815-B801FB6D7AA9}" destId="{24F45515-1E14-484E-9497-F1A2EC64DCE0}" srcOrd="3" destOrd="0" presId="urn:microsoft.com/office/officeart/2005/8/layout/radial2"/>
    <dgm:cxn modelId="{93CE9484-F7B9-45F5-8F54-C72099BFFECE}" type="presParOf" srcId="{2967EF65-4420-4B3A-8815-B801FB6D7AA9}" destId="{1085B5C7-CEA9-4B89-B79A-DE8FAC858122}" srcOrd="4" destOrd="0" presId="urn:microsoft.com/office/officeart/2005/8/layout/radial2"/>
    <dgm:cxn modelId="{52ECAE3C-DB6B-4C65-9021-A93B3743D4EC}" type="presParOf" srcId="{1085B5C7-CEA9-4B89-B79A-DE8FAC858122}" destId="{5A2C032D-8FBB-43FE-9739-7C54AC48544B}" srcOrd="0" destOrd="0" presId="urn:microsoft.com/office/officeart/2005/8/layout/radial2"/>
    <dgm:cxn modelId="{0CE07605-990C-4768-8B12-C593A270BE6D}" type="presParOf" srcId="{1085B5C7-CEA9-4B89-B79A-DE8FAC858122}" destId="{710EFCEC-4125-40D1-B5FF-D6458A239944}"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279D6-5562-4F15-8BA4-299217498138}">
      <dsp:nvSpPr>
        <dsp:cNvPr id="0" name=""/>
        <dsp:cNvSpPr/>
      </dsp:nvSpPr>
      <dsp:spPr>
        <a:xfrm>
          <a:off x="0" y="18883"/>
          <a:ext cx="3910807"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local</a:t>
          </a:r>
          <a:endParaRPr lang="es-ES" sz="2800" b="1" kern="1200" dirty="0"/>
        </a:p>
      </dsp:txBody>
      <dsp:txXfrm>
        <a:off x="0" y="18883"/>
        <a:ext cx="3910807" cy="633600"/>
      </dsp:txXfrm>
    </dsp:sp>
    <dsp:sp modelId="{C623DC9B-5C04-4100-93CC-8C2A30804732}">
      <dsp:nvSpPr>
        <dsp:cNvPr id="0" name=""/>
        <dsp:cNvSpPr/>
      </dsp:nvSpPr>
      <dsp:spPr>
        <a:xfrm>
          <a:off x="0" y="652483"/>
          <a:ext cx="3910807" cy="1056825"/>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No </a:t>
          </a:r>
          <a:r>
            <a:rPr lang="en-US" sz="2400" kern="1200" dirty="0" err="1" smtClean="0"/>
            <a:t>homogeneidad</a:t>
          </a:r>
          <a:r>
            <a:rPr lang="en-US" sz="2400" kern="1200" dirty="0" smtClean="0"/>
            <a:t>.</a:t>
          </a:r>
          <a:endParaRPr lang="es-ES" sz="2400" kern="1200" dirty="0"/>
        </a:p>
        <a:p>
          <a:pPr marL="228600" lvl="1" indent="-228600" algn="l" defTabSz="1066800">
            <a:lnSpc>
              <a:spcPct val="90000"/>
            </a:lnSpc>
            <a:spcBef>
              <a:spcPct val="0"/>
            </a:spcBef>
            <a:spcAft>
              <a:spcPct val="15000"/>
            </a:spcAft>
            <a:buChar char="••"/>
          </a:pPr>
          <a:r>
            <a:rPr lang="en-US" sz="2400" kern="1200" dirty="0" err="1" smtClean="0"/>
            <a:t>Contraste</a:t>
          </a:r>
          <a:r>
            <a:rPr lang="en-US" sz="2400" kern="1200" dirty="0" smtClean="0"/>
            <a:t> </a:t>
          </a:r>
          <a:r>
            <a:rPr lang="en-US" sz="2400" kern="1200" dirty="0" err="1" smtClean="0"/>
            <a:t>direccional</a:t>
          </a:r>
          <a:r>
            <a:rPr lang="en-US" sz="2400" kern="1200" dirty="0" smtClean="0"/>
            <a:t>.</a:t>
          </a:r>
          <a:endParaRPr lang="es-ES" sz="2400" kern="1200" dirty="0"/>
        </a:p>
      </dsp:txBody>
      <dsp:txXfrm>
        <a:off x="0" y="652483"/>
        <a:ext cx="3910807" cy="1056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279D6-5562-4F15-8BA4-299217498138}">
      <dsp:nvSpPr>
        <dsp:cNvPr id="0" name=""/>
        <dsp:cNvSpPr/>
      </dsp:nvSpPr>
      <dsp:spPr>
        <a:xfrm>
          <a:off x="0" y="107712"/>
          <a:ext cx="396044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Global</a:t>
          </a:r>
          <a:endParaRPr lang="es-ES" sz="2800" b="1" kern="1200" dirty="0"/>
        </a:p>
      </dsp:txBody>
      <dsp:txXfrm>
        <a:off x="0" y="107712"/>
        <a:ext cx="3960440" cy="662400"/>
      </dsp:txXfrm>
    </dsp:sp>
    <dsp:sp modelId="{C623DC9B-5C04-4100-93CC-8C2A30804732}">
      <dsp:nvSpPr>
        <dsp:cNvPr id="0" name=""/>
        <dsp:cNvSpPr/>
      </dsp:nvSpPr>
      <dsp:spPr>
        <a:xfrm>
          <a:off x="0" y="770112"/>
          <a:ext cx="3960440" cy="101016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noProof="0" dirty="0" smtClean="0"/>
            <a:t>Concentración de la energía en el espectro de Fourier.</a:t>
          </a:r>
          <a:endParaRPr lang="es-ES" sz="2300" kern="1200" noProof="0" dirty="0"/>
        </a:p>
      </dsp:txBody>
      <dsp:txXfrm>
        <a:off x="0" y="770112"/>
        <a:ext cx="3960440" cy="1010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279D6-5562-4F15-8BA4-299217498138}">
      <dsp:nvSpPr>
        <dsp:cNvPr id="0" name=""/>
        <dsp:cNvSpPr/>
      </dsp:nvSpPr>
      <dsp:spPr>
        <a:xfrm>
          <a:off x="0" y="107712"/>
          <a:ext cx="396044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Global</a:t>
          </a:r>
          <a:endParaRPr lang="es-ES" sz="2800" b="1" kern="1200" dirty="0"/>
        </a:p>
      </dsp:txBody>
      <dsp:txXfrm>
        <a:off x="0" y="107712"/>
        <a:ext cx="3960440" cy="662400"/>
      </dsp:txXfrm>
    </dsp:sp>
    <dsp:sp modelId="{C623DC9B-5C04-4100-93CC-8C2A30804732}">
      <dsp:nvSpPr>
        <dsp:cNvPr id="0" name=""/>
        <dsp:cNvSpPr/>
      </dsp:nvSpPr>
      <dsp:spPr>
        <a:xfrm>
          <a:off x="0" y="770112"/>
          <a:ext cx="3960440" cy="101016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s-ES" sz="2300" kern="1200" noProof="0" dirty="0" smtClean="0"/>
            <a:t>Concentración de la energía en el espectro de Fourier.</a:t>
          </a:r>
          <a:endParaRPr lang="es-ES" sz="2300" kern="1200" noProof="0" dirty="0"/>
        </a:p>
      </dsp:txBody>
      <dsp:txXfrm>
        <a:off x="0" y="770112"/>
        <a:ext cx="3960440" cy="1010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EC0BD-CB81-4249-BD8F-DEE652123901}">
      <dsp:nvSpPr>
        <dsp:cNvPr id="0" name=""/>
        <dsp:cNvSpPr/>
      </dsp:nvSpPr>
      <dsp:spPr>
        <a:xfrm rot="1736902">
          <a:off x="1692586" y="3262116"/>
          <a:ext cx="726599" cy="67060"/>
        </a:xfrm>
        <a:custGeom>
          <a:avLst/>
          <a:gdLst/>
          <a:ahLst/>
          <a:cxnLst/>
          <a:rect l="0" t="0" r="0" b="0"/>
          <a:pathLst>
            <a:path>
              <a:moveTo>
                <a:pt x="0" y="33530"/>
              </a:moveTo>
              <a:lnTo>
                <a:pt x="726599" y="3353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89B7CB-A640-49F9-B50A-FFD8D27C9EB7}">
      <dsp:nvSpPr>
        <dsp:cNvPr id="0" name=""/>
        <dsp:cNvSpPr/>
      </dsp:nvSpPr>
      <dsp:spPr>
        <a:xfrm rot="19565402">
          <a:off x="1686345" y="2040289"/>
          <a:ext cx="607145" cy="67060"/>
        </a:xfrm>
        <a:custGeom>
          <a:avLst/>
          <a:gdLst/>
          <a:ahLst/>
          <a:cxnLst/>
          <a:rect l="0" t="0" r="0" b="0"/>
          <a:pathLst>
            <a:path>
              <a:moveTo>
                <a:pt x="0" y="33530"/>
              </a:moveTo>
              <a:lnTo>
                <a:pt x="607145" y="3353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1B560D-5C9C-4803-8C9C-308A53F348E6}">
      <dsp:nvSpPr>
        <dsp:cNvPr id="0" name=""/>
        <dsp:cNvSpPr/>
      </dsp:nvSpPr>
      <dsp:spPr>
        <a:xfrm>
          <a:off x="573" y="1702087"/>
          <a:ext cx="2044005" cy="204400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06DA8-56FE-4FCE-AC99-7131AB8078C9}">
      <dsp:nvSpPr>
        <dsp:cNvPr id="0" name=""/>
        <dsp:cNvSpPr/>
      </dsp:nvSpPr>
      <dsp:spPr>
        <a:xfrm>
          <a:off x="2137561" y="949159"/>
          <a:ext cx="1226403" cy="122640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2489200">
            <a:lnSpc>
              <a:spcPct val="90000"/>
            </a:lnSpc>
            <a:spcBef>
              <a:spcPct val="0"/>
            </a:spcBef>
            <a:spcAft>
              <a:spcPct val="35000"/>
            </a:spcAft>
          </a:pPr>
          <a:r>
            <a:rPr lang="es-ES_tradnl" sz="5600" kern="1200" dirty="0" smtClean="0"/>
            <a:t>1</a:t>
          </a:r>
          <a:endParaRPr lang="es-ES_tradnl" sz="5600" kern="1200" dirty="0"/>
        </a:p>
      </dsp:txBody>
      <dsp:txXfrm>
        <a:off x="2317164" y="1128762"/>
        <a:ext cx="867197" cy="867197"/>
      </dsp:txXfrm>
    </dsp:sp>
    <dsp:sp modelId="{F1A1668B-4772-4074-AE46-A1B1216DB9C9}">
      <dsp:nvSpPr>
        <dsp:cNvPr id="0" name=""/>
        <dsp:cNvSpPr/>
      </dsp:nvSpPr>
      <dsp:spPr>
        <a:xfrm>
          <a:off x="2297177" y="3155092"/>
          <a:ext cx="1226403" cy="122640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2489200">
            <a:lnSpc>
              <a:spcPct val="90000"/>
            </a:lnSpc>
            <a:spcBef>
              <a:spcPct val="0"/>
            </a:spcBef>
            <a:spcAft>
              <a:spcPct val="35000"/>
            </a:spcAft>
          </a:pPr>
          <a:r>
            <a:rPr lang="es-ES_tradnl" sz="5600" kern="1200" dirty="0" smtClean="0"/>
            <a:t>2</a:t>
          </a:r>
          <a:endParaRPr lang="es-ES_tradnl" sz="5600" kern="1200" dirty="0"/>
        </a:p>
      </dsp:txBody>
      <dsp:txXfrm>
        <a:off x="2476780" y="3334695"/>
        <a:ext cx="867197" cy="86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45515-1E14-484E-9497-F1A2EC64DCE0}">
      <dsp:nvSpPr>
        <dsp:cNvPr id="0" name=""/>
        <dsp:cNvSpPr/>
      </dsp:nvSpPr>
      <dsp:spPr>
        <a:xfrm rot="1736902">
          <a:off x="1692586" y="3262116"/>
          <a:ext cx="726599" cy="67060"/>
        </a:xfrm>
        <a:custGeom>
          <a:avLst/>
          <a:gdLst/>
          <a:ahLst/>
          <a:cxnLst/>
          <a:rect l="0" t="0" r="0" b="0"/>
          <a:pathLst>
            <a:path>
              <a:moveTo>
                <a:pt x="0" y="33530"/>
              </a:moveTo>
              <a:lnTo>
                <a:pt x="726599" y="3353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F78BD3-4717-476A-9F73-A585EF474CD9}">
      <dsp:nvSpPr>
        <dsp:cNvPr id="0" name=""/>
        <dsp:cNvSpPr/>
      </dsp:nvSpPr>
      <dsp:spPr>
        <a:xfrm rot="19863098">
          <a:off x="1692586" y="2119004"/>
          <a:ext cx="726599" cy="67060"/>
        </a:xfrm>
        <a:custGeom>
          <a:avLst/>
          <a:gdLst/>
          <a:ahLst/>
          <a:cxnLst/>
          <a:rect l="0" t="0" r="0" b="0"/>
          <a:pathLst>
            <a:path>
              <a:moveTo>
                <a:pt x="0" y="33530"/>
              </a:moveTo>
              <a:lnTo>
                <a:pt x="726599" y="3353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1B560D-5C9C-4803-8C9C-308A53F348E6}">
      <dsp:nvSpPr>
        <dsp:cNvPr id="0" name=""/>
        <dsp:cNvSpPr/>
      </dsp:nvSpPr>
      <dsp:spPr>
        <a:xfrm>
          <a:off x="573" y="1702087"/>
          <a:ext cx="2044005" cy="204400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72C5D28-62CB-4E69-9B8D-CEDD428E0EB0}">
      <dsp:nvSpPr>
        <dsp:cNvPr id="0" name=""/>
        <dsp:cNvSpPr/>
      </dsp:nvSpPr>
      <dsp:spPr>
        <a:xfrm>
          <a:off x="2297177" y="1066685"/>
          <a:ext cx="1226403" cy="122640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2489200">
            <a:lnSpc>
              <a:spcPct val="90000"/>
            </a:lnSpc>
            <a:spcBef>
              <a:spcPct val="0"/>
            </a:spcBef>
            <a:spcAft>
              <a:spcPct val="35000"/>
            </a:spcAft>
          </a:pPr>
          <a:r>
            <a:rPr lang="es-ES_tradnl" sz="5600" kern="1200" dirty="0" smtClean="0"/>
            <a:t>3</a:t>
          </a:r>
          <a:endParaRPr lang="es-ES_tradnl" sz="5600" kern="1200" dirty="0"/>
        </a:p>
      </dsp:txBody>
      <dsp:txXfrm>
        <a:off x="2476780" y="1246288"/>
        <a:ext cx="867197" cy="867197"/>
      </dsp:txXfrm>
    </dsp:sp>
    <dsp:sp modelId="{5A2C032D-8FBB-43FE-9739-7C54AC48544B}">
      <dsp:nvSpPr>
        <dsp:cNvPr id="0" name=""/>
        <dsp:cNvSpPr/>
      </dsp:nvSpPr>
      <dsp:spPr>
        <a:xfrm>
          <a:off x="2297177" y="3155092"/>
          <a:ext cx="1226403" cy="122640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2489200">
            <a:lnSpc>
              <a:spcPct val="90000"/>
            </a:lnSpc>
            <a:spcBef>
              <a:spcPct val="0"/>
            </a:spcBef>
            <a:spcAft>
              <a:spcPct val="35000"/>
            </a:spcAft>
          </a:pPr>
          <a:r>
            <a:rPr lang="es-ES_tradnl" sz="5600" kern="1200" dirty="0" smtClean="0"/>
            <a:t>4</a:t>
          </a:r>
          <a:endParaRPr lang="es-ES_tradnl" sz="5600" kern="1200" dirty="0"/>
        </a:p>
      </dsp:txBody>
      <dsp:txXfrm>
        <a:off x="2476780" y="3334695"/>
        <a:ext cx="867197" cy="86719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38CC5-0B8E-4737-AC56-B5DC2E904189}" type="datetimeFigureOut">
              <a:rPr lang="es-ES" smtClean="0"/>
              <a:pPr/>
              <a:t>22/05/2014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9FB0F-A7C8-4E4D-AA69-4B7AB6E557F8}" type="slidenum">
              <a:rPr lang="es-ES" smtClean="0"/>
              <a:pPr/>
              <a:t>‹Nº›</a:t>
            </a:fld>
            <a:endParaRPr lang="es-ES"/>
          </a:p>
        </p:txBody>
      </p:sp>
    </p:spTree>
    <p:extLst>
      <p:ext uri="{BB962C8B-B14F-4D97-AF65-F5344CB8AC3E}">
        <p14:creationId xmlns:p14="http://schemas.microsoft.com/office/powerpoint/2010/main" val="209195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En la actualidad l</a:t>
            </a:r>
            <a:r>
              <a:rPr lang="es-ES_tradnl" sz="1200" kern="1200" dirty="0" smtClean="0">
                <a:solidFill>
                  <a:schemeClr val="tx1"/>
                </a:solidFill>
                <a:effectLst/>
                <a:latin typeface="+mn-lt"/>
                <a:ea typeface="+mn-ea"/>
                <a:cs typeface="+mn-cs"/>
              </a:rPr>
              <a:t>os sistemas de reconocimiento </a:t>
            </a:r>
            <a:r>
              <a:rPr lang="es-ES_tradnl" sz="1200" b="1" kern="1200" dirty="0" smtClean="0">
                <a:solidFill>
                  <a:schemeClr val="tx1"/>
                </a:solidFill>
                <a:effectLst/>
                <a:latin typeface="+mn-lt"/>
                <a:ea typeface="+mn-ea"/>
                <a:cs typeface="+mn-cs"/>
              </a:rPr>
              <a:t>biométrico</a:t>
            </a:r>
            <a:r>
              <a:rPr lang="es-ES_tradnl" sz="1200" kern="1200" dirty="0" smtClean="0">
                <a:solidFill>
                  <a:schemeClr val="tx1"/>
                </a:solidFill>
                <a:effectLst/>
                <a:latin typeface="+mn-lt"/>
                <a:ea typeface="+mn-ea"/>
                <a:cs typeface="+mn-cs"/>
              </a:rPr>
              <a:t> están aportando otro nivel, en términos de seguridad, a los sistemas tradicionales de identificación personal, o sea, a los métodos basados en algo que la persona sabe (contraseña, PIN) o en algo que la persona tiene (tarjetas de identificación)</a:t>
            </a:r>
            <a:r>
              <a:rPr lang="es-ES" sz="1200" kern="1200" dirty="0" smtClean="0">
                <a:solidFill>
                  <a:schemeClr val="tx1"/>
                </a:solidFill>
                <a:effectLst/>
                <a:latin typeface="+mn-lt"/>
                <a:ea typeface="+mn-ea"/>
                <a:cs typeface="+mn-cs"/>
              </a:rPr>
              <a:t> (1)</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a:t>
            </a:fld>
            <a:endParaRPr lang="es-ES"/>
          </a:p>
        </p:txBody>
      </p:sp>
    </p:spTree>
    <p:extLst>
      <p:ext uri="{BB962C8B-B14F-4D97-AF65-F5344CB8AC3E}">
        <p14:creationId xmlns:p14="http://schemas.microsoft.com/office/powerpoint/2010/main" val="304179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Como </a:t>
            </a:r>
            <a:r>
              <a:rPr lang="es-ES_tradnl" sz="1200" b="1" kern="1200" dirty="0" smtClean="0">
                <a:solidFill>
                  <a:schemeClr val="tx1"/>
                </a:solidFill>
                <a:effectLst/>
                <a:latin typeface="+mn-lt"/>
                <a:ea typeface="+mn-ea"/>
                <a:cs typeface="+mn-cs"/>
              </a:rPr>
              <a:t>objetivo general </a:t>
            </a:r>
            <a:r>
              <a:rPr lang="es-ES_tradnl" sz="1200" kern="1200" dirty="0" smtClean="0">
                <a:solidFill>
                  <a:schemeClr val="tx1"/>
                </a:solidFill>
                <a:effectLst/>
                <a:latin typeface="+mn-lt"/>
                <a:ea typeface="+mn-ea"/>
                <a:cs typeface="+mn-cs"/>
              </a:rPr>
              <a:t>se plantea </a:t>
            </a:r>
            <a:r>
              <a:rPr lang="es-ES" sz="1200" kern="1200" dirty="0" smtClean="0">
                <a:solidFill>
                  <a:schemeClr val="tx1"/>
                </a:solidFill>
                <a:effectLst/>
                <a:latin typeface="+mn-lt"/>
                <a:ea typeface="+mn-ea"/>
                <a:cs typeface="+mn-cs"/>
              </a:rPr>
              <a:t>desarrollar un componente que permita determinar la calidad de la imagen de una huella dactilar y que posibilite descartar imágenes de baja calidad del proceso de extracción de minucias para ser utilizado por el componente de extracción de minucias que se desarrollará en el Departamento de Componentes del CISED.</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11</a:t>
            </a:fld>
            <a:endParaRPr lang="es-ES"/>
          </a:p>
        </p:txBody>
      </p:sp>
    </p:spTree>
    <p:extLst>
      <p:ext uri="{BB962C8B-B14F-4D97-AF65-F5344CB8AC3E}">
        <p14:creationId xmlns:p14="http://schemas.microsoft.com/office/powerpoint/2010/main" val="385834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Como </a:t>
            </a:r>
            <a:r>
              <a:rPr lang="es-ES_tradnl" sz="1200" b="1" kern="1200" dirty="0" smtClean="0">
                <a:solidFill>
                  <a:schemeClr val="tx1"/>
                </a:solidFill>
                <a:effectLst/>
                <a:latin typeface="+mn-lt"/>
                <a:ea typeface="+mn-ea"/>
                <a:cs typeface="+mn-cs"/>
              </a:rPr>
              <a:t>objetivo general </a:t>
            </a:r>
            <a:r>
              <a:rPr lang="es-ES_tradnl" sz="1200" kern="1200" dirty="0" smtClean="0">
                <a:solidFill>
                  <a:schemeClr val="tx1"/>
                </a:solidFill>
                <a:effectLst/>
                <a:latin typeface="+mn-lt"/>
                <a:ea typeface="+mn-ea"/>
                <a:cs typeface="+mn-cs"/>
              </a:rPr>
              <a:t>se plantea </a:t>
            </a:r>
            <a:r>
              <a:rPr lang="es-ES" sz="1200" kern="1200" dirty="0" smtClean="0">
                <a:solidFill>
                  <a:schemeClr val="tx1"/>
                </a:solidFill>
                <a:effectLst/>
                <a:latin typeface="+mn-lt"/>
                <a:ea typeface="+mn-ea"/>
                <a:cs typeface="+mn-cs"/>
              </a:rPr>
              <a:t>desarrollar un componente que permita determinar la calidad de la imagen de una huella dactilar y que posibilite descartar imágenes de baja calidad del proceso de extracción de minucias para ser utilizado por el componente de extracción de minucias que se desarrollará en el Departamento de Componentes del CISED.</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12</a:t>
            </a:fld>
            <a:endParaRPr lang="es-ES"/>
          </a:p>
        </p:txBody>
      </p:sp>
    </p:spTree>
    <p:extLst>
      <p:ext uri="{BB962C8B-B14F-4D97-AF65-F5344CB8AC3E}">
        <p14:creationId xmlns:p14="http://schemas.microsoft.com/office/powerpoint/2010/main" val="29359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13</a:t>
            </a:fld>
            <a:endParaRPr lang="es-ES"/>
          </a:p>
        </p:txBody>
      </p:sp>
    </p:spTree>
    <p:extLst>
      <p:ext uri="{BB962C8B-B14F-4D97-AF65-F5344CB8AC3E}">
        <p14:creationId xmlns:p14="http://schemas.microsoft.com/office/powerpoint/2010/main" val="363700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Existen múltiples soluciones biométricas que implementan mecanismos de medición de calidad de imágenes de huellas dactilares.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En el marco internacional se encuentran</a:t>
            </a:r>
            <a:r>
              <a:rPr lang="es-ES" sz="1200" kern="1200" baseline="0" dirty="0" smtClean="0">
                <a:solidFill>
                  <a:schemeClr val="tx1"/>
                </a:solidFill>
                <a:effectLst/>
                <a:latin typeface="+mn-lt"/>
                <a:ea typeface="+mn-ea"/>
                <a:cs typeface="+mn-cs"/>
              </a:rPr>
              <a:t> NBIS, </a:t>
            </a:r>
            <a:r>
              <a:rPr lang="es-ES" sz="1200" kern="1200" baseline="0" dirty="0" err="1" smtClean="0">
                <a:solidFill>
                  <a:schemeClr val="tx1"/>
                </a:solidFill>
                <a:effectLst/>
                <a:latin typeface="+mn-lt"/>
                <a:ea typeface="+mn-ea"/>
                <a:cs typeface="+mn-cs"/>
              </a:rPr>
              <a:t>AccuScan</a:t>
            </a:r>
            <a:r>
              <a:rPr lang="es-ES" sz="1200" kern="1200" baseline="0" dirty="0" smtClean="0">
                <a:solidFill>
                  <a:schemeClr val="tx1"/>
                </a:solidFill>
                <a:effectLst/>
                <a:latin typeface="+mn-lt"/>
                <a:ea typeface="+mn-ea"/>
                <a:cs typeface="+mn-cs"/>
              </a:rPr>
              <a:t> y QualityCheck.</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effectLst/>
                <a:latin typeface="+mn-lt"/>
                <a:ea typeface="+mn-ea"/>
                <a:cs typeface="+mn-cs"/>
              </a:rPr>
              <a:t>Mientras q en el marco nacional se encuentran Biomesys AFIS y el Componente para la medición de la calidad de imágenes de huellas dactilares desarrollado en la propia universidad. </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Se conoce q estos</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sistemas realizan la medición de la calidad de las huellas dactilares, sin embargo no exponen en detalle las estrategias utilizadas para acometer dicho proceso. Se cuenta con las </a:t>
            </a:r>
            <a:r>
              <a:rPr lang="es-ES" sz="1200" b="1" kern="1200" dirty="0" smtClean="0">
                <a:solidFill>
                  <a:schemeClr val="tx1"/>
                </a:solidFill>
                <a:effectLst/>
                <a:latin typeface="+mn-lt"/>
                <a:ea typeface="+mn-ea"/>
                <a:cs typeface="+mn-cs"/>
              </a:rPr>
              <a:t>especificaciones del algoritmo NFIQ, implementado en el NBIS, y del método implementado en el</a:t>
            </a:r>
            <a:r>
              <a:rPr lang="es-ES" sz="1200" b="1" kern="1200" baseline="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componente desarrollado en la UCI</a:t>
            </a:r>
            <a:r>
              <a:rPr lang="es-ES" sz="1200" kern="1200" dirty="0" smtClean="0">
                <a:solidFill>
                  <a:schemeClr val="tx1"/>
                </a:solidFill>
                <a:effectLst/>
                <a:latin typeface="+mn-lt"/>
                <a:ea typeface="+mn-ea"/>
                <a:cs typeface="+mn-cs"/>
              </a:rPr>
              <a:t>,</a:t>
            </a:r>
            <a:r>
              <a:rPr lang="es-ES" sz="1200" kern="1200" baseline="0" dirty="0" smtClean="0">
                <a:solidFill>
                  <a:schemeClr val="tx1"/>
                </a:solidFill>
                <a:effectLst/>
                <a:latin typeface="+mn-lt"/>
                <a:ea typeface="+mn-ea"/>
                <a:cs typeface="+mn-cs"/>
              </a:rPr>
              <a:t> pero</a:t>
            </a:r>
            <a:r>
              <a:rPr lang="es-ES" sz="1200" kern="1200" dirty="0" smtClean="0">
                <a:solidFill>
                  <a:schemeClr val="tx1"/>
                </a:solidFill>
                <a:effectLst/>
                <a:latin typeface="+mn-lt"/>
                <a:ea typeface="+mn-ea"/>
                <a:cs typeface="+mn-cs"/>
              </a:rPr>
              <a:t> debido a que la información asociada a estas soluciones no es suficiente para conformar una propuesta sólida de solución,</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decide realizar un estudio de los algoritmos existentes para el cálculo de la calidad de la imagen de una huella dactilar.</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14</a:t>
            </a:fld>
            <a:endParaRPr lang="es-ES"/>
          </a:p>
        </p:txBody>
      </p:sp>
    </p:spTree>
    <p:extLst>
      <p:ext uri="{BB962C8B-B14F-4D97-AF65-F5344CB8AC3E}">
        <p14:creationId xmlns:p14="http://schemas.microsoft.com/office/powerpoint/2010/main" val="202470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debido a que la información asociada a estas soluciones no es suficiente para conformar una propuesta sólida de solución,</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decide realizar un estudio de los algoritmos existentes para el cálculo de la calidad de la imagen de una huella dactilar.</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15</a:t>
            </a:fld>
            <a:endParaRPr lang="es-ES"/>
          </a:p>
        </p:txBody>
      </p:sp>
    </p:spTree>
    <p:extLst>
      <p:ext uri="{BB962C8B-B14F-4D97-AF65-F5344CB8AC3E}">
        <p14:creationId xmlns:p14="http://schemas.microsoft.com/office/powerpoint/2010/main" val="176089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smtClean="0">
                <a:solidFill>
                  <a:schemeClr val="tx1"/>
                </a:solidFill>
                <a:effectLst/>
                <a:latin typeface="+mn-lt"/>
                <a:ea typeface="+mn-ea"/>
                <a:cs typeface="+mn-cs"/>
              </a:rPr>
              <a:t>Los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alg</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medicion</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calidad</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imagenes</a:t>
            </a:r>
            <a:r>
              <a:rPr lang="en-US" sz="1200" kern="1200" baseline="0" dirty="0" smtClean="0">
                <a:solidFill>
                  <a:schemeClr val="tx1"/>
                </a:solidFill>
                <a:effectLst/>
                <a:latin typeface="+mn-lt"/>
                <a:ea typeface="+mn-ea"/>
                <a:cs typeface="+mn-cs"/>
              </a:rPr>
              <a:t> de HD se </a:t>
            </a:r>
            <a:r>
              <a:rPr lang="en-US" sz="1200" kern="1200" baseline="0" dirty="0" err="1" smtClean="0">
                <a:solidFill>
                  <a:schemeClr val="tx1"/>
                </a:solidFill>
                <a:effectLst/>
                <a:latin typeface="+mn-lt"/>
                <a:ea typeface="+mn-ea"/>
                <a:cs typeface="+mn-cs"/>
              </a:rPr>
              <a:t>clasifican</a:t>
            </a:r>
            <a:r>
              <a:rPr lang="en-US" sz="1200" kern="1200" baseline="0" dirty="0" smtClean="0">
                <a:solidFill>
                  <a:schemeClr val="tx1"/>
                </a:solidFill>
                <a:effectLst/>
                <a:latin typeface="+mn-lt"/>
                <a:ea typeface="+mn-ea"/>
                <a:cs typeface="+mn-cs"/>
              </a:rPr>
              <a:t> en 3 </a:t>
            </a:r>
            <a:r>
              <a:rPr lang="en-US" sz="1200" kern="1200" baseline="0" dirty="0" err="1" smtClean="0">
                <a:solidFill>
                  <a:schemeClr val="tx1"/>
                </a:solidFill>
                <a:effectLst/>
                <a:latin typeface="+mn-lt"/>
                <a:ea typeface="+mn-ea"/>
                <a:cs typeface="+mn-cs"/>
              </a:rPr>
              <a:t>grupos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fundamentales</a:t>
            </a:r>
            <a:r>
              <a:rPr lang="en-US" sz="1200" kern="1200" baseline="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Los métodos basados en características locales dividen la imagen en bloques no solapados para extraer características de cada bloque. Los bloques se clasifican en grupos de diferente calidad y en función de estos se genera una medida de la calidad local.</a:t>
            </a:r>
          </a:p>
          <a:p>
            <a:r>
              <a:rPr lang="es-ES" sz="1200" kern="1200" dirty="0" smtClean="0">
                <a:solidFill>
                  <a:schemeClr val="tx1"/>
                </a:solidFill>
                <a:effectLst/>
                <a:latin typeface="+mn-lt"/>
                <a:ea typeface="+mn-ea"/>
                <a:cs typeface="+mn-cs"/>
              </a:rPr>
              <a:t>Los algoritmos basados en las características globales analizan la imagen de una forma integral y calculan una medida de la calidad global a partir de las características extraídas.</a:t>
            </a:r>
          </a:p>
          <a:p>
            <a:r>
              <a:rPr lang="es-ES" sz="1200" kern="1200" dirty="0" smtClean="0">
                <a:solidFill>
                  <a:schemeClr val="tx1"/>
                </a:solidFill>
                <a:effectLst/>
                <a:latin typeface="+mn-lt"/>
                <a:ea typeface="+mn-ea"/>
                <a:cs typeface="+mn-cs"/>
              </a:rPr>
              <a:t>Los métodos que utilizan clasificadores definen la medida de la calidad como un grado de separación entre la distribución compatible y la no-compatible de una huella dactilar. Esto puede interpretarse como una predicción de rendimiento del módulo de comparación (10).</a:t>
            </a:r>
          </a:p>
          <a:p>
            <a:r>
              <a:rPr lang="es-ES" sz="1200" b="1" kern="1200" dirty="0" smtClean="0">
                <a:solidFill>
                  <a:schemeClr val="tx1"/>
                </a:solidFill>
                <a:effectLst/>
                <a:latin typeface="+mn-lt"/>
                <a:ea typeface="+mn-ea"/>
                <a:cs typeface="+mn-cs"/>
              </a:rPr>
              <a:t>Cabe destacar que los algoritmos basados en características locales y globales de la imagen son los más utilizados debido a su alto grado de certeza.</a:t>
            </a:r>
            <a:endParaRPr lang="es-ES" b="1"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16</a:t>
            </a:fld>
            <a:endParaRPr lang="es-ES"/>
          </a:p>
        </p:txBody>
      </p:sp>
    </p:spTree>
    <p:extLst>
      <p:ext uri="{BB962C8B-B14F-4D97-AF65-F5344CB8AC3E}">
        <p14:creationId xmlns:p14="http://schemas.microsoft.com/office/powerpoint/2010/main" val="333477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Combinación de características locales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local: combinación de OCL y estructura de cresta-valle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Método basado en características locales y globales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 coherencia local del campo de orientación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Análisis global: algoritmo basado en el espectro de Fourier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kern="1200" dirty="0" smtClean="0">
                <a:solidFill>
                  <a:schemeClr val="tx1"/>
                </a:solidFill>
                <a:effectLst/>
                <a:latin typeface="+mn-lt"/>
                <a:ea typeface="+mn-ea"/>
                <a:cs typeface="+mn-cs"/>
              </a:rPr>
              <a:t>Algoritmo basado en las características de la simetría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17</a:t>
            </a:fld>
            <a:endParaRPr lang="es-ES"/>
          </a:p>
        </p:txBody>
      </p:sp>
    </p:spTree>
    <p:extLst>
      <p:ext uri="{BB962C8B-B14F-4D97-AF65-F5344CB8AC3E}">
        <p14:creationId xmlns:p14="http://schemas.microsoft.com/office/powerpoint/2010/main" val="73362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18</a:t>
            </a:fld>
            <a:endParaRPr lang="es-ES"/>
          </a:p>
        </p:txBody>
      </p:sp>
    </p:spTree>
    <p:extLst>
      <p:ext uri="{BB962C8B-B14F-4D97-AF65-F5344CB8AC3E}">
        <p14:creationId xmlns:p14="http://schemas.microsoft.com/office/powerpoint/2010/main" val="3381657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19</a:t>
            </a:fld>
            <a:endParaRPr lang="es-ES"/>
          </a:p>
        </p:txBody>
      </p:sp>
    </p:spTree>
    <p:extLst>
      <p:ext uri="{BB962C8B-B14F-4D97-AF65-F5344CB8AC3E}">
        <p14:creationId xmlns:p14="http://schemas.microsoft.com/office/powerpoint/2010/main" val="4272710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kern="1200" dirty="0" smtClean="0">
                <a:solidFill>
                  <a:schemeClr val="tx1"/>
                </a:solidFill>
                <a:effectLst/>
                <a:latin typeface="+mn-lt"/>
                <a:ea typeface="+mn-ea"/>
                <a:cs typeface="+mn-cs"/>
              </a:rPr>
              <a:t>De los algoritmos</a:t>
            </a:r>
            <a:r>
              <a:rPr lang="es-ES" sz="1200" b="0" kern="1200" baseline="0" dirty="0" smtClean="0">
                <a:solidFill>
                  <a:schemeClr val="tx1"/>
                </a:solidFill>
                <a:effectLst/>
                <a:latin typeface="+mn-lt"/>
                <a:ea typeface="+mn-ea"/>
                <a:cs typeface="+mn-cs"/>
              </a:rPr>
              <a:t> de medición de calidad de imágenes de huellas dactilares estudiados, formó parte de la solución el método basado en la combinación de </a:t>
            </a:r>
            <a:r>
              <a:rPr lang="es-ES" sz="1200" b="0" kern="1200" baseline="0" dirty="0" err="1" smtClean="0">
                <a:solidFill>
                  <a:schemeClr val="tx1"/>
                </a:solidFill>
                <a:effectLst/>
                <a:latin typeface="+mn-lt"/>
                <a:ea typeface="+mn-ea"/>
                <a:cs typeface="+mn-cs"/>
              </a:rPr>
              <a:t>caract</a:t>
            </a:r>
            <a:r>
              <a:rPr lang="es-ES" sz="1200" b="0" kern="1200" baseline="0" dirty="0" smtClean="0">
                <a:solidFill>
                  <a:schemeClr val="tx1"/>
                </a:solidFill>
                <a:effectLst/>
                <a:latin typeface="+mn-lt"/>
                <a:ea typeface="+mn-ea"/>
                <a:cs typeface="+mn-cs"/>
              </a:rPr>
              <a:t> locales y globales de las imágenes. El cual analiza la no </a:t>
            </a:r>
            <a:r>
              <a:rPr lang="es-ES" sz="1200" b="0" kern="1200" baseline="0" dirty="0" err="1" smtClean="0">
                <a:solidFill>
                  <a:schemeClr val="tx1"/>
                </a:solidFill>
                <a:effectLst/>
                <a:latin typeface="+mn-lt"/>
                <a:ea typeface="+mn-ea"/>
                <a:cs typeface="+mn-cs"/>
              </a:rPr>
              <a:t>homegeneidad</a:t>
            </a:r>
            <a:r>
              <a:rPr lang="es-ES" sz="1200" b="0" kern="1200" baseline="0" dirty="0" smtClean="0">
                <a:solidFill>
                  <a:schemeClr val="tx1"/>
                </a:solidFill>
                <a:effectLst/>
                <a:latin typeface="+mn-lt"/>
                <a:ea typeface="+mn-ea"/>
                <a:cs typeface="+mn-cs"/>
              </a:rPr>
              <a:t> y el contraste direccional, en el aspecto local, mientras q desde el punto de vista global analiza la concentración de energía del espectro de la imagen.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b="0" noProof="0" dirty="0" smtClean="0"/>
              <a:t>Para</a:t>
            </a:r>
            <a:r>
              <a:rPr lang="es-ES" b="0" baseline="0" noProof="0" dirty="0" smtClean="0"/>
              <a:t> el desarrollo del componente el método fue ajustado, sustituyendo, en el aspecto  local, el análisis del contraste direccional por la coherencia del campo de orientación, dado que ………….</a:t>
            </a:r>
            <a:r>
              <a:rPr lang="es-ES" b="1" baseline="0" noProof="0" dirty="0" smtClean="0">
                <a:solidFill>
                  <a:srgbClr val="FF0000"/>
                </a:solidFill>
              </a:rPr>
              <a:t>JUSTIFICACION</a:t>
            </a:r>
            <a:endParaRPr lang="es-ES" b="1" noProof="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20</a:t>
            </a:fld>
            <a:endParaRPr lang="es-ES"/>
          </a:p>
        </p:txBody>
      </p:sp>
    </p:spTree>
    <p:extLst>
      <p:ext uri="{BB962C8B-B14F-4D97-AF65-F5344CB8AC3E}">
        <p14:creationId xmlns:p14="http://schemas.microsoft.com/office/powerpoint/2010/main" val="188715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El término </a:t>
            </a:r>
            <a:r>
              <a:rPr lang="es-ES_tradnl" sz="1200" b="1" kern="1200" dirty="0" smtClean="0">
                <a:solidFill>
                  <a:schemeClr val="tx1"/>
                </a:solidFill>
                <a:effectLst/>
                <a:latin typeface="+mn-lt"/>
                <a:ea typeface="+mn-ea"/>
                <a:cs typeface="+mn-cs"/>
              </a:rPr>
              <a:t>biometría</a:t>
            </a:r>
            <a:r>
              <a:rPr lang="es-ES_tradnl" sz="1200" kern="1200" dirty="0" smtClean="0">
                <a:solidFill>
                  <a:schemeClr val="tx1"/>
                </a:solidFill>
                <a:effectLst/>
                <a:latin typeface="+mn-lt"/>
                <a:ea typeface="+mn-ea"/>
                <a:cs typeface="+mn-cs"/>
              </a:rPr>
              <a:t> se refriere al uso de características distintivas anatómicas o de comportamiento, denominadas rasgos o identificadores biométricos, para el reconocimiento automático de individuos </a:t>
            </a:r>
            <a:r>
              <a:rPr lang="es-ES" sz="1200" kern="1200" dirty="0" smtClean="0">
                <a:solidFill>
                  <a:schemeClr val="tx1"/>
                </a:solidFill>
                <a:effectLst/>
                <a:latin typeface="+mn-lt"/>
                <a:ea typeface="+mn-ea"/>
                <a:cs typeface="+mn-cs"/>
              </a:rPr>
              <a:t>(3)</a:t>
            </a:r>
            <a:r>
              <a:rPr lang="es-ES_tradnl" sz="1200" kern="1200" dirty="0" smtClean="0">
                <a:solidFill>
                  <a:schemeClr val="tx1"/>
                </a:solidFill>
                <a:effectLst/>
                <a:latin typeface="+mn-lt"/>
                <a:ea typeface="+mn-ea"/>
                <a:cs typeface="+mn-cs"/>
              </a:rPr>
              <a:t>. Entre las características físicas más utilizadas en la actualidad se encuentran</a:t>
            </a:r>
            <a:r>
              <a:rPr lang="es-ES" sz="1200" kern="1200" dirty="0" smtClean="0">
                <a:solidFill>
                  <a:schemeClr val="tx1"/>
                </a:solidFill>
                <a:effectLst/>
                <a:latin typeface="+mn-lt"/>
                <a:ea typeface="+mn-ea"/>
                <a:cs typeface="+mn-cs"/>
              </a:rPr>
              <a:t> las huellas dactilares, la retina, el iris, el rostro y la geometría de la palma de la mano. La firma manuscrita y el modo de caminar son algunas de las características dinámicas o de comportamiento.</a:t>
            </a: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3</a:t>
            </a:fld>
            <a:endParaRPr lang="es-ES"/>
          </a:p>
        </p:txBody>
      </p:sp>
    </p:spTree>
    <p:extLst>
      <p:ext uri="{BB962C8B-B14F-4D97-AF65-F5344CB8AC3E}">
        <p14:creationId xmlns:p14="http://schemas.microsoft.com/office/powerpoint/2010/main" val="317329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noProof="0" dirty="0" smtClean="0"/>
              <a:t>Para</a:t>
            </a:r>
            <a:r>
              <a:rPr lang="es-ES" b="0" baseline="0" noProof="0" dirty="0" smtClean="0"/>
              <a:t> el desarrollo del componente el método fue ajustado, sustituyendo, en el aspecto  local, el análisis del contraste direccional por la coherencia del campo de orientación, dado que ………….</a:t>
            </a:r>
            <a:r>
              <a:rPr lang="es-ES" b="1" baseline="0" noProof="0" dirty="0" smtClean="0">
                <a:solidFill>
                  <a:srgbClr val="FF0000"/>
                </a:solidFill>
              </a:rPr>
              <a:t>JUSTIFICACION</a:t>
            </a:r>
            <a:endParaRPr lang="es-ES" b="1" noProof="0" dirty="0">
              <a:solidFill>
                <a:srgbClr val="FF0000"/>
              </a:solidFill>
            </a:endParaRPr>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21</a:t>
            </a:fld>
            <a:endParaRPr lang="es-ES"/>
          </a:p>
        </p:txBody>
      </p:sp>
    </p:spTree>
    <p:extLst>
      <p:ext uri="{BB962C8B-B14F-4D97-AF65-F5344CB8AC3E}">
        <p14:creationId xmlns:p14="http://schemas.microsoft.com/office/powerpoint/2010/main" val="358495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ARQ EN CAPAS</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22</a:t>
            </a:fld>
            <a:endParaRPr lang="es-ES"/>
          </a:p>
        </p:txBody>
      </p:sp>
    </p:spTree>
    <p:extLst>
      <p:ext uri="{BB962C8B-B14F-4D97-AF65-F5344CB8AC3E}">
        <p14:creationId xmlns:p14="http://schemas.microsoft.com/office/powerpoint/2010/main" val="267114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A8CD6E9-CFEB-4678-A317-89F671C5CF0F}" type="slidenum">
              <a:rPr lang="es-ES" smtClean="0"/>
              <a:pPr/>
              <a:t>24</a:t>
            </a:fld>
            <a:endParaRPr lang="es-ES"/>
          </a:p>
        </p:txBody>
      </p:sp>
    </p:spTree>
    <p:extLst>
      <p:ext uri="{BB962C8B-B14F-4D97-AF65-F5344CB8AC3E}">
        <p14:creationId xmlns:p14="http://schemas.microsoft.com/office/powerpoint/2010/main" val="3645131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25</a:t>
            </a:fld>
            <a:endParaRPr lang="es-ES"/>
          </a:p>
        </p:txBody>
      </p:sp>
    </p:spTree>
    <p:extLst>
      <p:ext uri="{BB962C8B-B14F-4D97-AF65-F5344CB8AC3E}">
        <p14:creationId xmlns:p14="http://schemas.microsoft.com/office/powerpoint/2010/main" val="1134777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kern="1200" dirty="0" smtClean="0">
                <a:solidFill>
                  <a:schemeClr val="tx1"/>
                </a:solidFill>
                <a:effectLst/>
                <a:latin typeface="+mn-lt"/>
                <a:ea typeface="+mn-ea"/>
                <a:cs typeface="+mn-cs"/>
              </a:rPr>
              <a:t>Herramienta utilizada</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realizar el estudio se utilizó la distribución  de software biométrico NBIS. Del NBIS se utilizó el paquete </a:t>
            </a:r>
            <a:r>
              <a:rPr lang="es-ES" sz="1200" b="1" kern="1200" dirty="0" smtClean="0">
                <a:solidFill>
                  <a:schemeClr val="tx1"/>
                </a:solidFill>
                <a:effectLst/>
                <a:latin typeface="+mn-lt"/>
                <a:ea typeface="+mn-ea"/>
                <a:cs typeface="+mn-cs"/>
              </a:rPr>
              <a:t>MINDTCT</a:t>
            </a:r>
            <a:r>
              <a:rPr lang="es-ES" sz="1200" kern="1200" dirty="0" smtClean="0">
                <a:solidFill>
                  <a:schemeClr val="tx1"/>
                </a:solidFill>
                <a:effectLst/>
                <a:latin typeface="+mn-lt"/>
                <a:ea typeface="+mn-ea"/>
                <a:cs typeface="+mn-cs"/>
              </a:rPr>
              <a:t>, el cual toma una imagen de huella dactilar y localiza todas las minucias en ella, determinando su ubicación, dirección, tipo y calidad. Generando además un mapa de calidad a partir de características locales.</a:t>
            </a:r>
          </a:p>
          <a:p>
            <a:endParaRPr lang="es-ES" sz="1200" b="1"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Bases de Datos</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Se utilizaron las bases de datos de la </a:t>
            </a:r>
            <a:r>
              <a:rPr lang="es-ES" sz="1200" i="1" kern="1200" dirty="0" err="1" smtClean="0">
                <a:solidFill>
                  <a:schemeClr val="tx1"/>
                </a:solidFill>
                <a:effectLst/>
                <a:latin typeface="+mn-lt"/>
                <a:ea typeface="+mn-ea"/>
                <a:cs typeface="+mn-cs"/>
              </a:rPr>
              <a:t>Fingerprint</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Verification</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Competition</a:t>
            </a:r>
            <a:r>
              <a:rPr lang="es-ES" sz="1200" kern="1200" dirty="0" smtClean="0">
                <a:solidFill>
                  <a:schemeClr val="tx1"/>
                </a:solidFill>
                <a:effectLst/>
                <a:latin typeface="+mn-lt"/>
                <a:ea typeface="+mn-ea"/>
                <a:cs typeface="+mn-cs"/>
              </a:rPr>
              <a:t> (FVC) del año 2000. Cada base de datos incluye cuatro subconjuntos de huellas (DB1, DB2, DB3, DB4) según la tecnología utilizada para su adquisición como se visualiza en pantalla, los cuales tienen un total de 80 huellas cada uno (8 impresiones por dedo). </a:t>
            </a:r>
          </a:p>
          <a:p>
            <a:endParaRPr lang="es-ES" sz="1200" kern="1200" dirty="0" smtClean="0">
              <a:solidFill>
                <a:schemeClr val="tx1"/>
              </a:solidFill>
              <a:effectLst/>
              <a:latin typeface="+mn-lt"/>
              <a:ea typeface="+mn-ea"/>
              <a:cs typeface="+mn-cs"/>
            </a:endParaRPr>
          </a:p>
          <a:p>
            <a:r>
              <a:rPr lang="es-ES" sz="1200" b="1" kern="1200" dirty="0" err="1" smtClean="0">
                <a:solidFill>
                  <a:schemeClr val="tx1"/>
                </a:solidFill>
                <a:effectLst/>
                <a:latin typeface="+mn-lt"/>
                <a:ea typeface="+mn-ea"/>
                <a:cs typeface="+mn-cs"/>
              </a:rPr>
              <a:t>Fingerprint</a:t>
            </a:r>
            <a:r>
              <a:rPr lang="es-ES" sz="1200" b="1" kern="1200" dirty="0" smtClean="0">
                <a:solidFill>
                  <a:schemeClr val="tx1"/>
                </a:solidFill>
                <a:effectLst/>
                <a:latin typeface="+mn-lt"/>
                <a:ea typeface="+mn-ea"/>
                <a:cs typeface="+mn-cs"/>
              </a:rPr>
              <a:t> </a:t>
            </a:r>
            <a:r>
              <a:rPr lang="es-ES" sz="1200" b="1" kern="1200" dirty="0" err="1" smtClean="0">
                <a:solidFill>
                  <a:schemeClr val="tx1"/>
                </a:solidFill>
                <a:effectLst/>
                <a:latin typeface="+mn-lt"/>
                <a:ea typeface="+mn-ea"/>
                <a:cs typeface="+mn-cs"/>
              </a:rPr>
              <a:t>Verification</a:t>
            </a:r>
            <a:r>
              <a:rPr lang="es-ES" sz="1200" b="1" kern="1200" dirty="0" smtClean="0">
                <a:solidFill>
                  <a:schemeClr val="tx1"/>
                </a:solidFill>
                <a:effectLst/>
                <a:latin typeface="+mn-lt"/>
                <a:ea typeface="+mn-ea"/>
                <a:cs typeface="+mn-cs"/>
              </a:rPr>
              <a:t> </a:t>
            </a:r>
            <a:r>
              <a:rPr lang="es-ES" sz="1200" b="1" kern="1200" dirty="0" err="1" smtClean="0">
                <a:solidFill>
                  <a:schemeClr val="tx1"/>
                </a:solidFill>
                <a:effectLst/>
                <a:latin typeface="+mn-lt"/>
                <a:ea typeface="+mn-ea"/>
                <a:cs typeface="+mn-cs"/>
              </a:rPr>
              <a:t>Competition</a:t>
            </a:r>
            <a:r>
              <a:rPr lang="es-ES" sz="1200" b="1" kern="1200" dirty="0" smtClean="0">
                <a:solidFill>
                  <a:schemeClr val="tx1"/>
                </a:solidFill>
                <a:effectLst/>
                <a:latin typeface="+mn-lt"/>
                <a:ea typeface="+mn-ea"/>
                <a:cs typeface="+mn-cs"/>
              </a:rPr>
              <a:t>:</a:t>
            </a:r>
            <a:r>
              <a:rPr lang="es-ES" sz="1200" kern="1200" dirty="0" smtClean="0">
                <a:solidFill>
                  <a:schemeClr val="tx1"/>
                </a:solidFill>
                <a:effectLst/>
                <a:latin typeface="+mn-lt"/>
                <a:ea typeface="+mn-ea"/>
                <a:cs typeface="+mn-cs"/>
              </a:rPr>
              <a:t> Competencia de Verificación de Huellas Dactilares (</a:t>
            </a:r>
            <a:r>
              <a:rPr lang="es-ES" sz="1200" i="1" kern="1200" dirty="0" smtClean="0">
                <a:solidFill>
                  <a:schemeClr val="tx1"/>
                </a:solidFill>
                <a:effectLst/>
                <a:latin typeface="+mn-lt"/>
                <a:ea typeface="+mn-ea"/>
                <a:cs typeface="+mn-cs"/>
              </a:rPr>
              <a:t>FVC</a:t>
            </a:r>
            <a:r>
              <a:rPr lang="es-ES" sz="1200" kern="1200" dirty="0" smtClean="0">
                <a:solidFill>
                  <a:schemeClr val="tx1"/>
                </a:solidFill>
                <a:effectLst/>
                <a:latin typeface="+mn-lt"/>
                <a:ea typeface="+mn-ea"/>
                <a:cs typeface="+mn-cs"/>
              </a:rPr>
              <a:t> por sus siglas en inglés). Competencia internacional centrada en la evaluación de software de verificación de huellas dactilares.</a:t>
            </a: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26</a:t>
            </a:fld>
            <a:endParaRPr lang="es-ES"/>
          </a:p>
        </p:txBody>
      </p:sp>
    </p:spTree>
    <p:extLst>
      <p:ext uri="{BB962C8B-B14F-4D97-AF65-F5344CB8AC3E}">
        <p14:creationId xmlns:p14="http://schemas.microsoft.com/office/powerpoint/2010/main" val="3176363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Se determinó la calidad de cada una de las imágenes de huellas dactilares de las bases de datos a través del componente desarrollado y del software NBIS. El proceso arrojó datos estadísticos asociados a la cantidad de huellas clasificadas por ambos sistemas para cada nivel de calidad. A partir del uso de las tecnologías actuales fue generado además un factor de correlación entre ambas estrategias de medición de calidad para cada base de datos.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índice de correlación denota la relación o dependencia que existe entre dos variables. Se considera que dos variables cuantitativas están correlacionadas cuando los valores de una de ellas varían sistemáticamente con respecto a los valores de la otra.</a:t>
            </a: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27</a:t>
            </a:fld>
            <a:endParaRPr lang="es-ES"/>
          </a:p>
        </p:txBody>
      </p:sp>
    </p:spTree>
    <p:extLst>
      <p:ext uri="{BB962C8B-B14F-4D97-AF65-F5344CB8AC3E}">
        <p14:creationId xmlns:p14="http://schemas.microsoft.com/office/powerpoint/2010/main" val="2327194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1"/>
                </a:solidFill>
                <a:effectLst/>
                <a:latin typeface="+mn-lt"/>
                <a:ea typeface="+mn-ea"/>
                <a:cs typeface="+mn-cs"/>
              </a:rPr>
              <a:t>La correlación media entre el componente desarrollado y el NBIS se mantuvo estable en el 0.49, lo que significa que ambos sistemas coincidieron en la medición de la calidad de una imagen de huella dactilar en el 50% de los casos.</a:t>
            </a:r>
          </a:p>
          <a:p>
            <a:pPr lvl="0"/>
            <a:r>
              <a:rPr lang="es-ES" sz="1200" kern="1200" dirty="0" smtClean="0">
                <a:solidFill>
                  <a:schemeClr val="tx1"/>
                </a:solidFill>
                <a:effectLst/>
                <a:latin typeface="+mn-lt"/>
                <a:ea typeface="+mn-ea"/>
                <a:cs typeface="+mn-cs"/>
              </a:rPr>
              <a:t>El índice de correlación alcanza sus valores máximos, superando el 60%, al ejecutar ambos componentes sobre los </a:t>
            </a:r>
            <a:r>
              <a:rPr lang="es-ES" sz="1200" kern="1200" dirty="0" err="1" smtClean="0">
                <a:solidFill>
                  <a:schemeClr val="tx1"/>
                </a:solidFill>
                <a:effectLst/>
                <a:latin typeface="+mn-lt"/>
                <a:ea typeface="+mn-ea"/>
                <a:cs typeface="+mn-cs"/>
              </a:rPr>
              <a:t>datasets</a:t>
            </a:r>
            <a:r>
              <a:rPr lang="es-ES" sz="1200" kern="1200" dirty="0" smtClean="0">
                <a:solidFill>
                  <a:schemeClr val="tx1"/>
                </a:solidFill>
                <a:effectLst/>
                <a:latin typeface="+mn-lt"/>
                <a:ea typeface="+mn-ea"/>
                <a:cs typeface="+mn-cs"/>
              </a:rPr>
              <a:t> DB1_B y DB4_A, y sobre el 50% para los </a:t>
            </a:r>
            <a:r>
              <a:rPr lang="es-ES" sz="1200" kern="1200" dirty="0" err="1" smtClean="0">
                <a:solidFill>
                  <a:schemeClr val="tx1"/>
                </a:solidFill>
                <a:effectLst/>
                <a:latin typeface="+mn-lt"/>
                <a:ea typeface="+mn-ea"/>
                <a:cs typeface="+mn-cs"/>
              </a:rPr>
              <a:t>datasets</a:t>
            </a:r>
            <a:r>
              <a:rPr lang="es-ES" sz="1200" kern="1200" dirty="0" smtClean="0">
                <a:solidFill>
                  <a:schemeClr val="tx1"/>
                </a:solidFill>
                <a:effectLst/>
                <a:latin typeface="+mn-lt"/>
                <a:ea typeface="+mn-ea"/>
                <a:cs typeface="+mn-cs"/>
              </a:rPr>
              <a:t> DB2_B, DB4_B y DB2_A. Evidenciando que los sistemas están mejor correlacionados cuando intervienen </a:t>
            </a:r>
            <a:r>
              <a:rPr lang="es-ES" sz="1200" kern="1200" dirty="0" err="1" smtClean="0">
                <a:solidFill>
                  <a:schemeClr val="tx1"/>
                </a:solidFill>
                <a:effectLst/>
                <a:latin typeface="+mn-lt"/>
                <a:ea typeface="+mn-ea"/>
                <a:cs typeface="+mn-cs"/>
              </a:rPr>
              <a:t>datasets</a:t>
            </a:r>
            <a:r>
              <a:rPr lang="es-ES" sz="1200" kern="1200" dirty="0" smtClean="0">
                <a:solidFill>
                  <a:schemeClr val="tx1"/>
                </a:solidFill>
                <a:effectLst/>
                <a:latin typeface="+mn-lt"/>
                <a:ea typeface="+mn-ea"/>
                <a:cs typeface="+mn-cs"/>
              </a:rPr>
              <a:t> de imágenes de huellas tomadas con el sensor capacitivo de bajo costo y el generador sintético.</a:t>
            </a:r>
          </a:p>
          <a:p>
            <a:r>
              <a:rPr lang="es-ES" sz="1200" kern="1200" dirty="0" smtClean="0">
                <a:solidFill>
                  <a:schemeClr val="tx1"/>
                </a:solidFill>
                <a:effectLst/>
                <a:latin typeface="+mn-lt"/>
                <a:ea typeface="+mn-ea"/>
                <a:cs typeface="+mn-cs"/>
              </a:rPr>
              <a:t>El componente desarrollado es más riguroso en la medición de la calidad de imágenes de huellas dactilares.</a:t>
            </a:r>
            <a:endParaRPr lang="en-US" dirty="0"/>
          </a:p>
        </p:txBody>
      </p:sp>
      <p:sp>
        <p:nvSpPr>
          <p:cNvPr id="4" name="3 Marcador de número de diapositiva"/>
          <p:cNvSpPr>
            <a:spLocks noGrp="1"/>
          </p:cNvSpPr>
          <p:nvPr>
            <p:ph type="sldNum" sz="quarter" idx="10"/>
          </p:nvPr>
        </p:nvSpPr>
        <p:spPr/>
        <p:txBody>
          <a:bodyPr/>
          <a:lstStyle/>
          <a:p>
            <a:fld id="{EBF9FB0F-A7C8-4E4D-AA69-4B7AB6E557F8}" type="slidenum">
              <a:rPr lang="es-ES" smtClean="0"/>
              <a:pPr/>
              <a:t>28</a:t>
            </a:fld>
            <a:endParaRPr lang="es-ES"/>
          </a:p>
        </p:txBody>
      </p:sp>
    </p:spTree>
    <p:extLst>
      <p:ext uri="{BB962C8B-B14F-4D97-AF65-F5344CB8AC3E}">
        <p14:creationId xmlns:p14="http://schemas.microsoft.com/office/powerpoint/2010/main" val="1521419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29</a:t>
            </a:fld>
            <a:endParaRPr lang="es-ES" smtClean="0"/>
          </a:p>
        </p:txBody>
      </p:sp>
    </p:spTree>
    <p:extLst>
      <p:ext uri="{BB962C8B-B14F-4D97-AF65-F5344CB8AC3E}">
        <p14:creationId xmlns:p14="http://schemas.microsoft.com/office/powerpoint/2010/main" val="2145453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7AC22-2C61-4723-BDEE-99F5C9AD12CD}" type="slidenum">
              <a:rPr lang="es-ES" smtClean="0"/>
              <a:pPr eaLnBrk="1" hangingPunct="1"/>
              <a:t>30</a:t>
            </a:fld>
            <a:endParaRPr lang="es-ES" smtClean="0"/>
          </a:p>
        </p:txBody>
      </p:sp>
    </p:spTree>
    <p:extLst>
      <p:ext uri="{BB962C8B-B14F-4D97-AF65-F5344CB8AC3E}">
        <p14:creationId xmlns:p14="http://schemas.microsoft.com/office/powerpoint/2010/main" val="165022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Un Sistema Automático de Identificación Dactilar (SAID) es un conjunto de componentes físicos y lógicos que permiten la verificación o identificación de una persona a partir del análisis de sus impresiones dactilares. </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4</a:t>
            </a:fld>
            <a:endParaRPr lang="es-ES"/>
          </a:p>
        </p:txBody>
      </p:sp>
    </p:spTree>
    <p:extLst>
      <p:ext uri="{BB962C8B-B14F-4D97-AF65-F5344CB8AC3E}">
        <p14:creationId xmlns:p14="http://schemas.microsoft.com/office/powerpoint/2010/main" val="396398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Uno de los procesos que intervienen en un SAID es el proceso de enrolamiento.</a:t>
            </a:r>
            <a:r>
              <a:rPr lang="es-ES" sz="1200" kern="1200" baseline="0" dirty="0" smtClean="0">
                <a:solidFill>
                  <a:schemeClr val="tx1"/>
                </a:solidFill>
                <a:effectLst/>
                <a:latin typeface="+mn-lt"/>
                <a:ea typeface="+mn-ea"/>
                <a:cs typeface="+mn-cs"/>
              </a:rPr>
              <a:t> P</a:t>
            </a:r>
            <a:r>
              <a:rPr lang="es-ES" sz="1200" kern="1200" dirty="0" smtClean="0">
                <a:solidFill>
                  <a:schemeClr val="tx1"/>
                </a:solidFill>
                <a:effectLst/>
                <a:latin typeface="+mn-lt"/>
                <a:ea typeface="+mn-ea"/>
                <a:cs typeface="+mn-cs"/>
              </a:rPr>
              <a:t>roceso mediante el cual se registran individuos en la base de datos del sistema biométrico,</a:t>
            </a:r>
            <a:r>
              <a:rPr lang="es-ES" sz="1200" kern="1200" baseline="0" dirty="0" smtClean="0">
                <a:solidFill>
                  <a:schemeClr val="tx1"/>
                </a:solidFill>
                <a:effectLst/>
                <a:latin typeface="+mn-lt"/>
                <a:ea typeface="+mn-ea"/>
                <a:cs typeface="+mn-cs"/>
              </a:rPr>
              <a:t> por lo que se encarga de </a:t>
            </a:r>
            <a:r>
              <a:rPr lang="es-ES" sz="1200" kern="1200" dirty="0" smtClean="0">
                <a:solidFill>
                  <a:schemeClr val="tx1"/>
                </a:solidFill>
                <a:effectLst/>
                <a:latin typeface="+mn-lt"/>
                <a:ea typeface="+mn-ea"/>
                <a:cs typeface="+mn-cs"/>
              </a:rPr>
              <a:t>la </a:t>
            </a:r>
            <a:r>
              <a:rPr lang="es-ES" sz="1200" b="1" kern="1200" dirty="0" smtClean="0">
                <a:solidFill>
                  <a:schemeClr val="tx1"/>
                </a:solidFill>
                <a:effectLst/>
                <a:latin typeface="+mn-lt"/>
                <a:ea typeface="+mn-ea"/>
                <a:cs typeface="+mn-cs"/>
              </a:rPr>
              <a:t>adquisición</a:t>
            </a:r>
            <a:r>
              <a:rPr lang="es-ES" sz="1200" kern="1200" dirty="0" smtClean="0">
                <a:solidFill>
                  <a:schemeClr val="tx1"/>
                </a:solidFill>
                <a:effectLst/>
                <a:latin typeface="+mn-lt"/>
                <a:ea typeface="+mn-ea"/>
                <a:cs typeface="+mn-cs"/>
              </a:rPr>
              <a:t> y </a:t>
            </a:r>
            <a:r>
              <a:rPr lang="es-ES" sz="1200" b="1" kern="1200" dirty="0" smtClean="0">
                <a:solidFill>
                  <a:schemeClr val="tx1"/>
                </a:solidFill>
                <a:effectLst/>
                <a:latin typeface="+mn-lt"/>
                <a:ea typeface="+mn-ea"/>
                <a:cs typeface="+mn-cs"/>
              </a:rPr>
              <a:t>mejoramiento </a:t>
            </a:r>
            <a:r>
              <a:rPr lang="es-ES" sz="1200" kern="1200" dirty="0" smtClean="0">
                <a:solidFill>
                  <a:schemeClr val="tx1"/>
                </a:solidFill>
                <a:effectLst/>
                <a:latin typeface="+mn-lt"/>
                <a:ea typeface="+mn-ea"/>
                <a:cs typeface="+mn-cs"/>
              </a:rPr>
              <a:t>de la imagen de la huella dactilar, para luego realizar</a:t>
            </a:r>
            <a:r>
              <a:rPr lang="es-ES_tradnl" sz="1200" kern="1200" dirty="0" smtClean="0">
                <a:solidFill>
                  <a:schemeClr val="tx1"/>
                </a:solidFill>
                <a:effectLst/>
                <a:latin typeface="+mn-lt"/>
                <a:ea typeface="+mn-ea"/>
                <a:cs typeface="+mn-cs"/>
              </a:rPr>
              <a:t> la </a:t>
            </a:r>
            <a:r>
              <a:rPr lang="es-ES_tradnl" sz="1200" b="1" kern="1200" dirty="0" smtClean="0">
                <a:solidFill>
                  <a:schemeClr val="tx1"/>
                </a:solidFill>
                <a:effectLst/>
                <a:latin typeface="+mn-lt"/>
                <a:ea typeface="+mn-ea"/>
                <a:cs typeface="+mn-cs"/>
              </a:rPr>
              <a:t>extracción de minucias</a:t>
            </a:r>
            <a:r>
              <a:rPr lang="es-ES_tradnl" sz="1200" kern="1200" dirty="0" smtClean="0">
                <a:solidFill>
                  <a:schemeClr val="tx1"/>
                </a:solidFill>
                <a:effectLst/>
                <a:latin typeface="+mn-lt"/>
                <a:ea typeface="+mn-ea"/>
                <a:cs typeface="+mn-cs"/>
              </a:rPr>
              <a:t>. Esta secuencia de subprocesos permite </a:t>
            </a:r>
            <a:r>
              <a:rPr lang="es-ES_tradnl" sz="1200" b="1" kern="1200" dirty="0" smtClean="0">
                <a:solidFill>
                  <a:schemeClr val="tx1"/>
                </a:solidFill>
                <a:effectLst/>
                <a:latin typeface="+mn-lt"/>
                <a:ea typeface="+mn-ea"/>
                <a:cs typeface="+mn-cs"/>
              </a:rPr>
              <a:t>conformar una plantilla de minucias, </a:t>
            </a:r>
            <a:r>
              <a:rPr lang="es-ES_tradnl" sz="1200" b="0" kern="1200" dirty="0" smtClean="0">
                <a:solidFill>
                  <a:schemeClr val="tx1"/>
                </a:solidFill>
                <a:effectLst/>
                <a:latin typeface="+mn-lt"/>
                <a:ea typeface="+mn-ea"/>
                <a:cs typeface="+mn-cs"/>
              </a:rPr>
              <a:t>la cual es almacenada junto a otros datos del usuario</a:t>
            </a:r>
            <a:r>
              <a:rPr lang="es-ES_tradnl" sz="1200" b="1" kern="1200" dirty="0" smtClean="0">
                <a:solidFill>
                  <a:schemeClr val="tx1"/>
                </a:solidFill>
                <a:effectLst/>
                <a:latin typeface="+mn-lt"/>
                <a:ea typeface="+mn-ea"/>
                <a:cs typeface="+mn-cs"/>
              </a:rPr>
              <a:t>, completando así el enrolamiento del mismo.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5</a:t>
            </a:fld>
            <a:endParaRPr lang="es-ES"/>
          </a:p>
        </p:txBody>
      </p:sp>
    </p:spTree>
    <p:extLst>
      <p:ext uri="{BB962C8B-B14F-4D97-AF65-F5344CB8AC3E}">
        <p14:creationId xmlns:p14="http://schemas.microsoft.com/office/powerpoint/2010/main" val="134106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Esta</a:t>
            </a:r>
            <a:r>
              <a:rPr lang="en-US" dirty="0" smtClean="0"/>
              <a:t> </a:t>
            </a:r>
            <a:r>
              <a:rPr lang="en-US" dirty="0" err="1" smtClean="0"/>
              <a:t>es</a:t>
            </a:r>
            <a:r>
              <a:rPr lang="en-US" dirty="0" smtClean="0"/>
              <a:t> parte de</a:t>
            </a:r>
            <a:r>
              <a:rPr lang="en-US" baseline="0" dirty="0" smtClean="0"/>
              <a:t> </a:t>
            </a:r>
            <a:r>
              <a:rPr lang="en-US" baseline="0" dirty="0" err="1" smtClean="0"/>
              <a:t>las</a:t>
            </a:r>
            <a:r>
              <a:rPr lang="en-US" baseline="0" dirty="0" smtClean="0"/>
              <a:t> </a:t>
            </a:r>
            <a:r>
              <a:rPr lang="en-US" baseline="0" dirty="0" err="1" smtClean="0"/>
              <a:t>animaciones</a:t>
            </a:r>
            <a:r>
              <a:rPr lang="en-US" baseline="0" dirty="0" smtClean="0"/>
              <a:t>, </a:t>
            </a:r>
            <a:r>
              <a:rPr lang="en-US" baseline="0" dirty="0" err="1" smtClean="0"/>
              <a:t>por</a:t>
            </a:r>
            <a:r>
              <a:rPr lang="en-US" baseline="0" dirty="0" smtClean="0"/>
              <a:t> </a:t>
            </a:r>
            <a:r>
              <a:rPr lang="en-US" baseline="0" dirty="0" err="1" smtClean="0"/>
              <a:t>eso</a:t>
            </a:r>
            <a:r>
              <a:rPr lang="en-US" baseline="0" dirty="0" smtClean="0"/>
              <a:t> </a:t>
            </a:r>
            <a:r>
              <a:rPr lang="en-US" baseline="0" dirty="0" err="1" smtClean="0"/>
              <a:t>parece</a:t>
            </a:r>
            <a:r>
              <a:rPr lang="en-US" baseline="0" dirty="0" smtClean="0"/>
              <a:t> </a:t>
            </a:r>
            <a:r>
              <a:rPr lang="en-US" baseline="0" dirty="0" err="1" smtClean="0"/>
              <a:t>estar</a:t>
            </a:r>
            <a:r>
              <a:rPr lang="en-US" baseline="0" dirty="0" smtClean="0"/>
              <a:t> </a:t>
            </a:r>
            <a:r>
              <a:rPr lang="en-US" baseline="0" dirty="0" err="1" smtClean="0"/>
              <a:t>repetida</a:t>
            </a:r>
            <a:r>
              <a:rPr lang="en-US" baseline="0" dirty="0" smtClean="0"/>
              <a:t>…el </a:t>
            </a:r>
            <a:r>
              <a:rPr lang="en-US" baseline="0" dirty="0" err="1" smtClean="0"/>
              <a:t>texto</a:t>
            </a:r>
            <a:r>
              <a:rPr lang="en-US" baseline="0" dirty="0" smtClean="0"/>
              <a:t> </a:t>
            </a:r>
            <a:r>
              <a:rPr lang="en-US" baseline="0" dirty="0" err="1" smtClean="0"/>
              <a:t>correspondiente</a:t>
            </a:r>
            <a:r>
              <a:rPr lang="en-US" baseline="0" dirty="0" smtClean="0"/>
              <a:t> </a:t>
            </a:r>
            <a:r>
              <a:rPr lang="en-US" baseline="0" dirty="0" err="1" smtClean="0"/>
              <a:t>esta</a:t>
            </a:r>
            <a:r>
              <a:rPr lang="en-US" baseline="0" dirty="0" smtClean="0"/>
              <a:t> en la </a:t>
            </a:r>
            <a:r>
              <a:rPr lang="en-US" baseline="0" dirty="0" err="1" smtClean="0"/>
              <a:t>prox</a:t>
            </a:r>
            <a:r>
              <a:rPr lang="en-US" baseline="0" dirty="0" smtClean="0"/>
              <a:t> </a:t>
            </a:r>
            <a:r>
              <a:rPr lang="en-US" baseline="0" dirty="0" err="1" smtClean="0"/>
              <a:t>diap</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6</a:t>
            </a:fld>
            <a:endParaRPr lang="es-ES"/>
          </a:p>
        </p:txBody>
      </p:sp>
    </p:spTree>
    <p:extLst>
      <p:ext uri="{BB962C8B-B14F-4D97-AF65-F5344CB8AC3E}">
        <p14:creationId xmlns:p14="http://schemas.microsoft.com/office/powerpoint/2010/main" val="389218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La etapa de adquisición</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es fundamental, ya que según la calidad de la imagen capturada será la complejidad de los algoritmos de extracción que se requieran, lo que repercutirá en la eficiencia y rapidez del sistema (4).</a:t>
            </a:r>
          </a:p>
          <a:p>
            <a:r>
              <a:rPr lang="es-ES" sz="1200" kern="1200" dirty="0" smtClean="0">
                <a:solidFill>
                  <a:schemeClr val="tx1"/>
                </a:solidFill>
                <a:effectLst/>
                <a:latin typeface="+mn-lt"/>
                <a:ea typeface="+mn-ea"/>
                <a:cs typeface="+mn-cs"/>
              </a:rPr>
              <a:t>En la calidad de las imágenes de huellas dactilares influyen diversos factores.</a:t>
            </a:r>
            <a:r>
              <a:rPr lang="es-ES" sz="1200" kern="1200" baseline="0" dirty="0" smtClean="0">
                <a:solidFill>
                  <a:schemeClr val="tx1"/>
                </a:solidFill>
                <a:effectLst/>
                <a:latin typeface="+mn-lt"/>
                <a:ea typeface="+mn-ea"/>
                <a:cs typeface="+mn-cs"/>
              </a:rPr>
              <a:t> En 1er lugar</a:t>
            </a:r>
            <a:r>
              <a:rPr lang="es-ES" sz="1200" kern="1200" dirty="0" smtClean="0">
                <a:solidFill>
                  <a:schemeClr val="tx1"/>
                </a:solidFill>
                <a:effectLst/>
                <a:latin typeface="+mn-lt"/>
                <a:ea typeface="+mn-ea"/>
                <a:cs typeface="+mn-cs"/>
              </a:rPr>
              <a:t> los sensores utilizados para su captura abarcan un amplio abanico de posibilidades (sensores ópticos, térmicos, capacitivos, ultrasónicos). Influye además la presión ejercida por el dedo, la cual</a:t>
            </a:r>
            <a:r>
              <a:rPr lang="es-ES" sz="1200" kern="1200" baseline="0" dirty="0" smtClean="0">
                <a:solidFill>
                  <a:schemeClr val="tx1"/>
                </a:solidFill>
                <a:effectLst/>
                <a:latin typeface="+mn-lt"/>
                <a:ea typeface="+mn-ea"/>
                <a:cs typeface="+mn-cs"/>
              </a:rPr>
              <a:t> ciertamente varia,</a:t>
            </a:r>
            <a:r>
              <a:rPr lang="es-ES" sz="1200" kern="1200" dirty="0" smtClean="0">
                <a:solidFill>
                  <a:schemeClr val="tx1"/>
                </a:solidFill>
                <a:effectLst/>
                <a:latin typeface="+mn-lt"/>
                <a:ea typeface="+mn-ea"/>
                <a:cs typeface="+mn-cs"/>
              </a:rPr>
              <a:t> influye</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las condiciones de la piel, ya se</a:t>
            </a:r>
            <a:r>
              <a:rPr lang="es-ES" sz="1200" kern="1200" baseline="0" dirty="0" smtClean="0">
                <a:solidFill>
                  <a:schemeClr val="tx1"/>
                </a:solidFill>
                <a:effectLst/>
                <a:latin typeface="+mn-lt"/>
                <a:ea typeface="+mn-ea"/>
                <a:cs typeface="+mn-cs"/>
              </a:rPr>
              <a:t> trate de una piel seca o </a:t>
            </a:r>
            <a:r>
              <a:rPr lang="es-ES" sz="1200" kern="1200" baseline="0" dirty="0" err="1" smtClean="0">
                <a:solidFill>
                  <a:schemeClr val="tx1"/>
                </a:solidFill>
                <a:effectLst/>
                <a:latin typeface="+mn-lt"/>
                <a:ea typeface="+mn-ea"/>
                <a:cs typeface="+mn-cs"/>
              </a:rPr>
              <a:t>humeda</a:t>
            </a:r>
            <a:r>
              <a:rPr lang="es-ES" sz="1200" kern="1200" baseline="0" dirty="0" smtClean="0">
                <a:solidFill>
                  <a:schemeClr val="tx1"/>
                </a:solidFill>
                <a:effectLst/>
                <a:latin typeface="+mn-lt"/>
                <a:ea typeface="+mn-ea"/>
                <a:cs typeface="+mn-cs"/>
              </a:rPr>
              <a:t>, ambas condiciones generan inconsistencias en las imágenes.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El proceso de extracción de características se ve afectado directamente por la calidad de la imagen de la huella dactilar. Si la imagen capturada es de mala calidad, el algoritmo de extracción de características puede extraer un conjunto de minucias que en realidad no existan, o no tengan valor identificativo, denominadas falsas minucias. Este error se conoce como </a:t>
            </a:r>
            <a:r>
              <a:rPr lang="es-ES_tradnl" sz="1200" i="1" kern="1200" dirty="0" smtClean="0">
                <a:solidFill>
                  <a:schemeClr val="tx1"/>
                </a:solidFill>
                <a:effectLst/>
                <a:latin typeface="+mn-lt"/>
                <a:ea typeface="+mn-ea"/>
                <a:cs typeface="+mn-cs"/>
              </a:rPr>
              <a:t>Falla al Procesar</a:t>
            </a:r>
            <a:r>
              <a:rPr lang="es-ES_tradnl" sz="1200" kern="1200" dirty="0" smtClean="0">
                <a:solidFill>
                  <a:schemeClr val="tx1"/>
                </a:solidFill>
                <a:effectLst/>
                <a:latin typeface="+mn-lt"/>
                <a:ea typeface="+mn-ea"/>
                <a:cs typeface="+mn-cs"/>
              </a:rPr>
              <a:t>, o FTP por sus siglas en inglés (3).</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7</a:t>
            </a:fld>
            <a:endParaRPr lang="es-ES"/>
          </a:p>
        </p:txBody>
      </p:sp>
    </p:spTree>
    <p:extLst>
      <p:ext uri="{BB962C8B-B14F-4D97-AF65-F5344CB8AC3E}">
        <p14:creationId xmlns:p14="http://schemas.microsoft.com/office/powerpoint/2010/main" val="1866248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La Universidad de las Ciencias Informáticas (UCI) es una universidad científico-productiva que ha desarrollado soluciones en la esfera de la biometría, específicamente el </a:t>
            </a:r>
            <a:r>
              <a:rPr lang="es-ES_tradnl" sz="1200" b="1" kern="1200" dirty="0" smtClean="0">
                <a:solidFill>
                  <a:schemeClr val="tx1"/>
                </a:solidFill>
                <a:effectLst/>
                <a:latin typeface="+mn-lt"/>
                <a:ea typeface="+mn-ea"/>
                <a:cs typeface="+mn-cs"/>
              </a:rPr>
              <a:t>centro de identificación y seguridad digital (</a:t>
            </a:r>
            <a:r>
              <a:rPr lang="es-ES_tradnl" sz="1200" b="1" kern="1200" dirty="0" err="1" smtClean="0">
                <a:solidFill>
                  <a:schemeClr val="tx1"/>
                </a:solidFill>
                <a:effectLst/>
                <a:latin typeface="+mn-lt"/>
                <a:ea typeface="+mn-ea"/>
                <a:cs typeface="+mn-cs"/>
              </a:rPr>
              <a:t>cised</a:t>
            </a:r>
            <a:r>
              <a:rPr lang="es-ES_tradnl" sz="1200" kern="1200" dirty="0" smtClean="0">
                <a:solidFill>
                  <a:schemeClr val="tx1"/>
                </a:solidFill>
                <a:effectLst/>
                <a:latin typeface="+mn-lt"/>
                <a:ea typeface="+mn-ea"/>
                <a:cs typeface="+mn-cs"/>
              </a:rPr>
              <a:t>) esta inmerso en el </a:t>
            </a:r>
            <a:r>
              <a:rPr lang="es-ES_tradnl" sz="1200" b="1" kern="1200" dirty="0" smtClean="0">
                <a:solidFill>
                  <a:schemeClr val="tx1"/>
                </a:solidFill>
                <a:effectLst/>
                <a:latin typeface="+mn-lt"/>
                <a:ea typeface="+mn-ea"/>
                <a:cs typeface="+mn-cs"/>
              </a:rPr>
              <a:t>desarrollo de un componente de extracción de minucias</a:t>
            </a:r>
            <a:r>
              <a:rPr lang="es-ES_tradnl" sz="1200" b="0" kern="1200" dirty="0" smtClean="0">
                <a:solidFill>
                  <a:schemeClr val="tx1"/>
                </a:solidFill>
                <a:effectLst/>
                <a:latin typeface="+mn-lt"/>
                <a:ea typeface="+mn-ea"/>
                <a:cs typeface="+mn-cs"/>
              </a:rPr>
              <a:t>.</a:t>
            </a:r>
            <a:r>
              <a:rPr lang="es-ES_tradnl" sz="1200" b="0" kern="1200" baseline="0" dirty="0" smtClean="0">
                <a:solidFill>
                  <a:schemeClr val="tx1"/>
                </a:solidFill>
                <a:effectLst/>
                <a:latin typeface="+mn-lt"/>
                <a:ea typeface="+mn-ea"/>
                <a:cs typeface="+mn-cs"/>
              </a:rPr>
              <a:t> Debido a q la calidad de las imágenes de huellas dactilares capturadas </a:t>
            </a:r>
            <a:r>
              <a:rPr lang="es-ES_tradnl" sz="1200" kern="1200" dirty="0" smtClean="0">
                <a:solidFill>
                  <a:schemeClr val="tx1"/>
                </a:solidFill>
                <a:effectLst/>
                <a:latin typeface="+mn-lt"/>
                <a:ea typeface="+mn-ea"/>
                <a:cs typeface="+mn-cs"/>
              </a:rPr>
              <a:t>incide directamente en el proceso de extracción, y por ende,</a:t>
            </a:r>
            <a:r>
              <a:rPr lang="es-ES_tradnl" sz="1200" kern="1200" baseline="0" dirty="0" smtClean="0">
                <a:solidFill>
                  <a:schemeClr val="tx1"/>
                </a:solidFill>
                <a:effectLst/>
                <a:latin typeface="+mn-lt"/>
                <a:ea typeface="+mn-ea"/>
                <a:cs typeface="+mn-cs"/>
              </a:rPr>
              <a:t> en </a:t>
            </a:r>
            <a:r>
              <a:rPr lang="es-ES_tradnl" sz="1200" kern="1200" dirty="0" smtClean="0">
                <a:solidFill>
                  <a:schemeClr val="tx1"/>
                </a:solidFill>
                <a:effectLst/>
                <a:latin typeface="+mn-lt"/>
                <a:ea typeface="+mn-ea"/>
                <a:cs typeface="+mn-cs"/>
              </a:rPr>
              <a:t>la eficiencia de un sistema biométrico, resulta</a:t>
            </a:r>
            <a:r>
              <a:rPr lang="es-ES_tradnl" sz="1200" kern="1200" baseline="0" dirty="0" smtClean="0">
                <a:solidFill>
                  <a:schemeClr val="tx1"/>
                </a:solidFill>
                <a:effectLst/>
                <a:latin typeface="+mn-lt"/>
                <a:ea typeface="+mn-ea"/>
                <a:cs typeface="+mn-cs"/>
              </a:rPr>
              <a:t> necesario el </a:t>
            </a:r>
            <a:r>
              <a:rPr lang="es-ES" sz="1200" kern="1200" dirty="0" smtClean="0">
                <a:solidFill>
                  <a:schemeClr val="tx1"/>
                </a:solidFill>
                <a:effectLst/>
                <a:latin typeface="+mn-lt"/>
                <a:ea typeface="+mn-ea"/>
                <a:cs typeface="+mn-cs"/>
              </a:rPr>
              <a:t>desarrollo de </a:t>
            </a:r>
            <a:r>
              <a:rPr lang="es-ES_tradnl" sz="1200" kern="1200" dirty="0" smtClean="0">
                <a:solidFill>
                  <a:schemeClr val="tx1"/>
                </a:solidFill>
                <a:effectLst/>
                <a:latin typeface="+mn-lt"/>
                <a:ea typeface="+mn-ea"/>
                <a:cs typeface="+mn-cs"/>
              </a:rPr>
              <a:t>estrategias encaminadas a garantizar que</a:t>
            </a:r>
            <a:r>
              <a:rPr lang="es-ES_tradnl" sz="1200" kern="1200" baseline="0" dirty="0" smtClean="0">
                <a:solidFill>
                  <a:schemeClr val="tx1"/>
                </a:solidFill>
                <a:effectLst/>
                <a:latin typeface="+mn-lt"/>
                <a:ea typeface="+mn-ea"/>
                <a:cs typeface="+mn-cs"/>
              </a:rPr>
              <a:t> no se procesen imágenes de baja calidad, favoreciendo a la calidad y fiabilidad del componente  de extracción resultante.</a:t>
            </a:r>
            <a:endParaRPr lang="es-ES" b="1"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8</a:t>
            </a:fld>
            <a:endParaRPr lang="es-ES"/>
          </a:p>
        </p:txBody>
      </p:sp>
    </p:spTree>
    <p:extLst>
      <p:ext uri="{BB962C8B-B14F-4D97-AF65-F5344CB8AC3E}">
        <p14:creationId xmlns:p14="http://schemas.microsoft.com/office/powerpoint/2010/main" val="264976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De la situación problemática anterior se identifica como </a:t>
            </a:r>
            <a:r>
              <a:rPr lang="es-ES" sz="1200" b="1" kern="1200" dirty="0" smtClean="0">
                <a:solidFill>
                  <a:schemeClr val="tx1"/>
                </a:solidFill>
                <a:effectLst/>
                <a:latin typeface="+mn-lt"/>
                <a:ea typeface="+mn-ea"/>
                <a:cs typeface="+mn-cs"/>
              </a:rPr>
              <a:t>problema de la investigación: </a:t>
            </a:r>
            <a:r>
              <a:rPr lang="es-ES" sz="1200" kern="1200" dirty="0" smtClean="0">
                <a:solidFill>
                  <a:schemeClr val="tx1"/>
                </a:solidFill>
                <a:effectLst/>
                <a:latin typeface="+mn-lt"/>
                <a:ea typeface="+mn-ea"/>
                <a:cs typeface="+mn-cs"/>
              </a:rPr>
              <a:t>¿Cómo determinar la calidad de las imágenes de huellas dactilares para decidir su ingreso en el módulo de extracción?</a:t>
            </a:r>
          </a:p>
          <a:p>
            <a:r>
              <a:rPr lang="en-US" dirty="0" err="1" smtClean="0"/>
              <a:t>Enmarcando</a:t>
            </a:r>
            <a:r>
              <a:rPr lang="en-US" dirty="0" smtClean="0"/>
              <a:t> </a:t>
            </a:r>
            <a:r>
              <a:rPr lang="en-US" dirty="0" err="1" smtClean="0"/>
              <a:t>como</a:t>
            </a:r>
            <a:r>
              <a:rPr lang="en-US" dirty="0" smtClean="0"/>
              <a:t> </a:t>
            </a:r>
            <a:r>
              <a:rPr lang="en-US" b="1" dirty="0" err="1" smtClean="0"/>
              <a:t>objeto</a:t>
            </a:r>
            <a:r>
              <a:rPr lang="en-US" b="1" dirty="0" smtClean="0"/>
              <a:t> de </a:t>
            </a:r>
            <a:r>
              <a:rPr lang="en-US" b="1" dirty="0" err="1" smtClean="0"/>
              <a:t>estudio</a:t>
            </a:r>
            <a:r>
              <a:rPr lang="en-US" b="1" dirty="0" smtClean="0"/>
              <a:t> </a:t>
            </a:r>
            <a:r>
              <a:rPr lang="es-ES_tradnl" sz="1200" kern="1200" dirty="0" smtClean="0">
                <a:solidFill>
                  <a:schemeClr val="tx1"/>
                </a:solidFill>
                <a:effectLst/>
                <a:latin typeface="+mn-lt"/>
                <a:ea typeface="+mn-ea"/>
                <a:cs typeface="+mn-cs"/>
              </a:rPr>
              <a:t>los procesos de medición de calidad de imágenes de huellas dactilares.</a:t>
            </a:r>
            <a:endParaRPr lang="es-ES" dirty="0" smtClean="0"/>
          </a:p>
        </p:txBody>
      </p:sp>
      <p:sp>
        <p:nvSpPr>
          <p:cNvPr id="327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0A6C86-5930-40D7-A88F-5FE43A4C7FC0}" type="slidenum">
              <a:rPr lang="es-ES" smtClean="0"/>
              <a:pPr eaLnBrk="1" hangingPunct="1"/>
              <a:t>9</a:t>
            </a:fld>
            <a:endParaRPr lang="es-ES" smtClean="0"/>
          </a:p>
        </p:txBody>
      </p:sp>
    </p:spTree>
    <p:extLst>
      <p:ext uri="{BB962C8B-B14F-4D97-AF65-F5344CB8AC3E}">
        <p14:creationId xmlns:p14="http://schemas.microsoft.com/office/powerpoint/2010/main" val="162833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Como </a:t>
            </a:r>
            <a:r>
              <a:rPr lang="es-ES_tradnl" sz="1200" b="1" kern="1200" dirty="0" smtClean="0">
                <a:solidFill>
                  <a:schemeClr val="tx1"/>
                </a:solidFill>
                <a:effectLst/>
                <a:latin typeface="+mn-lt"/>
                <a:ea typeface="+mn-ea"/>
                <a:cs typeface="+mn-cs"/>
              </a:rPr>
              <a:t>objetivo general </a:t>
            </a:r>
            <a:r>
              <a:rPr lang="es-ES_tradnl" sz="1200" kern="1200" dirty="0" smtClean="0">
                <a:solidFill>
                  <a:schemeClr val="tx1"/>
                </a:solidFill>
                <a:effectLst/>
                <a:latin typeface="+mn-lt"/>
                <a:ea typeface="+mn-ea"/>
                <a:cs typeface="+mn-cs"/>
              </a:rPr>
              <a:t>se plantea </a:t>
            </a:r>
            <a:r>
              <a:rPr lang="es-ES" sz="1200" kern="1200" dirty="0" smtClean="0">
                <a:solidFill>
                  <a:schemeClr val="tx1"/>
                </a:solidFill>
                <a:effectLst/>
                <a:latin typeface="+mn-lt"/>
                <a:ea typeface="+mn-ea"/>
                <a:cs typeface="+mn-cs"/>
              </a:rPr>
              <a:t>desarrollar un componente que permita determinar la calidad de la imagen de una huella dactilar y que posibilite descartar imágenes de baja calidad del proceso de extracción de minucias para ser utilizado por el componente de extracción de minucias que se desarrollará en el Departamento de Componentes del CISED.</a:t>
            </a:r>
            <a:endParaRPr lang="es-ES" dirty="0"/>
          </a:p>
        </p:txBody>
      </p:sp>
      <p:sp>
        <p:nvSpPr>
          <p:cNvPr id="4" name="Marcador de número de diapositiva 3"/>
          <p:cNvSpPr>
            <a:spLocks noGrp="1"/>
          </p:cNvSpPr>
          <p:nvPr>
            <p:ph type="sldNum" sz="quarter" idx="10"/>
          </p:nvPr>
        </p:nvSpPr>
        <p:spPr/>
        <p:txBody>
          <a:bodyPr/>
          <a:lstStyle/>
          <a:p>
            <a:fld id="{EBF9FB0F-A7C8-4E4D-AA69-4B7AB6E557F8}" type="slidenum">
              <a:rPr lang="es-ES" smtClean="0"/>
              <a:pPr/>
              <a:t>10</a:t>
            </a:fld>
            <a:endParaRPr lang="es-ES"/>
          </a:p>
        </p:txBody>
      </p:sp>
    </p:spTree>
    <p:extLst>
      <p:ext uri="{BB962C8B-B14F-4D97-AF65-F5344CB8AC3E}">
        <p14:creationId xmlns:p14="http://schemas.microsoft.com/office/powerpoint/2010/main" val="60696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22/05/2014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22/05/2014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18.jpeg"/><Relationship Id="rId10" Type="http://schemas.openxmlformats.org/officeDocument/2006/relationships/image" Target="../media/image39.jpeg"/><Relationship Id="rId4" Type="http://schemas.openxmlformats.org/officeDocument/2006/relationships/image" Target="../media/image19.jpeg"/><Relationship Id="rId9" Type="http://schemas.openxmlformats.org/officeDocument/2006/relationships/image" Target="../media/image3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4.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7.jpg"/><Relationship Id="rId10" Type="http://schemas.openxmlformats.org/officeDocument/2006/relationships/image" Target="../media/image24.jpg"/><Relationship Id="rId4" Type="http://schemas.openxmlformats.org/officeDocument/2006/relationships/image" Target="../media/image26.jpe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81329"/>
            <a:ext cx="9144000" cy="504055"/>
          </a:xfrm>
          <a:prstGeom prst="rect">
            <a:avLst/>
          </a:prstGeom>
          <a:gradFill>
            <a:gsLst>
              <a:gs pos="47000">
                <a:schemeClr val="tx2">
                  <a:lumMod val="75000"/>
                </a:schemeClr>
              </a:gs>
              <a:gs pos="0">
                <a:schemeClr val="accent1">
                  <a:shade val="67500"/>
                  <a:satMod val="115000"/>
                  <a:lumMod val="81000"/>
                </a:schemeClr>
              </a:gs>
              <a:gs pos="100000">
                <a:schemeClr val="accent1">
                  <a:lumMod val="75000"/>
                  <a:shade val="100000"/>
                  <a:satMod val="115000"/>
                </a:schemeClr>
              </a:gs>
            </a:gsLst>
            <a:path path="circle">
              <a:fillToRect t="100000" r="100000"/>
            </a:path>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4 CuadroTexto"/>
          <p:cNvSpPr txBox="1">
            <a:spLocks noChangeArrowheads="1"/>
          </p:cNvSpPr>
          <p:nvPr/>
        </p:nvSpPr>
        <p:spPr bwMode="auto">
          <a:xfrm>
            <a:off x="0" y="2381979"/>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sz="2400" b="1" dirty="0"/>
              <a:t>Componente </a:t>
            </a:r>
            <a:r>
              <a:rPr lang="es-ES" sz="2400" b="1" dirty="0" smtClean="0"/>
              <a:t>de medición </a:t>
            </a:r>
            <a:r>
              <a:rPr lang="es-ES" sz="2400" b="1" dirty="0"/>
              <a:t>de la calidad de las imágenes de huellas dactilares.</a:t>
            </a:r>
            <a:endParaRPr lang="es-ES" sz="2200" dirty="0">
              <a:solidFill>
                <a:srgbClr val="376092"/>
              </a:solidFill>
              <a:latin typeface="Calibri" pitchFamily="34" charset="0"/>
            </a:endParaRPr>
          </a:p>
        </p:txBody>
      </p:sp>
      <p:sp>
        <p:nvSpPr>
          <p:cNvPr id="4103" name="8 Rectángulo"/>
          <p:cNvSpPr>
            <a:spLocks noChangeArrowheads="1"/>
          </p:cNvSpPr>
          <p:nvPr/>
        </p:nvSpPr>
        <p:spPr bwMode="auto">
          <a:xfrm>
            <a:off x="0" y="3356992"/>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000" b="1" dirty="0">
                <a:solidFill>
                  <a:srgbClr val="000000"/>
                </a:solidFill>
                <a:latin typeface="Arial" pitchFamily="34" charset="0"/>
                <a:cs typeface="Arial" pitchFamily="34" charset="0"/>
              </a:rPr>
              <a:t>Autores:</a:t>
            </a:r>
            <a:endParaRPr lang="es-ES" sz="2000" dirty="0">
              <a:solidFill>
                <a:srgbClr val="000000"/>
              </a:solidFill>
              <a:latin typeface="Arial" pitchFamily="34" charset="0"/>
              <a:cs typeface="Arial" pitchFamily="34" charset="0"/>
            </a:endParaRPr>
          </a:p>
          <a:p>
            <a:pPr algn="ctr">
              <a:lnSpc>
                <a:spcPct val="80000"/>
              </a:lnSpc>
            </a:pPr>
            <a:r>
              <a:rPr lang="en-US" sz="2000" dirty="0"/>
              <a:t>Alexei Alayo Rondón</a:t>
            </a:r>
          </a:p>
          <a:p>
            <a:pPr algn="ctr">
              <a:lnSpc>
                <a:spcPct val="80000"/>
              </a:lnSpc>
            </a:pPr>
            <a:r>
              <a:rPr lang="en-US" sz="2000" dirty="0" smtClean="0"/>
              <a:t>Miriela Velázquez </a:t>
            </a:r>
            <a:r>
              <a:rPr lang="en-US" sz="2000" dirty="0"/>
              <a:t>Arias</a:t>
            </a:r>
          </a:p>
          <a:p>
            <a:pPr algn="ctr" fontAlgn="base">
              <a:spcBef>
                <a:spcPct val="0"/>
              </a:spcBef>
              <a:spcAft>
                <a:spcPct val="0"/>
              </a:spcAft>
            </a:pPr>
            <a:endParaRPr lang="es-ES" sz="2000" dirty="0">
              <a:solidFill>
                <a:srgbClr val="000000"/>
              </a:solidFill>
              <a:latin typeface="Arial" pitchFamily="34" charset="0"/>
              <a:cs typeface="Arial" pitchFamily="34" charset="0"/>
            </a:endParaRPr>
          </a:p>
          <a:p>
            <a:pPr algn="ctr" fontAlgn="base">
              <a:spcBef>
                <a:spcPct val="0"/>
              </a:spcBef>
              <a:spcAft>
                <a:spcPct val="0"/>
              </a:spcAft>
            </a:pPr>
            <a:r>
              <a:rPr lang="es-ES" sz="2000" b="1" dirty="0" smtClean="0">
                <a:solidFill>
                  <a:srgbClr val="000000"/>
                </a:solidFill>
                <a:latin typeface="Arial" pitchFamily="34" charset="0"/>
                <a:cs typeface="Arial" pitchFamily="34" charset="0"/>
              </a:rPr>
              <a:t>Tutores:        </a:t>
            </a:r>
            <a:endParaRPr lang="es-ES" sz="2000" b="1" dirty="0">
              <a:solidFill>
                <a:srgbClr val="000000"/>
              </a:solidFill>
              <a:latin typeface="Arial" pitchFamily="34" charset="0"/>
              <a:cs typeface="Arial" pitchFamily="34" charset="0"/>
            </a:endParaRPr>
          </a:p>
          <a:p>
            <a:pPr algn="ctr"/>
            <a:r>
              <a:rPr lang="es-ES" sz="2000" dirty="0"/>
              <a:t>Ing. Yaicel </a:t>
            </a:r>
            <a:r>
              <a:rPr lang="es-ES" sz="2000" dirty="0" smtClean="0"/>
              <a:t>Díaz Córdova</a:t>
            </a:r>
            <a:endParaRPr lang="es-US" sz="2000" dirty="0"/>
          </a:p>
          <a:p>
            <a:pPr algn="ctr"/>
            <a:r>
              <a:rPr lang="es-ES" sz="2000" dirty="0" smtClean="0"/>
              <a:t>Ing</a:t>
            </a:r>
            <a:r>
              <a:rPr lang="es-ES" sz="2000" dirty="0"/>
              <a:t>. Ramón Santana Fernández</a:t>
            </a:r>
            <a:endParaRPr lang="es-US" sz="2400" dirty="0"/>
          </a:p>
          <a:p>
            <a:endParaRPr lang="es-ES" sz="2000" dirty="0">
              <a:solidFill>
                <a:srgbClr val="000000"/>
              </a:solidFill>
              <a:latin typeface="Arial" pitchFamily="34" charset="0"/>
              <a:cs typeface="Arial" pitchFamily="34" charset="0"/>
            </a:endParaRPr>
          </a:p>
        </p:txBody>
      </p:sp>
      <p:cxnSp>
        <p:nvCxnSpPr>
          <p:cNvPr id="14" name="13 Conector recto"/>
          <p:cNvCxnSpPr/>
          <p:nvPr/>
        </p:nvCxnSpPr>
        <p:spPr>
          <a:xfrm>
            <a:off x="1259632" y="3212976"/>
            <a:ext cx="6552728"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6"/>
          <p:cNvPicPr>
            <a:picLocks noChangeAspect="1"/>
          </p:cNvPicPr>
          <p:nvPr/>
        </p:nvPicPr>
        <p:blipFill rotWithShape="1">
          <a:blip r:embed="rId2">
            <a:extLst>
              <a:ext uri="{28A0092B-C50C-407E-A947-70E740481C1C}">
                <a14:useLocalDpi xmlns:a14="http://schemas.microsoft.com/office/drawing/2010/main" val="0"/>
              </a:ext>
            </a:extLst>
          </a:blip>
          <a:srcRect b="27979"/>
          <a:stretch/>
        </p:blipFill>
        <p:spPr bwMode="auto">
          <a:xfrm>
            <a:off x="2320437" y="741239"/>
            <a:ext cx="4483811"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25 CuadroTexto"/>
          <p:cNvSpPr txBox="1"/>
          <p:nvPr/>
        </p:nvSpPr>
        <p:spPr>
          <a:xfrm>
            <a:off x="0" y="6453336"/>
            <a:ext cx="9144000" cy="338554"/>
          </a:xfrm>
          <a:prstGeom prst="rect">
            <a:avLst/>
          </a:prstGeom>
          <a:noFill/>
        </p:spPr>
        <p:txBody>
          <a:bodyPr wrap="square" rtlCol="0">
            <a:spAutoFit/>
          </a:bodyPr>
          <a:lstStyle/>
          <a:p>
            <a:pPr algn="ctr"/>
            <a:r>
              <a:rPr lang="es-ES" sz="1600" spc="300" dirty="0" smtClean="0">
                <a:solidFill>
                  <a:schemeClr val="accent1">
                    <a:lumMod val="60000"/>
                    <a:lumOff val="40000"/>
                  </a:schemeClr>
                </a:solidFill>
                <a:latin typeface="Arial" pitchFamily="34" charset="0"/>
                <a:cs typeface="Arial" pitchFamily="34" charset="0"/>
              </a:rPr>
              <a:t>Centro de Identificación y Seguridad Digital</a:t>
            </a:r>
            <a:endParaRPr lang="es-ES" sz="1600" spc="300" dirty="0">
              <a:solidFill>
                <a:schemeClr val="accent1">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568320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Objetivo</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general</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contenido 1"/>
          <p:cNvSpPr>
            <a:spLocks noGrp="1"/>
          </p:cNvSpPr>
          <p:nvPr>
            <p:ph idx="1"/>
          </p:nvPr>
        </p:nvSpPr>
        <p:spPr>
          <a:xfrm>
            <a:off x="457195" y="1628800"/>
            <a:ext cx="8229600" cy="4525963"/>
          </a:xfrm>
        </p:spPr>
        <p:txBody>
          <a:bodyPr/>
          <a:lstStyle/>
          <a:p>
            <a:pPr marL="0" indent="0" algn="just">
              <a:buNone/>
            </a:pPr>
            <a:r>
              <a:rPr lang="es-ES" dirty="0" smtClean="0"/>
              <a:t>Desarrollar </a:t>
            </a:r>
            <a:r>
              <a:rPr lang="es-ES" dirty="0"/>
              <a:t>un componente que permita determinar la calidad de la imagen de una huella </a:t>
            </a:r>
            <a:r>
              <a:rPr lang="es-ES" dirty="0" smtClean="0"/>
              <a:t>dactilar, </a:t>
            </a:r>
            <a:r>
              <a:rPr lang="es-ES" dirty="0"/>
              <a:t>que posibilite descartar imágenes de baja calidad del proceso de extracción de </a:t>
            </a:r>
            <a:r>
              <a:rPr lang="es-ES" dirty="0" smtClean="0"/>
              <a:t>minucias, </a:t>
            </a:r>
            <a:r>
              <a:rPr lang="es-ES" dirty="0"/>
              <a:t>para ser utilizado por el componente de extracción de minucias que se desarrollará en el Departamento de Componentes del </a:t>
            </a:r>
            <a:r>
              <a:rPr lang="es-ES" dirty="0" smtClean="0"/>
              <a:t>CISED.</a:t>
            </a:r>
            <a:endParaRPr lang="es-ES" dirty="0"/>
          </a:p>
        </p:txBody>
      </p:sp>
      <p:sp>
        <p:nvSpPr>
          <p:cNvPr id="3" name="Rectángulo redondeado 2"/>
          <p:cNvSpPr/>
          <p:nvPr/>
        </p:nvSpPr>
        <p:spPr>
          <a:xfrm>
            <a:off x="323528" y="1412776"/>
            <a:ext cx="8568952"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8362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Objetivos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específicos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contenido 1"/>
          <p:cNvSpPr>
            <a:spLocks noGrp="1"/>
          </p:cNvSpPr>
          <p:nvPr>
            <p:ph idx="1"/>
          </p:nvPr>
        </p:nvSpPr>
        <p:spPr>
          <a:xfrm>
            <a:off x="457195" y="1124745"/>
            <a:ext cx="8229600" cy="1512168"/>
          </a:xfrm>
        </p:spPr>
        <p:txBody>
          <a:bodyPr>
            <a:normAutofit lnSpcReduction="10000"/>
          </a:bodyPr>
          <a:lstStyle/>
          <a:p>
            <a:pPr marL="0" lvl="0" indent="0" algn="just">
              <a:buNone/>
            </a:pPr>
            <a:r>
              <a:rPr lang="es-ES" dirty="0"/>
              <a:t>Determinar las tendencias mundiales de los algoritmos de medición de calidad de imágenes de huellas dactilares.</a:t>
            </a:r>
          </a:p>
        </p:txBody>
      </p:sp>
      <p:sp>
        <p:nvSpPr>
          <p:cNvPr id="3" name="Rectángulo redondeado 2"/>
          <p:cNvSpPr/>
          <p:nvPr/>
        </p:nvSpPr>
        <p:spPr>
          <a:xfrm>
            <a:off x="323527" y="1052736"/>
            <a:ext cx="8665625"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p:cNvGrpSpPr/>
          <p:nvPr/>
        </p:nvGrpSpPr>
        <p:grpSpPr>
          <a:xfrm>
            <a:off x="323528" y="2996951"/>
            <a:ext cx="8665625" cy="1296145"/>
            <a:chOff x="323528" y="2996951"/>
            <a:chExt cx="8665625" cy="1296145"/>
          </a:xfrm>
        </p:grpSpPr>
        <p:sp>
          <p:nvSpPr>
            <p:cNvPr id="7" name="Marcador de contenido 1"/>
            <p:cNvSpPr txBox="1">
              <a:spLocks/>
            </p:cNvSpPr>
            <p:nvPr/>
          </p:nvSpPr>
          <p:spPr>
            <a:xfrm>
              <a:off x="457196" y="3068960"/>
              <a:ext cx="822960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a:t>Definir las métricas por las que se medirá la calidad de las imágenes de huellas dactilares.</a:t>
              </a:r>
            </a:p>
          </p:txBody>
        </p:sp>
        <p:sp>
          <p:nvSpPr>
            <p:cNvPr id="8" name="Rectángulo redondeado 7"/>
            <p:cNvSpPr/>
            <p:nvPr/>
          </p:nvSpPr>
          <p:spPr>
            <a:xfrm>
              <a:off x="323528" y="2996951"/>
              <a:ext cx="8665625" cy="1296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p:cNvGrpSpPr/>
          <p:nvPr/>
        </p:nvGrpSpPr>
        <p:grpSpPr>
          <a:xfrm>
            <a:off x="323528" y="4725143"/>
            <a:ext cx="8665625" cy="1296145"/>
            <a:chOff x="323528" y="2996951"/>
            <a:chExt cx="8665625" cy="1296145"/>
          </a:xfrm>
        </p:grpSpPr>
        <p:sp>
          <p:nvSpPr>
            <p:cNvPr id="11" name="Marcador de contenido 1"/>
            <p:cNvSpPr txBox="1">
              <a:spLocks/>
            </p:cNvSpPr>
            <p:nvPr/>
          </p:nvSpPr>
          <p:spPr>
            <a:xfrm>
              <a:off x="457196" y="3068960"/>
              <a:ext cx="822960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a:t>Definir los algoritmos de medición de calidad de imágenes de huellas dactilares a utilizar.</a:t>
              </a:r>
            </a:p>
          </p:txBody>
        </p:sp>
        <p:sp>
          <p:nvSpPr>
            <p:cNvPr id="13" name="Rectángulo redondeado 12"/>
            <p:cNvSpPr/>
            <p:nvPr/>
          </p:nvSpPr>
          <p:spPr>
            <a:xfrm>
              <a:off x="323528" y="2996951"/>
              <a:ext cx="8665625" cy="1296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2570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Objetivos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específicos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contenido 1"/>
          <p:cNvSpPr>
            <a:spLocks noGrp="1"/>
          </p:cNvSpPr>
          <p:nvPr>
            <p:ph idx="1"/>
          </p:nvPr>
        </p:nvSpPr>
        <p:spPr>
          <a:xfrm>
            <a:off x="457195" y="1124745"/>
            <a:ext cx="8229600" cy="1512168"/>
          </a:xfrm>
        </p:spPr>
        <p:txBody>
          <a:bodyPr>
            <a:normAutofit lnSpcReduction="10000"/>
          </a:bodyPr>
          <a:lstStyle/>
          <a:p>
            <a:pPr marL="0" lvl="0" indent="0" algn="just">
              <a:buNone/>
            </a:pPr>
            <a:r>
              <a:rPr lang="es-ES" dirty="0"/>
              <a:t>Analizar las tecnologías, metodologías y herramientas existentes que contribuyan al desarrollo del componente.</a:t>
            </a:r>
          </a:p>
        </p:txBody>
      </p:sp>
      <p:sp>
        <p:nvSpPr>
          <p:cNvPr id="3" name="Rectángulo redondeado 2"/>
          <p:cNvSpPr/>
          <p:nvPr/>
        </p:nvSpPr>
        <p:spPr>
          <a:xfrm>
            <a:off x="323527" y="1052736"/>
            <a:ext cx="8665625"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p:cNvGrpSpPr/>
          <p:nvPr/>
        </p:nvGrpSpPr>
        <p:grpSpPr>
          <a:xfrm>
            <a:off x="323528" y="2996951"/>
            <a:ext cx="8665625" cy="1296145"/>
            <a:chOff x="323528" y="2996951"/>
            <a:chExt cx="8665625" cy="1296145"/>
          </a:xfrm>
        </p:grpSpPr>
        <p:sp>
          <p:nvSpPr>
            <p:cNvPr id="7" name="Marcador de contenido 1"/>
            <p:cNvSpPr txBox="1">
              <a:spLocks/>
            </p:cNvSpPr>
            <p:nvPr/>
          </p:nvSpPr>
          <p:spPr>
            <a:xfrm>
              <a:off x="457196" y="3068960"/>
              <a:ext cx="8229600"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a:t>Desarrollar el proceso de medición de calidad de imágenes de huellas dactilares.</a:t>
              </a:r>
            </a:p>
          </p:txBody>
        </p:sp>
        <p:sp>
          <p:nvSpPr>
            <p:cNvPr id="8" name="Rectángulo redondeado 7"/>
            <p:cNvSpPr/>
            <p:nvPr/>
          </p:nvSpPr>
          <p:spPr>
            <a:xfrm>
              <a:off x="323528" y="2996951"/>
              <a:ext cx="8665625" cy="1296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p:cNvGrpSpPr/>
          <p:nvPr/>
        </p:nvGrpSpPr>
        <p:grpSpPr>
          <a:xfrm>
            <a:off x="323528" y="4725144"/>
            <a:ext cx="8665625" cy="864097"/>
            <a:chOff x="323528" y="2996951"/>
            <a:chExt cx="8665625" cy="1036916"/>
          </a:xfrm>
        </p:grpSpPr>
        <p:sp>
          <p:nvSpPr>
            <p:cNvPr id="11" name="Marcador de contenido 1"/>
            <p:cNvSpPr txBox="1">
              <a:spLocks/>
            </p:cNvSpPr>
            <p:nvPr/>
          </p:nvSpPr>
          <p:spPr>
            <a:xfrm>
              <a:off x="468329" y="3169771"/>
              <a:ext cx="8229600" cy="66138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buNone/>
              </a:pPr>
              <a:r>
                <a:rPr lang="es-ES" dirty="0"/>
                <a:t>Realizar pruebas al componente.</a:t>
              </a:r>
            </a:p>
          </p:txBody>
        </p:sp>
        <p:sp>
          <p:nvSpPr>
            <p:cNvPr id="13" name="Rectángulo redondeado 12"/>
            <p:cNvSpPr/>
            <p:nvPr/>
          </p:nvSpPr>
          <p:spPr>
            <a:xfrm>
              <a:off x="323528" y="2996951"/>
              <a:ext cx="8665625" cy="1036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7792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4 CuadroTexto"/>
          <p:cNvSpPr txBox="1"/>
          <p:nvPr/>
        </p:nvSpPr>
        <p:spPr>
          <a:xfrm>
            <a:off x="179513" y="199"/>
            <a:ext cx="6624736" cy="707886"/>
          </a:xfrm>
          <a:prstGeom prst="rect">
            <a:avLst/>
          </a:prstGeom>
          <a:noFill/>
        </p:spPr>
        <p:txBody>
          <a:bodyPr wrap="square" rtlCol="0">
            <a:spAutoFit/>
          </a:bodyPr>
          <a:lstStyle/>
          <a:p>
            <a:r>
              <a:rPr lang="es-US" sz="3900" b="1" dirty="0">
                <a:solidFill>
                  <a:schemeClr val="bg1"/>
                </a:solidFill>
                <a:effectLst>
                  <a:outerShdw blurRad="38100" dist="38100" dir="2700000" algn="tl">
                    <a:srgbClr val="000000">
                      <a:alpha val="43137"/>
                    </a:srgbClr>
                  </a:outerShdw>
                </a:effectLst>
              </a:rPr>
              <a:t>Idea a defender</a:t>
            </a:r>
            <a:endParaRPr lang="es-ES" sz="39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0"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arcador de contenido 4"/>
          <p:cNvSpPr>
            <a:spLocks noGrp="1"/>
          </p:cNvSpPr>
          <p:nvPr>
            <p:ph idx="1"/>
          </p:nvPr>
        </p:nvSpPr>
        <p:spPr>
          <a:xfrm>
            <a:off x="683562" y="1412776"/>
            <a:ext cx="7920885" cy="4608512"/>
          </a:xfrm>
        </p:spPr>
        <p:txBody>
          <a:bodyPr>
            <a:normAutofit fontScale="92500"/>
          </a:bodyPr>
          <a:lstStyle/>
          <a:p>
            <a:pPr marL="0" lvl="0" indent="0" algn="just">
              <a:lnSpc>
                <a:spcPct val="150000"/>
              </a:lnSpc>
              <a:buNone/>
            </a:pPr>
            <a:r>
              <a:rPr lang="es-ES" dirty="0">
                <a:latin typeface="Arial" panose="020B0604020202020204" pitchFamily="34" charset="0"/>
                <a:cs typeface="Arial" panose="020B0604020202020204" pitchFamily="34" charset="0"/>
              </a:rPr>
              <a:t>La determinación de la calidad de la imagen de una huella </a:t>
            </a:r>
            <a:r>
              <a:rPr lang="es-ES" dirty="0" smtClean="0">
                <a:latin typeface="Arial" panose="020B0604020202020204" pitchFamily="34" charset="0"/>
                <a:cs typeface="Arial" panose="020B0604020202020204" pitchFamily="34" charset="0"/>
              </a:rPr>
              <a:t>dactilar, </a:t>
            </a:r>
            <a:r>
              <a:rPr lang="es-ES" dirty="0">
                <a:latin typeface="Arial" panose="020B0604020202020204" pitchFamily="34" charset="0"/>
                <a:cs typeface="Arial" panose="020B0604020202020204" pitchFamily="34" charset="0"/>
              </a:rPr>
              <a:t>antes de realizar el proceso de extracción </a:t>
            </a:r>
            <a:r>
              <a:rPr lang="es-ES" dirty="0" smtClean="0">
                <a:latin typeface="Arial" panose="020B0604020202020204" pitchFamily="34" charset="0"/>
                <a:cs typeface="Arial" panose="020B0604020202020204" pitchFamily="34" charset="0"/>
              </a:rPr>
              <a:t>de características, permite </a:t>
            </a:r>
            <a:r>
              <a:rPr lang="es-ES" dirty="0">
                <a:latin typeface="Arial" panose="020B0604020202020204" pitchFamily="34" charset="0"/>
                <a:cs typeface="Arial" panose="020B0604020202020204" pitchFamily="34" charset="0"/>
              </a:rPr>
              <a:t>seleccionar imágenes con mejores condiciones para obtener buenos resultados en la comparación de características.</a:t>
            </a:r>
            <a:endParaRPr lang="es-US" dirty="0">
              <a:latin typeface="Arial" panose="020B0604020202020204" pitchFamily="34" charset="0"/>
              <a:cs typeface="Arial" panose="020B0604020202020204" pitchFamily="34" charset="0"/>
            </a:endParaRPr>
          </a:p>
          <a:p>
            <a:pPr>
              <a:lnSpc>
                <a:spcPct val="150000"/>
              </a:lnSpc>
            </a:pPr>
            <a:endParaRPr lang="es-ES" dirty="0"/>
          </a:p>
        </p:txBody>
      </p:sp>
      <p:sp>
        <p:nvSpPr>
          <p:cNvPr id="6" name="Rectángulo redondeado 5"/>
          <p:cNvSpPr/>
          <p:nvPr/>
        </p:nvSpPr>
        <p:spPr>
          <a:xfrm>
            <a:off x="419207" y="1412776"/>
            <a:ext cx="8449601" cy="4412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94183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Sistemas </a:t>
            </a:r>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Similares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4"/>
          <p:cNvSpPr/>
          <p:nvPr/>
        </p:nvSpPr>
        <p:spPr>
          <a:xfrm>
            <a:off x="381000" y="1052736"/>
            <a:ext cx="3962400" cy="5256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extBox 6"/>
          <p:cNvSpPr txBox="1"/>
          <p:nvPr/>
        </p:nvSpPr>
        <p:spPr>
          <a:xfrm>
            <a:off x="1013012" y="1139689"/>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internacional</a:t>
            </a:r>
            <a:endParaRPr lang="es-ES" sz="3200" b="1" dirty="0">
              <a:solidFill>
                <a:srgbClr val="002060"/>
              </a:solidFill>
            </a:endParaRPr>
          </a:p>
        </p:txBody>
      </p:sp>
      <p:sp>
        <p:nvSpPr>
          <p:cNvPr id="15" name="TextBox 8"/>
          <p:cNvSpPr txBox="1"/>
          <p:nvPr/>
        </p:nvSpPr>
        <p:spPr>
          <a:xfrm>
            <a:off x="746312" y="2786295"/>
            <a:ext cx="3124200" cy="2246769"/>
          </a:xfrm>
          <a:prstGeom prst="rect">
            <a:avLst/>
          </a:prstGeom>
          <a:noFill/>
        </p:spPr>
        <p:txBody>
          <a:bodyPr wrap="square" rtlCol="0">
            <a:spAutoFit/>
          </a:bodyPr>
          <a:lstStyle/>
          <a:p>
            <a:pPr marL="285750" indent="-285750">
              <a:buFont typeface="Wingdings" pitchFamily="2" charset="2"/>
              <a:buChar char="Ø"/>
            </a:pPr>
            <a:r>
              <a:rPr lang="en-US" sz="2800" dirty="0" smtClean="0"/>
              <a:t>NBIS.</a:t>
            </a:r>
          </a:p>
          <a:p>
            <a:pPr marL="285750" indent="-285750">
              <a:buFont typeface="Wingdings" pitchFamily="2" charset="2"/>
              <a:buChar char="Ø"/>
            </a:pPr>
            <a:endParaRPr lang="en-US" sz="2800" dirty="0"/>
          </a:p>
          <a:p>
            <a:pPr marL="285750" indent="-285750">
              <a:buFont typeface="Wingdings" pitchFamily="2" charset="2"/>
              <a:buChar char="Ø"/>
            </a:pPr>
            <a:r>
              <a:rPr lang="en-US" sz="2800" dirty="0" err="1" smtClean="0"/>
              <a:t>AccuScan</a:t>
            </a:r>
            <a:r>
              <a:rPr lang="en-US" sz="2800" dirty="0" smtClean="0"/>
              <a:t>.</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QualityCheck.</a:t>
            </a:r>
            <a:endParaRPr lang="es-ES" sz="2800" dirty="0"/>
          </a:p>
        </p:txBody>
      </p:sp>
      <p:sp>
        <p:nvSpPr>
          <p:cNvPr id="17" name="Rounded Rectangle 10"/>
          <p:cNvSpPr/>
          <p:nvPr/>
        </p:nvSpPr>
        <p:spPr>
          <a:xfrm>
            <a:off x="533400" y="2339752"/>
            <a:ext cx="36576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p:cNvSpPr txBox="1"/>
          <p:nvPr/>
        </p:nvSpPr>
        <p:spPr>
          <a:xfrm>
            <a:off x="4914900" y="2768729"/>
            <a:ext cx="3733800" cy="3108543"/>
          </a:xfrm>
          <a:prstGeom prst="rect">
            <a:avLst/>
          </a:prstGeom>
          <a:noFill/>
        </p:spPr>
        <p:txBody>
          <a:bodyPr wrap="square" rtlCol="0">
            <a:spAutoFit/>
          </a:bodyPr>
          <a:lstStyle/>
          <a:p>
            <a:pPr marL="285750" indent="-285750">
              <a:buFont typeface="Wingdings" pitchFamily="2" charset="2"/>
              <a:buChar char="Ø"/>
            </a:pPr>
            <a:r>
              <a:rPr lang="en-US" sz="2800" dirty="0" smtClean="0"/>
              <a:t>Biomesys AFIS.</a:t>
            </a:r>
          </a:p>
          <a:p>
            <a:pPr marL="285750" indent="-285750">
              <a:buFont typeface="Wingdings" pitchFamily="2" charset="2"/>
              <a:buChar char="Ø"/>
            </a:pPr>
            <a:endParaRPr lang="en-US" sz="2800" dirty="0"/>
          </a:p>
          <a:p>
            <a:pPr marL="285750" indent="-285750" algn="just">
              <a:buFont typeface="Wingdings" pitchFamily="2" charset="2"/>
              <a:buChar char="Ø"/>
            </a:pPr>
            <a:r>
              <a:rPr lang="en-US" sz="2800" dirty="0" err="1" smtClean="0"/>
              <a:t>Componente</a:t>
            </a:r>
            <a:r>
              <a:rPr lang="en-US" sz="2800" dirty="0" smtClean="0"/>
              <a:t> para la </a:t>
            </a:r>
            <a:r>
              <a:rPr lang="en-US" sz="2800" dirty="0" err="1" smtClean="0"/>
              <a:t>medición</a:t>
            </a:r>
            <a:r>
              <a:rPr lang="en-US" sz="2800" dirty="0" smtClean="0"/>
              <a:t> de la </a:t>
            </a:r>
            <a:r>
              <a:rPr lang="en-US" sz="2800" dirty="0" err="1" smtClean="0"/>
              <a:t>calidad</a:t>
            </a:r>
            <a:r>
              <a:rPr lang="en-US" sz="2800" dirty="0" smtClean="0"/>
              <a:t> de </a:t>
            </a:r>
            <a:r>
              <a:rPr lang="en-US" sz="2800" dirty="0" err="1" smtClean="0"/>
              <a:t>imágenes</a:t>
            </a:r>
            <a:r>
              <a:rPr lang="en-US" sz="2800" dirty="0" smtClean="0"/>
              <a:t> de </a:t>
            </a:r>
            <a:r>
              <a:rPr lang="en-US" sz="2800" dirty="0" err="1" smtClean="0"/>
              <a:t>huellas</a:t>
            </a:r>
            <a:r>
              <a:rPr lang="en-US" sz="2800" dirty="0" smtClean="0"/>
              <a:t> </a:t>
            </a:r>
            <a:r>
              <a:rPr lang="en-US" sz="2800" dirty="0" err="1" smtClean="0"/>
              <a:t>dactilares</a:t>
            </a:r>
            <a:r>
              <a:rPr lang="en-US" sz="2800" dirty="0" smtClean="0"/>
              <a:t> (UCI).</a:t>
            </a:r>
            <a:endParaRPr lang="es-ES" sz="2800" dirty="0"/>
          </a:p>
        </p:txBody>
      </p:sp>
      <p:sp>
        <p:nvSpPr>
          <p:cNvPr id="9" name="Rounded Rectangle 5"/>
          <p:cNvSpPr/>
          <p:nvPr/>
        </p:nvSpPr>
        <p:spPr>
          <a:xfrm>
            <a:off x="4648200" y="1079630"/>
            <a:ext cx="4114800" cy="5229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extBox 7"/>
          <p:cNvSpPr txBox="1"/>
          <p:nvPr/>
        </p:nvSpPr>
        <p:spPr>
          <a:xfrm>
            <a:off x="5410200" y="1129112"/>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nacional</a:t>
            </a:r>
            <a:endParaRPr lang="es-ES" sz="3200" b="1" dirty="0">
              <a:solidFill>
                <a:srgbClr val="002060"/>
              </a:solidFill>
            </a:endParaRPr>
          </a:p>
        </p:txBody>
      </p:sp>
      <p:sp>
        <p:nvSpPr>
          <p:cNvPr id="18" name="Rounded Rectangle 11"/>
          <p:cNvSpPr/>
          <p:nvPr/>
        </p:nvSpPr>
        <p:spPr>
          <a:xfrm>
            <a:off x="4838700" y="2339752"/>
            <a:ext cx="38100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8989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Sistemas </a:t>
            </a:r>
            <a:r>
              <a:rPr lang="en-US" sz="39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Similares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4"/>
          <p:cNvSpPr/>
          <p:nvPr/>
        </p:nvSpPr>
        <p:spPr>
          <a:xfrm>
            <a:off x="381000" y="1052736"/>
            <a:ext cx="3962400" cy="5256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extBox 6"/>
          <p:cNvSpPr txBox="1"/>
          <p:nvPr/>
        </p:nvSpPr>
        <p:spPr>
          <a:xfrm>
            <a:off x="1013012" y="1139689"/>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internacional</a:t>
            </a:r>
            <a:endParaRPr lang="es-ES" sz="3200" b="1" dirty="0">
              <a:solidFill>
                <a:srgbClr val="002060"/>
              </a:solidFill>
            </a:endParaRPr>
          </a:p>
        </p:txBody>
      </p:sp>
      <p:sp>
        <p:nvSpPr>
          <p:cNvPr id="15" name="TextBox 8"/>
          <p:cNvSpPr txBox="1"/>
          <p:nvPr/>
        </p:nvSpPr>
        <p:spPr>
          <a:xfrm>
            <a:off x="746312" y="2786295"/>
            <a:ext cx="3124200" cy="2246769"/>
          </a:xfrm>
          <a:prstGeom prst="rect">
            <a:avLst/>
          </a:prstGeom>
          <a:noFill/>
        </p:spPr>
        <p:txBody>
          <a:bodyPr wrap="square" rtlCol="0">
            <a:spAutoFit/>
          </a:bodyPr>
          <a:lstStyle/>
          <a:p>
            <a:pPr marL="285750" indent="-285750">
              <a:buFont typeface="Wingdings" pitchFamily="2" charset="2"/>
              <a:buChar char="Ø"/>
            </a:pPr>
            <a:r>
              <a:rPr lang="en-US" sz="2800" dirty="0" smtClean="0">
                <a:solidFill>
                  <a:srgbClr val="FF0000"/>
                </a:solidFill>
              </a:rPr>
              <a:t>NBIS.</a:t>
            </a:r>
          </a:p>
          <a:p>
            <a:pPr marL="285750" indent="-285750">
              <a:buFont typeface="Wingdings" pitchFamily="2" charset="2"/>
              <a:buChar char="Ø"/>
            </a:pPr>
            <a:endParaRPr lang="en-US" sz="2800" dirty="0"/>
          </a:p>
          <a:p>
            <a:pPr marL="285750" indent="-285750">
              <a:buFont typeface="Wingdings" pitchFamily="2" charset="2"/>
              <a:buChar char="Ø"/>
            </a:pPr>
            <a:r>
              <a:rPr lang="en-US" sz="2800" dirty="0" err="1" smtClean="0"/>
              <a:t>AccuScan</a:t>
            </a:r>
            <a:r>
              <a:rPr lang="en-US" sz="2800" dirty="0" smtClean="0"/>
              <a:t>.</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QualityCheck.</a:t>
            </a:r>
            <a:endParaRPr lang="es-ES" sz="2800" dirty="0"/>
          </a:p>
        </p:txBody>
      </p:sp>
      <p:sp>
        <p:nvSpPr>
          <p:cNvPr id="17" name="Rounded Rectangle 10"/>
          <p:cNvSpPr/>
          <p:nvPr/>
        </p:nvSpPr>
        <p:spPr>
          <a:xfrm>
            <a:off x="533400" y="2339752"/>
            <a:ext cx="36576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p:cNvSpPr txBox="1"/>
          <p:nvPr/>
        </p:nvSpPr>
        <p:spPr>
          <a:xfrm>
            <a:off x="4914900" y="2768729"/>
            <a:ext cx="3733800" cy="3108543"/>
          </a:xfrm>
          <a:prstGeom prst="rect">
            <a:avLst/>
          </a:prstGeom>
          <a:noFill/>
        </p:spPr>
        <p:txBody>
          <a:bodyPr wrap="square" rtlCol="0">
            <a:spAutoFit/>
          </a:bodyPr>
          <a:lstStyle/>
          <a:p>
            <a:pPr marL="285750" indent="-285750">
              <a:buFont typeface="Wingdings" pitchFamily="2" charset="2"/>
              <a:buChar char="Ø"/>
            </a:pPr>
            <a:r>
              <a:rPr lang="en-US" sz="2800" dirty="0" smtClean="0"/>
              <a:t>Biomesys AFIS.</a:t>
            </a:r>
          </a:p>
          <a:p>
            <a:pPr marL="285750" indent="-285750">
              <a:buFont typeface="Wingdings" pitchFamily="2" charset="2"/>
              <a:buChar char="Ø"/>
            </a:pPr>
            <a:endParaRPr lang="en-US" sz="2800" dirty="0"/>
          </a:p>
          <a:p>
            <a:pPr marL="285750" indent="-285750" algn="just">
              <a:buFont typeface="Wingdings" pitchFamily="2" charset="2"/>
              <a:buChar char="Ø"/>
            </a:pPr>
            <a:r>
              <a:rPr lang="en-US" sz="2800" dirty="0" err="1" smtClean="0">
                <a:solidFill>
                  <a:srgbClr val="FF0000"/>
                </a:solidFill>
              </a:rPr>
              <a:t>Componente</a:t>
            </a:r>
            <a:r>
              <a:rPr lang="en-US" sz="2800" dirty="0" smtClean="0">
                <a:solidFill>
                  <a:srgbClr val="FF0000"/>
                </a:solidFill>
              </a:rPr>
              <a:t> para la </a:t>
            </a:r>
            <a:r>
              <a:rPr lang="en-US" sz="2800" dirty="0" err="1" smtClean="0">
                <a:solidFill>
                  <a:srgbClr val="FF0000"/>
                </a:solidFill>
              </a:rPr>
              <a:t>medición</a:t>
            </a:r>
            <a:r>
              <a:rPr lang="en-US" sz="2800" dirty="0" smtClean="0">
                <a:solidFill>
                  <a:srgbClr val="FF0000"/>
                </a:solidFill>
              </a:rPr>
              <a:t> de la </a:t>
            </a:r>
            <a:r>
              <a:rPr lang="en-US" sz="2800" dirty="0" err="1" smtClean="0">
                <a:solidFill>
                  <a:srgbClr val="FF0000"/>
                </a:solidFill>
              </a:rPr>
              <a:t>calidad</a:t>
            </a:r>
            <a:r>
              <a:rPr lang="en-US" sz="2800" dirty="0" smtClean="0">
                <a:solidFill>
                  <a:srgbClr val="FF0000"/>
                </a:solidFill>
              </a:rPr>
              <a:t> de </a:t>
            </a:r>
            <a:r>
              <a:rPr lang="en-US" sz="2800" dirty="0" err="1" smtClean="0">
                <a:solidFill>
                  <a:srgbClr val="FF0000"/>
                </a:solidFill>
              </a:rPr>
              <a:t>imágenes</a:t>
            </a:r>
            <a:r>
              <a:rPr lang="en-US" sz="2800" dirty="0" smtClean="0">
                <a:solidFill>
                  <a:srgbClr val="FF0000"/>
                </a:solidFill>
              </a:rPr>
              <a:t> de </a:t>
            </a:r>
            <a:r>
              <a:rPr lang="en-US" sz="2800" dirty="0" err="1" smtClean="0">
                <a:solidFill>
                  <a:srgbClr val="FF0000"/>
                </a:solidFill>
              </a:rPr>
              <a:t>huellas</a:t>
            </a:r>
            <a:r>
              <a:rPr lang="en-US" sz="2800" dirty="0" smtClean="0">
                <a:solidFill>
                  <a:srgbClr val="FF0000"/>
                </a:solidFill>
              </a:rPr>
              <a:t> </a:t>
            </a:r>
            <a:r>
              <a:rPr lang="en-US" sz="2800" dirty="0" err="1" smtClean="0">
                <a:solidFill>
                  <a:srgbClr val="FF0000"/>
                </a:solidFill>
              </a:rPr>
              <a:t>dactilares</a:t>
            </a:r>
            <a:r>
              <a:rPr lang="en-US" sz="2800" dirty="0" smtClean="0">
                <a:solidFill>
                  <a:srgbClr val="FF0000"/>
                </a:solidFill>
              </a:rPr>
              <a:t> (UCI).</a:t>
            </a:r>
            <a:endParaRPr lang="es-ES" sz="2800" dirty="0">
              <a:solidFill>
                <a:srgbClr val="FF0000"/>
              </a:solidFill>
            </a:endParaRPr>
          </a:p>
        </p:txBody>
      </p:sp>
      <p:sp>
        <p:nvSpPr>
          <p:cNvPr id="9" name="Rounded Rectangle 5"/>
          <p:cNvSpPr/>
          <p:nvPr/>
        </p:nvSpPr>
        <p:spPr>
          <a:xfrm>
            <a:off x="4648200" y="1079630"/>
            <a:ext cx="4114800" cy="5229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extBox 7"/>
          <p:cNvSpPr txBox="1"/>
          <p:nvPr/>
        </p:nvSpPr>
        <p:spPr>
          <a:xfrm>
            <a:off x="5410200" y="1129112"/>
            <a:ext cx="2590800" cy="1077218"/>
          </a:xfrm>
          <a:prstGeom prst="rect">
            <a:avLst/>
          </a:prstGeom>
          <a:noFill/>
        </p:spPr>
        <p:txBody>
          <a:bodyPr wrap="square" rtlCol="0">
            <a:spAutoFit/>
          </a:bodyPr>
          <a:lstStyle/>
          <a:p>
            <a:pPr algn="ctr"/>
            <a:r>
              <a:rPr lang="en-US" sz="3200" b="1" dirty="0" smtClean="0">
                <a:solidFill>
                  <a:srgbClr val="002060"/>
                </a:solidFill>
              </a:rPr>
              <a:t>Marco </a:t>
            </a:r>
            <a:r>
              <a:rPr lang="en-US" sz="3200" b="1" dirty="0" err="1" smtClean="0">
                <a:solidFill>
                  <a:srgbClr val="002060"/>
                </a:solidFill>
              </a:rPr>
              <a:t>nacional</a:t>
            </a:r>
            <a:endParaRPr lang="es-ES" sz="3200" b="1" dirty="0">
              <a:solidFill>
                <a:srgbClr val="002060"/>
              </a:solidFill>
            </a:endParaRPr>
          </a:p>
        </p:txBody>
      </p:sp>
      <p:sp>
        <p:nvSpPr>
          <p:cNvPr id="18" name="Rounded Rectangle 11"/>
          <p:cNvSpPr/>
          <p:nvPr/>
        </p:nvSpPr>
        <p:spPr>
          <a:xfrm>
            <a:off x="4838700" y="2339752"/>
            <a:ext cx="3810000" cy="3681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8900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Algoritmos</a:t>
            </a:r>
            <a:r>
              <a:rPr lang="en-US" sz="3900" dirty="0" smtClean="0">
                <a:solidFill>
                  <a:schemeClr val="bg1"/>
                </a:solidFill>
                <a:latin typeface="Arial" panose="020B0604020202020204" pitchFamily="34" charset="0"/>
                <a:cs typeface="Arial" panose="020B0604020202020204" pitchFamily="34" charset="0"/>
              </a:rPr>
              <a:t> </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o 3"/>
          <p:cNvGrpSpPr/>
          <p:nvPr/>
        </p:nvGrpSpPr>
        <p:grpSpPr>
          <a:xfrm>
            <a:off x="2131613" y="1052736"/>
            <a:ext cx="4880763" cy="1384995"/>
            <a:chOff x="2267743" y="1395933"/>
            <a:chExt cx="4880763" cy="1384995"/>
          </a:xfrm>
        </p:grpSpPr>
        <p:sp>
          <p:nvSpPr>
            <p:cNvPr id="2" name="Rectángulo redondeado 1"/>
            <p:cNvSpPr/>
            <p:nvPr/>
          </p:nvSpPr>
          <p:spPr>
            <a:xfrm>
              <a:off x="2267743" y="1412776"/>
              <a:ext cx="4880763" cy="1368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p:cNvSpPr txBox="1"/>
            <p:nvPr/>
          </p:nvSpPr>
          <p:spPr>
            <a:xfrm>
              <a:off x="2313858" y="1395933"/>
              <a:ext cx="4788532" cy="1384995"/>
            </a:xfrm>
            <a:prstGeom prst="rect">
              <a:avLst/>
            </a:prstGeom>
            <a:noFill/>
          </p:spPr>
          <p:txBody>
            <a:bodyPr wrap="square" rtlCol="0">
              <a:spAutoFit/>
            </a:bodyPr>
            <a:lstStyle/>
            <a:p>
              <a:pPr algn="ctr"/>
              <a:r>
                <a:rPr lang="en-US" sz="2800" b="1" dirty="0" err="1" smtClean="0"/>
                <a:t>Algoritmos</a:t>
              </a:r>
              <a:r>
                <a:rPr lang="en-US" sz="2800" b="1" dirty="0" smtClean="0"/>
                <a:t> de </a:t>
              </a:r>
              <a:r>
                <a:rPr lang="en-US" sz="2800" b="1" dirty="0" err="1"/>
                <a:t>M</a:t>
              </a:r>
              <a:r>
                <a:rPr lang="en-US" sz="2800" b="1" dirty="0" err="1" smtClean="0"/>
                <a:t>edición</a:t>
              </a:r>
              <a:r>
                <a:rPr lang="en-US" sz="2800" b="1" dirty="0" smtClean="0"/>
                <a:t> de </a:t>
              </a:r>
              <a:r>
                <a:rPr lang="en-US" sz="2800" b="1" dirty="0" err="1"/>
                <a:t>C</a:t>
              </a:r>
              <a:r>
                <a:rPr lang="en-US" sz="2800" b="1" dirty="0" err="1" smtClean="0"/>
                <a:t>alidad</a:t>
              </a:r>
              <a:r>
                <a:rPr lang="en-US" sz="2800" b="1" dirty="0" smtClean="0"/>
                <a:t> de </a:t>
              </a:r>
              <a:r>
                <a:rPr lang="en-US" sz="2800" b="1" dirty="0" err="1"/>
                <a:t>I</a:t>
              </a:r>
              <a:r>
                <a:rPr lang="en-US" sz="2800" b="1" dirty="0" err="1" smtClean="0"/>
                <a:t>mágenes</a:t>
              </a:r>
              <a:r>
                <a:rPr lang="en-US" sz="2800" b="1" dirty="0" smtClean="0"/>
                <a:t> de </a:t>
              </a:r>
              <a:r>
                <a:rPr lang="en-US" sz="2800" b="1" dirty="0" err="1"/>
                <a:t>H</a:t>
              </a:r>
              <a:r>
                <a:rPr lang="en-US" sz="2800" b="1" dirty="0" err="1" smtClean="0"/>
                <a:t>uellas</a:t>
              </a:r>
              <a:r>
                <a:rPr lang="en-US" sz="2800" b="1" dirty="0" smtClean="0"/>
                <a:t> </a:t>
              </a:r>
              <a:r>
                <a:rPr lang="en-US" sz="2800" b="1" dirty="0" err="1"/>
                <a:t>D</a:t>
              </a:r>
              <a:r>
                <a:rPr lang="en-US" sz="2800" b="1" dirty="0" err="1" smtClean="0"/>
                <a:t>actilares</a:t>
              </a:r>
              <a:endParaRPr lang="es-ES" sz="2800" b="1" dirty="0"/>
            </a:p>
          </p:txBody>
        </p:sp>
      </p:grpSp>
      <p:grpSp>
        <p:nvGrpSpPr>
          <p:cNvPr id="7" name="Grupo 6"/>
          <p:cNvGrpSpPr/>
          <p:nvPr/>
        </p:nvGrpSpPr>
        <p:grpSpPr>
          <a:xfrm>
            <a:off x="390171" y="4077652"/>
            <a:ext cx="3029701" cy="719500"/>
            <a:chOff x="390171" y="4077652"/>
            <a:chExt cx="3029701" cy="719500"/>
          </a:xfrm>
        </p:grpSpPr>
        <p:sp>
          <p:nvSpPr>
            <p:cNvPr id="5" name="Rectángulo redondeado 4"/>
            <p:cNvSpPr/>
            <p:nvPr/>
          </p:nvSpPr>
          <p:spPr>
            <a:xfrm>
              <a:off x="395536" y="4077652"/>
              <a:ext cx="3024336" cy="71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p:cNvSpPr txBox="1"/>
            <p:nvPr/>
          </p:nvSpPr>
          <p:spPr>
            <a:xfrm>
              <a:off x="390171" y="4134271"/>
              <a:ext cx="3024336" cy="461665"/>
            </a:xfrm>
            <a:prstGeom prst="rect">
              <a:avLst/>
            </a:prstGeom>
            <a:noFill/>
          </p:spPr>
          <p:txBody>
            <a:bodyPr wrap="square" rtlCol="0">
              <a:spAutoFit/>
            </a:bodyPr>
            <a:lstStyle/>
            <a:p>
              <a:r>
                <a:rPr lang="en-US" sz="2400" b="1" dirty="0" err="1" smtClean="0"/>
                <a:t>Características</a:t>
              </a:r>
              <a:r>
                <a:rPr lang="en-US" sz="2400" b="1" dirty="0" smtClean="0"/>
                <a:t> Locales</a:t>
              </a:r>
              <a:endParaRPr lang="es-ES" sz="2400" b="1" dirty="0"/>
            </a:p>
          </p:txBody>
        </p:sp>
      </p:grpSp>
      <p:grpSp>
        <p:nvGrpSpPr>
          <p:cNvPr id="11" name="Grupo 10"/>
          <p:cNvGrpSpPr/>
          <p:nvPr/>
        </p:nvGrpSpPr>
        <p:grpSpPr>
          <a:xfrm>
            <a:off x="3203848" y="5390929"/>
            <a:ext cx="3029701" cy="719500"/>
            <a:chOff x="390171" y="4077652"/>
            <a:chExt cx="3029701" cy="719500"/>
          </a:xfrm>
        </p:grpSpPr>
        <p:sp>
          <p:nvSpPr>
            <p:cNvPr id="15" name="Rectángulo redondeado 14"/>
            <p:cNvSpPr/>
            <p:nvPr/>
          </p:nvSpPr>
          <p:spPr>
            <a:xfrm>
              <a:off x="395536" y="4077652"/>
              <a:ext cx="3024336" cy="71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390171" y="4134271"/>
              <a:ext cx="3024336" cy="461665"/>
            </a:xfrm>
            <a:prstGeom prst="rect">
              <a:avLst/>
            </a:prstGeom>
            <a:noFill/>
          </p:spPr>
          <p:txBody>
            <a:bodyPr wrap="square" rtlCol="0">
              <a:spAutoFit/>
            </a:bodyPr>
            <a:lstStyle/>
            <a:p>
              <a:pPr algn="ctr"/>
              <a:r>
                <a:rPr lang="en-US" sz="2400" b="1" dirty="0" smtClean="0"/>
                <a:t>Clasificadores</a:t>
              </a:r>
              <a:endParaRPr lang="es-ES" sz="2400" b="1" dirty="0"/>
            </a:p>
          </p:txBody>
        </p:sp>
      </p:grpSp>
      <p:grpSp>
        <p:nvGrpSpPr>
          <p:cNvPr id="17" name="Grupo 16"/>
          <p:cNvGrpSpPr/>
          <p:nvPr/>
        </p:nvGrpSpPr>
        <p:grpSpPr>
          <a:xfrm>
            <a:off x="5724117" y="4077652"/>
            <a:ext cx="3389741" cy="719500"/>
            <a:chOff x="265421" y="4077652"/>
            <a:chExt cx="3389741" cy="719500"/>
          </a:xfrm>
        </p:grpSpPr>
        <p:sp>
          <p:nvSpPr>
            <p:cNvPr id="18" name="Rectángulo redondeado 17"/>
            <p:cNvSpPr/>
            <p:nvPr/>
          </p:nvSpPr>
          <p:spPr>
            <a:xfrm>
              <a:off x="265421" y="4077652"/>
              <a:ext cx="3154451" cy="71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270786" y="4183305"/>
              <a:ext cx="3384376" cy="461665"/>
            </a:xfrm>
            <a:prstGeom prst="rect">
              <a:avLst/>
            </a:prstGeom>
            <a:noFill/>
          </p:spPr>
          <p:txBody>
            <a:bodyPr wrap="square" rtlCol="0">
              <a:spAutoFit/>
            </a:bodyPr>
            <a:lstStyle/>
            <a:p>
              <a:r>
                <a:rPr lang="en-US" sz="2400" b="1" dirty="0" err="1" smtClean="0"/>
                <a:t>Características</a:t>
              </a:r>
              <a:r>
                <a:rPr lang="en-US" sz="2400" b="1" dirty="0" smtClean="0"/>
                <a:t> </a:t>
              </a:r>
              <a:r>
                <a:rPr lang="en-US" sz="2400" b="1" dirty="0" err="1" smtClean="0"/>
                <a:t>Globales</a:t>
              </a:r>
              <a:endParaRPr lang="es-ES" sz="2400" b="1" dirty="0"/>
            </a:p>
          </p:txBody>
        </p:sp>
      </p:grpSp>
      <p:grpSp>
        <p:nvGrpSpPr>
          <p:cNvPr id="26" name="Grupo 25"/>
          <p:cNvGrpSpPr/>
          <p:nvPr/>
        </p:nvGrpSpPr>
        <p:grpSpPr>
          <a:xfrm>
            <a:off x="2043835" y="3203991"/>
            <a:ext cx="5104672" cy="504056"/>
            <a:chOff x="1907704" y="2780928"/>
            <a:chExt cx="5104672" cy="504056"/>
          </a:xfrm>
        </p:grpSpPr>
        <p:cxnSp>
          <p:nvCxnSpPr>
            <p:cNvPr id="10" name="Conector angular 9"/>
            <p:cNvCxnSpPr/>
            <p:nvPr/>
          </p:nvCxnSpPr>
          <p:spPr>
            <a:xfrm>
              <a:off x="4788024" y="2780928"/>
              <a:ext cx="2224352" cy="504056"/>
            </a:xfrm>
            <a:prstGeom prst="bentConnector3">
              <a:avLst>
                <a:gd name="adj1" fmla="val 99591"/>
              </a:avLst>
            </a:prstGeom>
            <a:ln>
              <a:headEnd type="none"/>
              <a:tailEnd type="triangle"/>
            </a:ln>
          </p:spPr>
          <p:style>
            <a:lnRef idx="3">
              <a:schemeClr val="accent1"/>
            </a:lnRef>
            <a:fillRef idx="0">
              <a:schemeClr val="accent1"/>
            </a:fillRef>
            <a:effectRef idx="2">
              <a:schemeClr val="accent1"/>
            </a:effectRef>
            <a:fontRef idx="minor">
              <a:schemeClr val="tx1"/>
            </a:fontRef>
          </p:style>
        </p:cxnSp>
        <p:cxnSp>
          <p:nvCxnSpPr>
            <p:cNvPr id="24" name="Conector angular 23"/>
            <p:cNvCxnSpPr/>
            <p:nvPr/>
          </p:nvCxnSpPr>
          <p:spPr>
            <a:xfrm rot="10800000" flipV="1">
              <a:off x="1907704" y="2780928"/>
              <a:ext cx="2880320" cy="504056"/>
            </a:xfrm>
            <a:prstGeom prst="bentConnector3">
              <a:avLst>
                <a:gd name="adj1" fmla="val 10039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cxnSp>
        <p:nvCxnSpPr>
          <p:cNvPr id="28" name="Conector recto de flecha 27"/>
          <p:cNvCxnSpPr/>
          <p:nvPr/>
        </p:nvCxnSpPr>
        <p:spPr>
          <a:xfrm>
            <a:off x="4571994" y="2564017"/>
            <a:ext cx="0" cy="2480814"/>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29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nodeType="click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7"/>
                                        </p:tgtEl>
                                        <p:attrNameLst>
                                          <p:attrName>r</p:attrName>
                                        </p:attrNameLst>
                                      </p:cBhvr>
                                    </p:animRot>
                                    <p:animRot by="-240000">
                                      <p:cBhvr>
                                        <p:cTn id="25" dur="200" fill="hold">
                                          <p:stCondLst>
                                            <p:cond delay="200"/>
                                          </p:stCondLst>
                                        </p:cTn>
                                        <p:tgtEl>
                                          <p:spTgt spid="17"/>
                                        </p:tgtEl>
                                        <p:attrNameLst>
                                          <p:attrName>r</p:attrName>
                                        </p:attrNameLst>
                                      </p:cBhvr>
                                    </p:animRot>
                                    <p:animRot by="240000">
                                      <p:cBhvr>
                                        <p:cTn id="26" dur="200" fill="hold">
                                          <p:stCondLst>
                                            <p:cond delay="400"/>
                                          </p:stCondLst>
                                        </p:cTn>
                                        <p:tgtEl>
                                          <p:spTgt spid="17"/>
                                        </p:tgtEl>
                                        <p:attrNameLst>
                                          <p:attrName>r</p:attrName>
                                        </p:attrNameLst>
                                      </p:cBhvr>
                                    </p:animRot>
                                    <p:animRot by="-240000">
                                      <p:cBhvr>
                                        <p:cTn id="27" dur="200" fill="hold">
                                          <p:stCondLst>
                                            <p:cond delay="600"/>
                                          </p:stCondLst>
                                        </p:cTn>
                                        <p:tgtEl>
                                          <p:spTgt spid="17"/>
                                        </p:tgtEl>
                                        <p:attrNameLst>
                                          <p:attrName>r</p:attrName>
                                        </p:attrNameLst>
                                      </p:cBhvr>
                                    </p:animRot>
                                    <p:animRot by="120000">
                                      <p:cBhvr>
                                        <p:cTn id="28"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Métodos</a:t>
            </a:r>
            <a:r>
              <a:rPr lang="en-US" sz="3900" dirty="0" smtClean="0">
                <a:solidFill>
                  <a:schemeClr val="bg1"/>
                </a:solidFill>
                <a:latin typeface="Arial" panose="020B0604020202020204" pitchFamily="34" charset="0"/>
                <a:cs typeface="Arial" panose="020B0604020202020204" pitchFamily="34" charset="0"/>
              </a:rPr>
              <a:t> </a:t>
            </a:r>
            <a:r>
              <a:rPr lang="en-US" sz="3900" dirty="0" err="1" smtClean="0">
                <a:solidFill>
                  <a:schemeClr val="bg1"/>
                </a:solidFill>
                <a:latin typeface="Arial" panose="020B0604020202020204" pitchFamily="34" charset="0"/>
                <a:cs typeface="Arial" panose="020B0604020202020204" pitchFamily="34" charset="0"/>
              </a:rPr>
              <a:t>estudiados</a:t>
            </a:r>
            <a:r>
              <a:rPr lang="en-US" sz="3900" dirty="0" smtClean="0">
                <a:solidFill>
                  <a:schemeClr val="bg1"/>
                </a:solidFill>
                <a:latin typeface="Arial" panose="020B0604020202020204" pitchFamily="34" charset="0"/>
                <a:cs typeface="Arial" panose="020B0604020202020204" pitchFamily="34" charset="0"/>
              </a:rPr>
              <a:t> </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rco de bloque 37"/>
          <p:cNvSpPr/>
          <p:nvPr/>
        </p:nvSpPr>
        <p:spPr>
          <a:xfrm>
            <a:off x="-7074567" y="-285230"/>
            <a:ext cx="8119532" cy="8119532"/>
          </a:xfrm>
          <a:prstGeom prst="blockArc">
            <a:avLst>
              <a:gd name="adj1" fmla="val 18900000"/>
              <a:gd name="adj2" fmla="val 2700000"/>
              <a:gd name="adj3" fmla="val 26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9" name="Forma libre 38"/>
          <p:cNvSpPr/>
          <p:nvPr/>
        </p:nvSpPr>
        <p:spPr>
          <a:xfrm>
            <a:off x="230428" y="1075606"/>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Combinación de características locales.</a:t>
            </a:r>
            <a:endParaRPr lang="es-ES" sz="2500" kern="1200" noProof="0" dirty="0"/>
          </a:p>
        </p:txBody>
      </p:sp>
      <p:sp>
        <p:nvSpPr>
          <p:cNvPr id="40" name="Elipse 39"/>
          <p:cNvSpPr/>
          <p:nvPr/>
        </p:nvSpPr>
        <p:spPr>
          <a:xfrm>
            <a:off x="-166562" y="996208"/>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Forma libre 40"/>
          <p:cNvSpPr/>
          <p:nvPr/>
        </p:nvSpPr>
        <p:spPr>
          <a:xfrm>
            <a:off x="752910" y="2028262"/>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Nivel de certeza de la orientación y estructura cresta-valle.</a:t>
            </a:r>
            <a:endParaRPr lang="es-ES" sz="2500" kern="1200" noProof="0" dirty="0"/>
          </a:p>
        </p:txBody>
      </p:sp>
      <p:sp>
        <p:nvSpPr>
          <p:cNvPr id="42" name="Elipse 41"/>
          <p:cNvSpPr/>
          <p:nvPr/>
        </p:nvSpPr>
        <p:spPr>
          <a:xfrm>
            <a:off x="355920" y="1948864"/>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Forma libre 42"/>
          <p:cNvSpPr/>
          <p:nvPr/>
        </p:nvSpPr>
        <p:spPr>
          <a:xfrm>
            <a:off x="991828" y="2980917"/>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Método basado en características locales y globales.</a:t>
            </a:r>
            <a:endParaRPr lang="es-ES" sz="2500" kern="1200" noProof="0" dirty="0"/>
          </a:p>
        </p:txBody>
      </p:sp>
      <p:sp>
        <p:nvSpPr>
          <p:cNvPr id="44" name="Elipse 43"/>
          <p:cNvSpPr/>
          <p:nvPr/>
        </p:nvSpPr>
        <p:spPr>
          <a:xfrm>
            <a:off x="594838" y="2901519"/>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Forma libre 44"/>
          <p:cNvSpPr/>
          <p:nvPr/>
        </p:nvSpPr>
        <p:spPr>
          <a:xfrm>
            <a:off x="991828" y="3932969"/>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Algoritmo basado en el espectro de Fourier.</a:t>
            </a:r>
            <a:endParaRPr lang="es-ES" sz="2500" kern="1200" noProof="0" dirty="0"/>
          </a:p>
        </p:txBody>
      </p:sp>
      <p:sp>
        <p:nvSpPr>
          <p:cNvPr id="46" name="Elipse 45"/>
          <p:cNvSpPr/>
          <p:nvPr/>
        </p:nvSpPr>
        <p:spPr>
          <a:xfrm>
            <a:off x="594838" y="3853571"/>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7" name="Forma libre 46"/>
          <p:cNvSpPr/>
          <p:nvPr/>
        </p:nvSpPr>
        <p:spPr>
          <a:xfrm>
            <a:off x="752910" y="4885624"/>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Coherencia local del campo de orientación.</a:t>
            </a:r>
            <a:endParaRPr lang="es-ES" sz="2500" kern="1200" noProof="0" dirty="0"/>
          </a:p>
        </p:txBody>
      </p:sp>
      <p:sp>
        <p:nvSpPr>
          <p:cNvPr id="48" name="Elipse 47"/>
          <p:cNvSpPr/>
          <p:nvPr/>
        </p:nvSpPr>
        <p:spPr>
          <a:xfrm>
            <a:off x="355920" y="4806226"/>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9" name="Forma libre 48"/>
          <p:cNvSpPr/>
          <p:nvPr/>
        </p:nvSpPr>
        <p:spPr>
          <a:xfrm>
            <a:off x="230428" y="5838280"/>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Características de la simetría.</a:t>
            </a:r>
            <a:endParaRPr lang="es-ES" sz="2500" kern="1200" noProof="0" dirty="0"/>
          </a:p>
        </p:txBody>
      </p:sp>
      <p:sp>
        <p:nvSpPr>
          <p:cNvPr id="50" name="Elipse 49"/>
          <p:cNvSpPr/>
          <p:nvPr/>
        </p:nvSpPr>
        <p:spPr>
          <a:xfrm>
            <a:off x="-166562" y="5758882"/>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79690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animBg="1"/>
      <p:bldP spid="45" grpId="0" animBg="1"/>
      <p:bldP spid="47"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Ambiente</a:t>
            </a:r>
            <a:r>
              <a:rPr lang="en-US" sz="3900" dirty="0" smtClean="0">
                <a:solidFill>
                  <a:schemeClr val="bg1"/>
                </a:solidFill>
                <a:latin typeface="Arial" panose="020B0604020202020204" pitchFamily="34" charset="0"/>
                <a:cs typeface="Arial" panose="020B0604020202020204" pitchFamily="34" charset="0"/>
              </a:rPr>
              <a:t> de </a:t>
            </a:r>
            <a:r>
              <a:rPr lang="en-US" sz="3900" dirty="0" err="1" smtClean="0">
                <a:solidFill>
                  <a:schemeClr val="bg1"/>
                </a:solidFill>
                <a:latin typeface="Arial" panose="020B0604020202020204" pitchFamily="34" charset="0"/>
                <a:cs typeface="Arial" panose="020B0604020202020204" pitchFamily="34" charset="0"/>
              </a:rPr>
              <a:t>desarrollo</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upo 18"/>
          <p:cNvGrpSpPr/>
          <p:nvPr/>
        </p:nvGrpSpPr>
        <p:grpSpPr>
          <a:xfrm>
            <a:off x="179513" y="908720"/>
            <a:ext cx="8809640" cy="897111"/>
            <a:chOff x="179513" y="908720"/>
            <a:chExt cx="8809640" cy="897111"/>
          </a:xfrm>
        </p:grpSpPr>
        <p:sp>
          <p:nvSpPr>
            <p:cNvPr id="4" name="Forma libre 3"/>
            <p:cNvSpPr/>
            <p:nvPr/>
          </p:nvSpPr>
          <p:spPr>
            <a:xfrm>
              <a:off x="179513" y="908720"/>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s-ES" sz="1700" b="1" kern="1200" dirty="0" smtClean="0">
                  <a:latin typeface="Arial" pitchFamily="34" charset="0"/>
                  <a:cs typeface="Arial" pitchFamily="34" charset="0"/>
                </a:rPr>
                <a:t>	</a:t>
              </a:r>
              <a:r>
                <a:rPr lang="es-ES" sz="2000" b="1" kern="1200" dirty="0" smtClean="0">
                  <a:latin typeface="Arial" pitchFamily="34" charset="0"/>
                  <a:cs typeface="Arial" pitchFamily="34" charset="0"/>
                </a:rPr>
                <a:t>Metodología de desarrollo de software</a:t>
              </a:r>
              <a:endParaRPr lang="es-ES" sz="2000" kern="1200" dirty="0"/>
            </a:p>
          </p:txBody>
        </p:sp>
        <p:sp>
          <p:nvSpPr>
            <p:cNvPr id="5" name="Rectángulo redondeado 4"/>
            <p:cNvSpPr/>
            <p:nvPr/>
          </p:nvSpPr>
          <p:spPr>
            <a:xfrm>
              <a:off x="269224" y="998431"/>
              <a:ext cx="1761928" cy="717689"/>
            </a:xfrm>
            <a:prstGeom prst="roundRect">
              <a:avLst>
                <a:gd name="adj" fmla="val 10000"/>
              </a:avLst>
            </a:prstGeom>
            <a:blipFill rotWithShape="1">
              <a:blip r:embed="rId4"/>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0" name="Grupo 19"/>
          <p:cNvGrpSpPr/>
          <p:nvPr/>
        </p:nvGrpSpPr>
        <p:grpSpPr>
          <a:xfrm>
            <a:off x="179513" y="1895542"/>
            <a:ext cx="8809640" cy="897111"/>
            <a:chOff x="179513" y="1895542"/>
            <a:chExt cx="8809640" cy="897111"/>
          </a:xfrm>
        </p:grpSpPr>
        <p:sp>
          <p:nvSpPr>
            <p:cNvPr id="6" name="Forma libre 5"/>
            <p:cNvSpPr/>
            <p:nvPr/>
          </p:nvSpPr>
          <p:spPr>
            <a:xfrm>
              <a:off x="179513" y="1895542"/>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s-ES" sz="1700" b="1" kern="1200" dirty="0" smtClean="0">
                  <a:latin typeface="Arial" pitchFamily="34" charset="0"/>
                  <a:cs typeface="Arial" pitchFamily="34" charset="0"/>
                </a:rPr>
                <a:t>	</a:t>
              </a:r>
              <a:r>
                <a:rPr lang="es-ES" sz="2000" b="1" kern="1200" dirty="0" smtClean="0">
                  <a:latin typeface="Arial" pitchFamily="34" charset="0"/>
                  <a:cs typeface="Arial" pitchFamily="34" charset="0"/>
                </a:rPr>
                <a:t>Herramienta de modelado</a:t>
              </a:r>
              <a:endParaRPr lang="es-ES" sz="2000" kern="1200" dirty="0"/>
            </a:p>
          </p:txBody>
        </p:sp>
        <p:sp>
          <p:nvSpPr>
            <p:cNvPr id="7" name="Rectángulo redondeado 6"/>
            <p:cNvSpPr/>
            <p:nvPr/>
          </p:nvSpPr>
          <p:spPr>
            <a:xfrm>
              <a:off x="269224" y="1985253"/>
              <a:ext cx="1761928" cy="717689"/>
            </a:xfrm>
            <a:prstGeom prst="roundRect">
              <a:avLst>
                <a:gd name="adj" fmla="val 10000"/>
              </a:avLst>
            </a:prstGeom>
            <a:blipFill rotWithShape="1">
              <a:blip r:embed="rId5"/>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1" name="Grupo 20"/>
          <p:cNvGrpSpPr/>
          <p:nvPr/>
        </p:nvGrpSpPr>
        <p:grpSpPr>
          <a:xfrm>
            <a:off x="179513" y="2882365"/>
            <a:ext cx="8809640" cy="897111"/>
            <a:chOff x="179513" y="2882365"/>
            <a:chExt cx="8809640" cy="897111"/>
          </a:xfrm>
        </p:grpSpPr>
        <p:sp>
          <p:nvSpPr>
            <p:cNvPr id="8" name="Forma libre 7"/>
            <p:cNvSpPr/>
            <p:nvPr/>
          </p:nvSpPr>
          <p:spPr>
            <a:xfrm>
              <a:off x="179513" y="2882365"/>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s-ES" sz="1700" b="1" kern="1200" dirty="0" smtClean="0">
                  <a:latin typeface="Arial" pitchFamily="34" charset="0"/>
                  <a:cs typeface="Arial" pitchFamily="34" charset="0"/>
                </a:rPr>
                <a:t>	</a:t>
              </a:r>
              <a:r>
                <a:rPr lang="es-ES" sz="2000" b="1" kern="1200" dirty="0" smtClean="0">
                  <a:latin typeface="Arial" pitchFamily="34" charset="0"/>
                  <a:cs typeface="Arial" pitchFamily="34" charset="0"/>
                </a:rPr>
                <a:t>Lenguaje de modelado</a:t>
              </a:r>
              <a:endParaRPr lang="es-ES" sz="1700" kern="1200" dirty="0"/>
            </a:p>
          </p:txBody>
        </p:sp>
        <p:sp>
          <p:nvSpPr>
            <p:cNvPr id="9" name="Rectángulo redondeado 8"/>
            <p:cNvSpPr/>
            <p:nvPr/>
          </p:nvSpPr>
          <p:spPr>
            <a:xfrm>
              <a:off x="269224" y="2972076"/>
              <a:ext cx="1761928" cy="717689"/>
            </a:xfrm>
            <a:prstGeom prst="roundRect">
              <a:avLst>
                <a:gd name="adj" fmla="val 10000"/>
              </a:avLst>
            </a:prstGeom>
            <a:blipFill rotWithShape="1">
              <a:blip r:embed="rId6"/>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2" name="Grupo 21"/>
          <p:cNvGrpSpPr/>
          <p:nvPr/>
        </p:nvGrpSpPr>
        <p:grpSpPr>
          <a:xfrm>
            <a:off x="179513" y="3869187"/>
            <a:ext cx="8809640" cy="897111"/>
            <a:chOff x="179513" y="3869187"/>
            <a:chExt cx="8809640" cy="897111"/>
          </a:xfrm>
        </p:grpSpPr>
        <p:sp>
          <p:nvSpPr>
            <p:cNvPr id="10" name="Forma libre 9"/>
            <p:cNvSpPr/>
            <p:nvPr/>
          </p:nvSpPr>
          <p:spPr>
            <a:xfrm>
              <a:off x="179513" y="3869187"/>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n-US" sz="1700" b="1" kern="1200" dirty="0" smtClean="0">
                  <a:latin typeface="Arial" pitchFamily="34" charset="0"/>
                  <a:cs typeface="Arial" pitchFamily="34" charset="0"/>
                </a:rPr>
                <a:t>	</a:t>
              </a:r>
              <a:r>
                <a:rPr lang="en-US" sz="2000" b="1" kern="1200" dirty="0" err="1" smtClean="0">
                  <a:latin typeface="Arial" pitchFamily="34" charset="0"/>
                  <a:cs typeface="Arial" pitchFamily="34" charset="0"/>
                </a:rPr>
                <a:t>Lenguaje</a:t>
              </a:r>
              <a:r>
                <a:rPr lang="en-US" sz="2000" b="1" kern="1200" dirty="0" smtClean="0">
                  <a:latin typeface="Arial" pitchFamily="34" charset="0"/>
                  <a:cs typeface="Arial" pitchFamily="34" charset="0"/>
                </a:rPr>
                <a:t> de </a:t>
              </a:r>
              <a:r>
                <a:rPr lang="en-US" sz="2000" b="1" kern="1200" dirty="0" err="1" smtClean="0">
                  <a:latin typeface="Arial" pitchFamily="34" charset="0"/>
                  <a:cs typeface="Arial" pitchFamily="34" charset="0"/>
                </a:rPr>
                <a:t>programación</a:t>
              </a:r>
              <a:endParaRPr lang="es-ES" sz="1700" kern="1200" dirty="0"/>
            </a:p>
          </p:txBody>
        </p:sp>
        <p:sp>
          <p:nvSpPr>
            <p:cNvPr id="11" name="Rectángulo redondeado 10"/>
            <p:cNvSpPr/>
            <p:nvPr/>
          </p:nvSpPr>
          <p:spPr>
            <a:xfrm>
              <a:off x="269224" y="3958898"/>
              <a:ext cx="1761928" cy="717689"/>
            </a:xfrm>
            <a:prstGeom prst="roundRect">
              <a:avLst>
                <a:gd name="adj" fmla="val 10000"/>
              </a:avLst>
            </a:prstGeom>
            <a:blipFill rotWithShape="1">
              <a:blip r:embed="rId7"/>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3" name="Grupo 22"/>
          <p:cNvGrpSpPr/>
          <p:nvPr/>
        </p:nvGrpSpPr>
        <p:grpSpPr>
          <a:xfrm>
            <a:off x="179513" y="4856010"/>
            <a:ext cx="8809640" cy="897111"/>
            <a:chOff x="179513" y="4856010"/>
            <a:chExt cx="8809640" cy="897111"/>
          </a:xfrm>
        </p:grpSpPr>
        <p:sp>
          <p:nvSpPr>
            <p:cNvPr id="15" name="Forma libre 14"/>
            <p:cNvSpPr/>
            <p:nvPr/>
          </p:nvSpPr>
          <p:spPr>
            <a:xfrm>
              <a:off x="179513" y="4856010"/>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ctr" anchorCtr="0">
              <a:noAutofit/>
            </a:bodyPr>
            <a:lstStyle/>
            <a:p>
              <a:pPr lvl="0" algn="l" defTabSz="755650">
                <a:lnSpc>
                  <a:spcPct val="90000"/>
                </a:lnSpc>
                <a:spcBef>
                  <a:spcPct val="0"/>
                </a:spcBef>
                <a:spcAft>
                  <a:spcPct val="35000"/>
                </a:spcAft>
              </a:pPr>
              <a:r>
                <a:rPr lang="en-US" sz="1700" b="1" kern="1200" dirty="0" smtClean="0">
                  <a:latin typeface="Arial" pitchFamily="34" charset="0"/>
                  <a:cs typeface="Arial" pitchFamily="34" charset="0"/>
                </a:rPr>
                <a:t>	</a:t>
              </a:r>
              <a:r>
                <a:rPr lang="en-US" sz="2000" b="1" kern="1200" dirty="0" err="1" smtClean="0">
                  <a:latin typeface="Arial" pitchFamily="34" charset="0"/>
                  <a:cs typeface="Arial" pitchFamily="34" charset="0"/>
                </a:rPr>
                <a:t>Entorno</a:t>
              </a:r>
              <a:r>
                <a:rPr lang="en-US" sz="2000" b="1" kern="1200" dirty="0" smtClean="0">
                  <a:latin typeface="Arial" pitchFamily="34" charset="0"/>
                  <a:cs typeface="Arial" pitchFamily="34" charset="0"/>
                </a:rPr>
                <a:t> de </a:t>
              </a:r>
              <a:r>
                <a:rPr lang="en-US" sz="2000" b="1" kern="1200" dirty="0" err="1" smtClean="0">
                  <a:latin typeface="Arial" pitchFamily="34" charset="0"/>
                  <a:cs typeface="Arial" pitchFamily="34" charset="0"/>
                </a:rPr>
                <a:t>desarrollo</a:t>
              </a:r>
              <a:r>
                <a:rPr lang="en-US" sz="2000" b="1" kern="1200" dirty="0" smtClean="0">
                  <a:latin typeface="Arial" pitchFamily="34" charset="0"/>
                  <a:cs typeface="Arial" pitchFamily="34" charset="0"/>
                </a:rPr>
                <a:t> </a:t>
              </a:r>
              <a:r>
                <a:rPr lang="en-US" sz="2000" b="1" kern="1200" dirty="0" err="1" smtClean="0">
                  <a:latin typeface="Arial" pitchFamily="34" charset="0"/>
                  <a:cs typeface="Arial" pitchFamily="34" charset="0"/>
                </a:rPr>
                <a:t>integrado</a:t>
              </a:r>
              <a:r>
                <a:rPr lang="en-US" sz="2000" b="1" kern="1200" dirty="0" smtClean="0">
                  <a:latin typeface="Arial" pitchFamily="34" charset="0"/>
                  <a:cs typeface="Arial" pitchFamily="34" charset="0"/>
                </a:rPr>
                <a:t> (IDE</a:t>
              </a:r>
              <a:r>
                <a:rPr lang="en-US" sz="1700" b="1" kern="1200" dirty="0" smtClean="0">
                  <a:latin typeface="Arial" pitchFamily="34" charset="0"/>
                  <a:cs typeface="Arial" pitchFamily="34" charset="0"/>
                </a:rPr>
                <a:t>)</a:t>
              </a:r>
              <a:endParaRPr lang="es-ES" sz="1700" kern="1200" dirty="0"/>
            </a:p>
          </p:txBody>
        </p:sp>
        <p:sp>
          <p:nvSpPr>
            <p:cNvPr id="16" name="Rectángulo redondeado 15"/>
            <p:cNvSpPr/>
            <p:nvPr/>
          </p:nvSpPr>
          <p:spPr>
            <a:xfrm>
              <a:off x="269224" y="4945721"/>
              <a:ext cx="1761928" cy="717689"/>
            </a:xfrm>
            <a:prstGeom prst="roundRect">
              <a:avLst>
                <a:gd name="adj" fmla="val 10000"/>
              </a:avLst>
            </a:prstGeom>
            <a:blipFill rotWithShape="1">
              <a:blip r:embed="rId8"/>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grpSp>
        <p:nvGrpSpPr>
          <p:cNvPr id="24" name="Grupo 23"/>
          <p:cNvGrpSpPr/>
          <p:nvPr/>
        </p:nvGrpSpPr>
        <p:grpSpPr>
          <a:xfrm>
            <a:off x="179513" y="5842832"/>
            <a:ext cx="8809640" cy="897111"/>
            <a:chOff x="179513" y="5842832"/>
            <a:chExt cx="8809640" cy="897111"/>
          </a:xfrm>
        </p:grpSpPr>
        <p:sp>
          <p:nvSpPr>
            <p:cNvPr id="17" name="Forma libre 16"/>
            <p:cNvSpPr/>
            <p:nvPr/>
          </p:nvSpPr>
          <p:spPr>
            <a:xfrm>
              <a:off x="179513" y="5842832"/>
              <a:ext cx="8809640" cy="897111"/>
            </a:xfrm>
            <a:custGeom>
              <a:avLst/>
              <a:gdLst>
                <a:gd name="connsiteX0" fmla="*/ 0 w 8809640"/>
                <a:gd name="connsiteY0" fmla="*/ 89711 h 897111"/>
                <a:gd name="connsiteX1" fmla="*/ 89711 w 8809640"/>
                <a:gd name="connsiteY1" fmla="*/ 0 h 897111"/>
                <a:gd name="connsiteX2" fmla="*/ 8719929 w 8809640"/>
                <a:gd name="connsiteY2" fmla="*/ 0 h 897111"/>
                <a:gd name="connsiteX3" fmla="*/ 8809640 w 8809640"/>
                <a:gd name="connsiteY3" fmla="*/ 89711 h 897111"/>
                <a:gd name="connsiteX4" fmla="*/ 8809640 w 8809640"/>
                <a:gd name="connsiteY4" fmla="*/ 807400 h 897111"/>
                <a:gd name="connsiteX5" fmla="*/ 8719929 w 8809640"/>
                <a:gd name="connsiteY5" fmla="*/ 897111 h 897111"/>
                <a:gd name="connsiteX6" fmla="*/ 89711 w 8809640"/>
                <a:gd name="connsiteY6" fmla="*/ 897111 h 897111"/>
                <a:gd name="connsiteX7" fmla="*/ 0 w 8809640"/>
                <a:gd name="connsiteY7" fmla="*/ 807400 h 897111"/>
                <a:gd name="connsiteX8" fmla="*/ 0 w 8809640"/>
                <a:gd name="connsiteY8" fmla="*/ 89711 h 89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9640" h="897111">
                  <a:moveTo>
                    <a:pt x="0" y="89711"/>
                  </a:moveTo>
                  <a:cubicBezTo>
                    <a:pt x="0" y="40165"/>
                    <a:pt x="40165" y="0"/>
                    <a:pt x="89711" y="0"/>
                  </a:cubicBezTo>
                  <a:lnTo>
                    <a:pt x="8719929" y="0"/>
                  </a:lnTo>
                  <a:cubicBezTo>
                    <a:pt x="8769475" y="0"/>
                    <a:pt x="8809640" y="40165"/>
                    <a:pt x="8809640" y="89711"/>
                  </a:cubicBezTo>
                  <a:lnTo>
                    <a:pt x="8809640" y="807400"/>
                  </a:lnTo>
                  <a:cubicBezTo>
                    <a:pt x="8809640" y="856946"/>
                    <a:pt x="8769475" y="897111"/>
                    <a:pt x="8719929" y="897111"/>
                  </a:cubicBezTo>
                  <a:lnTo>
                    <a:pt x="89711" y="897111"/>
                  </a:lnTo>
                  <a:cubicBezTo>
                    <a:pt x="40165" y="897111"/>
                    <a:pt x="0" y="856946"/>
                    <a:pt x="0" y="807400"/>
                  </a:cubicBezTo>
                  <a:lnTo>
                    <a:pt x="0" y="8971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16409" tIns="64770" rIns="64771" bIns="64770" numCol="1" spcCol="1270" anchor="t" anchorCtr="0">
              <a:noAutofit/>
            </a:bodyPr>
            <a:lstStyle/>
            <a:p>
              <a:pPr lvl="0" algn="l" defTabSz="755650">
                <a:lnSpc>
                  <a:spcPct val="90000"/>
                </a:lnSpc>
                <a:spcBef>
                  <a:spcPct val="0"/>
                </a:spcBef>
                <a:spcAft>
                  <a:spcPct val="35000"/>
                </a:spcAft>
              </a:pPr>
              <a:r>
                <a:rPr lang="en-US" sz="1700" b="1" kern="1200" dirty="0" smtClean="0">
                  <a:latin typeface="Arial" pitchFamily="34" charset="0"/>
                  <a:cs typeface="Arial" pitchFamily="34" charset="0"/>
                </a:rPr>
                <a:t>	</a:t>
              </a:r>
            </a:p>
            <a:p>
              <a:pPr lvl="0" algn="l" defTabSz="755650">
                <a:lnSpc>
                  <a:spcPct val="90000"/>
                </a:lnSpc>
                <a:spcBef>
                  <a:spcPct val="0"/>
                </a:spcBef>
                <a:spcAft>
                  <a:spcPct val="35000"/>
                </a:spcAft>
              </a:pPr>
              <a:r>
                <a:rPr lang="en-US" sz="1700" b="1" dirty="0">
                  <a:latin typeface="Arial" pitchFamily="34" charset="0"/>
                  <a:cs typeface="Arial" pitchFamily="34" charset="0"/>
                </a:rPr>
                <a:t>	</a:t>
              </a:r>
              <a:r>
                <a:rPr lang="en-US" sz="2000" b="1" kern="1200" dirty="0" smtClean="0">
                  <a:latin typeface="Arial" pitchFamily="34" charset="0"/>
                  <a:cs typeface="Arial" pitchFamily="34" charset="0"/>
                </a:rPr>
                <a:t>Framework de </a:t>
              </a:r>
              <a:r>
                <a:rPr lang="en-US" sz="2000" b="1" kern="1200" dirty="0" err="1" smtClean="0">
                  <a:latin typeface="Arial" pitchFamily="34" charset="0"/>
                  <a:cs typeface="Arial" pitchFamily="34" charset="0"/>
                </a:rPr>
                <a:t>desarrollo</a:t>
              </a:r>
              <a:endParaRPr lang="es-ES" sz="20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endParaRPr lang="es-ES" sz="1300" kern="1200" dirty="0"/>
            </a:p>
          </p:txBody>
        </p:sp>
        <p:sp>
          <p:nvSpPr>
            <p:cNvPr id="18" name="Rectángulo redondeado 17"/>
            <p:cNvSpPr/>
            <p:nvPr/>
          </p:nvSpPr>
          <p:spPr>
            <a:xfrm>
              <a:off x="269224" y="5932543"/>
              <a:ext cx="1761928" cy="717689"/>
            </a:xfrm>
            <a:prstGeom prst="roundRect">
              <a:avLst>
                <a:gd name="adj" fmla="val 10000"/>
              </a:avLst>
            </a:prstGeom>
            <a:blipFill rotWithShape="1">
              <a:blip r:embed="rId9"/>
              <a:stretch>
                <a:fillRect/>
              </a:stretch>
            </a:blipFill>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1519915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199"/>
            <a:ext cx="7416823" cy="707886"/>
          </a:xfrm>
          <a:prstGeom prst="rect">
            <a:avLst/>
          </a:prstGeom>
          <a:noFill/>
        </p:spPr>
        <p:txBody>
          <a:bodyPr wrap="square" rtlCol="0">
            <a:spAutoFit/>
          </a:bodyPr>
          <a:lstStyle/>
          <a:p>
            <a:r>
              <a:rPr lang="en-US" sz="39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Propuesta</a:t>
            </a:r>
            <a:r>
              <a:rPr lang="en-US" sz="39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de </a:t>
            </a:r>
            <a:r>
              <a:rPr lang="en-US" sz="39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Solución</a:t>
            </a:r>
            <a:endParaRPr lang="es-ES" sz="39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D:\Miriela\Tesis\Imagenes\positiv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8034" y="1354595"/>
            <a:ext cx="730259" cy="711777"/>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pic>
        <p:nvPicPr>
          <p:cNvPr id="6" name="Picture 2" descr="D:\Miriela\Tesis\Imagenes\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2092" y="2191507"/>
            <a:ext cx="2029386" cy="20293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F:\Iconos\actions\add_us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16717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066372"/>
            <a:ext cx="1981200" cy="20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D:\Miriela\Tesis\Imagenes\scanne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492" y="1638637"/>
            <a:ext cx="1191416"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pic>
        <p:nvPicPr>
          <p:cNvPr id="10" name="Picture 8" descr="D:\Miriela\Tesis\Imagenes\registr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3241" y="3373538"/>
            <a:ext cx="1181100" cy="11811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1" name="TextBox 6"/>
          <p:cNvSpPr txBox="1"/>
          <p:nvPr/>
        </p:nvSpPr>
        <p:spPr>
          <a:xfrm>
            <a:off x="6751544" y="1946950"/>
            <a:ext cx="2209800" cy="369332"/>
          </a:xfrm>
          <a:prstGeom prst="rect">
            <a:avLst/>
          </a:prstGeom>
          <a:noFill/>
        </p:spPr>
        <p:txBody>
          <a:bodyPr wrap="square" rtlCol="0">
            <a:spAutoFit/>
          </a:bodyPr>
          <a:lstStyle/>
          <a:p>
            <a:r>
              <a:rPr lang="en-US" b="1" dirty="0" smtClean="0">
                <a:solidFill>
                  <a:srgbClr val="0070C0"/>
                </a:solidFill>
              </a:rPr>
              <a:t>Registrar </a:t>
            </a:r>
            <a:r>
              <a:rPr lang="en-US" b="1" dirty="0" err="1" smtClean="0">
                <a:solidFill>
                  <a:srgbClr val="0070C0"/>
                </a:solidFill>
              </a:rPr>
              <a:t>usuario</a:t>
            </a:r>
            <a:endParaRPr lang="es-ES" b="1" dirty="0">
              <a:solidFill>
                <a:srgbClr val="0070C0"/>
              </a:solidFill>
            </a:endParaRPr>
          </a:p>
        </p:txBody>
      </p:sp>
      <p:pic>
        <p:nvPicPr>
          <p:cNvPr id="15" name="Picture 9" descr="D:\Miriela\Tesis\Imagenes\inde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9583" y="4990738"/>
            <a:ext cx="1606614" cy="16066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3"/>
          <p:cNvSpPr txBox="1"/>
          <p:nvPr/>
        </p:nvSpPr>
        <p:spPr>
          <a:xfrm>
            <a:off x="384175" y="827728"/>
            <a:ext cx="1063625" cy="369332"/>
          </a:xfrm>
          <a:prstGeom prst="rect">
            <a:avLst/>
          </a:prstGeom>
          <a:noFill/>
        </p:spPr>
        <p:txBody>
          <a:bodyPr wrap="square" rtlCol="0">
            <a:spAutoFit/>
          </a:bodyPr>
          <a:lstStyle/>
          <a:p>
            <a:r>
              <a:rPr lang="en-US" b="1" dirty="0" err="1" smtClean="0">
                <a:solidFill>
                  <a:srgbClr val="0070C0"/>
                </a:solidFill>
              </a:rPr>
              <a:t>Usuario</a:t>
            </a:r>
            <a:endParaRPr lang="es-ES" b="1" dirty="0">
              <a:solidFill>
                <a:srgbClr val="0070C0"/>
              </a:solidFill>
            </a:endParaRPr>
          </a:p>
        </p:txBody>
      </p:sp>
      <p:sp>
        <p:nvSpPr>
          <p:cNvPr id="17" name="TextBox 14"/>
          <p:cNvSpPr txBox="1"/>
          <p:nvPr/>
        </p:nvSpPr>
        <p:spPr>
          <a:xfrm>
            <a:off x="3649195" y="1470247"/>
            <a:ext cx="1790700" cy="646331"/>
          </a:xfrm>
          <a:prstGeom prst="rect">
            <a:avLst/>
          </a:prstGeom>
          <a:noFill/>
        </p:spPr>
        <p:txBody>
          <a:bodyPr wrap="square" rtlCol="0">
            <a:spAutoFit/>
          </a:bodyPr>
          <a:lstStyle/>
          <a:p>
            <a:pPr algn="ctr"/>
            <a:r>
              <a:rPr lang="en-US" b="1" dirty="0" err="1" smtClean="0">
                <a:solidFill>
                  <a:srgbClr val="0070C0"/>
                </a:solidFill>
              </a:rPr>
              <a:t>Proceso</a:t>
            </a:r>
            <a:r>
              <a:rPr lang="en-US" b="1" dirty="0" smtClean="0">
                <a:solidFill>
                  <a:srgbClr val="0070C0"/>
                </a:solidFill>
              </a:rPr>
              <a:t> de </a:t>
            </a:r>
            <a:r>
              <a:rPr lang="en-US" b="1" dirty="0" err="1" smtClean="0">
                <a:solidFill>
                  <a:srgbClr val="0070C0"/>
                </a:solidFill>
              </a:rPr>
              <a:t>enrolamiento</a:t>
            </a:r>
            <a:endParaRPr lang="es-ES" b="1" dirty="0">
              <a:solidFill>
                <a:srgbClr val="0070C0"/>
              </a:solidFill>
            </a:endParaRPr>
          </a:p>
        </p:txBody>
      </p:sp>
      <p:sp>
        <p:nvSpPr>
          <p:cNvPr id="18" name="TextBox 15"/>
          <p:cNvSpPr txBox="1"/>
          <p:nvPr/>
        </p:nvSpPr>
        <p:spPr>
          <a:xfrm>
            <a:off x="5290297" y="4637251"/>
            <a:ext cx="2482103" cy="646331"/>
          </a:xfrm>
          <a:prstGeom prst="rect">
            <a:avLst/>
          </a:prstGeom>
          <a:noFill/>
        </p:spPr>
        <p:txBody>
          <a:bodyPr wrap="square" rtlCol="0">
            <a:spAutoFit/>
          </a:bodyPr>
          <a:lstStyle/>
          <a:p>
            <a:pPr algn="ctr"/>
            <a:r>
              <a:rPr lang="en-US" b="1" dirty="0" err="1" smtClean="0">
                <a:solidFill>
                  <a:srgbClr val="FF0000"/>
                </a:solidFill>
              </a:rPr>
              <a:t>Componente</a:t>
            </a:r>
            <a:r>
              <a:rPr lang="en-US" b="1" dirty="0" smtClean="0">
                <a:solidFill>
                  <a:srgbClr val="FF0000"/>
                </a:solidFill>
              </a:rPr>
              <a:t> de </a:t>
            </a:r>
            <a:r>
              <a:rPr lang="en-US" b="1" dirty="0" err="1" smtClean="0">
                <a:solidFill>
                  <a:srgbClr val="FF0000"/>
                </a:solidFill>
              </a:rPr>
              <a:t>medición</a:t>
            </a:r>
            <a:r>
              <a:rPr lang="en-US" b="1" dirty="0" smtClean="0">
                <a:solidFill>
                  <a:srgbClr val="FF0000"/>
                </a:solidFill>
              </a:rPr>
              <a:t> de </a:t>
            </a:r>
            <a:r>
              <a:rPr lang="en-US" b="1" dirty="0" err="1" smtClean="0">
                <a:solidFill>
                  <a:srgbClr val="FF0000"/>
                </a:solidFill>
              </a:rPr>
              <a:t>calidad</a:t>
            </a:r>
            <a:endParaRPr lang="es-ES" b="1" dirty="0">
              <a:solidFill>
                <a:srgbClr val="FF0000"/>
              </a:solidFill>
            </a:endParaRPr>
          </a:p>
        </p:txBody>
      </p:sp>
      <p:sp>
        <p:nvSpPr>
          <p:cNvPr id="19" name="Rounded Rectangle 7"/>
          <p:cNvSpPr/>
          <p:nvPr/>
        </p:nvSpPr>
        <p:spPr>
          <a:xfrm>
            <a:off x="5329518" y="4685317"/>
            <a:ext cx="2334185" cy="191203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0000"/>
              </a:solidFill>
            </a:endParaRPr>
          </a:p>
        </p:txBody>
      </p:sp>
      <p:sp>
        <p:nvSpPr>
          <p:cNvPr id="20" name="Rounded Rectangle 17"/>
          <p:cNvSpPr/>
          <p:nvPr/>
        </p:nvSpPr>
        <p:spPr>
          <a:xfrm>
            <a:off x="152400" y="827728"/>
            <a:ext cx="1600200" cy="189033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ounded Rectangle 18"/>
          <p:cNvSpPr/>
          <p:nvPr/>
        </p:nvSpPr>
        <p:spPr>
          <a:xfrm>
            <a:off x="6751544" y="1856026"/>
            <a:ext cx="2209800" cy="239319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ounded Rectangle 19"/>
          <p:cNvSpPr/>
          <p:nvPr/>
        </p:nvSpPr>
        <p:spPr>
          <a:xfrm>
            <a:off x="1822510" y="1354595"/>
            <a:ext cx="3816290" cy="341040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ounded Rectangle 9"/>
          <p:cNvSpPr/>
          <p:nvPr/>
        </p:nvSpPr>
        <p:spPr>
          <a:xfrm>
            <a:off x="2147492" y="1697584"/>
            <a:ext cx="1191416" cy="1132469"/>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ounded Rectangle 22"/>
          <p:cNvSpPr/>
          <p:nvPr/>
        </p:nvSpPr>
        <p:spPr>
          <a:xfrm>
            <a:off x="4193241" y="3500300"/>
            <a:ext cx="1181100" cy="1054337"/>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32391" y="5205359"/>
            <a:ext cx="559415" cy="44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16081" y="5427053"/>
            <a:ext cx="570429" cy="46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ounded Rectangle 30"/>
          <p:cNvSpPr/>
          <p:nvPr/>
        </p:nvSpPr>
        <p:spPr>
          <a:xfrm>
            <a:off x="2743200" y="5061423"/>
            <a:ext cx="1729138" cy="153592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Picture 9" descr="D:\Miriela\Tesis\Imagenes\index1.jpg"/>
          <p:cNvPicPr>
            <a:picLocks noChangeAspect="1" noChangeArrowheads="1"/>
          </p:cNvPicPr>
          <p:nvPr/>
        </p:nvPicPr>
        <p:blipFill rotWithShape="1">
          <a:blip r:embed="rId10">
            <a:extLst>
              <a:ext uri="{28A0092B-C50C-407E-A947-70E740481C1C}">
                <a14:useLocalDpi xmlns:a14="http://schemas.microsoft.com/office/drawing/2010/main" val="0"/>
              </a:ext>
            </a:extLst>
          </a:blip>
          <a:srcRect l="10596" t="11586" b="17253"/>
          <a:stretch/>
        </p:blipFill>
        <p:spPr bwMode="auto">
          <a:xfrm>
            <a:off x="2907544" y="5701513"/>
            <a:ext cx="1021111" cy="81275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5641334"/>
            <a:ext cx="615399" cy="62591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3"/>
          <p:cNvSpPr txBox="1"/>
          <p:nvPr/>
        </p:nvSpPr>
        <p:spPr>
          <a:xfrm>
            <a:off x="3009517" y="5061423"/>
            <a:ext cx="1063625" cy="646331"/>
          </a:xfrm>
          <a:prstGeom prst="rect">
            <a:avLst/>
          </a:prstGeom>
          <a:noFill/>
        </p:spPr>
        <p:txBody>
          <a:bodyPr wrap="square" rtlCol="0">
            <a:spAutoFit/>
          </a:bodyPr>
          <a:lstStyle/>
          <a:p>
            <a:pPr algn="ctr"/>
            <a:r>
              <a:rPr lang="en-US" b="1" dirty="0" smtClean="0">
                <a:solidFill>
                  <a:srgbClr val="0070C0"/>
                </a:solidFill>
              </a:rPr>
              <a:t>Nueva </a:t>
            </a:r>
            <a:r>
              <a:rPr lang="en-US" b="1" dirty="0" err="1" smtClean="0">
                <a:solidFill>
                  <a:srgbClr val="0070C0"/>
                </a:solidFill>
              </a:rPr>
              <a:t>Captura</a:t>
            </a:r>
            <a:endParaRPr lang="es-ES" b="1" dirty="0">
              <a:solidFill>
                <a:srgbClr val="0070C0"/>
              </a:solidFill>
            </a:endParaRPr>
          </a:p>
        </p:txBody>
      </p:sp>
      <p:cxnSp>
        <p:nvCxnSpPr>
          <p:cNvPr id="3" name="Conector angular 2"/>
          <p:cNvCxnSpPr/>
          <p:nvPr/>
        </p:nvCxnSpPr>
        <p:spPr>
          <a:xfrm rot="16200000" flipH="1">
            <a:off x="562541" y="3048630"/>
            <a:ext cx="1000598" cy="480225"/>
          </a:xfrm>
          <a:prstGeom prst="bentConnector3">
            <a:avLst>
              <a:gd name="adj1" fmla="val 9931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Conector angular 40"/>
          <p:cNvCxnSpPr/>
          <p:nvPr/>
        </p:nvCxnSpPr>
        <p:spPr>
          <a:xfrm rot="16200000" flipH="1">
            <a:off x="5346988" y="3351209"/>
            <a:ext cx="1607059" cy="564746"/>
          </a:xfrm>
          <a:prstGeom prst="bentConnector3">
            <a:avLst>
              <a:gd name="adj1" fmla="val 3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Conector recto de flecha 43"/>
          <p:cNvCxnSpPr/>
          <p:nvPr/>
        </p:nvCxnSpPr>
        <p:spPr>
          <a:xfrm flipH="1">
            <a:off x="4571995" y="5733256"/>
            <a:ext cx="6198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Conector angular 45"/>
          <p:cNvCxnSpPr/>
          <p:nvPr/>
        </p:nvCxnSpPr>
        <p:spPr>
          <a:xfrm rot="16200000" flipV="1">
            <a:off x="1959409" y="5138865"/>
            <a:ext cx="993877" cy="432048"/>
          </a:xfrm>
          <a:prstGeom prst="bentConnector3">
            <a:avLst>
              <a:gd name="adj1" fmla="val -111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Conector angular 48"/>
          <p:cNvCxnSpPr/>
          <p:nvPr/>
        </p:nvCxnSpPr>
        <p:spPr>
          <a:xfrm rot="5400000" flipH="1" flipV="1">
            <a:off x="7404506" y="4971335"/>
            <a:ext cx="1517181" cy="505969"/>
          </a:xfrm>
          <a:prstGeom prst="bentConnector3">
            <a:avLst>
              <a:gd name="adj1" fmla="val 254"/>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169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2" descr="http://www.consultoriacpi.com.ar/Imagenes/Mundo.jpg"/>
          <p:cNvSpPr>
            <a:spLocks noChangeAspect="1" noChangeArrowheads="1"/>
          </p:cNvSpPr>
          <p:nvPr/>
        </p:nvSpPr>
        <p:spPr bwMode="auto">
          <a:xfrm>
            <a:off x="63500" y="-136525"/>
            <a:ext cx="5353050" cy="5200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grpSp>
        <p:nvGrpSpPr>
          <p:cNvPr id="26" name="Grupo 25"/>
          <p:cNvGrpSpPr/>
          <p:nvPr/>
        </p:nvGrpSpPr>
        <p:grpSpPr>
          <a:xfrm>
            <a:off x="644378" y="1138863"/>
            <a:ext cx="2861119" cy="1567342"/>
            <a:chOff x="558753" y="1196752"/>
            <a:chExt cx="3816424" cy="1567342"/>
          </a:xfrm>
        </p:grpSpPr>
        <p:sp>
          <p:nvSpPr>
            <p:cNvPr id="2" name="Rectángulo redondeado 1"/>
            <p:cNvSpPr/>
            <p:nvPr/>
          </p:nvSpPr>
          <p:spPr>
            <a:xfrm>
              <a:off x="558753" y="1196752"/>
              <a:ext cx="3816424" cy="15673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p:cNvSpPr txBox="1"/>
            <p:nvPr/>
          </p:nvSpPr>
          <p:spPr>
            <a:xfrm>
              <a:off x="714105" y="1268534"/>
              <a:ext cx="3482088" cy="1384994"/>
            </a:xfrm>
            <a:prstGeom prst="rect">
              <a:avLst/>
            </a:prstGeom>
            <a:noFill/>
          </p:spPr>
          <p:txBody>
            <a:bodyPr wrap="square" rtlCol="0">
              <a:spAutoFit/>
            </a:bodyPr>
            <a:lstStyle/>
            <a:p>
              <a:pPr algn="ctr"/>
              <a:r>
                <a:rPr lang="en-US" sz="2800" b="1" dirty="0" smtClean="0"/>
                <a:t>Sistemas de </a:t>
              </a:r>
              <a:r>
                <a:rPr lang="en-US" sz="2800" b="1" dirty="0" err="1"/>
                <a:t>R</a:t>
              </a:r>
              <a:r>
                <a:rPr lang="en-US" sz="2800" b="1" dirty="0" err="1" smtClean="0"/>
                <a:t>econocimiento</a:t>
              </a:r>
              <a:r>
                <a:rPr lang="en-US" sz="2800" b="1" dirty="0" smtClean="0"/>
                <a:t> </a:t>
              </a:r>
              <a:r>
                <a:rPr lang="en-US" sz="2800" b="1" dirty="0" err="1"/>
                <a:t>B</a:t>
              </a:r>
              <a:r>
                <a:rPr lang="en-US" sz="2800" b="1" dirty="0" err="1" smtClean="0"/>
                <a:t>iométrico</a:t>
              </a:r>
              <a:endParaRPr lang="es-ES" sz="2800" b="1" dirty="0"/>
            </a:p>
          </p:txBody>
        </p:sp>
      </p:grpSp>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1" name="Imagen 10"/>
          <p:cNvPicPr>
            <a:picLocks noChangeAspect="1"/>
          </p:cNvPicPr>
          <p:nvPr/>
        </p:nvPicPr>
        <p:blipFill>
          <a:blip r:embed="rId4"/>
          <a:stretch>
            <a:fillRect/>
          </a:stretch>
        </p:blipFill>
        <p:spPr>
          <a:xfrm>
            <a:off x="1919406" y="4277887"/>
            <a:ext cx="1572475" cy="1572475"/>
          </a:xfrm>
          <a:prstGeom prst="rect">
            <a:avLst/>
          </a:prstGeom>
        </p:spPr>
      </p:pic>
      <p:sp>
        <p:nvSpPr>
          <p:cNvPr id="21" name="Rectángulo redondeado 20"/>
          <p:cNvSpPr/>
          <p:nvPr/>
        </p:nvSpPr>
        <p:spPr>
          <a:xfrm>
            <a:off x="5580112" y="1385062"/>
            <a:ext cx="3096344" cy="5184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5"/>
          <a:stretch>
            <a:fillRect/>
          </a:stretch>
        </p:blipFill>
        <p:spPr>
          <a:xfrm>
            <a:off x="5883058" y="1484783"/>
            <a:ext cx="2505366" cy="1413009"/>
          </a:xfrm>
          <a:prstGeom prst="rect">
            <a:avLst/>
          </a:prstGeom>
        </p:spPr>
      </p:pic>
      <p:pic>
        <p:nvPicPr>
          <p:cNvPr id="19" name="Imagen 18"/>
          <p:cNvPicPr>
            <a:picLocks noChangeAspect="1"/>
          </p:cNvPicPr>
          <p:nvPr/>
        </p:nvPicPr>
        <p:blipFill>
          <a:blip r:embed="rId6"/>
          <a:stretch>
            <a:fillRect/>
          </a:stretch>
        </p:blipFill>
        <p:spPr>
          <a:xfrm>
            <a:off x="5883058" y="3086144"/>
            <a:ext cx="2505366" cy="1572074"/>
          </a:xfrm>
          <a:prstGeom prst="rect">
            <a:avLst/>
          </a:prstGeom>
        </p:spPr>
      </p:pic>
      <p:sp>
        <p:nvSpPr>
          <p:cNvPr id="23" name="Flecha curvada hacia la derecha 22"/>
          <p:cNvSpPr/>
          <p:nvPr/>
        </p:nvSpPr>
        <p:spPr>
          <a:xfrm rot="18918868">
            <a:off x="3020458" y="2827645"/>
            <a:ext cx="1171294" cy="34661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25" name="Imagen 24"/>
          <p:cNvPicPr>
            <a:picLocks noChangeAspect="1"/>
          </p:cNvPicPr>
          <p:nvPr/>
        </p:nvPicPr>
        <p:blipFill rotWithShape="1">
          <a:blip r:embed="rId7"/>
          <a:srcRect l="3514" t="13854" r="31822" b="21244"/>
          <a:stretch/>
        </p:blipFill>
        <p:spPr>
          <a:xfrm>
            <a:off x="5883058" y="4846569"/>
            <a:ext cx="2505366" cy="1534759"/>
          </a:xfrm>
          <a:prstGeom prst="rect">
            <a:avLst/>
          </a:prstGeom>
        </p:spPr>
      </p:pic>
    </p:spTree>
    <p:extLst>
      <p:ext uri="{BB962C8B-B14F-4D97-AF65-F5344CB8AC3E}">
        <p14:creationId xmlns:p14="http://schemas.microsoft.com/office/powerpoint/2010/main" val="2603782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ector recto de flecha 27"/>
          <p:cNvCxnSpPr/>
          <p:nvPr/>
        </p:nvCxnSpPr>
        <p:spPr>
          <a:xfrm flipH="1">
            <a:off x="4427984" y="1184014"/>
            <a:ext cx="23938" cy="526776"/>
          </a:xfrm>
          <a:prstGeom prst="straightConnector1">
            <a:avLst/>
          </a:prstGeom>
          <a:ln>
            <a:headEnd type="oval"/>
            <a:tailEnd type="none"/>
          </a:ln>
        </p:spPr>
        <p:style>
          <a:lnRef idx="3">
            <a:schemeClr val="accent1"/>
          </a:lnRef>
          <a:fillRef idx="0">
            <a:schemeClr val="accent1"/>
          </a:fillRef>
          <a:effectRef idx="2">
            <a:schemeClr val="accent1"/>
          </a:effectRef>
          <a:fontRef idx="minor">
            <a:schemeClr val="tx1"/>
          </a:fontRef>
        </p:style>
      </p:cxnSp>
      <p:sp>
        <p:nvSpPr>
          <p:cNvPr id="39" name="Forma libre 38"/>
          <p:cNvSpPr/>
          <p:nvPr/>
        </p:nvSpPr>
        <p:spPr>
          <a:xfrm>
            <a:off x="230428" y="1075606"/>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Combinación de características locales.</a:t>
            </a:r>
            <a:endParaRPr lang="es-ES" sz="2500" kern="1200" noProof="0" dirty="0"/>
          </a:p>
        </p:txBody>
      </p:sp>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2 CuadroTexto"/>
          <p:cNvSpPr txBox="1"/>
          <p:nvPr/>
        </p:nvSpPr>
        <p:spPr>
          <a:xfrm>
            <a:off x="179512" y="-27384"/>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Métodos</a:t>
            </a:r>
            <a:r>
              <a:rPr lang="en-US" sz="3900" dirty="0" smtClean="0">
                <a:solidFill>
                  <a:schemeClr val="bg1"/>
                </a:solidFill>
                <a:latin typeface="Arial" panose="020B0604020202020204" pitchFamily="34" charset="0"/>
                <a:cs typeface="Arial" panose="020B0604020202020204" pitchFamily="34" charset="0"/>
              </a:rPr>
              <a:t> </a:t>
            </a:r>
            <a:r>
              <a:rPr lang="en-US" sz="3900" dirty="0" err="1" smtClean="0">
                <a:solidFill>
                  <a:schemeClr val="bg1"/>
                </a:solidFill>
                <a:latin typeface="Arial" panose="020B0604020202020204" pitchFamily="34" charset="0"/>
                <a:cs typeface="Arial" panose="020B0604020202020204" pitchFamily="34" charset="0"/>
              </a:rPr>
              <a:t>estudiados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rco de bloque 37"/>
          <p:cNvSpPr/>
          <p:nvPr/>
        </p:nvSpPr>
        <p:spPr>
          <a:xfrm>
            <a:off x="-7074567" y="-285230"/>
            <a:ext cx="8119532" cy="8119532"/>
          </a:xfrm>
          <a:prstGeom prst="blockArc">
            <a:avLst>
              <a:gd name="adj1" fmla="val 18900000"/>
              <a:gd name="adj2" fmla="val 2700000"/>
              <a:gd name="adj3" fmla="val 26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0" name="Elipse 39"/>
          <p:cNvSpPr/>
          <p:nvPr/>
        </p:nvSpPr>
        <p:spPr>
          <a:xfrm>
            <a:off x="-166562" y="996208"/>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Forma libre 40"/>
          <p:cNvSpPr/>
          <p:nvPr/>
        </p:nvSpPr>
        <p:spPr>
          <a:xfrm>
            <a:off x="752910" y="2028262"/>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Nivel de certeza de la orientación y estructura cresta-valle</a:t>
            </a:r>
            <a:endParaRPr lang="es-ES" sz="2500" kern="1200" noProof="0" dirty="0"/>
          </a:p>
        </p:txBody>
      </p:sp>
      <p:sp>
        <p:nvSpPr>
          <p:cNvPr id="42" name="Elipse 41"/>
          <p:cNvSpPr/>
          <p:nvPr/>
        </p:nvSpPr>
        <p:spPr>
          <a:xfrm>
            <a:off x="355920" y="1948864"/>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Forma libre 42"/>
          <p:cNvSpPr/>
          <p:nvPr/>
        </p:nvSpPr>
        <p:spPr>
          <a:xfrm>
            <a:off x="991828" y="2980917"/>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Método basado en características locales y globales.</a:t>
            </a:r>
            <a:endParaRPr lang="es-ES" sz="2500" kern="1200" noProof="0" dirty="0"/>
          </a:p>
        </p:txBody>
      </p:sp>
      <p:sp>
        <p:nvSpPr>
          <p:cNvPr id="44" name="Elipse 43"/>
          <p:cNvSpPr/>
          <p:nvPr/>
        </p:nvSpPr>
        <p:spPr>
          <a:xfrm>
            <a:off x="594838" y="2901519"/>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Forma libre 44"/>
          <p:cNvSpPr/>
          <p:nvPr/>
        </p:nvSpPr>
        <p:spPr>
          <a:xfrm>
            <a:off x="991828" y="3932969"/>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Algoritmo basado en el espectro de Fourier.</a:t>
            </a:r>
            <a:endParaRPr lang="es-ES" sz="2500" kern="1200" noProof="0" dirty="0"/>
          </a:p>
        </p:txBody>
      </p:sp>
      <p:sp>
        <p:nvSpPr>
          <p:cNvPr id="46" name="Elipse 45"/>
          <p:cNvSpPr/>
          <p:nvPr/>
        </p:nvSpPr>
        <p:spPr>
          <a:xfrm>
            <a:off x="594838" y="3853571"/>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7" name="Forma libre 46"/>
          <p:cNvSpPr/>
          <p:nvPr/>
        </p:nvSpPr>
        <p:spPr>
          <a:xfrm>
            <a:off x="752910" y="4885624"/>
            <a:ext cx="8150268" cy="635184"/>
          </a:xfrm>
          <a:custGeom>
            <a:avLst/>
            <a:gdLst>
              <a:gd name="connsiteX0" fmla="*/ 0 w 8150268"/>
              <a:gd name="connsiteY0" fmla="*/ 0 h 635184"/>
              <a:gd name="connsiteX1" fmla="*/ 8150268 w 8150268"/>
              <a:gd name="connsiteY1" fmla="*/ 0 h 635184"/>
              <a:gd name="connsiteX2" fmla="*/ 8150268 w 8150268"/>
              <a:gd name="connsiteY2" fmla="*/ 635184 h 635184"/>
              <a:gd name="connsiteX3" fmla="*/ 0 w 8150268"/>
              <a:gd name="connsiteY3" fmla="*/ 635184 h 635184"/>
              <a:gd name="connsiteX4" fmla="*/ 0 w 8150268"/>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0268" h="635184">
                <a:moveTo>
                  <a:pt x="0" y="0"/>
                </a:moveTo>
                <a:lnTo>
                  <a:pt x="8150268" y="0"/>
                </a:lnTo>
                <a:lnTo>
                  <a:pt x="8150268"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Coherencia local del campo de orientación.</a:t>
            </a:r>
            <a:endParaRPr lang="es-ES" sz="2500" kern="1200" noProof="0" dirty="0"/>
          </a:p>
        </p:txBody>
      </p:sp>
      <p:sp>
        <p:nvSpPr>
          <p:cNvPr id="48" name="Elipse 47"/>
          <p:cNvSpPr/>
          <p:nvPr/>
        </p:nvSpPr>
        <p:spPr>
          <a:xfrm>
            <a:off x="355920" y="4806226"/>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9" name="Forma libre 48"/>
          <p:cNvSpPr/>
          <p:nvPr/>
        </p:nvSpPr>
        <p:spPr>
          <a:xfrm>
            <a:off x="230428" y="5838280"/>
            <a:ext cx="8672750" cy="635184"/>
          </a:xfrm>
          <a:custGeom>
            <a:avLst/>
            <a:gdLst>
              <a:gd name="connsiteX0" fmla="*/ 0 w 8672750"/>
              <a:gd name="connsiteY0" fmla="*/ 0 h 635184"/>
              <a:gd name="connsiteX1" fmla="*/ 8672750 w 8672750"/>
              <a:gd name="connsiteY1" fmla="*/ 0 h 635184"/>
              <a:gd name="connsiteX2" fmla="*/ 8672750 w 8672750"/>
              <a:gd name="connsiteY2" fmla="*/ 635184 h 635184"/>
              <a:gd name="connsiteX3" fmla="*/ 0 w 8672750"/>
              <a:gd name="connsiteY3" fmla="*/ 635184 h 635184"/>
              <a:gd name="connsiteX4" fmla="*/ 0 w 86727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750" h="635184">
                <a:moveTo>
                  <a:pt x="0" y="0"/>
                </a:moveTo>
                <a:lnTo>
                  <a:pt x="8672750" y="0"/>
                </a:lnTo>
                <a:lnTo>
                  <a:pt x="86727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Características de la simetría.</a:t>
            </a:r>
            <a:endParaRPr lang="es-ES" sz="2500" kern="1200" noProof="0" dirty="0"/>
          </a:p>
        </p:txBody>
      </p:sp>
      <p:sp>
        <p:nvSpPr>
          <p:cNvPr id="50" name="Elipse 49"/>
          <p:cNvSpPr/>
          <p:nvPr/>
        </p:nvSpPr>
        <p:spPr>
          <a:xfrm>
            <a:off x="-166562" y="5758882"/>
            <a:ext cx="793980" cy="79398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12 CuadroTexto"/>
          <p:cNvSpPr txBox="1"/>
          <p:nvPr/>
        </p:nvSpPr>
        <p:spPr>
          <a:xfrm>
            <a:off x="144849" y="-35121"/>
            <a:ext cx="615534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Propuesta</a:t>
            </a:r>
            <a:r>
              <a:rPr lang="en-US" sz="3900" dirty="0" smtClean="0">
                <a:solidFill>
                  <a:schemeClr val="bg1"/>
                </a:solidFill>
                <a:latin typeface="Arial" panose="020B0604020202020204" pitchFamily="34" charset="0"/>
                <a:cs typeface="Arial" panose="020B0604020202020204" pitchFamily="34" charset="0"/>
              </a:rPr>
              <a:t> de </a:t>
            </a:r>
            <a:r>
              <a:rPr lang="en-US" sz="3900" dirty="0" err="1" smtClean="0">
                <a:solidFill>
                  <a:schemeClr val="bg1"/>
                </a:solidFill>
                <a:latin typeface="Arial" panose="020B0604020202020204" pitchFamily="34" charset="0"/>
                <a:cs typeface="Arial" panose="020B0604020202020204" pitchFamily="34" charset="0"/>
              </a:rPr>
              <a:t>solución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9" name="Diagrama 28"/>
          <p:cNvGraphicFramePr/>
          <p:nvPr>
            <p:extLst>
              <p:ext uri="{D42A27DB-BD31-4B8C-83A1-F6EECF244321}">
                <p14:modId xmlns:p14="http://schemas.microsoft.com/office/powerpoint/2010/main" val="3978528036"/>
              </p:ext>
            </p:extLst>
          </p:nvPr>
        </p:nvGraphicFramePr>
        <p:xfrm>
          <a:off x="240795" y="2464382"/>
          <a:ext cx="3910807" cy="17281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0" name="Diagrama 29"/>
          <p:cNvGraphicFramePr/>
          <p:nvPr>
            <p:extLst>
              <p:ext uri="{D42A27DB-BD31-4B8C-83A1-F6EECF244321}">
                <p14:modId xmlns:p14="http://schemas.microsoft.com/office/powerpoint/2010/main" val="132767797"/>
              </p:ext>
            </p:extLst>
          </p:nvPr>
        </p:nvGraphicFramePr>
        <p:xfrm>
          <a:off x="5027986" y="2392374"/>
          <a:ext cx="3960440" cy="18879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31" name="Grupo 30"/>
          <p:cNvGrpSpPr/>
          <p:nvPr/>
        </p:nvGrpSpPr>
        <p:grpSpPr>
          <a:xfrm>
            <a:off x="1804887" y="1729261"/>
            <a:ext cx="5104672" cy="637267"/>
            <a:chOff x="1907704" y="2780928"/>
            <a:chExt cx="5104672" cy="504056"/>
          </a:xfrm>
        </p:grpSpPr>
        <p:cxnSp>
          <p:nvCxnSpPr>
            <p:cNvPr id="32" name="Conector angular 31"/>
            <p:cNvCxnSpPr/>
            <p:nvPr/>
          </p:nvCxnSpPr>
          <p:spPr>
            <a:xfrm>
              <a:off x="4788024" y="2780928"/>
              <a:ext cx="2224352" cy="504056"/>
            </a:xfrm>
            <a:prstGeom prst="bentConnector3">
              <a:avLst>
                <a:gd name="adj1" fmla="val 99591"/>
              </a:avLst>
            </a:prstGeom>
            <a:ln>
              <a:headEnd type="none"/>
              <a:tailEnd type="triangle"/>
            </a:ln>
          </p:spPr>
          <p:style>
            <a:lnRef idx="3">
              <a:schemeClr val="accent1"/>
            </a:lnRef>
            <a:fillRef idx="0">
              <a:schemeClr val="accent1"/>
            </a:fillRef>
            <a:effectRef idx="2">
              <a:schemeClr val="accent1"/>
            </a:effectRef>
            <a:fontRef idx="minor">
              <a:schemeClr val="tx1"/>
            </a:fontRef>
          </p:style>
        </p:cxnSp>
        <p:cxnSp>
          <p:nvCxnSpPr>
            <p:cNvPr id="33" name="Conector angular 32"/>
            <p:cNvCxnSpPr/>
            <p:nvPr/>
          </p:nvCxnSpPr>
          <p:spPr>
            <a:xfrm rot="10800000" flipV="1">
              <a:off x="1907704" y="2780928"/>
              <a:ext cx="2880320" cy="504056"/>
            </a:xfrm>
            <a:prstGeom prst="bentConnector3">
              <a:avLst>
                <a:gd name="adj1" fmla="val 10039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cxnSp>
        <p:nvCxnSpPr>
          <p:cNvPr id="34" name="Conector recto de flecha 33"/>
          <p:cNvCxnSpPr/>
          <p:nvPr/>
        </p:nvCxnSpPr>
        <p:spPr>
          <a:xfrm>
            <a:off x="1923763" y="4424374"/>
            <a:ext cx="1304023"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5" name="Conector recto de flecha 34"/>
          <p:cNvCxnSpPr/>
          <p:nvPr/>
        </p:nvCxnSpPr>
        <p:spPr>
          <a:xfrm flipH="1">
            <a:off x="5316018" y="4424374"/>
            <a:ext cx="1400719"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36" name="Rectángulo redondeado 35"/>
          <p:cNvSpPr/>
          <p:nvPr/>
        </p:nvSpPr>
        <p:spPr>
          <a:xfrm>
            <a:off x="2867746" y="5648509"/>
            <a:ext cx="2832488" cy="10081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CuadroTexto 36"/>
          <p:cNvSpPr txBox="1"/>
          <p:nvPr/>
        </p:nvSpPr>
        <p:spPr>
          <a:xfrm>
            <a:off x="3131862" y="5572726"/>
            <a:ext cx="2304256" cy="1015663"/>
          </a:xfrm>
          <a:prstGeom prst="rect">
            <a:avLst/>
          </a:prstGeom>
          <a:noFill/>
        </p:spPr>
        <p:txBody>
          <a:bodyPr wrap="square" rtlCol="0">
            <a:spAutoFit/>
          </a:bodyPr>
          <a:lstStyle/>
          <a:p>
            <a:pPr algn="ctr"/>
            <a:r>
              <a:rPr lang="en-US" sz="2000" b="1" dirty="0" err="1" smtClean="0"/>
              <a:t>Calidad</a:t>
            </a:r>
            <a:r>
              <a:rPr lang="en-US" sz="2000" b="1" dirty="0" smtClean="0"/>
              <a:t> de la </a:t>
            </a:r>
            <a:r>
              <a:rPr lang="en-US" sz="2000" b="1" dirty="0" err="1" smtClean="0"/>
              <a:t>Imagen</a:t>
            </a:r>
            <a:r>
              <a:rPr lang="en-US" sz="2000" b="1" dirty="0" smtClean="0"/>
              <a:t> de la </a:t>
            </a:r>
            <a:r>
              <a:rPr lang="en-US" sz="2000" b="1" dirty="0" err="1" smtClean="0"/>
              <a:t>Huella</a:t>
            </a:r>
            <a:r>
              <a:rPr lang="en-US" sz="2000" b="1" dirty="0" smtClean="0"/>
              <a:t> </a:t>
            </a:r>
            <a:r>
              <a:rPr lang="en-US" sz="2000" b="1" dirty="0" err="1" smtClean="0"/>
              <a:t>Dactilar</a:t>
            </a:r>
            <a:endParaRPr lang="es-ES" sz="2000" b="1" dirty="0"/>
          </a:p>
        </p:txBody>
      </p:sp>
    </p:spTree>
    <p:extLst>
      <p:ext uri="{BB962C8B-B14F-4D97-AF65-F5344CB8AC3E}">
        <p14:creationId xmlns:p14="http://schemas.microsoft.com/office/powerpoint/2010/main" val="131991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1" nodeType="clickEffect">
                                  <p:stCondLst>
                                    <p:cond delay="0"/>
                                  </p:stCondLst>
                                  <p:childTnLst>
                                    <p:animMotion origin="layout" path="M -0.01007 -0.00255 L -0.09826 -0.30903 " pathEditMode="relative" rAng="0" ptsTypes="AA">
                                      <p:cBhvr>
                                        <p:cTn id="6" dur="1000" fill="hold"/>
                                        <p:tgtEl>
                                          <p:spTgt spid="43"/>
                                        </p:tgtEl>
                                        <p:attrNameLst>
                                          <p:attrName>ppt_x</p:attrName>
                                          <p:attrName>ppt_y</p:attrName>
                                        </p:attrNameLst>
                                      </p:cBhvr>
                                      <p:rCtr x="-4410" y="-15324"/>
                                    </p:animMotion>
                                  </p:childTnLst>
                                </p:cTn>
                              </p:par>
                              <p:par>
                                <p:cTn id="7" presetID="2" presetClass="exit" presetSubtype="4" fill="hold" nodeType="withEffect">
                                  <p:stCondLst>
                                    <p:cond delay="0"/>
                                  </p:stCondLst>
                                  <p:childTnLst>
                                    <p:anim calcmode="lin" valueType="num">
                                      <p:cBhvr additive="base">
                                        <p:cTn id="8" dur="1000"/>
                                        <p:tgtEl>
                                          <p:spTgt spid="38"/>
                                        </p:tgtEl>
                                        <p:attrNameLst>
                                          <p:attrName>ppt_x</p:attrName>
                                        </p:attrNameLst>
                                      </p:cBhvr>
                                      <p:tavLst>
                                        <p:tav tm="0">
                                          <p:val>
                                            <p:strVal val="ppt_x"/>
                                          </p:val>
                                        </p:tav>
                                        <p:tav tm="100000">
                                          <p:val>
                                            <p:strVal val="ppt_x"/>
                                          </p:val>
                                        </p:tav>
                                      </p:tavLst>
                                    </p:anim>
                                    <p:anim calcmode="lin" valueType="num">
                                      <p:cBhvr additive="base">
                                        <p:cTn id="9" dur="1000"/>
                                        <p:tgtEl>
                                          <p:spTgt spid="38"/>
                                        </p:tgtEl>
                                        <p:attrNameLst>
                                          <p:attrName>ppt_y</p:attrName>
                                        </p:attrNameLst>
                                      </p:cBhvr>
                                      <p:tavLst>
                                        <p:tav tm="0">
                                          <p:val>
                                            <p:strVal val="ppt_y"/>
                                          </p:val>
                                        </p:tav>
                                        <p:tav tm="100000">
                                          <p:val>
                                            <p:strVal val="1+ppt_h/2"/>
                                          </p:val>
                                        </p:tav>
                                      </p:tavLst>
                                    </p:anim>
                                    <p:set>
                                      <p:cBhvr>
                                        <p:cTn id="10" dur="1" fill="hold">
                                          <p:stCondLst>
                                            <p:cond delay="999"/>
                                          </p:stCondLst>
                                        </p:cTn>
                                        <p:tgtEl>
                                          <p:spTgt spid="38"/>
                                        </p:tgtEl>
                                        <p:attrNameLst>
                                          <p:attrName>style.visibility</p:attrName>
                                        </p:attrNameLst>
                                      </p:cBhvr>
                                      <p:to>
                                        <p:strVal val="hidden"/>
                                      </p:to>
                                    </p:set>
                                  </p:childTnLst>
                                </p:cTn>
                              </p:par>
                              <p:par>
                                <p:cTn id="11" presetID="2" presetClass="exit" presetSubtype="4" fill="hold" grpId="0" nodeType="withEffect">
                                  <p:stCondLst>
                                    <p:cond delay="0"/>
                                  </p:stCondLst>
                                  <p:childTnLst>
                                    <p:anim calcmode="lin" valueType="num">
                                      <p:cBhvr additive="base">
                                        <p:cTn id="12" dur="1000"/>
                                        <p:tgtEl>
                                          <p:spTgt spid="39"/>
                                        </p:tgtEl>
                                        <p:attrNameLst>
                                          <p:attrName>ppt_x</p:attrName>
                                        </p:attrNameLst>
                                      </p:cBhvr>
                                      <p:tavLst>
                                        <p:tav tm="0">
                                          <p:val>
                                            <p:strVal val="ppt_x"/>
                                          </p:val>
                                        </p:tav>
                                        <p:tav tm="100000">
                                          <p:val>
                                            <p:strVal val="ppt_x"/>
                                          </p:val>
                                        </p:tav>
                                      </p:tavLst>
                                    </p:anim>
                                    <p:anim calcmode="lin" valueType="num">
                                      <p:cBhvr additive="base">
                                        <p:cTn id="13" dur="1000"/>
                                        <p:tgtEl>
                                          <p:spTgt spid="39"/>
                                        </p:tgtEl>
                                        <p:attrNameLst>
                                          <p:attrName>ppt_y</p:attrName>
                                        </p:attrNameLst>
                                      </p:cBhvr>
                                      <p:tavLst>
                                        <p:tav tm="0">
                                          <p:val>
                                            <p:strVal val="ppt_y"/>
                                          </p:val>
                                        </p:tav>
                                        <p:tav tm="100000">
                                          <p:val>
                                            <p:strVal val="1+ppt_h/2"/>
                                          </p:val>
                                        </p:tav>
                                      </p:tavLst>
                                    </p:anim>
                                    <p:set>
                                      <p:cBhvr>
                                        <p:cTn id="14" dur="1" fill="hold">
                                          <p:stCondLst>
                                            <p:cond delay="999"/>
                                          </p:stCondLst>
                                        </p:cTn>
                                        <p:tgtEl>
                                          <p:spTgt spid="39"/>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1000"/>
                                        <p:tgtEl>
                                          <p:spTgt spid="40"/>
                                        </p:tgtEl>
                                        <p:attrNameLst>
                                          <p:attrName>ppt_x</p:attrName>
                                        </p:attrNameLst>
                                      </p:cBhvr>
                                      <p:tavLst>
                                        <p:tav tm="0">
                                          <p:val>
                                            <p:strVal val="ppt_x"/>
                                          </p:val>
                                        </p:tav>
                                        <p:tav tm="100000">
                                          <p:val>
                                            <p:strVal val="ppt_x"/>
                                          </p:val>
                                        </p:tav>
                                      </p:tavLst>
                                    </p:anim>
                                    <p:anim calcmode="lin" valueType="num">
                                      <p:cBhvr additive="base">
                                        <p:cTn id="17" dur="1000"/>
                                        <p:tgtEl>
                                          <p:spTgt spid="40"/>
                                        </p:tgtEl>
                                        <p:attrNameLst>
                                          <p:attrName>ppt_y</p:attrName>
                                        </p:attrNameLst>
                                      </p:cBhvr>
                                      <p:tavLst>
                                        <p:tav tm="0">
                                          <p:val>
                                            <p:strVal val="ppt_y"/>
                                          </p:val>
                                        </p:tav>
                                        <p:tav tm="100000">
                                          <p:val>
                                            <p:strVal val="1+ppt_h/2"/>
                                          </p:val>
                                        </p:tav>
                                      </p:tavLst>
                                    </p:anim>
                                    <p:set>
                                      <p:cBhvr>
                                        <p:cTn id="18" dur="1" fill="hold">
                                          <p:stCondLst>
                                            <p:cond delay="999"/>
                                          </p:stCondLst>
                                        </p:cTn>
                                        <p:tgtEl>
                                          <p:spTgt spid="40"/>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1000"/>
                                        <p:tgtEl>
                                          <p:spTgt spid="41"/>
                                        </p:tgtEl>
                                        <p:attrNameLst>
                                          <p:attrName>ppt_x</p:attrName>
                                        </p:attrNameLst>
                                      </p:cBhvr>
                                      <p:tavLst>
                                        <p:tav tm="0">
                                          <p:val>
                                            <p:strVal val="ppt_x"/>
                                          </p:val>
                                        </p:tav>
                                        <p:tav tm="100000">
                                          <p:val>
                                            <p:strVal val="ppt_x"/>
                                          </p:val>
                                        </p:tav>
                                      </p:tavLst>
                                    </p:anim>
                                    <p:anim calcmode="lin" valueType="num">
                                      <p:cBhvr additive="base">
                                        <p:cTn id="21" dur="1000"/>
                                        <p:tgtEl>
                                          <p:spTgt spid="41"/>
                                        </p:tgtEl>
                                        <p:attrNameLst>
                                          <p:attrName>ppt_y</p:attrName>
                                        </p:attrNameLst>
                                      </p:cBhvr>
                                      <p:tavLst>
                                        <p:tav tm="0">
                                          <p:val>
                                            <p:strVal val="ppt_y"/>
                                          </p:val>
                                        </p:tav>
                                        <p:tav tm="100000">
                                          <p:val>
                                            <p:strVal val="1+ppt_h/2"/>
                                          </p:val>
                                        </p:tav>
                                      </p:tavLst>
                                    </p:anim>
                                    <p:set>
                                      <p:cBhvr>
                                        <p:cTn id="22" dur="1" fill="hold">
                                          <p:stCondLst>
                                            <p:cond delay="999"/>
                                          </p:stCondLst>
                                        </p:cTn>
                                        <p:tgtEl>
                                          <p:spTgt spid="41"/>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1000"/>
                                        <p:tgtEl>
                                          <p:spTgt spid="42"/>
                                        </p:tgtEl>
                                        <p:attrNameLst>
                                          <p:attrName>ppt_x</p:attrName>
                                        </p:attrNameLst>
                                      </p:cBhvr>
                                      <p:tavLst>
                                        <p:tav tm="0">
                                          <p:val>
                                            <p:strVal val="ppt_x"/>
                                          </p:val>
                                        </p:tav>
                                        <p:tav tm="100000">
                                          <p:val>
                                            <p:strVal val="ppt_x"/>
                                          </p:val>
                                        </p:tav>
                                      </p:tavLst>
                                    </p:anim>
                                    <p:anim calcmode="lin" valueType="num">
                                      <p:cBhvr additive="base">
                                        <p:cTn id="25" dur="1000"/>
                                        <p:tgtEl>
                                          <p:spTgt spid="42"/>
                                        </p:tgtEl>
                                        <p:attrNameLst>
                                          <p:attrName>ppt_y</p:attrName>
                                        </p:attrNameLst>
                                      </p:cBhvr>
                                      <p:tavLst>
                                        <p:tav tm="0">
                                          <p:val>
                                            <p:strVal val="ppt_y"/>
                                          </p:val>
                                        </p:tav>
                                        <p:tav tm="100000">
                                          <p:val>
                                            <p:strVal val="1+ppt_h/2"/>
                                          </p:val>
                                        </p:tav>
                                      </p:tavLst>
                                    </p:anim>
                                    <p:set>
                                      <p:cBhvr>
                                        <p:cTn id="26" dur="1" fill="hold">
                                          <p:stCondLst>
                                            <p:cond delay="999"/>
                                          </p:stCondLst>
                                        </p:cTn>
                                        <p:tgtEl>
                                          <p:spTgt spid="4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1000"/>
                                        <p:tgtEl>
                                          <p:spTgt spid="44"/>
                                        </p:tgtEl>
                                        <p:attrNameLst>
                                          <p:attrName>ppt_x</p:attrName>
                                        </p:attrNameLst>
                                      </p:cBhvr>
                                      <p:tavLst>
                                        <p:tav tm="0">
                                          <p:val>
                                            <p:strVal val="ppt_x"/>
                                          </p:val>
                                        </p:tav>
                                        <p:tav tm="100000">
                                          <p:val>
                                            <p:strVal val="ppt_x"/>
                                          </p:val>
                                        </p:tav>
                                      </p:tavLst>
                                    </p:anim>
                                    <p:anim calcmode="lin" valueType="num">
                                      <p:cBhvr additive="base">
                                        <p:cTn id="29" dur="1000"/>
                                        <p:tgtEl>
                                          <p:spTgt spid="44"/>
                                        </p:tgtEl>
                                        <p:attrNameLst>
                                          <p:attrName>ppt_y</p:attrName>
                                        </p:attrNameLst>
                                      </p:cBhvr>
                                      <p:tavLst>
                                        <p:tav tm="0">
                                          <p:val>
                                            <p:strVal val="ppt_y"/>
                                          </p:val>
                                        </p:tav>
                                        <p:tav tm="100000">
                                          <p:val>
                                            <p:strVal val="1+ppt_h/2"/>
                                          </p:val>
                                        </p:tav>
                                      </p:tavLst>
                                    </p:anim>
                                    <p:set>
                                      <p:cBhvr>
                                        <p:cTn id="30" dur="1" fill="hold">
                                          <p:stCondLst>
                                            <p:cond delay="999"/>
                                          </p:stCondLst>
                                        </p:cTn>
                                        <p:tgtEl>
                                          <p:spTgt spid="44"/>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1000"/>
                                        <p:tgtEl>
                                          <p:spTgt spid="45"/>
                                        </p:tgtEl>
                                        <p:attrNameLst>
                                          <p:attrName>ppt_x</p:attrName>
                                        </p:attrNameLst>
                                      </p:cBhvr>
                                      <p:tavLst>
                                        <p:tav tm="0">
                                          <p:val>
                                            <p:strVal val="ppt_x"/>
                                          </p:val>
                                        </p:tav>
                                        <p:tav tm="100000">
                                          <p:val>
                                            <p:strVal val="ppt_x"/>
                                          </p:val>
                                        </p:tav>
                                      </p:tavLst>
                                    </p:anim>
                                    <p:anim calcmode="lin" valueType="num">
                                      <p:cBhvr additive="base">
                                        <p:cTn id="33" dur="1000"/>
                                        <p:tgtEl>
                                          <p:spTgt spid="45"/>
                                        </p:tgtEl>
                                        <p:attrNameLst>
                                          <p:attrName>ppt_y</p:attrName>
                                        </p:attrNameLst>
                                      </p:cBhvr>
                                      <p:tavLst>
                                        <p:tav tm="0">
                                          <p:val>
                                            <p:strVal val="ppt_y"/>
                                          </p:val>
                                        </p:tav>
                                        <p:tav tm="100000">
                                          <p:val>
                                            <p:strVal val="1+ppt_h/2"/>
                                          </p:val>
                                        </p:tav>
                                      </p:tavLst>
                                    </p:anim>
                                    <p:set>
                                      <p:cBhvr>
                                        <p:cTn id="34" dur="1" fill="hold">
                                          <p:stCondLst>
                                            <p:cond delay="999"/>
                                          </p:stCondLst>
                                        </p:cTn>
                                        <p:tgtEl>
                                          <p:spTgt spid="45"/>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1000"/>
                                        <p:tgtEl>
                                          <p:spTgt spid="46"/>
                                        </p:tgtEl>
                                        <p:attrNameLst>
                                          <p:attrName>ppt_x</p:attrName>
                                        </p:attrNameLst>
                                      </p:cBhvr>
                                      <p:tavLst>
                                        <p:tav tm="0">
                                          <p:val>
                                            <p:strVal val="ppt_x"/>
                                          </p:val>
                                        </p:tav>
                                        <p:tav tm="100000">
                                          <p:val>
                                            <p:strVal val="ppt_x"/>
                                          </p:val>
                                        </p:tav>
                                      </p:tavLst>
                                    </p:anim>
                                    <p:anim calcmode="lin" valueType="num">
                                      <p:cBhvr additive="base">
                                        <p:cTn id="37" dur="1000"/>
                                        <p:tgtEl>
                                          <p:spTgt spid="46"/>
                                        </p:tgtEl>
                                        <p:attrNameLst>
                                          <p:attrName>ppt_y</p:attrName>
                                        </p:attrNameLst>
                                      </p:cBhvr>
                                      <p:tavLst>
                                        <p:tav tm="0">
                                          <p:val>
                                            <p:strVal val="ppt_y"/>
                                          </p:val>
                                        </p:tav>
                                        <p:tav tm="100000">
                                          <p:val>
                                            <p:strVal val="1+ppt_h/2"/>
                                          </p:val>
                                        </p:tav>
                                      </p:tavLst>
                                    </p:anim>
                                    <p:set>
                                      <p:cBhvr>
                                        <p:cTn id="38" dur="1" fill="hold">
                                          <p:stCondLst>
                                            <p:cond delay="999"/>
                                          </p:stCondLst>
                                        </p:cTn>
                                        <p:tgtEl>
                                          <p:spTgt spid="46"/>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1000"/>
                                        <p:tgtEl>
                                          <p:spTgt spid="47"/>
                                        </p:tgtEl>
                                        <p:attrNameLst>
                                          <p:attrName>ppt_x</p:attrName>
                                        </p:attrNameLst>
                                      </p:cBhvr>
                                      <p:tavLst>
                                        <p:tav tm="0">
                                          <p:val>
                                            <p:strVal val="ppt_x"/>
                                          </p:val>
                                        </p:tav>
                                        <p:tav tm="100000">
                                          <p:val>
                                            <p:strVal val="ppt_x"/>
                                          </p:val>
                                        </p:tav>
                                      </p:tavLst>
                                    </p:anim>
                                    <p:anim calcmode="lin" valueType="num">
                                      <p:cBhvr additive="base">
                                        <p:cTn id="41" dur="1000"/>
                                        <p:tgtEl>
                                          <p:spTgt spid="47"/>
                                        </p:tgtEl>
                                        <p:attrNameLst>
                                          <p:attrName>ppt_y</p:attrName>
                                        </p:attrNameLst>
                                      </p:cBhvr>
                                      <p:tavLst>
                                        <p:tav tm="0">
                                          <p:val>
                                            <p:strVal val="ppt_y"/>
                                          </p:val>
                                        </p:tav>
                                        <p:tav tm="100000">
                                          <p:val>
                                            <p:strVal val="1+ppt_h/2"/>
                                          </p:val>
                                        </p:tav>
                                      </p:tavLst>
                                    </p:anim>
                                    <p:set>
                                      <p:cBhvr>
                                        <p:cTn id="42" dur="1" fill="hold">
                                          <p:stCondLst>
                                            <p:cond delay="999"/>
                                          </p:stCondLst>
                                        </p:cTn>
                                        <p:tgtEl>
                                          <p:spTgt spid="47"/>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1000"/>
                                        <p:tgtEl>
                                          <p:spTgt spid="48"/>
                                        </p:tgtEl>
                                        <p:attrNameLst>
                                          <p:attrName>ppt_x</p:attrName>
                                        </p:attrNameLst>
                                      </p:cBhvr>
                                      <p:tavLst>
                                        <p:tav tm="0">
                                          <p:val>
                                            <p:strVal val="ppt_x"/>
                                          </p:val>
                                        </p:tav>
                                        <p:tav tm="100000">
                                          <p:val>
                                            <p:strVal val="ppt_x"/>
                                          </p:val>
                                        </p:tav>
                                      </p:tavLst>
                                    </p:anim>
                                    <p:anim calcmode="lin" valueType="num">
                                      <p:cBhvr additive="base">
                                        <p:cTn id="45" dur="1000"/>
                                        <p:tgtEl>
                                          <p:spTgt spid="48"/>
                                        </p:tgtEl>
                                        <p:attrNameLst>
                                          <p:attrName>ppt_y</p:attrName>
                                        </p:attrNameLst>
                                      </p:cBhvr>
                                      <p:tavLst>
                                        <p:tav tm="0">
                                          <p:val>
                                            <p:strVal val="ppt_y"/>
                                          </p:val>
                                        </p:tav>
                                        <p:tav tm="100000">
                                          <p:val>
                                            <p:strVal val="1+ppt_h/2"/>
                                          </p:val>
                                        </p:tav>
                                      </p:tavLst>
                                    </p:anim>
                                    <p:set>
                                      <p:cBhvr>
                                        <p:cTn id="46" dur="1" fill="hold">
                                          <p:stCondLst>
                                            <p:cond delay="999"/>
                                          </p:stCondLst>
                                        </p:cTn>
                                        <p:tgtEl>
                                          <p:spTgt spid="4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1000"/>
                                        <p:tgtEl>
                                          <p:spTgt spid="49"/>
                                        </p:tgtEl>
                                        <p:attrNameLst>
                                          <p:attrName>ppt_x</p:attrName>
                                        </p:attrNameLst>
                                      </p:cBhvr>
                                      <p:tavLst>
                                        <p:tav tm="0">
                                          <p:val>
                                            <p:strVal val="ppt_x"/>
                                          </p:val>
                                        </p:tav>
                                        <p:tav tm="100000">
                                          <p:val>
                                            <p:strVal val="ppt_x"/>
                                          </p:val>
                                        </p:tav>
                                      </p:tavLst>
                                    </p:anim>
                                    <p:anim calcmode="lin" valueType="num">
                                      <p:cBhvr additive="base">
                                        <p:cTn id="49" dur="1000"/>
                                        <p:tgtEl>
                                          <p:spTgt spid="49"/>
                                        </p:tgtEl>
                                        <p:attrNameLst>
                                          <p:attrName>ppt_y</p:attrName>
                                        </p:attrNameLst>
                                      </p:cBhvr>
                                      <p:tavLst>
                                        <p:tav tm="0">
                                          <p:val>
                                            <p:strVal val="ppt_y"/>
                                          </p:val>
                                        </p:tav>
                                        <p:tav tm="100000">
                                          <p:val>
                                            <p:strVal val="1+ppt_h/2"/>
                                          </p:val>
                                        </p:tav>
                                      </p:tavLst>
                                    </p:anim>
                                    <p:set>
                                      <p:cBhvr>
                                        <p:cTn id="50" dur="1" fill="hold">
                                          <p:stCondLst>
                                            <p:cond delay="999"/>
                                          </p:stCondLst>
                                        </p:cTn>
                                        <p:tgtEl>
                                          <p:spTgt spid="49"/>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1000"/>
                                        <p:tgtEl>
                                          <p:spTgt spid="50"/>
                                        </p:tgtEl>
                                        <p:attrNameLst>
                                          <p:attrName>ppt_x</p:attrName>
                                        </p:attrNameLst>
                                      </p:cBhvr>
                                      <p:tavLst>
                                        <p:tav tm="0">
                                          <p:val>
                                            <p:strVal val="ppt_x"/>
                                          </p:val>
                                        </p:tav>
                                        <p:tav tm="100000">
                                          <p:val>
                                            <p:strVal val="ppt_x"/>
                                          </p:val>
                                        </p:tav>
                                      </p:tavLst>
                                    </p:anim>
                                    <p:anim calcmode="lin" valueType="num">
                                      <p:cBhvr additive="base">
                                        <p:cTn id="53" dur="1000"/>
                                        <p:tgtEl>
                                          <p:spTgt spid="50"/>
                                        </p:tgtEl>
                                        <p:attrNameLst>
                                          <p:attrName>ppt_y</p:attrName>
                                        </p:attrNameLst>
                                      </p:cBhvr>
                                      <p:tavLst>
                                        <p:tav tm="0">
                                          <p:val>
                                            <p:strVal val="ppt_y"/>
                                          </p:val>
                                        </p:tav>
                                        <p:tav tm="100000">
                                          <p:val>
                                            <p:strVal val="1+ppt_h/2"/>
                                          </p:val>
                                        </p:tav>
                                      </p:tavLst>
                                    </p:anim>
                                    <p:set>
                                      <p:cBhvr>
                                        <p:cTn id="54" dur="1" fill="hold">
                                          <p:stCondLst>
                                            <p:cond delay="999"/>
                                          </p:stCondLst>
                                        </p:cTn>
                                        <p:tgtEl>
                                          <p:spTgt spid="50"/>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1000"/>
                                        <p:tgtEl>
                                          <p:spTgt spid="13"/>
                                        </p:tgtEl>
                                      </p:cBhvr>
                                    </p:animEffect>
                                    <p:set>
                                      <p:cBhvr>
                                        <p:cTn id="57" dur="1" fill="hold">
                                          <p:stCondLst>
                                            <p:cond delay="999"/>
                                          </p:stCondLst>
                                        </p:cTn>
                                        <p:tgtEl>
                                          <p:spTgt spid="13"/>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2" presetClass="entr" presetSubtype="1"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2000" fill="hold"/>
                                        <p:tgtEl>
                                          <p:spTgt spid="28"/>
                                        </p:tgtEl>
                                        <p:attrNameLst>
                                          <p:attrName>ppt_x</p:attrName>
                                        </p:attrNameLst>
                                      </p:cBhvr>
                                      <p:tavLst>
                                        <p:tav tm="0">
                                          <p:val>
                                            <p:strVal val="#ppt_x"/>
                                          </p:val>
                                        </p:tav>
                                        <p:tav tm="100000">
                                          <p:val>
                                            <p:strVal val="#ppt_x"/>
                                          </p:val>
                                        </p:tav>
                                      </p:tavLst>
                                    </p:anim>
                                    <p:anim calcmode="lin" valueType="num">
                                      <p:cBhvr additive="base">
                                        <p:cTn id="63" dur="2000" fill="hold"/>
                                        <p:tgtEl>
                                          <p:spTgt spid="28"/>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2000" fill="hold"/>
                                        <p:tgtEl>
                                          <p:spTgt spid="29"/>
                                        </p:tgtEl>
                                        <p:attrNameLst>
                                          <p:attrName>ppt_x</p:attrName>
                                        </p:attrNameLst>
                                      </p:cBhvr>
                                      <p:tavLst>
                                        <p:tav tm="0">
                                          <p:val>
                                            <p:strVal val="#ppt_x"/>
                                          </p:val>
                                        </p:tav>
                                        <p:tav tm="100000">
                                          <p:val>
                                            <p:strVal val="#ppt_x"/>
                                          </p:val>
                                        </p:tav>
                                      </p:tavLst>
                                    </p:anim>
                                    <p:anim calcmode="lin" valueType="num">
                                      <p:cBhvr additive="base">
                                        <p:cTn id="67" dur="2000" fill="hold"/>
                                        <p:tgtEl>
                                          <p:spTgt spid="29"/>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2000" fill="hold"/>
                                        <p:tgtEl>
                                          <p:spTgt spid="30"/>
                                        </p:tgtEl>
                                        <p:attrNameLst>
                                          <p:attrName>ppt_x</p:attrName>
                                        </p:attrNameLst>
                                      </p:cBhvr>
                                      <p:tavLst>
                                        <p:tav tm="0">
                                          <p:val>
                                            <p:strVal val="#ppt_x"/>
                                          </p:val>
                                        </p:tav>
                                        <p:tav tm="100000">
                                          <p:val>
                                            <p:strVal val="#ppt_x"/>
                                          </p:val>
                                        </p:tav>
                                      </p:tavLst>
                                    </p:anim>
                                    <p:anim calcmode="lin" valueType="num">
                                      <p:cBhvr additive="base">
                                        <p:cTn id="71" dur="20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1"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 calcmode="lin" valueType="num">
                                      <p:cBhvr additive="base">
                                        <p:cTn id="74" dur="2000" fill="hold"/>
                                        <p:tgtEl>
                                          <p:spTgt spid="31"/>
                                        </p:tgtEl>
                                        <p:attrNameLst>
                                          <p:attrName>ppt_x</p:attrName>
                                        </p:attrNameLst>
                                      </p:cBhvr>
                                      <p:tavLst>
                                        <p:tav tm="0">
                                          <p:val>
                                            <p:strVal val="#ppt_x"/>
                                          </p:val>
                                        </p:tav>
                                        <p:tav tm="100000">
                                          <p:val>
                                            <p:strVal val="#ppt_x"/>
                                          </p:val>
                                        </p:tav>
                                      </p:tavLst>
                                    </p:anim>
                                    <p:anim calcmode="lin" valueType="num">
                                      <p:cBhvr additive="base">
                                        <p:cTn id="75" dur="2000" fill="hold"/>
                                        <p:tgtEl>
                                          <p:spTgt spid="31"/>
                                        </p:tgtEl>
                                        <p:attrNameLst>
                                          <p:attrName>ppt_y</p:attrName>
                                        </p:attrNameLst>
                                      </p:cBhvr>
                                      <p:tavLst>
                                        <p:tav tm="0">
                                          <p:val>
                                            <p:strVal val="0-#ppt_h/2"/>
                                          </p:val>
                                        </p:tav>
                                        <p:tav tm="100000">
                                          <p:val>
                                            <p:strVal val="#ppt_y"/>
                                          </p:val>
                                        </p:tav>
                                      </p:tavLst>
                                    </p:anim>
                                  </p:childTnLst>
                                </p:cTn>
                              </p:par>
                              <p:par>
                                <p:cTn id="76" presetID="2" presetClass="entr" presetSubtype="1"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2000" fill="hold"/>
                                        <p:tgtEl>
                                          <p:spTgt spid="34"/>
                                        </p:tgtEl>
                                        <p:attrNameLst>
                                          <p:attrName>ppt_x</p:attrName>
                                        </p:attrNameLst>
                                      </p:cBhvr>
                                      <p:tavLst>
                                        <p:tav tm="0">
                                          <p:val>
                                            <p:strVal val="#ppt_x"/>
                                          </p:val>
                                        </p:tav>
                                        <p:tav tm="100000">
                                          <p:val>
                                            <p:strVal val="#ppt_x"/>
                                          </p:val>
                                        </p:tav>
                                      </p:tavLst>
                                    </p:anim>
                                    <p:anim calcmode="lin" valueType="num">
                                      <p:cBhvr additive="base">
                                        <p:cTn id="79" dur="2000" fill="hold"/>
                                        <p:tgtEl>
                                          <p:spTgt spid="34"/>
                                        </p:tgtEl>
                                        <p:attrNameLst>
                                          <p:attrName>ppt_y</p:attrName>
                                        </p:attrNameLst>
                                      </p:cBhvr>
                                      <p:tavLst>
                                        <p:tav tm="0">
                                          <p:val>
                                            <p:strVal val="0-#ppt_h/2"/>
                                          </p:val>
                                        </p:tav>
                                        <p:tav tm="100000">
                                          <p:val>
                                            <p:strVal val="#ppt_y"/>
                                          </p:val>
                                        </p:tav>
                                      </p:tavLst>
                                    </p:anim>
                                  </p:childTnLst>
                                </p:cTn>
                              </p:par>
                              <p:par>
                                <p:cTn id="80" presetID="2" presetClass="entr" presetSubtype="1" fill="hold"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2000" fill="hold"/>
                                        <p:tgtEl>
                                          <p:spTgt spid="35"/>
                                        </p:tgtEl>
                                        <p:attrNameLst>
                                          <p:attrName>ppt_x</p:attrName>
                                        </p:attrNameLst>
                                      </p:cBhvr>
                                      <p:tavLst>
                                        <p:tav tm="0">
                                          <p:val>
                                            <p:strVal val="#ppt_x"/>
                                          </p:val>
                                        </p:tav>
                                        <p:tav tm="100000">
                                          <p:val>
                                            <p:strVal val="#ppt_x"/>
                                          </p:val>
                                        </p:tav>
                                      </p:tavLst>
                                    </p:anim>
                                    <p:anim calcmode="lin" valueType="num">
                                      <p:cBhvr additive="base">
                                        <p:cTn id="83" dur="2000" fill="hold"/>
                                        <p:tgtEl>
                                          <p:spTgt spid="35"/>
                                        </p:tgtEl>
                                        <p:attrNameLst>
                                          <p:attrName>ppt_y</p:attrName>
                                        </p:attrNameLst>
                                      </p:cBhvr>
                                      <p:tavLst>
                                        <p:tav tm="0">
                                          <p:val>
                                            <p:strVal val="0-#ppt_h/2"/>
                                          </p:val>
                                        </p:tav>
                                        <p:tav tm="100000">
                                          <p:val>
                                            <p:strVal val="#ppt_y"/>
                                          </p:val>
                                        </p:tav>
                                      </p:tavLst>
                                    </p:anim>
                                  </p:childTnLst>
                                </p:cTn>
                              </p:par>
                              <p:par>
                                <p:cTn id="84" presetID="2" presetClass="entr" presetSubtype="1"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additive="base">
                                        <p:cTn id="86" dur="2000" fill="hold"/>
                                        <p:tgtEl>
                                          <p:spTgt spid="36"/>
                                        </p:tgtEl>
                                        <p:attrNameLst>
                                          <p:attrName>ppt_x</p:attrName>
                                        </p:attrNameLst>
                                      </p:cBhvr>
                                      <p:tavLst>
                                        <p:tav tm="0">
                                          <p:val>
                                            <p:strVal val="#ppt_x"/>
                                          </p:val>
                                        </p:tav>
                                        <p:tav tm="100000">
                                          <p:val>
                                            <p:strVal val="#ppt_x"/>
                                          </p:val>
                                        </p:tav>
                                      </p:tavLst>
                                    </p:anim>
                                    <p:anim calcmode="lin" valueType="num">
                                      <p:cBhvr additive="base">
                                        <p:cTn id="87" dur="2000" fill="hold"/>
                                        <p:tgtEl>
                                          <p:spTgt spid="36"/>
                                        </p:tgtEl>
                                        <p:attrNameLst>
                                          <p:attrName>ppt_y</p:attrName>
                                        </p:attrNameLst>
                                      </p:cBhvr>
                                      <p:tavLst>
                                        <p:tav tm="0">
                                          <p:val>
                                            <p:strVal val="0-#ppt_h/2"/>
                                          </p:val>
                                        </p:tav>
                                        <p:tav tm="100000">
                                          <p:val>
                                            <p:strVal val="#ppt_y"/>
                                          </p:val>
                                        </p:tav>
                                      </p:tavLst>
                                    </p:anim>
                                  </p:childTnLst>
                                </p:cTn>
                              </p:par>
                              <p:par>
                                <p:cTn id="88" presetID="2" presetClass="entr" presetSubtype="1"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additive="base">
                                        <p:cTn id="90" dur="2000" fill="hold"/>
                                        <p:tgtEl>
                                          <p:spTgt spid="37"/>
                                        </p:tgtEl>
                                        <p:attrNameLst>
                                          <p:attrName>ppt_x</p:attrName>
                                        </p:attrNameLst>
                                      </p:cBhvr>
                                      <p:tavLst>
                                        <p:tav tm="0">
                                          <p:val>
                                            <p:strVal val="#ppt_x"/>
                                          </p:val>
                                        </p:tav>
                                        <p:tav tm="100000">
                                          <p:val>
                                            <p:strVal val="#ppt_x"/>
                                          </p:val>
                                        </p:tav>
                                      </p:tavLst>
                                    </p:anim>
                                    <p:anim calcmode="lin" valueType="num">
                                      <p:cBhvr additive="base">
                                        <p:cTn id="91" dur="20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3" grpId="0"/>
      <p:bldP spid="41" grpId="0" animBg="1"/>
      <p:bldP spid="43" grpId="1" animBg="1"/>
      <p:bldP spid="45" grpId="0" animBg="1"/>
      <p:bldP spid="47" grpId="0" animBg="1"/>
      <p:bldP spid="49" grpId="0" animBg="1"/>
      <p:bldP spid="18" grpId="0"/>
      <p:bldGraphic spid="29" grpId="0">
        <p:bldAsOne/>
      </p:bldGraphic>
      <p:bldGraphic spid="30" grpId="0">
        <p:bldAsOne/>
      </p:bldGraphic>
      <p:bldP spid="36"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ector recto de flecha 27"/>
          <p:cNvCxnSpPr/>
          <p:nvPr/>
        </p:nvCxnSpPr>
        <p:spPr>
          <a:xfrm>
            <a:off x="4427984" y="1268760"/>
            <a:ext cx="0" cy="639974"/>
          </a:xfrm>
          <a:prstGeom prst="straightConnector1">
            <a:avLst/>
          </a:prstGeom>
          <a:ln>
            <a:headEnd type="oval"/>
            <a:tailEnd type="none"/>
          </a:ln>
        </p:spPr>
        <p:style>
          <a:lnRef idx="3">
            <a:schemeClr val="accent1"/>
          </a:lnRef>
          <a:fillRef idx="0">
            <a:schemeClr val="accent1"/>
          </a:fillRef>
          <a:effectRef idx="2">
            <a:schemeClr val="accent1"/>
          </a:effectRef>
          <a:fontRef idx="minor">
            <a:schemeClr val="tx1"/>
          </a:fontRef>
        </p:style>
      </p:cxnSp>
      <p:sp>
        <p:nvSpPr>
          <p:cNvPr id="12" name="1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12 CuadroTexto"/>
          <p:cNvSpPr txBox="1"/>
          <p:nvPr/>
        </p:nvSpPr>
        <p:spPr>
          <a:xfrm>
            <a:off x="144849" y="-35121"/>
            <a:ext cx="7416823" cy="707886"/>
          </a:xfrm>
          <a:prstGeom prst="rect">
            <a:avLst/>
          </a:prstGeom>
          <a:noFill/>
        </p:spPr>
        <p:txBody>
          <a:bodyPr wrap="square" rtlCol="0">
            <a:spAutoFit/>
          </a:bodyPr>
          <a:lstStyle/>
          <a:p>
            <a:r>
              <a:rPr lang="en-US" sz="3900" dirty="0" err="1" smtClean="0">
                <a:solidFill>
                  <a:schemeClr val="bg1"/>
                </a:solidFill>
                <a:latin typeface="Arial" panose="020B0604020202020204" pitchFamily="34" charset="0"/>
                <a:cs typeface="Arial" panose="020B0604020202020204" pitchFamily="34" charset="0"/>
              </a:rPr>
              <a:t>Propuesta</a:t>
            </a:r>
            <a:r>
              <a:rPr lang="en-US" sz="3900" dirty="0" smtClean="0">
                <a:solidFill>
                  <a:schemeClr val="bg1"/>
                </a:solidFill>
                <a:latin typeface="Arial" panose="020B0604020202020204" pitchFamily="34" charset="0"/>
                <a:cs typeface="Arial" panose="020B0604020202020204" pitchFamily="34" charset="0"/>
              </a:rPr>
              <a:t> de </a:t>
            </a:r>
            <a:r>
              <a:rPr lang="en-US" sz="3900" dirty="0" err="1" smtClean="0">
                <a:solidFill>
                  <a:schemeClr val="bg1"/>
                </a:solidFill>
                <a:latin typeface="Arial" panose="020B0604020202020204" pitchFamily="34" charset="0"/>
                <a:cs typeface="Arial" panose="020B0604020202020204" pitchFamily="34" charset="0"/>
              </a:rPr>
              <a:t>solución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19" name="Forma libre 18"/>
          <p:cNvSpPr/>
          <p:nvPr/>
        </p:nvSpPr>
        <p:spPr>
          <a:xfrm>
            <a:off x="171989" y="920034"/>
            <a:ext cx="7911350" cy="635184"/>
          </a:xfrm>
          <a:custGeom>
            <a:avLst/>
            <a:gdLst>
              <a:gd name="connsiteX0" fmla="*/ 0 w 7911350"/>
              <a:gd name="connsiteY0" fmla="*/ 0 h 635184"/>
              <a:gd name="connsiteX1" fmla="*/ 7911350 w 7911350"/>
              <a:gd name="connsiteY1" fmla="*/ 0 h 635184"/>
              <a:gd name="connsiteX2" fmla="*/ 7911350 w 7911350"/>
              <a:gd name="connsiteY2" fmla="*/ 635184 h 635184"/>
              <a:gd name="connsiteX3" fmla="*/ 0 w 7911350"/>
              <a:gd name="connsiteY3" fmla="*/ 635184 h 635184"/>
              <a:gd name="connsiteX4" fmla="*/ 0 w 7911350"/>
              <a:gd name="connsiteY4" fmla="*/ 0 h 63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1350" h="635184">
                <a:moveTo>
                  <a:pt x="0" y="0"/>
                </a:moveTo>
                <a:lnTo>
                  <a:pt x="7911350" y="0"/>
                </a:lnTo>
                <a:lnTo>
                  <a:pt x="7911350" y="635184"/>
                </a:lnTo>
                <a:lnTo>
                  <a:pt x="0" y="63518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04177" tIns="63500" rIns="63500" bIns="63500" numCol="1" spcCol="1270" anchor="ctr" anchorCtr="0">
            <a:noAutofit/>
          </a:bodyPr>
          <a:lstStyle/>
          <a:p>
            <a:pPr lvl="0" algn="l" defTabSz="1111250">
              <a:lnSpc>
                <a:spcPct val="90000"/>
              </a:lnSpc>
              <a:spcBef>
                <a:spcPct val="0"/>
              </a:spcBef>
              <a:spcAft>
                <a:spcPct val="35000"/>
              </a:spcAft>
            </a:pPr>
            <a:r>
              <a:rPr lang="es-ES" sz="2500" kern="1200" noProof="0" dirty="0" smtClean="0"/>
              <a:t>Método basado en características locales y globales.</a:t>
            </a:r>
            <a:endParaRPr lang="es-ES" sz="2500" kern="1200" noProof="0" dirty="0"/>
          </a:p>
        </p:txBody>
      </p:sp>
      <p:sp>
        <p:nvSpPr>
          <p:cNvPr id="15" name="Forma libre 14"/>
          <p:cNvSpPr/>
          <p:nvPr/>
        </p:nvSpPr>
        <p:spPr>
          <a:xfrm>
            <a:off x="216857" y="2568011"/>
            <a:ext cx="3910807" cy="633600"/>
          </a:xfrm>
          <a:custGeom>
            <a:avLst/>
            <a:gdLst>
              <a:gd name="connsiteX0" fmla="*/ 0 w 3910807"/>
              <a:gd name="connsiteY0" fmla="*/ 0 h 633600"/>
              <a:gd name="connsiteX1" fmla="*/ 3910807 w 3910807"/>
              <a:gd name="connsiteY1" fmla="*/ 0 h 633600"/>
              <a:gd name="connsiteX2" fmla="*/ 3910807 w 3910807"/>
              <a:gd name="connsiteY2" fmla="*/ 633600 h 633600"/>
              <a:gd name="connsiteX3" fmla="*/ 0 w 3910807"/>
              <a:gd name="connsiteY3" fmla="*/ 633600 h 633600"/>
              <a:gd name="connsiteX4" fmla="*/ 0 w 3910807"/>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807" h="633600">
                <a:moveTo>
                  <a:pt x="0" y="0"/>
                </a:moveTo>
                <a:lnTo>
                  <a:pt x="3910807" y="0"/>
                </a:lnTo>
                <a:lnTo>
                  <a:pt x="3910807" y="633600"/>
                </a:lnTo>
                <a:lnTo>
                  <a:pt x="0" y="633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err="1" smtClean="0"/>
              <a:t>Análisis</a:t>
            </a:r>
            <a:r>
              <a:rPr lang="en-US" sz="2800" b="1" kern="1200" dirty="0" smtClean="0"/>
              <a:t> local</a:t>
            </a:r>
            <a:endParaRPr lang="es-ES" sz="2800" b="1" kern="1200" dirty="0"/>
          </a:p>
        </p:txBody>
      </p:sp>
      <p:sp>
        <p:nvSpPr>
          <p:cNvPr id="16" name="Forma libre 15"/>
          <p:cNvSpPr/>
          <p:nvPr/>
        </p:nvSpPr>
        <p:spPr>
          <a:xfrm>
            <a:off x="216857" y="3201611"/>
            <a:ext cx="3910807" cy="1163494"/>
          </a:xfrm>
          <a:custGeom>
            <a:avLst/>
            <a:gdLst>
              <a:gd name="connsiteX0" fmla="*/ 0 w 3910807"/>
              <a:gd name="connsiteY0" fmla="*/ 0 h 1056825"/>
              <a:gd name="connsiteX1" fmla="*/ 3910807 w 3910807"/>
              <a:gd name="connsiteY1" fmla="*/ 0 h 1056825"/>
              <a:gd name="connsiteX2" fmla="*/ 3910807 w 3910807"/>
              <a:gd name="connsiteY2" fmla="*/ 1056825 h 1056825"/>
              <a:gd name="connsiteX3" fmla="*/ 0 w 3910807"/>
              <a:gd name="connsiteY3" fmla="*/ 1056825 h 1056825"/>
              <a:gd name="connsiteX4" fmla="*/ 0 w 3910807"/>
              <a:gd name="connsiteY4" fmla="*/ 0 h 1056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807" h="1056825">
                <a:moveTo>
                  <a:pt x="0" y="0"/>
                </a:moveTo>
                <a:lnTo>
                  <a:pt x="3910807" y="0"/>
                </a:lnTo>
                <a:lnTo>
                  <a:pt x="3910807" y="1056825"/>
                </a:lnTo>
                <a:lnTo>
                  <a:pt x="0" y="1056825"/>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300" kern="1200" dirty="0" smtClean="0"/>
              <a:t>No </a:t>
            </a:r>
            <a:r>
              <a:rPr lang="en-US" sz="2300" kern="1200" dirty="0" err="1" smtClean="0"/>
              <a:t>homogeneidad</a:t>
            </a:r>
            <a:r>
              <a:rPr lang="en-US" sz="2300" kern="1200" dirty="0" smtClean="0"/>
              <a:t>.</a:t>
            </a:r>
            <a:endParaRPr lang="es-ES" sz="2300" kern="1200" dirty="0"/>
          </a:p>
          <a:p>
            <a:pPr marL="228600" lvl="1" indent="-228600" defTabSz="1066800">
              <a:lnSpc>
                <a:spcPct val="90000"/>
              </a:lnSpc>
              <a:spcBef>
                <a:spcPct val="0"/>
              </a:spcBef>
              <a:spcAft>
                <a:spcPct val="15000"/>
              </a:spcAft>
              <a:buChar char="••"/>
            </a:pPr>
            <a:r>
              <a:rPr lang="en-US" sz="2300" dirty="0" err="1"/>
              <a:t>Contraste</a:t>
            </a:r>
            <a:r>
              <a:rPr lang="en-US" sz="2300" dirty="0"/>
              <a:t> </a:t>
            </a:r>
            <a:r>
              <a:rPr lang="en-US" sz="2300" dirty="0" err="1"/>
              <a:t>direccional</a:t>
            </a:r>
            <a:r>
              <a:rPr lang="en-US" sz="2300" dirty="0"/>
              <a:t>.</a:t>
            </a:r>
            <a:endParaRPr lang="es-ES" sz="2300" dirty="0"/>
          </a:p>
        </p:txBody>
      </p:sp>
      <p:graphicFrame>
        <p:nvGraphicFramePr>
          <p:cNvPr id="24" name="Diagrama 23"/>
          <p:cNvGraphicFramePr/>
          <p:nvPr>
            <p:extLst>
              <p:ext uri="{D42A27DB-BD31-4B8C-83A1-F6EECF244321}">
                <p14:modId xmlns:p14="http://schemas.microsoft.com/office/powerpoint/2010/main" val="4292966153"/>
              </p:ext>
            </p:extLst>
          </p:nvPr>
        </p:nvGraphicFramePr>
        <p:xfrm>
          <a:off x="5004048" y="2477120"/>
          <a:ext cx="3960440" cy="1887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5" name="Grupo 24"/>
          <p:cNvGrpSpPr/>
          <p:nvPr/>
        </p:nvGrpSpPr>
        <p:grpSpPr>
          <a:xfrm>
            <a:off x="1899825" y="1908734"/>
            <a:ext cx="5104672" cy="504056"/>
            <a:chOff x="1907704" y="2780928"/>
            <a:chExt cx="5104672" cy="504056"/>
          </a:xfrm>
        </p:grpSpPr>
        <p:cxnSp>
          <p:nvCxnSpPr>
            <p:cNvPr id="26" name="Conector angular 25"/>
            <p:cNvCxnSpPr/>
            <p:nvPr/>
          </p:nvCxnSpPr>
          <p:spPr>
            <a:xfrm>
              <a:off x="4788024" y="2780928"/>
              <a:ext cx="2224352" cy="504056"/>
            </a:xfrm>
            <a:prstGeom prst="bentConnector3">
              <a:avLst>
                <a:gd name="adj1" fmla="val 99591"/>
              </a:avLst>
            </a:prstGeom>
            <a:ln>
              <a:headEnd type="none"/>
              <a:tailEnd type="triangle"/>
            </a:ln>
          </p:spPr>
          <p:style>
            <a:lnRef idx="3">
              <a:schemeClr val="accent1"/>
            </a:lnRef>
            <a:fillRef idx="0">
              <a:schemeClr val="accent1"/>
            </a:fillRef>
            <a:effectRef idx="2">
              <a:schemeClr val="accent1"/>
            </a:effectRef>
            <a:fontRef idx="minor">
              <a:schemeClr val="tx1"/>
            </a:fontRef>
          </p:style>
        </p:cxnSp>
        <p:cxnSp>
          <p:nvCxnSpPr>
            <p:cNvPr id="27" name="Conector angular 26"/>
            <p:cNvCxnSpPr/>
            <p:nvPr/>
          </p:nvCxnSpPr>
          <p:spPr>
            <a:xfrm rot="10800000" flipV="1">
              <a:off x="1907704" y="2780928"/>
              <a:ext cx="2880320" cy="504056"/>
            </a:xfrm>
            <a:prstGeom prst="bentConnector3">
              <a:avLst>
                <a:gd name="adj1" fmla="val 100391"/>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cxnSp>
        <p:nvCxnSpPr>
          <p:cNvPr id="7" name="Conector recto de flecha 6"/>
          <p:cNvCxnSpPr/>
          <p:nvPr/>
        </p:nvCxnSpPr>
        <p:spPr>
          <a:xfrm>
            <a:off x="1899825" y="4509120"/>
            <a:ext cx="1304023"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p:cNvCxnSpPr/>
          <p:nvPr/>
        </p:nvCxnSpPr>
        <p:spPr>
          <a:xfrm flipH="1">
            <a:off x="5292080" y="4509120"/>
            <a:ext cx="1400719"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9" name="Rectángulo redondeado 8"/>
          <p:cNvSpPr/>
          <p:nvPr/>
        </p:nvSpPr>
        <p:spPr>
          <a:xfrm>
            <a:off x="2843808" y="5733255"/>
            <a:ext cx="2832488" cy="10081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3107924" y="5657472"/>
            <a:ext cx="2304256" cy="1107996"/>
          </a:xfrm>
          <a:prstGeom prst="rect">
            <a:avLst/>
          </a:prstGeom>
          <a:noFill/>
        </p:spPr>
        <p:txBody>
          <a:bodyPr wrap="square" rtlCol="0">
            <a:spAutoFit/>
          </a:bodyPr>
          <a:lstStyle/>
          <a:p>
            <a:pPr algn="ctr"/>
            <a:r>
              <a:rPr lang="en-US" sz="2200" b="1" dirty="0" err="1" smtClean="0"/>
              <a:t>Calidad</a:t>
            </a:r>
            <a:r>
              <a:rPr lang="en-US" sz="2200" b="1" dirty="0" smtClean="0"/>
              <a:t> de la </a:t>
            </a:r>
            <a:r>
              <a:rPr lang="en-US" sz="2200" b="1" dirty="0" err="1" smtClean="0"/>
              <a:t>Imagen</a:t>
            </a:r>
            <a:r>
              <a:rPr lang="en-US" sz="2200" b="1" dirty="0" smtClean="0"/>
              <a:t> de la </a:t>
            </a:r>
            <a:r>
              <a:rPr lang="en-US" sz="2200" b="1" dirty="0" err="1" smtClean="0"/>
              <a:t>Huella</a:t>
            </a:r>
            <a:r>
              <a:rPr lang="en-US" sz="2200" b="1" dirty="0" smtClean="0"/>
              <a:t> </a:t>
            </a:r>
            <a:r>
              <a:rPr lang="en-US" sz="2200" b="1" dirty="0" err="1" smtClean="0"/>
              <a:t>Dactilar</a:t>
            </a:r>
            <a:endParaRPr lang="es-ES" sz="2200" b="1" dirty="0"/>
          </a:p>
        </p:txBody>
      </p:sp>
      <p:sp>
        <p:nvSpPr>
          <p:cNvPr id="17" name="Rectángulo 16"/>
          <p:cNvSpPr/>
          <p:nvPr/>
        </p:nvSpPr>
        <p:spPr>
          <a:xfrm>
            <a:off x="256132" y="3653552"/>
            <a:ext cx="4351129" cy="729430"/>
          </a:xfrm>
          <a:prstGeom prst="rect">
            <a:avLst/>
          </a:prstGeom>
        </p:spPr>
        <p:txBody>
          <a:bodyPr wrap="square">
            <a:spAutoFit/>
          </a:bodyPr>
          <a:lstStyle/>
          <a:p>
            <a:pPr marL="228600" lvl="1" indent="-228600" defTabSz="1066800">
              <a:lnSpc>
                <a:spcPct val="90000"/>
              </a:lnSpc>
              <a:spcBef>
                <a:spcPct val="0"/>
              </a:spcBef>
              <a:spcAft>
                <a:spcPct val="15000"/>
              </a:spcAft>
              <a:buChar char="••"/>
            </a:pPr>
            <a:r>
              <a:rPr lang="en-US" sz="2300" dirty="0" smtClean="0">
                <a:solidFill>
                  <a:srgbClr val="FF0000"/>
                </a:solidFill>
              </a:rPr>
              <a:t>Coherencia del campo </a:t>
            </a:r>
            <a:r>
              <a:rPr lang="en-US" sz="2300" dirty="0" err="1" smtClean="0">
                <a:solidFill>
                  <a:srgbClr val="FF0000"/>
                </a:solidFill>
              </a:rPr>
              <a:t>direccional</a:t>
            </a:r>
            <a:r>
              <a:rPr lang="en-US" sz="2300" dirty="0" smtClean="0">
                <a:solidFill>
                  <a:srgbClr val="FF0000"/>
                </a:solidFill>
              </a:rPr>
              <a:t>.</a:t>
            </a:r>
            <a:endParaRPr lang="es-ES" sz="2300" dirty="0">
              <a:solidFill>
                <a:srgbClr val="FF0000"/>
              </a:solidFill>
            </a:endParaRPr>
          </a:p>
        </p:txBody>
      </p:sp>
    </p:spTree>
    <p:extLst>
      <p:ext uri="{BB962C8B-B14F-4D97-AF65-F5344CB8AC3E}">
        <p14:creationId xmlns:p14="http://schemas.microsoft.com/office/powerpoint/2010/main" val="1210669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16">
                                            <p:txEl>
                                              <p:pRg st="1" end="1"/>
                                            </p:txEl>
                                          </p:spTgt>
                                        </p:tgtEl>
                                        <p:attrNameLst>
                                          <p:attrName>ppt_x</p:attrName>
                                        </p:attrNameLst>
                                      </p:cBhvr>
                                      <p:tavLst>
                                        <p:tav tm="0">
                                          <p:val>
                                            <p:strVal val="ppt_x"/>
                                          </p:val>
                                        </p:tav>
                                        <p:tav tm="100000">
                                          <p:val>
                                            <p:strVal val="0-ppt_w/2"/>
                                          </p:val>
                                        </p:tav>
                                      </p:tavLst>
                                    </p:anim>
                                    <p:anim calcmode="lin" valueType="num">
                                      <p:cBhvr additive="base">
                                        <p:cTn id="7" dur="500"/>
                                        <p:tgtEl>
                                          <p:spTgt spid="16">
                                            <p:txEl>
                                              <p:pRg st="1" end="1"/>
                                            </p:txEl>
                                          </p:spTgt>
                                        </p:tgtEl>
                                        <p:attrNameLst>
                                          <p:attrName>ppt_y</p:attrName>
                                        </p:attrNameLst>
                                      </p:cBhvr>
                                      <p:tavLst>
                                        <p:tav tm="0">
                                          <p:val>
                                            <p:strVal val="ppt_y"/>
                                          </p:val>
                                        </p:tav>
                                        <p:tav tm="100000">
                                          <p:val>
                                            <p:strVal val="ppt_y"/>
                                          </p:val>
                                        </p:tav>
                                      </p:tavLst>
                                    </p:anim>
                                    <p:set>
                                      <p:cBhvr>
                                        <p:cTn id="8" dur="1" fill="hold">
                                          <p:stCondLst>
                                            <p:cond delay="499"/>
                                          </p:stCondLst>
                                        </p:cTn>
                                        <p:tgtEl>
                                          <p:spTgt spid="16">
                                            <p:txEl>
                                              <p:pRg st="1" end="1"/>
                                            </p:txEl>
                                          </p:spTgt>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20 CuadroTexto"/>
          <p:cNvSpPr txBox="1"/>
          <p:nvPr/>
        </p:nvSpPr>
        <p:spPr>
          <a:xfrm>
            <a:off x="179513" y="15588"/>
            <a:ext cx="8326626" cy="677108"/>
          </a:xfrm>
          <a:prstGeom prst="rect">
            <a:avLst/>
          </a:prstGeom>
          <a:noFill/>
        </p:spPr>
        <p:txBody>
          <a:bodyPr wrap="square" rtlCol="0">
            <a:spAutoFit/>
          </a:bodyPr>
          <a:lstStyle/>
          <a:p>
            <a:r>
              <a:rPr lang="en-US" sz="38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Arquitectura</a:t>
            </a:r>
            <a:endParaRPr lang="es-ES" sz="38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10" name="Rectángulo redondeado 3"/>
          <p:cNvSpPr>
            <a:spLocks noChangeArrowheads="1"/>
          </p:cNvSpPr>
          <p:nvPr/>
        </p:nvSpPr>
        <p:spPr bwMode="auto">
          <a:xfrm>
            <a:off x="2090960" y="1196305"/>
            <a:ext cx="4681538" cy="1368425"/>
          </a:xfrm>
          <a:prstGeom prst="roundRect">
            <a:avLst>
              <a:gd name="adj" fmla="val 16667"/>
            </a:avLst>
          </a:prstGeom>
          <a:solidFill>
            <a:srgbClr val="002060"/>
          </a:solidFill>
          <a:ln w="19050" algn="ctr">
            <a:solidFill>
              <a:schemeClr val="tx1"/>
            </a:solidFill>
            <a:round/>
            <a:headEnd/>
            <a:tailEnd/>
          </a:ln>
        </p:spPr>
        <p:txBody>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endParaRPr lang="es-ES" sz="2400" b="0">
              <a:latin typeface="Times New Roman" panose="02020603050405020304" pitchFamily="18" charset="0"/>
            </a:endParaRPr>
          </a:p>
        </p:txBody>
      </p:sp>
      <p:sp>
        <p:nvSpPr>
          <p:cNvPr id="11" name="Rectángulo redondeado 5"/>
          <p:cNvSpPr>
            <a:spLocks noChangeArrowheads="1"/>
          </p:cNvSpPr>
          <p:nvPr/>
        </p:nvSpPr>
        <p:spPr bwMode="auto">
          <a:xfrm>
            <a:off x="3964210" y="1772568"/>
            <a:ext cx="2663825" cy="649287"/>
          </a:xfrm>
          <a:prstGeom prst="roundRect">
            <a:avLst>
              <a:gd name="adj" fmla="val 16667"/>
            </a:avLst>
          </a:prstGeom>
          <a:solidFill>
            <a:schemeClr val="accent2">
              <a:lumMod val="20000"/>
              <a:lumOff val="80000"/>
            </a:schemeClr>
          </a:solidFill>
          <a:ln w="19050" algn="ctr">
            <a:solidFill>
              <a:schemeClr val="tx1"/>
            </a:solidFill>
            <a:round/>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es-ES" dirty="0" smtClean="0"/>
          </a:p>
        </p:txBody>
      </p:sp>
      <p:sp>
        <p:nvSpPr>
          <p:cNvPr id="12" name="Flecha abajo 9"/>
          <p:cNvSpPr>
            <a:spLocks noChangeArrowheads="1"/>
          </p:cNvSpPr>
          <p:nvPr/>
        </p:nvSpPr>
        <p:spPr bwMode="auto">
          <a:xfrm>
            <a:off x="4067398" y="2709193"/>
            <a:ext cx="544512" cy="574675"/>
          </a:xfrm>
          <a:prstGeom prst="downArrow">
            <a:avLst>
              <a:gd name="adj1" fmla="val 50000"/>
              <a:gd name="adj2" fmla="val 49955"/>
            </a:avLst>
          </a:prstGeom>
          <a:solidFill>
            <a:schemeClr val="bg1"/>
          </a:solidFill>
          <a:ln w="57150" algn="ctr">
            <a:solidFill>
              <a:srgbClr val="002060"/>
            </a:solidFill>
            <a:round/>
            <a:headEnd/>
            <a:tailEnd/>
          </a:ln>
        </p:spPr>
        <p:txBody>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endParaRPr lang="es-ES" sz="2400" b="0">
              <a:latin typeface="Times New Roman" panose="02020603050405020304" pitchFamily="18" charset="0"/>
            </a:endParaRPr>
          </a:p>
        </p:txBody>
      </p:sp>
      <p:sp>
        <p:nvSpPr>
          <p:cNvPr id="18" name="CuadroTexto 1"/>
          <p:cNvSpPr txBox="1">
            <a:spLocks noChangeArrowheads="1"/>
          </p:cNvSpPr>
          <p:nvPr/>
        </p:nvSpPr>
        <p:spPr bwMode="auto">
          <a:xfrm>
            <a:off x="2308448" y="1310605"/>
            <a:ext cx="3887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r>
              <a:rPr lang="en-US" sz="2400">
                <a:solidFill>
                  <a:schemeClr val="bg1"/>
                </a:solidFill>
                <a:latin typeface="Times New Roman" panose="02020603050405020304" pitchFamily="18" charset="0"/>
              </a:rPr>
              <a:t>Capa de </a:t>
            </a:r>
            <a:r>
              <a:rPr lang="es-ES" sz="2400">
                <a:solidFill>
                  <a:schemeClr val="bg1"/>
                </a:solidFill>
                <a:latin typeface="Times New Roman" panose="02020603050405020304" pitchFamily="18" charset="0"/>
              </a:rPr>
              <a:t>presentación </a:t>
            </a:r>
          </a:p>
        </p:txBody>
      </p:sp>
      <p:sp>
        <p:nvSpPr>
          <p:cNvPr id="20" name="CuadroTexto 11"/>
          <p:cNvSpPr txBox="1">
            <a:spLocks noChangeArrowheads="1"/>
          </p:cNvSpPr>
          <p:nvPr/>
        </p:nvSpPr>
        <p:spPr bwMode="auto">
          <a:xfrm>
            <a:off x="3997548" y="1836068"/>
            <a:ext cx="2597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spcBef>
                <a:spcPct val="0"/>
              </a:spcBef>
              <a:buClrTx/>
              <a:buSzTx/>
              <a:buFontTx/>
              <a:buNone/>
            </a:pPr>
            <a:r>
              <a:rPr lang="en-US" sz="2400" b="0">
                <a:latin typeface="Times New Roman" panose="02020603050405020304" pitchFamily="18" charset="0"/>
              </a:rPr>
              <a:t>Interfaz de Prueba</a:t>
            </a:r>
            <a:endParaRPr lang="es-ES" sz="2400" b="0">
              <a:latin typeface="Times New Roman" panose="02020603050405020304" pitchFamily="18" charset="0"/>
            </a:endParaRPr>
          </a:p>
        </p:txBody>
      </p:sp>
      <p:grpSp>
        <p:nvGrpSpPr>
          <p:cNvPr id="22" name="Grupo 16"/>
          <p:cNvGrpSpPr>
            <a:grpSpLocks/>
          </p:cNvGrpSpPr>
          <p:nvPr/>
        </p:nvGrpSpPr>
        <p:grpSpPr bwMode="auto">
          <a:xfrm>
            <a:off x="2122710" y="3356893"/>
            <a:ext cx="4681538" cy="2449512"/>
            <a:chOff x="2082800" y="3500438"/>
            <a:chExt cx="4681538" cy="2448842"/>
          </a:xfrm>
        </p:grpSpPr>
        <p:sp>
          <p:nvSpPr>
            <p:cNvPr id="23" name="Rectángulo redondeado 4"/>
            <p:cNvSpPr>
              <a:spLocks noChangeArrowheads="1"/>
            </p:cNvSpPr>
            <p:nvPr/>
          </p:nvSpPr>
          <p:spPr bwMode="auto">
            <a:xfrm>
              <a:off x="2082800" y="3500438"/>
              <a:ext cx="4681538" cy="2448842"/>
            </a:xfrm>
            <a:prstGeom prst="roundRect">
              <a:avLst>
                <a:gd name="adj" fmla="val 16667"/>
              </a:avLst>
            </a:prstGeom>
            <a:solidFill>
              <a:srgbClr val="002060"/>
            </a:solidFill>
            <a:ln w="19050" algn="ctr">
              <a:solidFill>
                <a:schemeClr val="tx1"/>
              </a:solidFill>
              <a:round/>
              <a:headEnd/>
              <a:tailEnd/>
            </a:ln>
          </p:spPr>
          <p:txBody>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endParaRPr lang="es-ES" sz="2400" b="0">
                <a:latin typeface="Times New Roman" panose="02020603050405020304" pitchFamily="18" charset="0"/>
              </a:endParaRPr>
            </a:p>
          </p:txBody>
        </p:sp>
        <p:sp>
          <p:nvSpPr>
            <p:cNvPr id="24" name="Rectángulo redondeado 6"/>
            <p:cNvSpPr>
              <a:spLocks noChangeArrowheads="1"/>
            </p:cNvSpPr>
            <p:nvPr/>
          </p:nvSpPr>
          <p:spPr bwMode="auto">
            <a:xfrm>
              <a:off x="2195513" y="4149547"/>
              <a:ext cx="2693987" cy="647523"/>
            </a:xfrm>
            <a:prstGeom prst="roundRect">
              <a:avLst>
                <a:gd name="adj" fmla="val 16667"/>
              </a:avLst>
            </a:prstGeom>
            <a:solidFill>
              <a:schemeClr val="accent2">
                <a:lumMod val="20000"/>
                <a:lumOff val="80000"/>
              </a:schemeClr>
            </a:solidFill>
            <a:ln w="19050" algn="ctr">
              <a:solidFill>
                <a:schemeClr val="tx1"/>
              </a:solidFill>
              <a:round/>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s-ES" smtClean="0"/>
            </a:p>
          </p:txBody>
        </p:sp>
        <p:sp>
          <p:nvSpPr>
            <p:cNvPr id="25" name="Rectángulo redondeado 7"/>
            <p:cNvSpPr>
              <a:spLocks noChangeArrowheads="1"/>
            </p:cNvSpPr>
            <p:nvPr/>
          </p:nvSpPr>
          <p:spPr bwMode="auto">
            <a:xfrm>
              <a:off x="3924300" y="5012911"/>
              <a:ext cx="2693988" cy="649110"/>
            </a:xfrm>
            <a:prstGeom prst="roundRect">
              <a:avLst>
                <a:gd name="adj" fmla="val 16667"/>
              </a:avLst>
            </a:prstGeom>
            <a:solidFill>
              <a:schemeClr val="accent2">
                <a:lumMod val="20000"/>
                <a:lumOff val="80000"/>
              </a:schemeClr>
            </a:solidFill>
            <a:ln w="19050" algn="ctr">
              <a:solidFill>
                <a:schemeClr val="tx1"/>
              </a:solidFill>
              <a:round/>
              <a:headEnd/>
              <a:tailEnd/>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s-ES" smtClean="0"/>
            </a:p>
          </p:txBody>
        </p:sp>
        <p:sp>
          <p:nvSpPr>
            <p:cNvPr id="26" name="CuadroTexto 8"/>
            <p:cNvSpPr txBox="1">
              <a:spLocks noChangeArrowheads="1"/>
            </p:cNvSpPr>
            <p:nvPr/>
          </p:nvSpPr>
          <p:spPr bwMode="auto">
            <a:xfrm>
              <a:off x="2420144" y="3615407"/>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r>
                <a:rPr lang="en-US" sz="2400">
                  <a:solidFill>
                    <a:schemeClr val="bg1"/>
                  </a:solidFill>
                  <a:latin typeface="Times New Roman" panose="02020603050405020304" pitchFamily="18" charset="0"/>
                </a:rPr>
                <a:t>Capa de </a:t>
              </a:r>
              <a:r>
                <a:rPr lang="es-ES" sz="2400">
                  <a:solidFill>
                    <a:schemeClr val="bg1"/>
                  </a:solidFill>
                  <a:latin typeface="Times New Roman" panose="02020603050405020304" pitchFamily="18" charset="0"/>
                </a:rPr>
                <a:t>Negocio</a:t>
              </a:r>
            </a:p>
          </p:txBody>
        </p:sp>
        <p:sp>
          <p:nvSpPr>
            <p:cNvPr id="27" name="CuadroTexto 9"/>
            <p:cNvSpPr txBox="1">
              <a:spLocks noChangeArrowheads="1"/>
            </p:cNvSpPr>
            <p:nvPr/>
          </p:nvSpPr>
          <p:spPr bwMode="auto">
            <a:xfrm>
              <a:off x="2559745" y="4255266"/>
              <a:ext cx="1804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lgn="ctr">
                <a:spcBef>
                  <a:spcPct val="0"/>
                </a:spcBef>
                <a:buClrTx/>
                <a:buSzTx/>
                <a:buFontTx/>
                <a:buNone/>
              </a:pPr>
              <a:r>
                <a:rPr lang="en-US" sz="2400" b="0">
                  <a:latin typeface="Times New Roman" panose="02020603050405020304" pitchFamily="18" charset="0"/>
                </a:rPr>
                <a:t>Code</a:t>
              </a:r>
              <a:endParaRPr lang="es-ES" sz="2400" b="0">
                <a:latin typeface="Times New Roman" panose="02020603050405020304" pitchFamily="18" charset="0"/>
              </a:endParaRPr>
            </a:p>
          </p:txBody>
        </p:sp>
        <p:sp>
          <p:nvSpPr>
            <p:cNvPr id="28" name="CuadroTexto 10"/>
            <p:cNvSpPr txBox="1">
              <a:spLocks noChangeArrowheads="1"/>
            </p:cNvSpPr>
            <p:nvPr/>
          </p:nvSpPr>
          <p:spPr bwMode="auto">
            <a:xfrm>
              <a:off x="3923928" y="5106565"/>
              <a:ext cx="2694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o"/>
                <a:defRPr sz="3200" b="1">
                  <a:solidFill>
                    <a:schemeClr val="tx1"/>
                  </a:solidFill>
                  <a:latin typeface="Arial Narrow" panose="020B0606020202030204" pitchFamily="34" charset="0"/>
                </a:defRPr>
              </a:lvl1pPr>
              <a:lvl2pPr marL="742950" indent="-285750">
                <a:spcBef>
                  <a:spcPct val="20000"/>
                </a:spcBef>
                <a:buClr>
                  <a:schemeClr val="tx2"/>
                </a:buClr>
                <a:buSzPct val="100000"/>
                <a:buChar char="o"/>
                <a:defRPr sz="2800" b="1">
                  <a:solidFill>
                    <a:schemeClr val="tx1"/>
                  </a:solidFill>
                  <a:latin typeface="Arial Narrow" panose="020B0606020202030204" pitchFamily="34" charset="0"/>
                </a:defRPr>
              </a:lvl2pPr>
              <a:lvl3pPr marL="1143000" indent="-228600">
                <a:spcBef>
                  <a:spcPct val="20000"/>
                </a:spcBef>
                <a:buClr>
                  <a:schemeClr val="tx2"/>
                </a:buClr>
                <a:buSzPct val="100000"/>
                <a:buChar char="o"/>
                <a:defRPr sz="2400" b="1">
                  <a:solidFill>
                    <a:schemeClr val="tx1"/>
                  </a:solidFill>
                  <a:latin typeface="Arial Narrow" panose="020B0606020202030204" pitchFamily="34" charset="0"/>
                </a:defRPr>
              </a:lvl3pPr>
              <a:lvl4pPr marL="1600200" indent="-228600">
                <a:spcBef>
                  <a:spcPct val="20000"/>
                </a:spcBef>
                <a:buClr>
                  <a:schemeClr val="tx2"/>
                </a:buClr>
                <a:buSzPct val="100000"/>
                <a:buChar char="o"/>
                <a:defRPr sz="2000" b="1">
                  <a:solidFill>
                    <a:schemeClr val="tx1"/>
                  </a:solidFill>
                  <a:latin typeface="Arial Narrow" panose="020B0606020202030204" pitchFamily="34" charset="0"/>
                </a:defRPr>
              </a:lvl4pPr>
              <a:lvl5pPr marL="2057400" indent="-228600">
                <a:spcBef>
                  <a:spcPct val="20000"/>
                </a:spcBef>
                <a:buClr>
                  <a:schemeClr val="tx2"/>
                </a:buClr>
                <a:buSzPct val="100000"/>
                <a:buChar char="o"/>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2"/>
                </a:buClr>
                <a:buSzPct val="100000"/>
                <a:buChar char="o"/>
                <a:defRPr sz="2000" b="1">
                  <a:solidFill>
                    <a:schemeClr val="tx1"/>
                  </a:solidFill>
                  <a:latin typeface="Arial Narrow" panose="020B0606020202030204" pitchFamily="34" charset="0"/>
                </a:defRPr>
              </a:lvl9pPr>
            </a:lstStyle>
            <a:p>
              <a:pPr>
                <a:spcBef>
                  <a:spcPct val="0"/>
                </a:spcBef>
                <a:buClrTx/>
                <a:buSzTx/>
                <a:buFontTx/>
                <a:buNone/>
              </a:pPr>
              <a:r>
                <a:rPr lang="en-US" sz="2400" b="0">
                  <a:latin typeface="Times New Roman" panose="02020603050405020304" pitchFamily="18" charset="0"/>
                </a:rPr>
                <a:t>MathNet.Iridium.dll</a:t>
              </a:r>
              <a:endParaRPr lang="es-ES" sz="2400" b="0">
                <a:latin typeface="Times New Roman" panose="02020603050405020304" pitchFamily="18" charset="0"/>
              </a:endParaRPr>
            </a:p>
          </p:txBody>
        </p:sp>
        <p:sp>
          <p:nvSpPr>
            <p:cNvPr id="29" name="Flecha doblada 28"/>
            <p:cNvSpPr/>
            <p:nvPr/>
          </p:nvSpPr>
          <p:spPr bwMode="auto">
            <a:xfrm rot="5400000">
              <a:off x="5166578" y="4280378"/>
              <a:ext cx="431682" cy="747712"/>
            </a:xfrm>
            <a:prstGeom prst="bentArrow">
              <a:avLst/>
            </a:prstGeom>
            <a:solidFill>
              <a:schemeClr val="accent6">
                <a:lumMod val="40000"/>
                <a:lumOff val="60000"/>
              </a:schemeClr>
            </a:solidFill>
            <a:ln w="19050" cap="flat" cmpd="sng" algn="ctr">
              <a:solidFill>
                <a:schemeClr val="tx1"/>
              </a:solidFill>
              <a:prstDash val="solid"/>
              <a:round/>
              <a:headEnd type="none" w="med" len="med"/>
              <a:tailEnd type="none" w="med" len="med"/>
            </a:ln>
            <a:effectLst/>
            <a:extLst/>
          </p:spPr>
          <p:txBody>
            <a:bodyPr/>
            <a:lstStyle/>
            <a:p>
              <a:pPr>
                <a:defRPr/>
              </a:pPr>
              <a:endParaRPr lang="es-ES"/>
            </a:p>
          </p:txBody>
        </p:sp>
      </p:grpSp>
    </p:spTree>
    <p:extLst>
      <p:ext uri="{BB962C8B-B14F-4D97-AF65-F5344CB8AC3E}">
        <p14:creationId xmlns:p14="http://schemas.microsoft.com/office/powerpoint/2010/main" val="1027512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20 CuadroTexto"/>
          <p:cNvSpPr txBox="1"/>
          <p:nvPr/>
        </p:nvSpPr>
        <p:spPr>
          <a:xfrm>
            <a:off x="179513" y="15588"/>
            <a:ext cx="8326626" cy="677108"/>
          </a:xfrm>
          <a:prstGeom prst="rect">
            <a:avLst/>
          </a:prstGeom>
          <a:noFill/>
        </p:spPr>
        <p:txBody>
          <a:bodyPr wrap="square" rtlCol="0">
            <a:spAutoFit/>
          </a:bodyPr>
          <a:lstStyle/>
          <a:p>
            <a:r>
              <a:rPr lang="en-US" sz="38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Funcionalidades</a:t>
            </a:r>
            <a:endParaRPr lang="es-ES" sz="38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6" name="Grupo 5"/>
          <p:cNvGrpSpPr/>
          <p:nvPr/>
        </p:nvGrpSpPr>
        <p:grpSpPr>
          <a:xfrm>
            <a:off x="317808" y="1196752"/>
            <a:ext cx="8665625" cy="5335568"/>
            <a:chOff x="323528" y="1340768"/>
            <a:chExt cx="8665625" cy="5335568"/>
          </a:xfrm>
        </p:grpSpPr>
        <p:sp>
          <p:nvSpPr>
            <p:cNvPr id="2" name="CuadroTexto 1"/>
            <p:cNvSpPr txBox="1"/>
            <p:nvPr/>
          </p:nvSpPr>
          <p:spPr>
            <a:xfrm>
              <a:off x="468942" y="1628800"/>
              <a:ext cx="8515889" cy="5047536"/>
            </a:xfrm>
            <a:prstGeom prst="rect">
              <a:avLst/>
            </a:prstGeom>
            <a:noFill/>
          </p:spPr>
          <p:txBody>
            <a:bodyPr wrap="square" rtlCol="0">
              <a:spAutoFit/>
            </a:bodyPr>
            <a:lstStyle/>
            <a:p>
              <a:pPr marL="457200" indent="-457200" algn="just">
                <a:buFont typeface="+mj-lt"/>
                <a:buAutoNum type="arabicPeriod"/>
              </a:pPr>
              <a:r>
                <a:rPr lang="es-ES" sz="2300" dirty="0">
                  <a:latin typeface="Arial" panose="020B0604020202020204" pitchFamily="34" charset="0"/>
                  <a:cs typeface="Arial" panose="020B0604020202020204" pitchFamily="34" charset="0"/>
                </a:rPr>
                <a:t>Determinar la calidad de una imagen de huella dactilar.</a:t>
              </a:r>
            </a:p>
            <a:p>
              <a:pPr marL="914400" lvl="1" indent="-457200" algn="just">
                <a:buFont typeface="+mj-lt"/>
                <a:buAutoNum type="alphaLcParenR"/>
              </a:pPr>
              <a:r>
                <a:rPr lang="es-ES" sz="2300" dirty="0">
                  <a:latin typeface="Arial" panose="020B0604020202020204" pitchFamily="34" charset="0"/>
                  <a:cs typeface="Arial" panose="020B0604020202020204" pitchFamily="34" charset="0"/>
                </a:rPr>
                <a:t>Procesar una imagen de huella dactilar.</a:t>
              </a:r>
            </a:p>
            <a:p>
              <a:pPr marL="914400" lvl="1" indent="-457200" algn="just">
                <a:buFont typeface="+mj-lt"/>
                <a:buAutoNum type="alphaLcParenR"/>
              </a:pPr>
              <a:r>
                <a:rPr lang="es-ES" sz="2300" dirty="0">
                  <a:latin typeface="Arial" panose="020B0604020202020204" pitchFamily="34" charset="0"/>
                  <a:cs typeface="Arial" panose="020B0604020202020204" pitchFamily="34" charset="0"/>
                </a:rPr>
                <a:t>Medir la calidad de una imagen de huella dactilar según la combinación de características locales y globales</a:t>
              </a:r>
              <a:r>
                <a:rPr lang="es-ES" sz="2300" dirty="0" smtClean="0">
                  <a:latin typeface="Arial" panose="020B0604020202020204" pitchFamily="34" charset="0"/>
                  <a:cs typeface="Arial" panose="020B0604020202020204" pitchFamily="34" charset="0"/>
                </a:rPr>
                <a:t>.</a:t>
              </a:r>
            </a:p>
            <a:p>
              <a:pPr lvl="1" algn="just"/>
              <a:endParaRPr lang="es-ES" sz="2300" dirty="0">
                <a:latin typeface="Arial" panose="020B0604020202020204" pitchFamily="34" charset="0"/>
                <a:cs typeface="Arial" panose="020B0604020202020204" pitchFamily="34" charset="0"/>
              </a:endParaRPr>
            </a:p>
            <a:p>
              <a:pPr marL="457200" indent="-457200" algn="just">
                <a:buFont typeface="+mj-lt"/>
                <a:buAutoNum type="arabicPeriod"/>
              </a:pPr>
              <a:r>
                <a:rPr lang="es-ES" sz="2300" dirty="0" smtClean="0">
                  <a:latin typeface="Arial" panose="020B0604020202020204" pitchFamily="34" charset="0"/>
                  <a:cs typeface="Arial" panose="020B0604020202020204" pitchFamily="34" charset="0"/>
                </a:rPr>
                <a:t>Generar </a:t>
              </a:r>
              <a:r>
                <a:rPr lang="es-ES" sz="2300" dirty="0">
                  <a:latin typeface="Arial" panose="020B0604020202020204" pitchFamily="34" charset="0"/>
                  <a:cs typeface="Arial" panose="020B0604020202020204" pitchFamily="34" charset="0"/>
                </a:rPr>
                <a:t>el mapa de calidad de una imagen de huella dactilar</a:t>
              </a:r>
              <a:r>
                <a:rPr lang="es-ES" sz="2300" dirty="0" smtClean="0">
                  <a:latin typeface="Arial" panose="020B0604020202020204" pitchFamily="34" charset="0"/>
                  <a:cs typeface="Arial" panose="020B0604020202020204" pitchFamily="34" charset="0"/>
                </a:rPr>
                <a:t>.</a:t>
              </a:r>
            </a:p>
            <a:p>
              <a:pPr marL="457200" indent="-457200" algn="just">
                <a:buFont typeface="+mj-lt"/>
                <a:buAutoNum type="arabicPeriod"/>
              </a:pPr>
              <a:endParaRPr lang="es-ES" sz="2300" dirty="0">
                <a:latin typeface="Arial" panose="020B0604020202020204" pitchFamily="34" charset="0"/>
                <a:cs typeface="Arial" panose="020B0604020202020204" pitchFamily="34" charset="0"/>
              </a:endParaRPr>
            </a:p>
            <a:p>
              <a:pPr marL="457200" indent="-457200" algn="just">
                <a:buFont typeface="+mj-lt"/>
                <a:buAutoNum type="arabicPeriod"/>
              </a:pPr>
              <a:r>
                <a:rPr lang="es-ES" sz="2300" dirty="0" smtClean="0">
                  <a:latin typeface="Arial" panose="020B0604020202020204" pitchFamily="34" charset="0"/>
                  <a:cs typeface="Arial" panose="020B0604020202020204" pitchFamily="34" charset="0"/>
                </a:rPr>
                <a:t>Determinar </a:t>
              </a:r>
              <a:r>
                <a:rPr lang="es-ES" sz="2300" dirty="0">
                  <a:latin typeface="Arial" panose="020B0604020202020204" pitchFamily="34" charset="0"/>
                  <a:cs typeface="Arial" panose="020B0604020202020204" pitchFamily="34" charset="0"/>
                </a:rPr>
                <a:t>la calidad de un dataset de huellas dactilares (carpeta con un conjunto de imágenes de huellas</a:t>
              </a:r>
              <a:r>
                <a:rPr lang="es-ES" sz="2300" dirty="0" smtClean="0">
                  <a:latin typeface="Arial" panose="020B0604020202020204" pitchFamily="34" charset="0"/>
                  <a:cs typeface="Arial" panose="020B0604020202020204" pitchFamily="34" charset="0"/>
                </a:rPr>
                <a:t>).</a:t>
              </a:r>
            </a:p>
            <a:p>
              <a:pPr marL="457200" indent="-457200" algn="just">
                <a:buFont typeface="+mj-lt"/>
                <a:buAutoNum type="arabicPeriod"/>
              </a:pPr>
              <a:endParaRPr lang="es-ES" sz="2300" dirty="0">
                <a:latin typeface="Arial" panose="020B0604020202020204" pitchFamily="34" charset="0"/>
                <a:cs typeface="Arial" panose="020B0604020202020204" pitchFamily="34" charset="0"/>
              </a:endParaRPr>
            </a:p>
            <a:p>
              <a:pPr marL="457200" indent="-457200" algn="just">
                <a:buFont typeface="+mj-lt"/>
                <a:buAutoNum type="arabicPeriod"/>
              </a:pPr>
              <a:r>
                <a:rPr lang="es-ES" sz="2300" dirty="0" smtClean="0">
                  <a:latin typeface="Arial" panose="020B0604020202020204" pitchFamily="34" charset="0"/>
                  <a:cs typeface="Arial" panose="020B0604020202020204" pitchFamily="34" charset="0"/>
                </a:rPr>
                <a:t>Generar </a:t>
              </a:r>
              <a:r>
                <a:rPr lang="es-ES" sz="2300" dirty="0">
                  <a:latin typeface="Arial" panose="020B0604020202020204" pitchFamily="34" charset="0"/>
                  <a:cs typeface="Arial" panose="020B0604020202020204" pitchFamily="34" charset="0"/>
                </a:rPr>
                <a:t>mapas de calidad de un dataset de huellas dactilares.</a:t>
              </a:r>
            </a:p>
            <a:p>
              <a:pPr algn="just"/>
              <a:endParaRPr lang="es-ES" sz="2300" dirty="0"/>
            </a:p>
          </p:txBody>
        </p:sp>
        <p:sp>
          <p:nvSpPr>
            <p:cNvPr id="3" name="Rectángulo redondeado 2"/>
            <p:cNvSpPr/>
            <p:nvPr/>
          </p:nvSpPr>
          <p:spPr>
            <a:xfrm>
              <a:off x="323528" y="1340768"/>
              <a:ext cx="8665625" cy="51125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592377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Conector recto de flecha 54"/>
          <p:cNvCxnSpPr/>
          <p:nvPr/>
        </p:nvCxnSpPr>
        <p:spPr>
          <a:xfrm>
            <a:off x="5590280" y="4873915"/>
            <a:ext cx="9068" cy="350529"/>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7" name="Conector recto de flecha 46"/>
          <p:cNvCxnSpPr/>
          <p:nvPr/>
        </p:nvCxnSpPr>
        <p:spPr>
          <a:xfrm>
            <a:off x="5590280" y="1489654"/>
            <a:ext cx="9068" cy="350529"/>
          </a:xfrm>
          <a:prstGeom prst="straightConnector1">
            <a:avLst/>
          </a:prstGeom>
          <a:ln>
            <a:solidFill>
              <a:schemeClr val="bg1">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2" name="41 Rectángulo"/>
          <p:cNvSpPr/>
          <p:nvPr/>
        </p:nvSpPr>
        <p:spPr>
          <a:xfrm>
            <a:off x="179512" y="0"/>
            <a:ext cx="504056" cy="6858000"/>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3" name="42 CuadroTexto"/>
          <p:cNvSpPr txBox="1"/>
          <p:nvPr/>
        </p:nvSpPr>
        <p:spPr>
          <a:xfrm rot="16200000">
            <a:off x="-2001975" y="3164471"/>
            <a:ext cx="4867038" cy="461665"/>
          </a:xfrm>
          <a:prstGeom prst="rect">
            <a:avLst/>
          </a:prstGeom>
          <a:noFill/>
        </p:spPr>
        <p:txBody>
          <a:bodyPr wrap="none" rtlCol="0">
            <a:spAutoFit/>
          </a:bodyPr>
          <a:lstStyle/>
          <a:p>
            <a:r>
              <a:rPr lang="es-ES" sz="2400" b="1" dirty="0" smtClean="0">
                <a:solidFill>
                  <a:schemeClr val="bg1"/>
                </a:solidFill>
                <a:latin typeface="Arial" pitchFamily="34" charset="0"/>
                <a:cs typeface="Arial" pitchFamily="34" charset="0"/>
              </a:rPr>
              <a:t>Proceso de medición de calidad</a:t>
            </a:r>
            <a:endParaRPr lang="es-ES" sz="2400" b="1" dirty="0">
              <a:solidFill>
                <a:schemeClr val="bg1"/>
              </a:solidFill>
              <a:latin typeface="Arial" pitchFamily="34" charset="0"/>
              <a:cs typeface="Arial" pitchFamily="34" charset="0"/>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22" y="244868"/>
            <a:ext cx="1772816" cy="1498476"/>
          </a:xfrm>
          <a:prstGeom prst="rect">
            <a:avLst/>
          </a:prstGeom>
        </p:spPr>
      </p:pic>
      <p:sp>
        <p:nvSpPr>
          <p:cNvPr id="38" name="Rectángulo redondeado 37"/>
          <p:cNvSpPr/>
          <p:nvPr/>
        </p:nvSpPr>
        <p:spPr>
          <a:xfrm>
            <a:off x="1494946" y="166014"/>
            <a:ext cx="1512168"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rotWithShape="1">
          <a:blip r:embed="rId4">
            <a:extLst>
              <a:ext uri="{28A0092B-C50C-407E-A947-70E740481C1C}">
                <a14:useLocalDpi xmlns:a14="http://schemas.microsoft.com/office/drawing/2010/main" val="0"/>
              </a:ext>
            </a:extLst>
          </a:blip>
          <a:srcRect l="27336" t="11715" r="20590"/>
          <a:stretch/>
        </p:blipFill>
        <p:spPr>
          <a:xfrm>
            <a:off x="3053789" y="3148763"/>
            <a:ext cx="1018035" cy="1353805"/>
          </a:xfrm>
          <a:prstGeom prst="rect">
            <a:avLst/>
          </a:prstGeom>
        </p:spPr>
      </p:pic>
      <p:sp>
        <p:nvSpPr>
          <p:cNvPr id="41" name="Rectángulo redondeado 40"/>
          <p:cNvSpPr/>
          <p:nvPr/>
        </p:nvSpPr>
        <p:spPr>
          <a:xfrm>
            <a:off x="745850" y="2636912"/>
            <a:ext cx="3263423"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876174" y="2710951"/>
            <a:ext cx="2533972" cy="1446550"/>
          </a:xfrm>
          <a:prstGeom prst="rect">
            <a:avLst/>
          </a:prstGeom>
          <a:noFill/>
        </p:spPr>
        <p:txBody>
          <a:bodyPr wrap="square" rtlCol="0">
            <a:spAutoFit/>
          </a:bodyPr>
          <a:lstStyle/>
          <a:p>
            <a:r>
              <a:rPr lang="en-US" sz="2800" b="1" dirty="0" smtClean="0"/>
              <a:t>Procesamiento:</a:t>
            </a:r>
          </a:p>
          <a:p>
            <a:pPr marL="285750" indent="-285750">
              <a:buFont typeface="Arial" panose="020B0604020202020204" pitchFamily="34" charset="0"/>
              <a:buChar char="•"/>
            </a:pPr>
            <a:r>
              <a:rPr lang="en-US" sz="2000" dirty="0" smtClean="0"/>
              <a:t>Convoluciones.</a:t>
            </a:r>
          </a:p>
          <a:p>
            <a:pPr marL="285750" indent="-285750">
              <a:buFont typeface="Arial" panose="020B0604020202020204" pitchFamily="34" charset="0"/>
              <a:buChar char="•"/>
            </a:pPr>
            <a:r>
              <a:rPr lang="en-US" sz="2000" dirty="0" err="1" smtClean="0"/>
              <a:t>Matriz</a:t>
            </a:r>
            <a:r>
              <a:rPr lang="en-US" sz="2000" dirty="0" smtClean="0"/>
              <a:t> de la </a:t>
            </a:r>
            <a:r>
              <a:rPr lang="en-US" sz="2000" dirty="0" err="1" smtClean="0"/>
              <a:t>imagen</a:t>
            </a:r>
            <a:r>
              <a:rPr lang="en-US" sz="2000" dirty="0" smtClean="0"/>
              <a:t>.</a:t>
            </a:r>
            <a:endParaRPr lang="es-ES" sz="2000" dirty="0"/>
          </a:p>
        </p:txBody>
      </p:sp>
      <p:sp>
        <p:nvSpPr>
          <p:cNvPr id="16" name="Rectángulo redondeado 15"/>
          <p:cNvSpPr/>
          <p:nvPr/>
        </p:nvSpPr>
        <p:spPr>
          <a:xfrm>
            <a:off x="4211960" y="3609020"/>
            <a:ext cx="2808312" cy="2880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redondeado 49"/>
          <p:cNvSpPr/>
          <p:nvPr/>
        </p:nvSpPr>
        <p:spPr>
          <a:xfrm>
            <a:off x="4139952" y="166014"/>
            <a:ext cx="2808312" cy="2880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redondeado 50"/>
          <p:cNvSpPr/>
          <p:nvPr/>
        </p:nvSpPr>
        <p:spPr>
          <a:xfrm>
            <a:off x="7164288" y="2730664"/>
            <a:ext cx="1921041" cy="18504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7220771" y="2780928"/>
            <a:ext cx="1904432" cy="1754326"/>
          </a:xfrm>
          <a:prstGeom prst="rect">
            <a:avLst/>
          </a:prstGeom>
          <a:noFill/>
        </p:spPr>
        <p:txBody>
          <a:bodyPr wrap="none" rtlCol="0">
            <a:spAutoFit/>
          </a:bodyPr>
          <a:lstStyle/>
          <a:p>
            <a:r>
              <a:rPr lang="es-ES" b="1" dirty="0" smtClean="0"/>
              <a:t>Niveles de calidad</a:t>
            </a:r>
          </a:p>
          <a:p>
            <a:pPr marL="285750" indent="-285750">
              <a:buFont typeface="Arial" panose="020B0604020202020204" pitchFamily="34" charset="0"/>
              <a:buChar char="•"/>
            </a:pPr>
            <a:r>
              <a:rPr lang="es-ES" dirty="0" smtClean="0"/>
              <a:t>Buena</a:t>
            </a:r>
          </a:p>
          <a:p>
            <a:pPr marL="285750" indent="-285750">
              <a:buFont typeface="Arial" panose="020B0604020202020204" pitchFamily="34" charset="0"/>
              <a:buChar char="•"/>
            </a:pPr>
            <a:r>
              <a:rPr lang="es-ES" dirty="0" smtClean="0"/>
              <a:t>Normal</a:t>
            </a:r>
          </a:p>
          <a:p>
            <a:pPr marL="285750" indent="-285750">
              <a:buFont typeface="Arial" panose="020B0604020202020204" pitchFamily="34" charset="0"/>
              <a:buChar char="•"/>
            </a:pPr>
            <a:r>
              <a:rPr lang="es-ES" dirty="0" smtClean="0"/>
              <a:t>Húmeda</a:t>
            </a:r>
          </a:p>
          <a:p>
            <a:pPr marL="285750" indent="-285750">
              <a:buFont typeface="Arial" panose="020B0604020202020204" pitchFamily="34" charset="0"/>
              <a:buChar char="•"/>
            </a:pPr>
            <a:r>
              <a:rPr lang="es-ES" dirty="0" smtClean="0"/>
              <a:t>Seca</a:t>
            </a:r>
          </a:p>
          <a:p>
            <a:pPr marL="285750" indent="-285750">
              <a:buFont typeface="Arial" panose="020B0604020202020204" pitchFamily="34" charset="0"/>
              <a:buChar char="•"/>
            </a:pPr>
            <a:r>
              <a:rPr lang="es-ES" dirty="0" smtClean="0"/>
              <a:t>Corrupta</a:t>
            </a:r>
          </a:p>
        </p:txBody>
      </p:sp>
      <p:sp>
        <p:nvSpPr>
          <p:cNvPr id="15" name="Rectángulo redondeado 14"/>
          <p:cNvSpPr/>
          <p:nvPr/>
        </p:nvSpPr>
        <p:spPr>
          <a:xfrm>
            <a:off x="4811442" y="961784"/>
            <a:ext cx="1535586" cy="593868"/>
          </a:xfrm>
          <a:prstGeom prst="roundRect">
            <a:avLst/>
          </a:prstGeom>
          <a:solidFill>
            <a:srgbClr val="F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redondeado 18"/>
          <p:cNvSpPr/>
          <p:nvPr/>
        </p:nvSpPr>
        <p:spPr>
          <a:xfrm>
            <a:off x="4297536" y="1850395"/>
            <a:ext cx="2568994" cy="1030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redondeado 19"/>
          <p:cNvSpPr/>
          <p:nvPr/>
        </p:nvSpPr>
        <p:spPr>
          <a:xfrm>
            <a:off x="4883450" y="4360488"/>
            <a:ext cx="1535586" cy="5938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redondeado 20"/>
          <p:cNvSpPr/>
          <p:nvPr/>
        </p:nvSpPr>
        <p:spPr>
          <a:xfrm>
            <a:off x="4788024" y="5221384"/>
            <a:ext cx="1632817" cy="1030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4279932" y="399054"/>
            <a:ext cx="2475726" cy="523220"/>
          </a:xfrm>
          <a:prstGeom prst="rect">
            <a:avLst/>
          </a:prstGeom>
          <a:noFill/>
        </p:spPr>
        <p:txBody>
          <a:bodyPr wrap="square" rtlCol="0">
            <a:spAutoFit/>
          </a:bodyPr>
          <a:lstStyle/>
          <a:p>
            <a:r>
              <a:rPr lang="es-ES" sz="2800" b="1" dirty="0" smtClean="0"/>
              <a:t>Análisis local</a:t>
            </a:r>
            <a:endParaRPr lang="es-ES" sz="2800" b="1" dirty="0"/>
          </a:p>
        </p:txBody>
      </p:sp>
      <p:sp>
        <p:nvSpPr>
          <p:cNvPr id="22" name="CuadroTexto 21"/>
          <p:cNvSpPr txBox="1"/>
          <p:nvPr/>
        </p:nvSpPr>
        <p:spPr>
          <a:xfrm>
            <a:off x="4368631" y="3846754"/>
            <a:ext cx="2475726" cy="523220"/>
          </a:xfrm>
          <a:prstGeom prst="rect">
            <a:avLst/>
          </a:prstGeom>
          <a:noFill/>
        </p:spPr>
        <p:txBody>
          <a:bodyPr wrap="square" rtlCol="0">
            <a:spAutoFit/>
          </a:bodyPr>
          <a:lstStyle/>
          <a:p>
            <a:r>
              <a:rPr lang="es-ES" sz="2800" b="1" dirty="0" smtClean="0"/>
              <a:t>Análisis global</a:t>
            </a:r>
            <a:endParaRPr lang="es-ES" sz="2800" b="1" dirty="0"/>
          </a:p>
        </p:txBody>
      </p:sp>
      <p:sp>
        <p:nvSpPr>
          <p:cNvPr id="3" name="CuadroTexto 2"/>
          <p:cNvSpPr txBox="1"/>
          <p:nvPr/>
        </p:nvSpPr>
        <p:spPr>
          <a:xfrm>
            <a:off x="4851097" y="904775"/>
            <a:ext cx="1478366" cy="707886"/>
          </a:xfrm>
          <a:prstGeom prst="rect">
            <a:avLst/>
          </a:prstGeom>
          <a:noFill/>
        </p:spPr>
        <p:txBody>
          <a:bodyPr wrap="square" rtlCol="0">
            <a:spAutoFit/>
          </a:bodyPr>
          <a:lstStyle/>
          <a:p>
            <a:pPr algn="ctr"/>
            <a:r>
              <a:rPr lang="es-ES" sz="2000" dirty="0" smtClean="0"/>
              <a:t>Imagen en Bloques</a:t>
            </a:r>
            <a:endParaRPr lang="es-ES" sz="2000" dirty="0"/>
          </a:p>
        </p:txBody>
      </p:sp>
      <p:sp>
        <p:nvSpPr>
          <p:cNvPr id="23" name="CuadroTexto 22"/>
          <p:cNvSpPr txBox="1"/>
          <p:nvPr/>
        </p:nvSpPr>
        <p:spPr>
          <a:xfrm>
            <a:off x="4387321" y="1937672"/>
            <a:ext cx="2584804" cy="707886"/>
          </a:xfrm>
          <a:prstGeom prst="rect">
            <a:avLst/>
          </a:prstGeom>
          <a:noFill/>
        </p:spPr>
        <p:txBody>
          <a:bodyPr wrap="square" rtlCol="0">
            <a:spAutoFit/>
          </a:bodyPr>
          <a:lstStyle/>
          <a:p>
            <a:pPr marL="216000" indent="-342900">
              <a:buFont typeface="Arial" panose="020B0604020202020204" pitchFamily="34" charset="0"/>
              <a:buChar char="•"/>
            </a:pPr>
            <a:r>
              <a:rPr lang="es-ES" sz="2000" dirty="0" smtClean="0"/>
              <a:t>Coherencia.</a:t>
            </a:r>
          </a:p>
          <a:p>
            <a:pPr marL="342900" indent="-342900">
              <a:buFont typeface="Arial" panose="020B0604020202020204" pitchFamily="34" charset="0"/>
              <a:buChar char="•"/>
            </a:pPr>
            <a:r>
              <a:rPr lang="es-ES" sz="2000" dirty="0" smtClean="0"/>
              <a:t>No homogeneidad.</a:t>
            </a:r>
            <a:endParaRPr lang="es-ES" sz="2000" dirty="0"/>
          </a:p>
        </p:txBody>
      </p:sp>
      <p:sp>
        <p:nvSpPr>
          <p:cNvPr id="24" name="CuadroTexto 23"/>
          <p:cNvSpPr txBox="1"/>
          <p:nvPr/>
        </p:nvSpPr>
        <p:spPr>
          <a:xfrm>
            <a:off x="4923105" y="4303479"/>
            <a:ext cx="1478366" cy="707886"/>
          </a:xfrm>
          <a:prstGeom prst="rect">
            <a:avLst/>
          </a:prstGeom>
          <a:noFill/>
        </p:spPr>
        <p:txBody>
          <a:bodyPr wrap="square" rtlCol="0">
            <a:spAutoFit/>
          </a:bodyPr>
          <a:lstStyle/>
          <a:p>
            <a:pPr algn="ctr"/>
            <a:r>
              <a:rPr lang="es-ES" sz="2000" dirty="0" smtClean="0"/>
              <a:t>Espectro de Fourier</a:t>
            </a:r>
            <a:endParaRPr lang="es-ES" sz="2000" dirty="0"/>
          </a:p>
        </p:txBody>
      </p:sp>
      <p:sp>
        <p:nvSpPr>
          <p:cNvPr id="25" name="CuadroTexto 24"/>
          <p:cNvSpPr txBox="1"/>
          <p:nvPr/>
        </p:nvSpPr>
        <p:spPr>
          <a:xfrm>
            <a:off x="4729207" y="5382956"/>
            <a:ext cx="1787009" cy="707886"/>
          </a:xfrm>
          <a:prstGeom prst="rect">
            <a:avLst/>
          </a:prstGeom>
          <a:noFill/>
        </p:spPr>
        <p:txBody>
          <a:bodyPr wrap="square" rtlCol="0">
            <a:spAutoFit/>
          </a:bodyPr>
          <a:lstStyle/>
          <a:p>
            <a:pPr algn="ctr"/>
            <a:r>
              <a:rPr lang="es-ES" sz="2000" dirty="0" smtClean="0"/>
              <a:t>Concentración de energía</a:t>
            </a:r>
            <a:endParaRPr lang="es-ES" sz="2000" dirty="0"/>
          </a:p>
        </p:txBody>
      </p:sp>
      <p:cxnSp>
        <p:nvCxnSpPr>
          <p:cNvPr id="5" name="Conector recto de flecha 4"/>
          <p:cNvCxnSpPr/>
          <p:nvPr/>
        </p:nvCxnSpPr>
        <p:spPr>
          <a:xfrm>
            <a:off x="2267744" y="1916832"/>
            <a:ext cx="0" cy="69924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7" name="Conector angular 6"/>
          <p:cNvCxnSpPr/>
          <p:nvPr/>
        </p:nvCxnSpPr>
        <p:spPr>
          <a:xfrm rot="16200000" flipH="1">
            <a:off x="3185683" y="5090578"/>
            <a:ext cx="1031672" cy="444818"/>
          </a:xfrm>
          <a:prstGeom prst="bentConnector3">
            <a:avLst>
              <a:gd name="adj1" fmla="val 100855"/>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14" name="Conector angular 13"/>
          <p:cNvCxnSpPr/>
          <p:nvPr/>
        </p:nvCxnSpPr>
        <p:spPr>
          <a:xfrm rot="5400000" flipH="1" flipV="1">
            <a:off x="2989630" y="1545260"/>
            <a:ext cx="1296145" cy="455115"/>
          </a:xfrm>
          <a:prstGeom prst="bentConnector3">
            <a:avLst>
              <a:gd name="adj1" fmla="val 99730"/>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3" name="Conector angular 32"/>
          <p:cNvCxnSpPr/>
          <p:nvPr/>
        </p:nvCxnSpPr>
        <p:spPr>
          <a:xfrm>
            <a:off x="7437695" y="1612661"/>
            <a:ext cx="806713" cy="664211"/>
          </a:xfrm>
          <a:prstGeom prst="bentConnector3">
            <a:avLst>
              <a:gd name="adj1" fmla="val 102029"/>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6" name="Conector angular 35"/>
          <p:cNvCxnSpPr/>
          <p:nvPr/>
        </p:nvCxnSpPr>
        <p:spPr>
          <a:xfrm flipV="1">
            <a:off x="7321644" y="5011365"/>
            <a:ext cx="922764" cy="577875"/>
          </a:xfrm>
          <a:prstGeom prst="bentConnector3">
            <a:avLst>
              <a:gd name="adj1" fmla="val 100359"/>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38"/>
                                        </p:tgtEl>
                                        <p:attrNameLst>
                                          <p:attrName>stroke.color</p:attrName>
                                        </p:attrNameLst>
                                      </p:cBhvr>
                                      <p:to>
                                        <a:srgbClr val="FF0000"/>
                                      </p:to>
                                    </p:animClr>
                                    <p:set>
                                      <p:cBhvr>
                                        <p:cTn id="7" dur="500" fill="hold"/>
                                        <p:tgtEl>
                                          <p:spTgt spid="3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1"/>
                                        </p:tgtEl>
                                        <p:attrNameLst>
                                          <p:attrName>stroke.color</p:attrName>
                                        </p:attrNameLst>
                                      </p:cBhvr>
                                      <p:to>
                                        <a:srgbClr val="FF0000"/>
                                      </p:to>
                                    </p:animClr>
                                    <p:set>
                                      <p:cBhvr>
                                        <p:cTn id="12" dur="500" fill="hold"/>
                                        <p:tgtEl>
                                          <p:spTgt spid="41"/>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500" fill="hold"/>
                                        <p:tgtEl>
                                          <p:spTgt spid="50"/>
                                        </p:tgtEl>
                                        <p:attrNameLst>
                                          <p:attrName>stroke.color</p:attrName>
                                        </p:attrNameLst>
                                      </p:cBhvr>
                                      <p:to>
                                        <a:srgbClr val="FF0000"/>
                                      </p:to>
                                    </p:animClr>
                                    <p:set>
                                      <p:cBhvr>
                                        <p:cTn id="17" dur="500" fill="hold"/>
                                        <p:tgtEl>
                                          <p:spTgt spid="50"/>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500" fill="hold"/>
                                        <p:tgtEl>
                                          <p:spTgt spid="16"/>
                                        </p:tgtEl>
                                        <p:attrNameLst>
                                          <p:attrName>stroke.color</p:attrName>
                                        </p:attrNameLst>
                                      </p:cBhvr>
                                      <p:to>
                                        <a:srgbClr val="FF0000"/>
                                      </p:to>
                                    </p:animClr>
                                    <p:set>
                                      <p:cBhvr>
                                        <p:cTn id="20" dur="500" fill="hold"/>
                                        <p:tgtEl>
                                          <p:spTgt spid="16"/>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500" fill="hold"/>
                                        <p:tgtEl>
                                          <p:spTgt spid="51"/>
                                        </p:tgtEl>
                                        <p:attrNameLst>
                                          <p:attrName>stroke.color</p:attrName>
                                        </p:attrNameLst>
                                      </p:cBhvr>
                                      <p:to>
                                        <a:srgbClr val="FF0000"/>
                                      </p:to>
                                    </p:animClr>
                                    <p:set>
                                      <p:cBhvr>
                                        <p:cTn id="25" dur="500" fill="hold"/>
                                        <p:tgtEl>
                                          <p:spTgt spid="5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dondear rectángulo de esquina del mismo lado 4"/>
          <p:cNvSpPr/>
          <p:nvPr/>
        </p:nvSpPr>
        <p:spPr>
          <a:xfrm>
            <a:off x="560133" y="2601406"/>
            <a:ext cx="9268451" cy="1798616"/>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8" name="27 Anillo"/>
          <p:cNvSpPr/>
          <p:nvPr/>
        </p:nvSpPr>
        <p:spPr>
          <a:xfrm>
            <a:off x="-1260648" y="2322458"/>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36" name="35 CuadroTexto"/>
          <p:cNvSpPr txBox="1"/>
          <p:nvPr/>
        </p:nvSpPr>
        <p:spPr>
          <a:xfrm>
            <a:off x="723302" y="2060848"/>
            <a:ext cx="3898824" cy="523220"/>
          </a:xfrm>
          <a:prstGeom prst="rect">
            <a:avLst/>
          </a:prstGeom>
          <a:noFill/>
        </p:spPr>
        <p:txBody>
          <a:bodyPr wrap="none">
            <a:spAutoFit/>
          </a:bodyPr>
          <a:lstStyle/>
          <a:p>
            <a:pPr>
              <a:defRPr/>
            </a:pPr>
            <a:r>
              <a:rPr lang="es-ES" sz="2800" b="1" dirty="0">
                <a:solidFill>
                  <a:schemeClr val="tx2"/>
                </a:solidFill>
                <a:latin typeface="Arial" pitchFamily="34" charset="0"/>
                <a:cs typeface="Arial" pitchFamily="34" charset="0"/>
              </a:rPr>
              <a:t>Pruebas de </a:t>
            </a:r>
            <a:r>
              <a:rPr lang="es-ES" sz="2800" b="1" dirty="0" smtClean="0">
                <a:solidFill>
                  <a:schemeClr val="tx2"/>
                </a:solidFill>
                <a:latin typeface="Arial" pitchFamily="34" charset="0"/>
                <a:cs typeface="Arial" pitchFamily="34" charset="0"/>
              </a:rPr>
              <a:t>Fiabilidad</a:t>
            </a:r>
            <a:endParaRPr lang="es-ES_tradnl" sz="2800" b="1" dirty="0">
              <a:solidFill>
                <a:schemeClr val="tx2"/>
              </a:solidFill>
              <a:latin typeface="Arial" pitchFamily="34" charset="0"/>
              <a:cs typeface="Arial" pitchFamily="34" charset="0"/>
            </a:endParaRPr>
          </a:p>
        </p:txBody>
      </p:sp>
      <p:sp>
        <p:nvSpPr>
          <p:cNvPr id="4" name="3 Rectángulo"/>
          <p:cNvSpPr/>
          <p:nvPr/>
        </p:nvSpPr>
        <p:spPr>
          <a:xfrm>
            <a:off x="1184227" y="2601406"/>
            <a:ext cx="7708254" cy="1754326"/>
          </a:xfrm>
          <a:prstGeom prst="rect">
            <a:avLst/>
          </a:prstGeom>
        </p:spPr>
        <p:txBody>
          <a:bodyPr wrap="square">
            <a:spAutoFit/>
          </a:bodyPr>
          <a:lstStyle/>
          <a:p>
            <a:pPr algn="just"/>
            <a:r>
              <a:rPr lang="es-ES" sz="2700" dirty="0">
                <a:latin typeface="Arial" pitchFamily="34" charset="0"/>
                <a:cs typeface="Arial" pitchFamily="34" charset="0"/>
              </a:rPr>
              <a:t>S</a:t>
            </a:r>
            <a:r>
              <a:rPr lang="es-ES" sz="2700" dirty="0" smtClean="0">
                <a:latin typeface="Arial" pitchFamily="34" charset="0"/>
                <a:cs typeface="Arial" pitchFamily="34" charset="0"/>
              </a:rPr>
              <a:t>e desarrollaron con el fin de verificar el correcto proceso de medición de calidad de las imágenes de huellas dactilares. Para ello se comparó el comportamiento del componente con el NBIS.</a:t>
            </a:r>
            <a:endParaRPr lang="en-US" sz="2700" dirty="0">
              <a:latin typeface="Arial" pitchFamily="34" charset="0"/>
              <a:cs typeface="Arial" pitchFamily="34" charset="0"/>
            </a:endParaRPr>
          </a:p>
        </p:txBody>
      </p:sp>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Aplicación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8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6"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dondear rectángulo de esquina del mismo lado 4"/>
          <p:cNvSpPr/>
          <p:nvPr/>
        </p:nvSpPr>
        <p:spPr>
          <a:xfrm>
            <a:off x="560133" y="3779956"/>
            <a:ext cx="9268451" cy="2961412"/>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4" name="Redondear rectángulo de esquina del mismo lado 4"/>
          <p:cNvSpPr/>
          <p:nvPr/>
        </p:nvSpPr>
        <p:spPr>
          <a:xfrm>
            <a:off x="622152" y="1321604"/>
            <a:ext cx="9268451" cy="1798616"/>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20" name="19 Anillo"/>
          <p:cNvSpPr/>
          <p:nvPr/>
        </p:nvSpPr>
        <p:spPr>
          <a:xfrm>
            <a:off x="-1260648" y="1052736"/>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28" name="27 Anillo"/>
          <p:cNvSpPr/>
          <p:nvPr/>
        </p:nvSpPr>
        <p:spPr>
          <a:xfrm>
            <a:off x="-1260648" y="3501008"/>
            <a:ext cx="2372866" cy="229517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07504" y="199"/>
            <a:ext cx="7200799"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Configuración</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1 Rectángulo"/>
          <p:cNvSpPr/>
          <p:nvPr/>
        </p:nvSpPr>
        <p:spPr>
          <a:xfrm>
            <a:off x="1184226" y="1321604"/>
            <a:ext cx="7780262" cy="954107"/>
          </a:xfrm>
          <a:prstGeom prst="rect">
            <a:avLst/>
          </a:prstGeom>
        </p:spPr>
        <p:txBody>
          <a:bodyPr wrap="square">
            <a:spAutoFit/>
          </a:bodyPr>
          <a:lstStyle/>
          <a:p>
            <a:pPr algn="just"/>
            <a:r>
              <a:rPr lang="en-US" sz="2800" b="1" dirty="0" smtClean="0">
                <a:latin typeface="Arial" pitchFamily="34" charset="0"/>
                <a:cs typeface="Arial" pitchFamily="34" charset="0"/>
              </a:rPr>
              <a:t>NBIS</a:t>
            </a:r>
            <a:endParaRPr lang="en-US" sz="2700" b="1" dirty="0" smtClean="0">
              <a:latin typeface="Arial" pitchFamily="34" charset="0"/>
              <a:cs typeface="Arial" pitchFamily="34" charset="0"/>
            </a:endParaRPr>
          </a:p>
          <a:p>
            <a:pPr marL="457200" indent="-457200" algn="just">
              <a:buFont typeface="Arial" panose="020B0604020202020204" pitchFamily="34" charset="0"/>
              <a:buChar char="•"/>
            </a:pPr>
            <a:r>
              <a:rPr lang="es-ES" sz="2800" dirty="0">
                <a:latin typeface="Arial" panose="020B0604020202020204" pitchFamily="34" charset="0"/>
                <a:cs typeface="Arial" panose="020B0604020202020204" pitchFamily="34" charset="0"/>
              </a:rPr>
              <a:t>MINDTCT </a:t>
            </a:r>
            <a:endParaRPr lang="en-US" sz="2700" dirty="0">
              <a:latin typeface="Arial" pitchFamily="34" charset="0"/>
              <a:cs typeface="Arial" pitchFamily="34" charset="0"/>
            </a:endParaRPr>
          </a:p>
        </p:txBody>
      </p:sp>
      <p:sp>
        <p:nvSpPr>
          <p:cNvPr id="17" name="1 Rectángulo"/>
          <p:cNvSpPr/>
          <p:nvPr/>
        </p:nvSpPr>
        <p:spPr>
          <a:xfrm>
            <a:off x="1184226" y="3851964"/>
            <a:ext cx="7780262" cy="954107"/>
          </a:xfrm>
          <a:prstGeom prst="rect">
            <a:avLst/>
          </a:prstGeom>
        </p:spPr>
        <p:txBody>
          <a:bodyPr wrap="square">
            <a:spAutoFit/>
          </a:bodyPr>
          <a:lstStyle/>
          <a:p>
            <a:pPr algn="just"/>
            <a:r>
              <a:rPr lang="en-US" sz="2800" b="1" dirty="0" smtClean="0">
                <a:latin typeface="Arial" pitchFamily="34" charset="0"/>
                <a:cs typeface="Arial" pitchFamily="34" charset="0"/>
              </a:rPr>
              <a:t>Bases de </a:t>
            </a:r>
            <a:r>
              <a:rPr lang="es-ES" sz="2800" b="1" dirty="0" smtClean="0">
                <a:latin typeface="Arial" pitchFamily="34" charset="0"/>
                <a:cs typeface="Arial" pitchFamily="34" charset="0"/>
              </a:rPr>
              <a:t>datos</a:t>
            </a:r>
            <a:r>
              <a:rPr lang="en-US" sz="2800" b="1" dirty="0" smtClean="0">
                <a:latin typeface="Arial" pitchFamily="34" charset="0"/>
                <a:cs typeface="Arial" pitchFamily="34" charset="0"/>
              </a:rPr>
              <a:t> (FVC)</a:t>
            </a:r>
            <a:endParaRPr lang="en-US" sz="2700" b="1" dirty="0" smtClean="0">
              <a:latin typeface="Arial" pitchFamily="34" charset="0"/>
              <a:cs typeface="Arial" pitchFamily="34" charset="0"/>
            </a:endParaRPr>
          </a:p>
          <a:p>
            <a:pPr algn="just"/>
            <a:endParaRPr lang="en-US" sz="2700" dirty="0">
              <a:latin typeface="Arial" pitchFamily="34" charset="0"/>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250755012"/>
              </p:ext>
            </p:extLst>
          </p:nvPr>
        </p:nvGraphicFramePr>
        <p:xfrm>
          <a:off x="2123728" y="4365104"/>
          <a:ext cx="6480720" cy="2286000"/>
        </p:xfrm>
        <a:graphic>
          <a:graphicData uri="http://schemas.openxmlformats.org/drawingml/2006/table">
            <a:tbl>
              <a:tblPr firstRow="1" firstCol="1" bandRow="1">
                <a:tableStyleId>{6E25E649-3F16-4E02-A733-19D2CDBF48F0}</a:tableStyleId>
              </a:tblPr>
              <a:tblGrid>
                <a:gridCol w="2700300"/>
                <a:gridCol w="3780420"/>
              </a:tblGrid>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 </a:t>
                      </a:r>
                      <a:r>
                        <a:rPr lang="es-ES" sz="2000" dirty="0" smtClean="0">
                          <a:ln>
                            <a:noFill/>
                          </a:ln>
                          <a:solidFill>
                            <a:schemeClr val="tx1"/>
                          </a:solidFill>
                          <a:effectLst/>
                          <a:latin typeface="Arial" panose="020B0604020202020204" pitchFamily="34" charset="0"/>
                          <a:cs typeface="Arial" panose="020B0604020202020204" pitchFamily="34" charset="0"/>
                        </a:rPr>
                        <a:t>Fuente de datos</a:t>
                      </a:r>
                      <a:endParaRPr lang="es-ES" sz="280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smtClean="0">
                          <a:ln>
                            <a:noFill/>
                          </a:ln>
                          <a:solidFill>
                            <a:schemeClr val="tx1"/>
                          </a:solidFill>
                          <a:effectLst/>
                          <a:latin typeface="Arial" panose="020B0604020202020204" pitchFamily="34" charset="0"/>
                          <a:cs typeface="Arial" panose="020B0604020202020204" pitchFamily="34" charset="0"/>
                        </a:rPr>
                        <a:t>Tipo de Sensor</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DB1</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Sensor Óptico Bajo-Costo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a:ln>
                            <a:noFill/>
                          </a:ln>
                          <a:solidFill>
                            <a:schemeClr val="tx1"/>
                          </a:solidFill>
                          <a:effectLst/>
                          <a:latin typeface="Arial" panose="020B0604020202020204" pitchFamily="34" charset="0"/>
                          <a:cs typeface="Arial" panose="020B0604020202020204" pitchFamily="34" charset="0"/>
                        </a:rPr>
                        <a:t>DB2</a:t>
                      </a:r>
                      <a:endParaRPr lang="es-ES" sz="280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a:ln>
                            <a:noFill/>
                          </a:ln>
                          <a:solidFill>
                            <a:schemeClr val="tx1"/>
                          </a:solidFill>
                          <a:effectLst/>
                          <a:latin typeface="Arial" panose="020B0604020202020204" pitchFamily="34" charset="0"/>
                          <a:cs typeface="Arial" panose="020B0604020202020204" pitchFamily="34" charset="0"/>
                        </a:rPr>
                        <a:t>Sensor Capacitivo Bajo-Costo</a:t>
                      </a:r>
                      <a:endParaRPr lang="es-ES" sz="280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a:ln>
                            <a:noFill/>
                          </a:ln>
                          <a:solidFill>
                            <a:schemeClr val="tx1"/>
                          </a:solidFill>
                          <a:effectLst/>
                          <a:latin typeface="Arial" panose="020B0604020202020204" pitchFamily="34" charset="0"/>
                          <a:cs typeface="Arial" panose="020B0604020202020204" pitchFamily="34" charset="0"/>
                        </a:rPr>
                        <a:t>DB3</a:t>
                      </a:r>
                      <a:endParaRPr lang="es-ES" sz="280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Sensor Óptico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02">
                <a:tc>
                  <a:txBody>
                    <a:bodyPr/>
                    <a:lstStyle/>
                    <a:p>
                      <a:pPr algn="ctr">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DB4</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0"/>
                        </a:spcAft>
                      </a:pPr>
                      <a:r>
                        <a:rPr lang="es-ES" sz="2000" dirty="0">
                          <a:ln>
                            <a:noFill/>
                          </a:ln>
                          <a:solidFill>
                            <a:schemeClr val="tx1"/>
                          </a:solidFill>
                          <a:effectLst/>
                          <a:latin typeface="Arial" panose="020B0604020202020204" pitchFamily="34" charset="0"/>
                          <a:cs typeface="Arial" panose="020B0604020202020204" pitchFamily="34" charset="0"/>
                        </a:rPr>
                        <a:t>Generador Sintético</a:t>
                      </a:r>
                      <a:endParaRPr lang="es-ES" sz="280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94927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Resultados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a 2"/>
          <p:cNvGraphicFramePr>
            <a:graphicFrameLocks noGrp="1"/>
          </p:cNvGraphicFramePr>
          <p:nvPr>
            <p:extLst>
              <p:ext uri="{D42A27DB-BD31-4B8C-83A1-F6EECF244321}">
                <p14:modId xmlns:p14="http://schemas.microsoft.com/office/powerpoint/2010/main" val="432570665"/>
              </p:ext>
            </p:extLst>
          </p:nvPr>
        </p:nvGraphicFramePr>
        <p:xfrm>
          <a:off x="467544" y="1844824"/>
          <a:ext cx="8208912" cy="3256136"/>
        </p:xfrm>
        <a:graphic>
          <a:graphicData uri="http://schemas.openxmlformats.org/drawingml/2006/table">
            <a:tbl>
              <a:tblPr firstRow="1" bandRow="1">
                <a:tableStyleId>{5C22544A-7EE6-4342-B048-85BDC9FD1C3A}</a:tableStyleId>
              </a:tblPr>
              <a:tblGrid>
                <a:gridCol w="1818167"/>
                <a:gridCol w="1322303"/>
                <a:gridCol w="1322303"/>
                <a:gridCol w="1239660"/>
                <a:gridCol w="1239660"/>
                <a:gridCol w="1266819"/>
              </a:tblGrid>
              <a:tr h="597231">
                <a:tc>
                  <a:txBody>
                    <a:bodyPr/>
                    <a:lstStyle/>
                    <a:p>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1</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2</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4</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2400" dirty="0" err="1" smtClean="0">
                          <a:solidFill>
                            <a:schemeClr val="tx1"/>
                          </a:solidFill>
                        </a:rPr>
                        <a:t>Nivel</a:t>
                      </a:r>
                      <a:r>
                        <a:rPr lang="en-US" sz="2400" dirty="0" smtClean="0">
                          <a:solidFill>
                            <a:schemeClr val="tx1"/>
                          </a:solidFill>
                        </a:rPr>
                        <a:t> 5</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597231">
                <a:tc>
                  <a:txBody>
                    <a:bodyPr/>
                    <a:lstStyle/>
                    <a:p>
                      <a:r>
                        <a:rPr lang="en-US" sz="2400" b="1" dirty="0" smtClean="0">
                          <a:solidFill>
                            <a:schemeClr val="tx1"/>
                          </a:solidFill>
                        </a:rPr>
                        <a:t>NBIS</a:t>
                      </a:r>
                      <a:endParaRPr lang="es-E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222</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233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133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38</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24</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0837">
                <a:tc>
                  <a:txBody>
                    <a:bodyPr/>
                    <a:lstStyle/>
                    <a:p>
                      <a:r>
                        <a:rPr lang="en-US" sz="2400" b="1" dirty="0" err="1" smtClean="0">
                          <a:solidFill>
                            <a:schemeClr val="tx1"/>
                          </a:solidFill>
                        </a:rPr>
                        <a:t>Componente</a:t>
                      </a:r>
                      <a:r>
                        <a:rPr lang="en-US" sz="2400" b="1" dirty="0" smtClean="0">
                          <a:solidFill>
                            <a:schemeClr val="tx1"/>
                          </a:solidFill>
                        </a:rPr>
                        <a:t> </a:t>
                      </a:r>
                      <a:r>
                        <a:rPr lang="en-US" sz="2400" b="1" dirty="0" err="1" smtClean="0">
                          <a:solidFill>
                            <a:schemeClr val="tx1"/>
                          </a:solidFill>
                        </a:rPr>
                        <a:t>desarrollado</a:t>
                      </a:r>
                      <a:endParaRPr lang="es-E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122</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314</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20</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37</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113</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0837">
                <a:tc>
                  <a:txBody>
                    <a:bodyPr/>
                    <a:lstStyle/>
                    <a:p>
                      <a:r>
                        <a:rPr lang="es-ES" sz="2400" b="1" noProof="0" dirty="0" smtClean="0">
                          <a:solidFill>
                            <a:schemeClr val="tx1"/>
                          </a:solidFill>
                        </a:rPr>
                        <a:t>Correlación</a:t>
                      </a:r>
                      <a:r>
                        <a:rPr lang="en-US" sz="2400" b="1" baseline="0" dirty="0" smtClean="0">
                          <a:solidFill>
                            <a:schemeClr val="tx1"/>
                          </a:solidFill>
                        </a:rPr>
                        <a:t> </a:t>
                      </a:r>
                      <a:r>
                        <a:rPr lang="es-ES" sz="2400" b="1" baseline="0" noProof="0" dirty="0" smtClean="0">
                          <a:solidFill>
                            <a:schemeClr val="tx1"/>
                          </a:solidFill>
                        </a:rPr>
                        <a:t>media</a:t>
                      </a:r>
                      <a:endParaRPr lang="es-ES" sz="24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r>
                        <a:rPr lang="en-US" sz="2400" dirty="0" smtClean="0">
                          <a:solidFill>
                            <a:schemeClr val="tx1"/>
                          </a:solidFill>
                        </a:rPr>
                        <a:t>0,49</a:t>
                      </a:r>
                      <a:endParaRPr lang="es-E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r>
            </a:tbl>
          </a:graphicData>
        </a:graphic>
      </p:graphicFrame>
    </p:spTree>
    <p:extLst>
      <p:ext uri="{BB962C8B-B14F-4D97-AF65-F5344CB8AC3E}">
        <p14:creationId xmlns:p14="http://schemas.microsoft.com/office/powerpoint/2010/main" val="3762642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3 CuadroTexto"/>
          <p:cNvSpPr txBox="1"/>
          <p:nvPr/>
        </p:nvSpPr>
        <p:spPr>
          <a:xfrm>
            <a:off x="179513" y="199"/>
            <a:ext cx="6624736" cy="692497"/>
          </a:xfrm>
          <a:prstGeom prst="rect">
            <a:avLst/>
          </a:prstGeom>
          <a:noFill/>
        </p:spPr>
        <p:txBody>
          <a:bodyPr wrap="square" rtlCol="0">
            <a:spAutoFit/>
          </a:bodyPr>
          <a:lstStyle/>
          <a:p>
            <a:r>
              <a:rPr lang="es-E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Resultados</a:t>
            </a:r>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de las pruebas</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15"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dondear rectángulo de esquina del mismo lado 4"/>
          <p:cNvSpPr/>
          <p:nvPr/>
        </p:nvSpPr>
        <p:spPr>
          <a:xfrm>
            <a:off x="622152" y="3140968"/>
            <a:ext cx="8846391" cy="1683011"/>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7" name="Redondear rectángulo de esquina del mismo lado 4"/>
          <p:cNvSpPr/>
          <p:nvPr/>
        </p:nvSpPr>
        <p:spPr>
          <a:xfrm>
            <a:off x="622152" y="1268760"/>
            <a:ext cx="8846391" cy="1512168"/>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8" name="19 Anillo"/>
          <p:cNvSpPr/>
          <p:nvPr/>
        </p:nvSpPr>
        <p:spPr>
          <a:xfrm>
            <a:off x="-1260648" y="999892"/>
            <a:ext cx="2043591" cy="1929642"/>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9" name="27 Anillo"/>
          <p:cNvSpPr/>
          <p:nvPr/>
        </p:nvSpPr>
        <p:spPr>
          <a:xfrm>
            <a:off x="-1260648" y="2996952"/>
            <a:ext cx="2059469" cy="1979083"/>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2" name="1 Rectángulo"/>
          <p:cNvSpPr/>
          <p:nvPr/>
        </p:nvSpPr>
        <p:spPr>
          <a:xfrm>
            <a:off x="971600" y="1268760"/>
            <a:ext cx="7959764" cy="1384995"/>
          </a:xfrm>
          <a:prstGeom prst="rect">
            <a:avLst/>
          </a:prstGeom>
        </p:spPr>
        <p:txBody>
          <a:bodyPr wrap="square">
            <a:spAutoFit/>
          </a:bodyPr>
          <a:lstStyle/>
          <a:p>
            <a:pPr algn="just"/>
            <a:r>
              <a:rPr lang="es-ES" sz="2700" dirty="0" smtClean="0">
                <a:latin typeface="Arial" pitchFamily="34" charset="0"/>
                <a:cs typeface="Arial" pitchFamily="34" charset="0"/>
              </a:rPr>
              <a:t>Ambos </a:t>
            </a:r>
            <a:r>
              <a:rPr lang="es-ES" sz="2700" dirty="0">
                <a:latin typeface="Arial" pitchFamily="34" charset="0"/>
                <a:cs typeface="Arial" pitchFamily="34" charset="0"/>
              </a:rPr>
              <a:t>sistemas coincidieron en la medición de la calidad de una imagen de huella dactilar en el 50% de los </a:t>
            </a:r>
            <a:r>
              <a:rPr lang="es-ES" sz="2700" dirty="0" smtClean="0">
                <a:latin typeface="Arial" pitchFamily="34" charset="0"/>
                <a:cs typeface="Arial" pitchFamily="34" charset="0"/>
              </a:rPr>
              <a:t>casos.</a:t>
            </a:r>
            <a:endParaRPr lang="en-US" sz="2700" dirty="0">
              <a:latin typeface="Arial" pitchFamily="34" charset="0"/>
              <a:cs typeface="Arial" pitchFamily="34" charset="0"/>
            </a:endParaRPr>
          </a:p>
        </p:txBody>
      </p:sp>
      <p:sp>
        <p:nvSpPr>
          <p:cNvPr id="16" name="3 Rectángulo"/>
          <p:cNvSpPr/>
          <p:nvPr/>
        </p:nvSpPr>
        <p:spPr>
          <a:xfrm>
            <a:off x="971601" y="3140968"/>
            <a:ext cx="7804925" cy="1777753"/>
          </a:xfrm>
          <a:prstGeom prst="rect">
            <a:avLst/>
          </a:prstGeom>
        </p:spPr>
        <p:txBody>
          <a:bodyPr wrap="square">
            <a:spAutoFit/>
          </a:bodyPr>
          <a:lstStyle/>
          <a:p>
            <a:pPr algn="just"/>
            <a:r>
              <a:rPr lang="es-ES" sz="2700" dirty="0">
                <a:latin typeface="Arial" pitchFamily="34" charset="0"/>
                <a:cs typeface="Arial" pitchFamily="34" charset="0"/>
              </a:rPr>
              <a:t>L</a:t>
            </a:r>
            <a:r>
              <a:rPr lang="es-ES" sz="2700" dirty="0" smtClean="0">
                <a:latin typeface="Arial" pitchFamily="34" charset="0"/>
                <a:cs typeface="Arial" pitchFamily="34" charset="0"/>
              </a:rPr>
              <a:t>os </a:t>
            </a:r>
            <a:r>
              <a:rPr lang="es-ES" sz="2700" dirty="0">
                <a:latin typeface="Arial" pitchFamily="34" charset="0"/>
                <a:cs typeface="Arial" pitchFamily="34" charset="0"/>
              </a:rPr>
              <a:t>sistemas están mejor correlacionados cuando intervienen </a:t>
            </a:r>
            <a:r>
              <a:rPr lang="es-ES" sz="2700" dirty="0" smtClean="0">
                <a:latin typeface="Arial" pitchFamily="34" charset="0"/>
                <a:cs typeface="Arial" pitchFamily="34" charset="0"/>
              </a:rPr>
              <a:t>dataset </a:t>
            </a:r>
            <a:r>
              <a:rPr lang="es-ES" sz="2700" dirty="0">
                <a:latin typeface="Arial" pitchFamily="34" charset="0"/>
                <a:cs typeface="Arial" pitchFamily="34" charset="0"/>
              </a:rPr>
              <a:t>de imágenes de huellas tomadas con el sensor capacitivo </a:t>
            </a:r>
            <a:r>
              <a:rPr lang="es-ES" sz="2700" dirty="0" smtClean="0">
                <a:latin typeface="Arial" pitchFamily="34" charset="0"/>
                <a:cs typeface="Arial" pitchFamily="34" charset="0"/>
              </a:rPr>
              <a:t>y </a:t>
            </a:r>
            <a:r>
              <a:rPr lang="es-ES" sz="2700" dirty="0">
                <a:latin typeface="Arial" pitchFamily="34" charset="0"/>
                <a:cs typeface="Arial" pitchFamily="34" charset="0"/>
              </a:rPr>
              <a:t>el generador sintético.</a:t>
            </a:r>
            <a:endParaRPr lang="en-US" sz="2700" dirty="0">
              <a:latin typeface="Arial" pitchFamily="34" charset="0"/>
              <a:cs typeface="Arial" pitchFamily="34" charset="0"/>
            </a:endParaRPr>
          </a:p>
        </p:txBody>
      </p:sp>
      <p:sp>
        <p:nvSpPr>
          <p:cNvPr id="17" name="Redondear rectángulo de esquina del mismo lado 4"/>
          <p:cNvSpPr/>
          <p:nvPr/>
        </p:nvSpPr>
        <p:spPr>
          <a:xfrm>
            <a:off x="622152" y="5354052"/>
            <a:ext cx="8846391" cy="1603340"/>
          </a:xfrm>
          <a:prstGeom prst="rect">
            <a:avLst/>
          </a:prstGeom>
          <a:solidFill>
            <a:schemeClr val="accent1">
              <a:lumMod val="20000"/>
              <a:lumOff val="80000"/>
              <a:alpha val="61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285750" algn="l" defTabSz="1422400" rtl="0" fontAlgn="base">
              <a:lnSpc>
                <a:spcPct val="90000"/>
              </a:lnSpc>
              <a:spcBef>
                <a:spcPct val="0"/>
              </a:spcBef>
              <a:spcAft>
                <a:spcPct val="0"/>
              </a:spcAft>
              <a:buChar char="••"/>
            </a:pPr>
            <a:endParaRPr lang="es-ES" sz="3200" i="1" kern="1200" dirty="0">
              <a:solidFill>
                <a:srgbClr val="002060"/>
              </a:solidFill>
              <a:latin typeface="+mn-lt"/>
              <a:ea typeface="+mn-ea"/>
              <a:cs typeface="Arial" pitchFamily="34" charset="0"/>
            </a:endParaRPr>
          </a:p>
        </p:txBody>
      </p:sp>
      <p:sp>
        <p:nvSpPr>
          <p:cNvPr id="18" name="19 Anillo"/>
          <p:cNvSpPr/>
          <p:nvPr/>
        </p:nvSpPr>
        <p:spPr>
          <a:xfrm>
            <a:off x="-1260648" y="5085184"/>
            <a:ext cx="2043591" cy="2045984"/>
          </a:xfrm>
          <a:prstGeom prst="donu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sp>
        <p:nvSpPr>
          <p:cNvPr id="19" name="1 Rectángulo"/>
          <p:cNvSpPr/>
          <p:nvPr/>
        </p:nvSpPr>
        <p:spPr>
          <a:xfrm>
            <a:off x="971600" y="5354052"/>
            <a:ext cx="7959764" cy="1338828"/>
          </a:xfrm>
          <a:prstGeom prst="rect">
            <a:avLst/>
          </a:prstGeom>
        </p:spPr>
        <p:txBody>
          <a:bodyPr wrap="square">
            <a:spAutoFit/>
          </a:bodyPr>
          <a:lstStyle/>
          <a:p>
            <a:pPr algn="just"/>
            <a:r>
              <a:rPr lang="es-ES" sz="2700" dirty="0" smtClean="0">
                <a:latin typeface="Arial" pitchFamily="34" charset="0"/>
                <a:cs typeface="Arial" pitchFamily="34" charset="0"/>
              </a:rPr>
              <a:t>El componente desarrollado es más riguroso en la medición de la calidad de imágenes de huellas dactilares que el NBIS.</a:t>
            </a:r>
            <a:endParaRPr lang="en-US" sz="2700" dirty="0">
              <a:latin typeface="Arial" pitchFamily="34" charset="0"/>
              <a:cs typeface="Arial" pitchFamily="34" charset="0"/>
            </a:endParaRPr>
          </a:p>
        </p:txBody>
      </p:sp>
    </p:spTree>
    <p:extLst>
      <p:ext uri="{BB962C8B-B14F-4D97-AF65-F5344CB8AC3E}">
        <p14:creationId xmlns:p14="http://schemas.microsoft.com/office/powerpoint/2010/main" val="308994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6" grpId="0"/>
      <p:bldP spid="17" grpId="0" animBg="1"/>
      <p:bldP spid="18"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Anillo"/>
          <p:cNvSpPr/>
          <p:nvPr/>
        </p:nvSpPr>
        <p:spPr>
          <a:xfrm>
            <a:off x="-4038600" y="548680"/>
            <a:ext cx="5562600" cy="6248400"/>
          </a:xfrm>
          <a:prstGeom prst="donut">
            <a:avLst/>
          </a:prstGeom>
          <a:solidFill>
            <a:srgbClr val="E6EDF6"/>
          </a:solidFill>
          <a:ln>
            <a:solidFill>
              <a:srgbClr val="E6EDF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graphicFrame>
        <p:nvGraphicFramePr>
          <p:cNvPr id="4" name="3 Diagrama"/>
          <p:cNvGraphicFramePr/>
          <p:nvPr>
            <p:extLst>
              <p:ext uri="{D42A27DB-BD31-4B8C-83A1-F6EECF244321}">
                <p14:modId xmlns:p14="http://schemas.microsoft.com/office/powerpoint/2010/main" val="3003852485"/>
              </p:ext>
            </p:extLst>
          </p:nvPr>
        </p:nvGraphicFramePr>
        <p:xfrm>
          <a:off x="-1219200" y="980728"/>
          <a:ext cx="5486400" cy="54481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4 CuadroTexto"/>
          <p:cNvSpPr txBox="1"/>
          <p:nvPr/>
        </p:nvSpPr>
        <p:spPr>
          <a:xfrm>
            <a:off x="2411760" y="1695579"/>
            <a:ext cx="6552728" cy="1877437"/>
          </a:xfrm>
          <a:prstGeom prst="rect">
            <a:avLst/>
          </a:prstGeom>
          <a:noFill/>
        </p:spPr>
        <p:txBody>
          <a:bodyPr wrap="square">
            <a:spAutoFit/>
          </a:bodyPr>
          <a:lstStyle/>
          <a:p>
            <a:pPr lvl="0" algn="just"/>
            <a:r>
              <a:rPr lang="es-ES" sz="2300" dirty="0">
                <a:solidFill>
                  <a:schemeClr val="accent1">
                    <a:lumMod val="75000"/>
                  </a:schemeClr>
                </a:solidFill>
                <a:latin typeface="Arial" pitchFamily="34" charset="0"/>
                <a:cs typeface="Arial" pitchFamily="34" charset="0"/>
              </a:rPr>
              <a:t>El análisis de los elementos teóricos asociados al negocio y el estudio del estado del </a:t>
            </a:r>
            <a:r>
              <a:rPr lang="es-ES" sz="2300" dirty="0" smtClean="0">
                <a:solidFill>
                  <a:schemeClr val="accent1">
                    <a:lumMod val="75000"/>
                  </a:schemeClr>
                </a:solidFill>
                <a:latin typeface="Arial" pitchFamily="34" charset="0"/>
                <a:cs typeface="Arial" pitchFamily="34" charset="0"/>
              </a:rPr>
              <a:t>arte facilitó </a:t>
            </a:r>
            <a:r>
              <a:rPr lang="es-ES" sz="2300" dirty="0">
                <a:solidFill>
                  <a:schemeClr val="accent1">
                    <a:lumMod val="75000"/>
                  </a:schemeClr>
                </a:solidFill>
                <a:latin typeface="Arial" pitchFamily="34" charset="0"/>
                <a:cs typeface="Arial" pitchFamily="34" charset="0"/>
              </a:rPr>
              <a:t>la definición de una propuesta de solución acorde a las necesidades existentes.</a:t>
            </a:r>
          </a:p>
          <a:p>
            <a:pPr algn="just">
              <a:defRPr/>
            </a:pPr>
            <a:endParaRPr lang="es-ES" sz="2400" dirty="0">
              <a:solidFill>
                <a:schemeClr val="accent1">
                  <a:lumMod val="75000"/>
                </a:schemeClr>
              </a:solidFill>
            </a:endParaRPr>
          </a:p>
        </p:txBody>
      </p:sp>
      <p:sp>
        <p:nvSpPr>
          <p:cNvPr id="2" name="1 CuadroTexto"/>
          <p:cNvSpPr txBox="1"/>
          <p:nvPr/>
        </p:nvSpPr>
        <p:spPr>
          <a:xfrm>
            <a:off x="152400" y="101600"/>
            <a:ext cx="2869696"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Conclusiones</a:t>
            </a:r>
            <a:endParaRPr lang="es-ES_tradnl" sz="3200" b="1" dirty="0">
              <a:solidFill>
                <a:schemeClr val="bg1"/>
              </a:solidFill>
              <a:latin typeface="Arial" pitchFamily="34" charset="0"/>
              <a:cs typeface="Arial" pitchFamily="34" charset="0"/>
            </a:endParaRPr>
          </a:p>
        </p:txBody>
      </p:sp>
      <p:sp>
        <p:nvSpPr>
          <p:cNvPr id="8" name="7 CuadroTexto"/>
          <p:cNvSpPr txBox="1"/>
          <p:nvPr/>
        </p:nvSpPr>
        <p:spPr>
          <a:xfrm>
            <a:off x="2411288" y="4221088"/>
            <a:ext cx="6553200" cy="1154162"/>
          </a:xfrm>
          <a:prstGeom prst="rect">
            <a:avLst/>
          </a:prstGeom>
          <a:noFill/>
        </p:spPr>
        <p:txBody>
          <a:bodyPr wrap="square">
            <a:spAutoFit/>
          </a:bodyPr>
          <a:lstStyle/>
          <a:p>
            <a:pPr lvl="0" algn="just"/>
            <a:r>
              <a:rPr lang="es-ES" sz="2300" dirty="0">
                <a:solidFill>
                  <a:schemeClr val="accent1">
                    <a:lumMod val="75000"/>
                  </a:schemeClr>
                </a:solidFill>
                <a:latin typeface="Arial" pitchFamily="34" charset="0"/>
                <a:cs typeface="Arial" pitchFamily="34" charset="0"/>
              </a:rPr>
              <a:t>La implementación del </a:t>
            </a:r>
            <a:r>
              <a:rPr lang="es-ES" sz="2300" dirty="0" smtClean="0">
                <a:solidFill>
                  <a:schemeClr val="accent1">
                    <a:lumMod val="75000"/>
                  </a:schemeClr>
                </a:solidFill>
                <a:latin typeface="Arial" pitchFamily="34" charset="0"/>
                <a:cs typeface="Arial" pitchFamily="34" charset="0"/>
              </a:rPr>
              <a:t>componente, </a:t>
            </a:r>
            <a:r>
              <a:rPr lang="es-ES" sz="2300" dirty="0" smtClean="0">
                <a:solidFill>
                  <a:schemeClr val="accent1">
                    <a:lumMod val="75000"/>
                  </a:schemeClr>
                </a:solidFill>
                <a:latin typeface="Arial" pitchFamily="34" charset="0"/>
                <a:cs typeface="Arial" pitchFamily="34" charset="0"/>
              </a:rPr>
              <a:t>luego de demostrar </a:t>
            </a:r>
            <a:r>
              <a:rPr lang="es-ES" sz="2300" dirty="0">
                <a:solidFill>
                  <a:schemeClr val="accent1">
                    <a:lumMod val="75000"/>
                  </a:schemeClr>
                </a:solidFill>
                <a:latin typeface="Arial" pitchFamily="34" charset="0"/>
                <a:cs typeface="Arial" pitchFamily="34" charset="0"/>
              </a:rPr>
              <a:t>su correcto funcionamiento, </a:t>
            </a:r>
            <a:r>
              <a:rPr lang="es-ES" sz="2300" dirty="0" smtClean="0">
                <a:solidFill>
                  <a:schemeClr val="accent1">
                    <a:lumMod val="75000"/>
                  </a:schemeClr>
                </a:solidFill>
                <a:latin typeface="Arial" pitchFamily="34" charset="0"/>
                <a:cs typeface="Arial" pitchFamily="34" charset="0"/>
              </a:rPr>
              <a:t>permitió la </a:t>
            </a:r>
            <a:r>
              <a:rPr lang="es-ES" sz="2300" dirty="0">
                <a:solidFill>
                  <a:schemeClr val="accent1">
                    <a:lumMod val="75000"/>
                  </a:schemeClr>
                </a:solidFill>
                <a:latin typeface="Arial" pitchFamily="34" charset="0"/>
                <a:cs typeface="Arial" pitchFamily="34" charset="0"/>
              </a:rPr>
              <a:t>satisfacción </a:t>
            </a:r>
            <a:r>
              <a:rPr lang="es-ES" sz="2300" dirty="0" smtClean="0">
                <a:solidFill>
                  <a:schemeClr val="accent1">
                    <a:lumMod val="75000"/>
                  </a:schemeClr>
                </a:solidFill>
                <a:latin typeface="Arial" pitchFamily="34" charset="0"/>
                <a:cs typeface="Arial" pitchFamily="34" charset="0"/>
              </a:rPr>
              <a:t>del objetivo propuesto.</a:t>
            </a:r>
            <a:endParaRPr lang="es-ES" sz="23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44229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2" descr="http://www.consultoriacpi.com.ar/Imagenes/Mundo.jpg"/>
          <p:cNvSpPr>
            <a:spLocks noChangeAspect="1" noChangeArrowheads="1"/>
          </p:cNvSpPr>
          <p:nvPr/>
        </p:nvSpPr>
        <p:spPr bwMode="auto">
          <a:xfrm>
            <a:off x="63500" y="-136525"/>
            <a:ext cx="5353050" cy="5200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0" name="Grupo 19"/>
          <p:cNvGrpSpPr/>
          <p:nvPr/>
        </p:nvGrpSpPr>
        <p:grpSpPr>
          <a:xfrm>
            <a:off x="84395" y="1135250"/>
            <a:ext cx="3816424" cy="1335749"/>
            <a:chOff x="539552" y="1345103"/>
            <a:chExt cx="3240360" cy="1152128"/>
          </a:xfrm>
          <a:solidFill>
            <a:schemeClr val="accent1">
              <a:lumMod val="40000"/>
              <a:lumOff val="60000"/>
            </a:schemeClr>
          </a:solidFill>
        </p:grpSpPr>
        <p:sp>
          <p:nvSpPr>
            <p:cNvPr id="26" name="Rectángulo redondeado 25"/>
            <p:cNvSpPr/>
            <p:nvPr/>
          </p:nvSpPr>
          <p:spPr>
            <a:xfrm>
              <a:off x="539552" y="1345103"/>
              <a:ext cx="3240360"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p:cNvSpPr txBox="1"/>
            <p:nvPr/>
          </p:nvSpPr>
          <p:spPr>
            <a:xfrm>
              <a:off x="681487" y="1473992"/>
              <a:ext cx="2956490" cy="678328"/>
            </a:xfrm>
            <a:prstGeom prst="rect">
              <a:avLst/>
            </a:prstGeom>
            <a:noFill/>
          </p:spPr>
          <p:txBody>
            <a:bodyPr wrap="square" rtlCol="0">
              <a:spAutoFit/>
            </a:bodyPr>
            <a:lstStyle/>
            <a:p>
              <a:pPr algn="ctr"/>
              <a:r>
                <a:rPr lang="en-US" sz="4800" b="1" dirty="0" err="1" smtClean="0"/>
                <a:t>Biometría</a:t>
              </a:r>
              <a:endParaRPr lang="es-ES" sz="4800" b="1" dirty="0"/>
            </a:p>
          </p:txBody>
        </p:sp>
      </p:grpSp>
      <p:sp>
        <p:nvSpPr>
          <p:cNvPr id="6" name="Flecha curvada hacia la derecha 5"/>
          <p:cNvSpPr/>
          <p:nvPr/>
        </p:nvSpPr>
        <p:spPr>
          <a:xfrm>
            <a:off x="251563" y="2701076"/>
            <a:ext cx="936104" cy="209607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7" name="Flecha curvada hacia abajo 6"/>
          <p:cNvSpPr/>
          <p:nvPr/>
        </p:nvSpPr>
        <p:spPr>
          <a:xfrm>
            <a:off x="4067987" y="980116"/>
            <a:ext cx="2088189" cy="85338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9" name="Rectángulo redondeado 28"/>
          <p:cNvSpPr/>
          <p:nvPr/>
        </p:nvSpPr>
        <p:spPr>
          <a:xfrm>
            <a:off x="1547664" y="4034403"/>
            <a:ext cx="3663940" cy="26604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4"/>
          <a:stretch>
            <a:fillRect/>
          </a:stretch>
        </p:blipFill>
        <p:spPr>
          <a:xfrm>
            <a:off x="1804552" y="4176337"/>
            <a:ext cx="1001751" cy="1454155"/>
          </a:xfrm>
          <a:prstGeom prst="rect">
            <a:avLst/>
          </a:prstGeom>
        </p:spPr>
      </p:pic>
      <p:pic>
        <p:nvPicPr>
          <p:cNvPr id="10" name="Imagen 9"/>
          <p:cNvPicPr>
            <a:picLocks noChangeAspect="1"/>
          </p:cNvPicPr>
          <p:nvPr/>
        </p:nvPicPr>
        <p:blipFill rotWithShape="1">
          <a:blip r:embed="rId5"/>
          <a:srcRect l="5978" t="6070" r="5530" b="5613"/>
          <a:stretch/>
        </p:blipFill>
        <p:spPr>
          <a:xfrm>
            <a:off x="2572587" y="5583799"/>
            <a:ext cx="964065" cy="964065"/>
          </a:xfrm>
          <a:prstGeom prst="rect">
            <a:avLst/>
          </a:prstGeom>
        </p:spPr>
      </p:pic>
      <p:grpSp>
        <p:nvGrpSpPr>
          <p:cNvPr id="15" name="Grupo 14"/>
          <p:cNvGrpSpPr/>
          <p:nvPr/>
        </p:nvGrpSpPr>
        <p:grpSpPr>
          <a:xfrm>
            <a:off x="5211604" y="1886813"/>
            <a:ext cx="3663940" cy="2592288"/>
            <a:chOff x="5211604" y="1886813"/>
            <a:chExt cx="3663940" cy="2592288"/>
          </a:xfrm>
        </p:grpSpPr>
        <p:pic>
          <p:nvPicPr>
            <p:cNvPr id="14" name="Imagen 13"/>
            <p:cNvPicPr>
              <a:picLocks noChangeAspect="1"/>
            </p:cNvPicPr>
            <p:nvPr/>
          </p:nvPicPr>
          <p:blipFill>
            <a:blip r:embed="rId6"/>
            <a:stretch>
              <a:fillRect/>
            </a:stretch>
          </p:blipFill>
          <p:spPr>
            <a:xfrm>
              <a:off x="7148506" y="2564904"/>
              <a:ext cx="1614595" cy="1914197"/>
            </a:xfrm>
            <a:prstGeom prst="rect">
              <a:avLst/>
            </a:prstGeom>
          </p:spPr>
        </p:pic>
        <p:sp>
          <p:nvSpPr>
            <p:cNvPr id="5" name="Rectángulo redondeado 4"/>
            <p:cNvSpPr/>
            <p:nvPr/>
          </p:nvSpPr>
          <p:spPr>
            <a:xfrm>
              <a:off x="5211604" y="1886813"/>
              <a:ext cx="3663940" cy="2592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p:cNvPicPr>
              <a:picLocks noChangeAspect="1"/>
            </p:cNvPicPr>
            <p:nvPr/>
          </p:nvPicPr>
          <p:blipFill rotWithShape="1">
            <a:blip r:embed="rId7"/>
            <a:srcRect t="5981" b="13814"/>
            <a:stretch/>
          </p:blipFill>
          <p:spPr>
            <a:xfrm>
              <a:off x="5467655" y="1977764"/>
              <a:ext cx="2097104" cy="1368152"/>
            </a:xfrm>
            <a:prstGeom prst="rect">
              <a:avLst/>
            </a:prstGeom>
          </p:spPr>
        </p:pic>
      </p:grpSp>
      <p:pic>
        <p:nvPicPr>
          <p:cNvPr id="2" name="Imagen 1"/>
          <p:cNvPicPr>
            <a:picLocks noChangeAspect="1"/>
          </p:cNvPicPr>
          <p:nvPr/>
        </p:nvPicPr>
        <p:blipFill rotWithShape="1">
          <a:blip r:embed="rId8">
            <a:extLst>
              <a:ext uri="{28A0092B-C50C-407E-A947-70E740481C1C}">
                <a14:useLocalDpi xmlns:a14="http://schemas.microsoft.com/office/drawing/2010/main" val="0"/>
              </a:ext>
            </a:extLst>
          </a:blip>
          <a:srcRect l="9837" t="13622" r="9837" b="10960"/>
          <a:stretch/>
        </p:blipFill>
        <p:spPr>
          <a:xfrm>
            <a:off x="3912290" y="5392649"/>
            <a:ext cx="1155386" cy="1155386"/>
          </a:xfrm>
          <a:prstGeom prst="rect">
            <a:avLst/>
          </a:prstGeom>
        </p:spPr>
      </p:pic>
      <p:grpSp>
        <p:nvGrpSpPr>
          <p:cNvPr id="21" name="Grupo 20"/>
          <p:cNvGrpSpPr/>
          <p:nvPr/>
        </p:nvGrpSpPr>
        <p:grpSpPr>
          <a:xfrm>
            <a:off x="368300" y="911667"/>
            <a:ext cx="3168352" cy="2108175"/>
            <a:chOff x="1335447" y="2628687"/>
            <a:chExt cx="3168352" cy="1224136"/>
          </a:xfrm>
        </p:grpSpPr>
        <p:sp>
          <p:nvSpPr>
            <p:cNvPr id="23" name="Rectángulo redondeado 22"/>
            <p:cNvSpPr/>
            <p:nvPr/>
          </p:nvSpPr>
          <p:spPr>
            <a:xfrm>
              <a:off x="1335447" y="2628687"/>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35447" y="2697382"/>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pic>
        <p:nvPicPr>
          <p:cNvPr id="12" name="Imagen 11"/>
          <p:cNvPicPr>
            <a:picLocks noChangeAspect="1"/>
          </p:cNvPicPr>
          <p:nvPr/>
        </p:nvPicPr>
        <p:blipFill>
          <a:blip r:embed="rId9"/>
          <a:stretch>
            <a:fillRect/>
          </a:stretch>
        </p:blipFill>
        <p:spPr>
          <a:xfrm>
            <a:off x="3054619" y="4099940"/>
            <a:ext cx="1086991" cy="1394423"/>
          </a:xfrm>
          <a:prstGeom prst="rect">
            <a:avLst/>
          </a:prstGeom>
        </p:spPr>
      </p:pic>
    </p:spTree>
    <p:extLst>
      <p:ext uri="{BB962C8B-B14F-4D97-AF65-F5344CB8AC3E}">
        <p14:creationId xmlns:p14="http://schemas.microsoft.com/office/powerpoint/2010/main" val="282973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750"/>
                                        <p:tgtEl>
                                          <p:spTgt spid="6"/>
                                        </p:tgtEl>
                                        <p:attrNameLst>
                                          <p:attrName>ppt_x</p:attrName>
                                        </p:attrNameLst>
                                      </p:cBhvr>
                                      <p:tavLst>
                                        <p:tav tm="0">
                                          <p:val>
                                            <p:strVal val="ppt_x"/>
                                          </p:val>
                                        </p:tav>
                                        <p:tav tm="100000">
                                          <p:val>
                                            <p:strVal val="ppt_x"/>
                                          </p:val>
                                        </p:tav>
                                      </p:tavLst>
                                    </p:anim>
                                    <p:anim calcmode="lin" valueType="num">
                                      <p:cBhvr additive="base">
                                        <p:cTn id="27" dur="750"/>
                                        <p:tgtEl>
                                          <p:spTgt spid="6"/>
                                        </p:tgtEl>
                                        <p:attrNameLst>
                                          <p:attrName>ppt_y</p:attrName>
                                        </p:attrNameLst>
                                      </p:cBhvr>
                                      <p:tavLst>
                                        <p:tav tm="0">
                                          <p:val>
                                            <p:strVal val="ppt_y"/>
                                          </p:val>
                                        </p:tav>
                                        <p:tav tm="100000">
                                          <p:val>
                                            <p:strVal val="1+ppt_h/2"/>
                                          </p:val>
                                        </p:tav>
                                      </p:tavLst>
                                    </p:anim>
                                    <p:set>
                                      <p:cBhvr>
                                        <p:cTn id="28" dur="1" fill="hold">
                                          <p:stCondLst>
                                            <p:cond delay="749"/>
                                          </p:stCondLst>
                                        </p:cTn>
                                        <p:tgtEl>
                                          <p:spTgt spid="6"/>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750"/>
                                        <p:tgtEl>
                                          <p:spTgt spid="29"/>
                                        </p:tgtEl>
                                        <p:attrNameLst>
                                          <p:attrName>ppt_x</p:attrName>
                                        </p:attrNameLst>
                                      </p:cBhvr>
                                      <p:tavLst>
                                        <p:tav tm="0">
                                          <p:val>
                                            <p:strVal val="ppt_x"/>
                                          </p:val>
                                        </p:tav>
                                        <p:tav tm="100000">
                                          <p:val>
                                            <p:strVal val="ppt_x"/>
                                          </p:val>
                                        </p:tav>
                                      </p:tavLst>
                                    </p:anim>
                                    <p:anim calcmode="lin" valueType="num">
                                      <p:cBhvr additive="base">
                                        <p:cTn id="31" dur="750"/>
                                        <p:tgtEl>
                                          <p:spTgt spid="29"/>
                                        </p:tgtEl>
                                        <p:attrNameLst>
                                          <p:attrName>ppt_y</p:attrName>
                                        </p:attrNameLst>
                                      </p:cBhvr>
                                      <p:tavLst>
                                        <p:tav tm="0">
                                          <p:val>
                                            <p:strVal val="ppt_y"/>
                                          </p:val>
                                        </p:tav>
                                        <p:tav tm="100000">
                                          <p:val>
                                            <p:strVal val="1+ppt_h/2"/>
                                          </p:val>
                                        </p:tav>
                                      </p:tavLst>
                                    </p:anim>
                                    <p:set>
                                      <p:cBhvr>
                                        <p:cTn id="32" dur="1" fill="hold">
                                          <p:stCondLst>
                                            <p:cond delay="749"/>
                                          </p:stCondLst>
                                        </p:cTn>
                                        <p:tgtEl>
                                          <p:spTgt spid="29"/>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750"/>
                                        <p:tgtEl>
                                          <p:spTgt spid="10"/>
                                        </p:tgtEl>
                                        <p:attrNameLst>
                                          <p:attrName>ppt_x</p:attrName>
                                        </p:attrNameLst>
                                      </p:cBhvr>
                                      <p:tavLst>
                                        <p:tav tm="0">
                                          <p:val>
                                            <p:strVal val="ppt_x"/>
                                          </p:val>
                                        </p:tav>
                                        <p:tav tm="100000">
                                          <p:val>
                                            <p:strVal val="ppt_x"/>
                                          </p:val>
                                        </p:tav>
                                      </p:tavLst>
                                    </p:anim>
                                    <p:anim calcmode="lin" valueType="num">
                                      <p:cBhvr additive="base">
                                        <p:cTn id="35" dur="750"/>
                                        <p:tgtEl>
                                          <p:spTgt spid="10"/>
                                        </p:tgtEl>
                                        <p:attrNameLst>
                                          <p:attrName>ppt_y</p:attrName>
                                        </p:attrNameLst>
                                      </p:cBhvr>
                                      <p:tavLst>
                                        <p:tav tm="0">
                                          <p:val>
                                            <p:strVal val="ppt_y"/>
                                          </p:val>
                                        </p:tav>
                                        <p:tav tm="100000">
                                          <p:val>
                                            <p:strVal val="1+ppt_h/2"/>
                                          </p:val>
                                        </p:tav>
                                      </p:tavLst>
                                    </p:anim>
                                    <p:set>
                                      <p:cBhvr>
                                        <p:cTn id="36" dur="1" fill="hold">
                                          <p:stCondLst>
                                            <p:cond delay="749"/>
                                          </p:stCondLst>
                                        </p:cTn>
                                        <p:tgtEl>
                                          <p:spTgt spid="10"/>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750"/>
                                        <p:tgtEl>
                                          <p:spTgt spid="12"/>
                                        </p:tgtEl>
                                        <p:attrNameLst>
                                          <p:attrName>ppt_x</p:attrName>
                                        </p:attrNameLst>
                                      </p:cBhvr>
                                      <p:tavLst>
                                        <p:tav tm="0">
                                          <p:val>
                                            <p:strVal val="ppt_x"/>
                                          </p:val>
                                        </p:tav>
                                        <p:tav tm="100000">
                                          <p:val>
                                            <p:strVal val="ppt_x"/>
                                          </p:val>
                                        </p:tav>
                                      </p:tavLst>
                                    </p:anim>
                                    <p:anim calcmode="lin" valueType="num">
                                      <p:cBhvr additive="base">
                                        <p:cTn id="39" dur="750"/>
                                        <p:tgtEl>
                                          <p:spTgt spid="12"/>
                                        </p:tgtEl>
                                        <p:attrNameLst>
                                          <p:attrName>ppt_y</p:attrName>
                                        </p:attrNameLst>
                                      </p:cBhvr>
                                      <p:tavLst>
                                        <p:tav tm="0">
                                          <p:val>
                                            <p:strVal val="ppt_y"/>
                                          </p:val>
                                        </p:tav>
                                        <p:tav tm="100000">
                                          <p:val>
                                            <p:strVal val="1+ppt_h/2"/>
                                          </p:val>
                                        </p:tav>
                                      </p:tavLst>
                                    </p:anim>
                                    <p:set>
                                      <p:cBhvr>
                                        <p:cTn id="40" dur="1" fill="hold">
                                          <p:stCondLst>
                                            <p:cond delay="749"/>
                                          </p:stCondLst>
                                        </p:cTn>
                                        <p:tgtEl>
                                          <p:spTgt spid="12"/>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750"/>
                                        <p:tgtEl>
                                          <p:spTgt spid="7"/>
                                        </p:tgtEl>
                                        <p:attrNameLst>
                                          <p:attrName>ppt_x</p:attrName>
                                        </p:attrNameLst>
                                      </p:cBhvr>
                                      <p:tavLst>
                                        <p:tav tm="0">
                                          <p:val>
                                            <p:strVal val="ppt_x"/>
                                          </p:val>
                                        </p:tav>
                                        <p:tav tm="100000">
                                          <p:val>
                                            <p:strVal val="ppt_x"/>
                                          </p:val>
                                        </p:tav>
                                      </p:tavLst>
                                    </p:anim>
                                    <p:anim calcmode="lin" valueType="num">
                                      <p:cBhvr additive="base">
                                        <p:cTn id="43" dur="750"/>
                                        <p:tgtEl>
                                          <p:spTgt spid="7"/>
                                        </p:tgtEl>
                                        <p:attrNameLst>
                                          <p:attrName>ppt_y</p:attrName>
                                        </p:attrNameLst>
                                      </p:cBhvr>
                                      <p:tavLst>
                                        <p:tav tm="0">
                                          <p:val>
                                            <p:strVal val="ppt_y"/>
                                          </p:val>
                                        </p:tav>
                                        <p:tav tm="100000">
                                          <p:val>
                                            <p:strVal val="1+ppt_h/2"/>
                                          </p:val>
                                        </p:tav>
                                      </p:tavLst>
                                    </p:anim>
                                    <p:set>
                                      <p:cBhvr>
                                        <p:cTn id="44" dur="1" fill="hold">
                                          <p:stCondLst>
                                            <p:cond delay="749"/>
                                          </p:stCondLst>
                                        </p:cTn>
                                        <p:tgtEl>
                                          <p:spTgt spid="7"/>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750"/>
                                        <p:tgtEl>
                                          <p:spTgt spid="15"/>
                                        </p:tgtEl>
                                        <p:attrNameLst>
                                          <p:attrName>ppt_x</p:attrName>
                                        </p:attrNameLst>
                                      </p:cBhvr>
                                      <p:tavLst>
                                        <p:tav tm="0">
                                          <p:val>
                                            <p:strVal val="ppt_x"/>
                                          </p:val>
                                        </p:tav>
                                        <p:tav tm="100000">
                                          <p:val>
                                            <p:strVal val="ppt_x"/>
                                          </p:val>
                                        </p:tav>
                                      </p:tavLst>
                                    </p:anim>
                                    <p:anim calcmode="lin" valueType="num">
                                      <p:cBhvr additive="base">
                                        <p:cTn id="47" dur="750"/>
                                        <p:tgtEl>
                                          <p:spTgt spid="15"/>
                                        </p:tgtEl>
                                        <p:attrNameLst>
                                          <p:attrName>ppt_y</p:attrName>
                                        </p:attrNameLst>
                                      </p:cBhvr>
                                      <p:tavLst>
                                        <p:tav tm="0">
                                          <p:val>
                                            <p:strVal val="ppt_y"/>
                                          </p:val>
                                        </p:tav>
                                        <p:tav tm="100000">
                                          <p:val>
                                            <p:strVal val="1+ppt_h/2"/>
                                          </p:val>
                                        </p:tav>
                                      </p:tavLst>
                                    </p:anim>
                                    <p:set>
                                      <p:cBhvr>
                                        <p:cTn id="48" dur="1" fill="hold">
                                          <p:stCondLst>
                                            <p:cond delay="74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750"/>
                                        <p:tgtEl>
                                          <p:spTgt spid="20"/>
                                        </p:tgtEl>
                                        <p:attrNameLst>
                                          <p:attrName>ppt_x</p:attrName>
                                        </p:attrNameLst>
                                      </p:cBhvr>
                                      <p:tavLst>
                                        <p:tav tm="0">
                                          <p:val>
                                            <p:strVal val="ppt_x"/>
                                          </p:val>
                                        </p:tav>
                                        <p:tav tm="100000">
                                          <p:val>
                                            <p:strVal val="ppt_x"/>
                                          </p:val>
                                        </p:tav>
                                      </p:tavLst>
                                    </p:anim>
                                    <p:anim calcmode="lin" valueType="num">
                                      <p:cBhvr additive="base">
                                        <p:cTn id="51" dur="750"/>
                                        <p:tgtEl>
                                          <p:spTgt spid="20"/>
                                        </p:tgtEl>
                                        <p:attrNameLst>
                                          <p:attrName>ppt_y</p:attrName>
                                        </p:attrNameLst>
                                      </p:cBhvr>
                                      <p:tavLst>
                                        <p:tav tm="0">
                                          <p:val>
                                            <p:strVal val="ppt_y"/>
                                          </p:val>
                                        </p:tav>
                                        <p:tav tm="100000">
                                          <p:val>
                                            <p:strVal val="1+ppt_h/2"/>
                                          </p:val>
                                        </p:tav>
                                      </p:tavLst>
                                    </p:anim>
                                    <p:set>
                                      <p:cBhvr>
                                        <p:cTn id="52" dur="1" fill="hold">
                                          <p:stCondLst>
                                            <p:cond delay="749"/>
                                          </p:stCondLst>
                                        </p:cTn>
                                        <p:tgtEl>
                                          <p:spTgt spid="2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750"/>
                                        <p:tgtEl>
                                          <p:spTgt spid="2"/>
                                        </p:tgtEl>
                                        <p:attrNameLst>
                                          <p:attrName>ppt_x</p:attrName>
                                        </p:attrNameLst>
                                      </p:cBhvr>
                                      <p:tavLst>
                                        <p:tav tm="0">
                                          <p:val>
                                            <p:strVal val="ppt_x"/>
                                          </p:val>
                                        </p:tav>
                                        <p:tav tm="100000">
                                          <p:val>
                                            <p:strVal val="ppt_x"/>
                                          </p:val>
                                        </p:tav>
                                      </p:tavLst>
                                    </p:anim>
                                    <p:anim calcmode="lin" valueType="num">
                                      <p:cBhvr additive="base">
                                        <p:cTn id="55" dur="750"/>
                                        <p:tgtEl>
                                          <p:spTgt spid="2"/>
                                        </p:tgtEl>
                                        <p:attrNameLst>
                                          <p:attrName>ppt_y</p:attrName>
                                        </p:attrNameLst>
                                      </p:cBhvr>
                                      <p:tavLst>
                                        <p:tav tm="0">
                                          <p:val>
                                            <p:strVal val="ppt_y"/>
                                          </p:val>
                                        </p:tav>
                                        <p:tav tm="100000">
                                          <p:val>
                                            <p:strVal val="1+ppt_h/2"/>
                                          </p:val>
                                        </p:tav>
                                      </p:tavLst>
                                    </p:anim>
                                    <p:set>
                                      <p:cBhvr>
                                        <p:cTn id="56" dur="1" fill="hold">
                                          <p:stCondLst>
                                            <p:cond delay="749"/>
                                          </p:stCondLst>
                                        </p:cTn>
                                        <p:tgtEl>
                                          <p:spTgt spid="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64" presetClass="path" presetSubtype="0" accel="50000" decel="50000" fill="hold" nodeType="withEffect">
                                  <p:stCondLst>
                                    <p:cond delay="100"/>
                                  </p:stCondLst>
                                  <p:childTnLst>
                                    <p:animMotion origin="layout" path="M -3.33333E-6 3.7037E-6 L 0.07049 -0.39236 " pathEditMode="relative" rAng="0" ptsTypes="AA">
                                      <p:cBhvr>
                                        <p:cTn id="60" dur="500" fill="hold"/>
                                        <p:tgtEl>
                                          <p:spTgt spid="8"/>
                                        </p:tgtEl>
                                        <p:attrNameLst>
                                          <p:attrName>ppt_x</p:attrName>
                                          <p:attrName>ppt_y</p:attrName>
                                        </p:attrNameLst>
                                      </p:cBhvr>
                                      <p:rCtr x="3524"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29" grpId="0" animBg="1"/>
      <p:bldP spid="29"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2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Anillo"/>
          <p:cNvSpPr/>
          <p:nvPr/>
        </p:nvSpPr>
        <p:spPr>
          <a:xfrm>
            <a:off x="-4038600" y="548680"/>
            <a:ext cx="5562600" cy="6248400"/>
          </a:xfrm>
          <a:prstGeom prst="donut">
            <a:avLst/>
          </a:prstGeom>
          <a:solidFill>
            <a:srgbClr val="E6EDF6"/>
          </a:solidFill>
          <a:ln>
            <a:solidFill>
              <a:srgbClr val="E6EDF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graphicFrame>
        <p:nvGraphicFramePr>
          <p:cNvPr id="4" name="3 Diagrama"/>
          <p:cNvGraphicFramePr/>
          <p:nvPr>
            <p:extLst>
              <p:ext uri="{D42A27DB-BD31-4B8C-83A1-F6EECF244321}">
                <p14:modId xmlns:p14="http://schemas.microsoft.com/office/powerpoint/2010/main" val="133054088"/>
              </p:ext>
            </p:extLst>
          </p:nvPr>
        </p:nvGraphicFramePr>
        <p:xfrm>
          <a:off x="-1219200" y="933147"/>
          <a:ext cx="5486400" cy="54481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1 CuadroTexto"/>
          <p:cNvSpPr txBox="1"/>
          <p:nvPr/>
        </p:nvSpPr>
        <p:spPr>
          <a:xfrm>
            <a:off x="152400" y="101600"/>
            <a:ext cx="2869696" cy="584775"/>
          </a:xfrm>
          <a:prstGeom prst="rect">
            <a:avLst/>
          </a:prstGeom>
          <a:noFill/>
        </p:spPr>
        <p:txBody>
          <a:bodyPr wrap="none">
            <a:spAutoFit/>
          </a:bodyPr>
          <a:lstStyle/>
          <a:p>
            <a:pPr>
              <a:defRPr/>
            </a:pPr>
            <a:r>
              <a:rPr lang="es-ES" sz="3200" b="1" dirty="0" smtClean="0">
                <a:solidFill>
                  <a:schemeClr val="bg1"/>
                </a:solidFill>
                <a:latin typeface="Arial" pitchFamily="34" charset="0"/>
                <a:cs typeface="Arial" pitchFamily="34" charset="0"/>
              </a:rPr>
              <a:t>Conclusiones</a:t>
            </a:r>
            <a:endParaRPr lang="es-ES_tradnl" sz="3200" b="1" dirty="0">
              <a:solidFill>
                <a:schemeClr val="bg1"/>
              </a:solidFill>
              <a:latin typeface="Arial" pitchFamily="34" charset="0"/>
              <a:cs typeface="Arial" pitchFamily="34" charset="0"/>
            </a:endParaRPr>
          </a:p>
        </p:txBody>
      </p:sp>
      <p:sp>
        <p:nvSpPr>
          <p:cNvPr id="5" name="4 CuadroTexto"/>
          <p:cNvSpPr txBox="1"/>
          <p:nvPr/>
        </p:nvSpPr>
        <p:spPr>
          <a:xfrm>
            <a:off x="2267744" y="1916832"/>
            <a:ext cx="6553200" cy="1862048"/>
          </a:xfrm>
          <a:prstGeom prst="rect">
            <a:avLst/>
          </a:prstGeom>
          <a:noFill/>
        </p:spPr>
        <p:txBody>
          <a:bodyPr wrap="square" rtlCol="0">
            <a:spAutoFit/>
          </a:bodyPr>
          <a:lstStyle/>
          <a:p>
            <a:pPr algn="just"/>
            <a:r>
              <a:rPr lang="es-ES" sz="2300" dirty="0" smtClean="0">
                <a:solidFill>
                  <a:schemeClr val="accent1">
                    <a:lumMod val="75000"/>
                  </a:schemeClr>
                </a:solidFill>
                <a:latin typeface="Arial" pitchFamily="34" charset="0"/>
                <a:cs typeface="Arial" pitchFamily="34" charset="0"/>
              </a:rPr>
              <a:t>El uso del componente permitió </a:t>
            </a:r>
            <a:r>
              <a:rPr lang="es-ES" sz="2300" dirty="0">
                <a:solidFill>
                  <a:schemeClr val="accent1">
                    <a:lumMod val="75000"/>
                  </a:schemeClr>
                </a:solidFill>
                <a:latin typeface="Arial" pitchFamily="34" charset="0"/>
                <a:cs typeface="Arial" pitchFamily="34" charset="0"/>
              </a:rPr>
              <a:t>descartar imágenes de baja calidad del proceso de extracción de características, garantizando en consecuencia la disminución de la tasa del error FTP.</a:t>
            </a:r>
            <a:endParaRPr lang="es-US" sz="2300" dirty="0">
              <a:solidFill>
                <a:schemeClr val="accent1">
                  <a:lumMod val="75000"/>
                </a:schemeClr>
              </a:solidFill>
              <a:latin typeface="Arial" pitchFamily="34" charset="0"/>
              <a:cs typeface="Arial" pitchFamily="34" charset="0"/>
            </a:endParaRPr>
          </a:p>
        </p:txBody>
      </p:sp>
      <p:sp>
        <p:nvSpPr>
          <p:cNvPr id="11" name="10 CuadroTexto"/>
          <p:cNvSpPr txBox="1"/>
          <p:nvPr/>
        </p:nvSpPr>
        <p:spPr>
          <a:xfrm>
            <a:off x="2267744" y="4021321"/>
            <a:ext cx="6588225" cy="2215991"/>
          </a:xfrm>
          <a:prstGeom prst="rect">
            <a:avLst/>
          </a:prstGeom>
          <a:noFill/>
        </p:spPr>
        <p:txBody>
          <a:bodyPr wrap="square">
            <a:spAutoFit/>
          </a:bodyPr>
          <a:lstStyle/>
          <a:p>
            <a:pPr lvl="0" algn="just"/>
            <a:r>
              <a:rPr lang="es-ES" sz="2300" dirty="0">
                <a:solidFill>
                  <a:schemeClr val="accent1">
                    <a:lumMod val="75000"/>
                  </a:schemeClr>
                </a:solidFill>
                <a:latin typeface="Arial" pitchFamily="34" charset="0"/>
                <a:cs typeface="Arial" pitchFamily="34" charset="0"/>
              </a:rPr>
              <a:t>La aplicación de pruebas experimentales al componente demostró un comportamiento estable al procesar imágenes tomadas con diferentes sensores, asegurando su adaptabilidad y utilidad en ambientes que utilicen distintas tecnologías de captura.</a:t>
            </a:r>
          </a:p>
        </p:txBody>
      </p:sp>
    </p:spTree>
    <p:extLst>
      <p:ext uri="{BB962C8B-B14F-4D97-AF65-F5344CB8AC3E}">
        <p14:creationId xmlns:p14="http://schemas.microsoft.com/office/powerpoint/2010/main" val="1011843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6381329"/>
            <a:ext cx="9144000" cy="504055"/>
          </a:xfrm>
          <a:prstGeom prst="rect">
            <a:avLst/>
          </a:prstGeom>
          <a:gradFill>
            <a:gsLst>
              <a:gs pos="47000">
                <a:schemeClr val="tx2">
                  <a:lumMod val="75000"/>
                </a:schemeClr>
              </a:gs>
              <a:gs pos="0">
                <a:schemeClr val="accent1">
                  <a:shade val="67500"/>
                  <a:satMod val="115000"/>
                  <a:lumMod val="81000"/>
                </a:schemeClr>
              </a:gs>
              <a:gs pos="100000">
                <a:schemeClr val="accent1">
                  <a:lumMod val="75000"/>
                  <a:shade val="100000"/>
                  <a:satMod val="115000"/>
                </a:schemeClr>
              </a:gs>
            </a:gsLst>
            <a:path path="circle">
              <a:fillToRect t="100000" r="100000"/>
            </a:path>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4 CuadroTexto"/>
          <p:cNvSpPr txBox="1">
            <a:spLocks noChangeArrowheads="1"/>
          </p:cNvSpPr>
          <p:nvPr/>
        </p:nvSpPr>
        <p:spPr bwMode="auto">
          <a:xfrm>
            <a:off x="0" y="2381979"/>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 sz="2400" b="1" dirty="0"/>
              <a:t>Componente </a:t>
            </a:r>
            <a:r>
              <a:rPr lang="es-ES" sz="2400" b="1" dirty="0" smtClean="0"/>
              <a:t>de medición </a:t>
            </a:r>
            <a:r>
              <a:rPr lang="es-ES" sz="2400" b="1" dirty="0"/>
              <a:t>de la calidad de las imágenes de huellas dactilares.</a:t>
            </a:r>
            <a:endParaRPr lang="es-ES" sz="2200" dirty="0">
              <a:solidFill>
                <a:srgbClr val="376092"/>
              </a:solidFill>
              <a:latin typeface="Calibri" pitchFamily="34" charset="0"/>
            </a:endParaRPr>
          </a:p>
        </p:txBody>
      </p:sp>
      <p:sp>
        <p:nvSpPr>
          <p:cNvPr id="4103" name="8 Rectángulo"/>
          <p:cNvSpPr>
            <a:spLocks noChangeArrowheads="1"/>
          </p:cNvSpPr>
          <p:nvPr/>
        </p:nvSpPr>
        <p:spPr bwMode="auto">
          <a:xfrm>
            <a:off x="0" y="3356992"/>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s-ES" sz="2000" b="1" dirty="0">
                <a:solidFill>
                  <a:srgbClr val="000000"/>
                </a:solidFill>
                <a:latin typeface="Arial" pitchFamily="34" charset="0"/>
                <a:cs typeface="Arial" pitchFamily="34" charset="0"/>
              </a:rPr>
              <a:t>Autores:</a:t>
            </a:r>
            <a:endParaRPr lang="es-ES" sz="2000" dirty="0">
              <a:solidFill>
                <a:srgbClr val="000000"/>
              </a:solidFill>
              <a:latin typeface="Arial" pitchFamily="34" charset="0"/>
              <a:cs typeface="Arial" pitchFamily="34" charset="0"/>
            </a:endParaRPr>
          </a:p>
          <a:p>
            <a:pPr algn="ctr">
              <a:lnSpc>
                <a:spcPct val="80000"/>
              </a:lnSpc>
            </a:pPr>
            <a:r>
              <a:rPr lang="en-US" sz="2000" dirty="0"/>
              <a:t>Alexei Alayo Rondón</a:t>
            </a:r>
          </a:p>
          <a:p>
            <a:pPr algn="ctr">
              <a:lnSpc>
                <a:spcPct val="80000"/>
              </a:lnSpc>
            </a:pPr>
            <a:r>
              <a:rPr lang="en-US" sz="2000" dirty="0" smtClean="0"/>
              <a:t>Miriela </a:t>
            </a:r>
            <a:r>
              <a:rPr lang="en-US" sz="2000" dirty="0"/>
              <a:t>Velazquez Arias</a:t>
            </a:r>
          </a:p>
          <a:p>
            <a:pPr algn="ctr" fontAlgn="base">
              <a:spcBef>
                <a:spcPct val="0"/>
              </a:spcBef>
              <a:spcAft>
                <a:spcPct val="0"/>
              </a:spcAft>
            </a:pPr>
            <a:endParaRPr lang="es-ES" sz="2000" dirty="0">
              <a:solidFill>
                <a:srgbClr val="000000"/>
              </a:solidFill>
              <a:latin typeface="Arial" pitchFamily="34" charset="0"/>
              <a:cs typeface="Arial" pitchFamily="34" charset="0"/>
            </a:endParaRPr>
          </a:p>
          <a:p>
            <a:pPr algn="ctr" fontAlgn="base">
              <a:spcBef>
                <a:spcPct val="0"/>
              </a:spcBef>
              <a:spcAft>
                <a:spcPct val="0"/>
              </a:spcAft>
            </a:pPr>
            <a:r>
              <a:rPr lang="es-ES" sz="2000" b="1" dirty="0" smtClean="0">
                <a:solidFill>
                  <a:srgbClr val="000000"/>
                </a:solidFill>
                <a:latin typeface="Arial" pitchFamily="34" charset="0"/>
                <a:cs typeface="Arial" pitchFamily="34" charset="0"/>
              </a:rPr>
              <a:t>Tutores:        </a:t>
            </a:r>
            <a:endParaRPr lang="es-ES" sz="2000" b="1" dirty="0">
              <a:solidFill>
                <a:srgbClr val="000000"/>
              </a:solidFill>
              <a:latin typeface="Arial" pitchFamily="34" charset="0"/>
              <a:cs typeface="Arial" pitchFamily="34" charset="0"/>
            </a:endParaRPr>
          </a:p>
          <a:p>
            <a:pPr algn="ctr"/>
            <a:r>
              <a:rPr lang="es-ES" sz="2000" dirty="0"/>
              <a:t>Ing. Yaicel </a:t>
            </a:r>
            <a:r>
              <a:rPr lang="es-ES" sz="2000" dirty="0" smtClean="0"/>
              <a:t>Díaz Córdova</a:t>
            </a:r>
            <a:endParaRPr lang="es-US" sz="2000" dirty="0"/>
          </a:p>
          <a:p>
            <a:pPr algn="ctr"/>
            <a:r>
              <a:rPr lang="es-ES" sz="2000" dirty="0" smtClean="0"/>
              <a:t>Ing</a:t>
            </a:r>
            <a:r>
              <a:rPr lang="es-ES" sz="2000" dirty="0"/>
              <a:t>. Ramón Santana Fernández</a:t>
            </a:r>
            <a:endParaRPr lang="es-US" sz="2400" dirty="0"/>
          </a:p>
          <a:p>
            <a:endParaRPr lang="es-ES" sz="2000" dirty="0">
              <a:solidFill>
                <a:srgbClr val="000000"/>
              </a:solidFill>
              <a:latin typeface="Arial" pitchFamily="34" charset="0"/>
              <a:cs typeface="Arial" pitchFamily="34" charset="0"/>
            </a:endParaRPr>
          </a:p>
        </p:txBody>
      </p:sp>
      <p:cxnSp>
        <p:nvCxnSpPr>
          <p:cNvPr id="14" name="13 Conector recto"/>
          <p:cNvCxnSpPr/>
          <p:nvPr/>
        </p:nvCxnSpPr>
        <p:spPr>
          <a:xfrm>
            <a:off x="1259632" y="3212976"/>
            <a:ext cx="6552728" cy="0"/>
          </a:xfrm>
          <a:prstGeom prst="line">
            <a:avLst/>
          </a:prstGeom>
        </p:spPr>
        <p:style>
          <a:lnRef idx="1">
            <a:schemeClr val="dk1"/>
          </a:lnRef>
          <a:fillRef idx="0">
            <a:schemeClr val="dk1"/>
          </a:fillRef>
          <a:effectRef idx="0">
            <a:schemeClr val="dk1"/>
          </a:effectRef>
          <a:fontRef idx="minor">
            <a:schemeClr val="tx1"/>
          </a:fontRef>
        </p:style>
      </p:cxnSp>
      <p:pic>
        <p:nvPicPr>
          <p:cNvPr id="25" name="Picture 6"/>
          <p:cNvPicPr>
            <a:picLocks noChangeAspect="1"/>
          </p:cNvPicPr>
          <p:nvPr/>
        </p:nvPicPr>
        <p:blipFill rotWithShape="1">
          <a:blip r:embed="rId2">
            <a:extLst>
              <a:ext uri="{28A0092B-C50C-407E-A947-70E740481C1C}">
                <a14:useLocalDpi xmlns:a14="http://schemas.microsoft.com/office/drawing/2010/main" val="0"/>
              </a:ext>
            </a:extLst>
          </a:blip>
          <a:srcRect b="27979"/>
          <a:stretch/>
        </p:blipFill>
        <p:spPr bwMode="auto">
          <a:xfrm>
            <a:off x="2320437" y="741239"/>
            <a:ext cx="4483811" cy="11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25 CuadroTexto"/>
          <p:cNvSpPr txBox="1"/>
          <p:nvPr/>
        </p:nvSpPr>
        <p:spPr>
          <a:xfrm>
            <a:off x="0" y="6453336"/>
            <a:ext cx="9144000" cy="338554"/>
          </a:xfrm>
          <a:prstGeom prst="rect">
            <a:avLst/>
          </a:prstGeom>
          <a:noFill/>
        </p:spPr>
        <p:txBody>
          <a:bodyPr wrap="square" rtlCol="0">
            <a:spAutoFit/>
          </a:bodyPr>
          <a:lstStyle/>
          <a:p>
            <a:pPr algn="ctr"/>
            <a:r>
              <a:rPr lang="es-ES" sz="1600" spc="300" dirty="0" smtClean="0">
                <a:solidFill>
                  <a:schemeClr val="accent1">
                    <a:lumMod val="60000"/>
                    <a:lumOff val="40000"/>
                  </a:schemeClr>
                </a:solidFill>
                <a:latin typeface="Arial" pitchFamily="34" charset="0"/>
                <a:cs typeface="Arial" pitchFamily="34" charset="0"/>
              </a:rPr>
              <a:t>Centro de Identificación y Seguridad Digital</a:t>
            </a:r>
            <a:endParaRPr lang="es-ES" sz="1600" spc="300" dirty="0">
              <a:solidFill>
                <a:schemeClr val="accent1">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444391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p:cNvPicPr>
            <a:picLocks noChangeAspect="1"/>
          </p:cNvPicPr>
          <p:nvPr/>
        </p:nvPicPr>
        <p:blipFill>
          <a:blip r:embed="rId3"/>
          <a:stretch>
            <a:fillRect/>
          </a:stretch>
        </p:blipFill>
        <p:spPr>
          <a:xfrm>
            <a:off x="2444769" y="1484784"/>
            <a:ext cx="1001751" cy="1454155"/>
          </a:xfrm>
          <a:prstGeom prst="rect">
            <a:avLst/>
          </a:prstGeom>
        </p:spPr>
      </p:pic>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1" name="Grupo 20"/>
          <p:cNvGrpSpPr/>
          <p:nvPr/>
        </p:nvGrpSpPr>
        <p:grpSpPr>
          <a:xfrm>
            <a:off x="363587" y="914677"/>
            <a:ext cx="3168352" cy="2108175"/>
            <a:chOff x="1375506" y="2630435"/>
            <a:chExt cx="3168352" cy="1224136"/>
          </a:xfrm>
        </p:grpSpPr>
        <p:sp>
          <p:nvSpPr>
            <p:cNvPr id="23" name="Rectángulo redondeado 22"/>
            <p:cNvSpPr/>
            <p:nvPr/>
          </p:nvSpPr>
          <p:spPr>
            <a:xfrm>
              <a:off x="1375506" y="2630435"/>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75506" y="2695561"/>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grpSp>
        <p:nvGrpSpPr>
          <p:cNvPr id="16" name="Grupo 15"/>
          <p:cNvGrpSpPr/>
          <p:nvPr/>
        </p:nvGrpSpPr>
        <p:grpSpPr>
          <a:xfrm>
            <a:off x="4812684" y="1343715"/>
            <a:ext cx="4176469" cy="4317533"/>
            <a:chOff x="4571994" y="911667"/>
            <a:chExt cx="4176469" cy="4317533"/>
          </a:xfrm>
        </p:grpSpPr>
        <p:pic>
          <p:nvPicPr>
            <p:cNvPr id="15" name="Imagen 14"/>
            <p:cNvPicPr>
              <a:picLocks noChangeAspect="1"/>
            </p:cNvPicPr>
            <p:nvPr/>
          </p:nvPicPr>
          <p:blipFill rotWithShape="1">
            <a:blip r:embed="rId5"/>
            <a:srcRect l="7084" t="4295" r="3043"/>
            <a:stretch/>
          </p:blipFill>
          <p:spPr>
            <a:xfrm>
              <a:off x="6300190" y="1966625"/>
              <a:ext cx="2448273" cy="1604392"/>
            </a:xfrm>
            <a:prstGeom prst="rect">
              <a:avLst/>
            </a:prstGeom>
          </p:spPr>
        </p:pic>
        <p:sp>
          <p:nvSpPr>
            <p:cNvPr id="36" name="Rectángulo redondeado 35"/>
            <p:cNvSpPr/>
            <p:nvPr/>
          </p:nvSpPr>
          <p:spPr>
            <a:xfrm>
              <a:off x="4571994" y="911667"/>
              <a:ext cx="4176469" cy="4317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rotWithShape="1">
            <a:blip r:embed="rId6"/>
            <a:srcRect t="22232" b="7850"/>
            <a:stretch/>
          </p:blipFill>
          <p:spPr>
            <a:xfrm>
              <a:off x="4860032" y="1160748"/>
              <a:ext cx="1762125" cy="1548172"/>
            </a:xfrm>
            <a:prstGeom prst="rect">
              <a:avLst/>
            </a:prstGeom>
          </p:spPr>
        </p:pic>
        <p:pic>
          <p:nvPicPr>
            <p:cNvPr id="11" name="Imagen 10"/>
            <p:cNvPicPr>
              <a:picLocks noChangeAspect="1"/>
            </p:cNvPicPr>
            <p:nvPr/>
          </p:nvPicPr>
          <p:blipFill>
            <a:blip r:embed="rId7"/>
            <a:stretch>
              <a:fillRect/>
            </a:stretch>
          </p:blipFill>
          <p:spPr>
            <a:xfrm>
              <a:off x="4961264" y="3429013"/>
              <a:ext cx="1842985" cy="1590486"/>
            </a:xfrm>
            <a:prstGeom prst="rect">
              <a:avLst/>
            </a:prstGeom>
          </p:spPr>
        </p:pic>
      </p:grpSp>
      <p:cxnSp>
        <p:nvCxnSpPr>
          <p:cNvPr id="18" name="Conector recto de flecha 17"/>
          <p:cNvCxnSpPr/>
          <p:nvPr/>
        </p:nvCxnSpPr>
        <p:spPr>
          <a:xfrm>
            <a:off x="3707904" y="2181859"/>
            <a:ext cx="1032772"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5" name="Grupo 4"/>
          <p:cNvGrpSpPr/>
          <p:nvPr/>
        </p:nvGrpSpPr>
        <p:grpSpPr>
          <a:xfrm>
            <a:off x="323528" y="3356992"/>
            <a:ext cx="3312368" cy="3384376"/>
            <a:chOff x="424960" y="3210185"/>
            <a:chExt cx="3312368" cy="3384376"/>
          </a:xfrm>
        </p:grpSpPr>
        <p:pic>
          <p:nvPicPr>
            <p:cNvPr id="2" name="Imagen 1"/>
            <p:cNvPicPr>
              <a:picLocks noChangeAspect="1"/>
            </p:cNvPicPr>
            <p:nvPr/>
          </p:nvPicPr>
          <p:blipFill>
            <a:blip r:embed="rId8"/>
            <a:stretch>
              <a:fillRect/>
            </a:stretch>
          </p:blipFill>
          <p:spPr>
            <a:xfrm>
              <a:off x="538929" y="3360158"/>
              <a:ext cx="3084430" cy="3084430"/>
            </a:xfrm>
            <a:prstGeom prst="rect">
              <a:avLst/>
            </a:prstGeom>
          </p:spPr>
        </p:pic>
        <p:sp>
          <p:nvSpPr>
            <p:cNvPr id="4" name="Elipse 3"/>
            <p:cNvSpPr/>
            <p:nvPr/>
          </p:nvSpPr>
          <p:spPr>
            <a:xfrm>
              <a:off x="424960" y="3210185"/>
              <a:ext cx="3312368" cy="33843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25" name="Conector recto de flecha 24"/>
          <p:cNvCxnSpPr/>
          <p:nvPr/>
        </p:nvCxnSpPr>
        <p:spPr>
          <a:xfrm flipH="1">
            <a:off x="3670508" y="3599015"/>
            <a:ext cx="901487" cy="71860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p:cNvPicPr>
            <a:picLocks noChangeAspect="1"/>
          </p:cNvPicPr>
          <p:nvPr/>
        </p:nvPicPr>
        <p:blipFill>
          <a:blip r:embed="rId3"/>
          <a:stretch>
            <a:fillRect/>
          </a:stretch>
        </p:blipFill>
        <p:spPr>
          <a:xfrm>
            <a:off x="2444769" y="1542797"/>
            <a:ext cx="1001751" cy="1454155"/>
          </a:xfrm>
          <a:prstGeom prst="rect">
            <a:avLst/>
          </a:prstGeom>
        </p:spPr>
      </p:pic>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1" name="Grupo 20"/>
          <p:cNvGrpSpPr/>
          <p:nvPr/>
        </p:nvGrpSpPr>
        <p:grpSpPr>
          <a:xfrm>
            <a:off x="395536" y="911667"/>
            <a:ext cx="3168352" cy="2108175"/>
            <a:chOff x="1335447" y="2628687"/>
            <a:chExt cx="3168352" cy="1224136"/>
          </a:xfrm>
        </p:grpSpPr>
        <p:sp>
          <p:nvSpPr>
            <p:cNvPr id="23" name="Rectángulo redondeado 22"/>
            <p:cNvSpPr/>
            <p:nvPr/>
          </p:nvSpPr>
          <p:spPr>
            <a:xfrm>
              <a:off x="1335447" y="2628687"/>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35447" y="2697382"/>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cxnSp>
        <p:nvCxnSpPr>
          <p:cNvPr id="26" name="Conector recto de flecha 25"/>
          <p:cNvCxnSpPr/>
          <p:nvPr/>
        </p:nvCxnSpPr>
        <p:spPr>
          <a:xfrm flipH="1">
            <a:off x="1824140" y="3140968"/>
            <a:ext cx="11556" cy="648072"/>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19" name="Grupo 18"/>
          <p:cNvGrpSpPr/>
          <p:nvPr/>
        </p:nvGrpSpPr>
        <p:grpSpPr>
          <a:xfrm>
            <a:off x="755576" y="3910166"/>
            <a:ext cx="2304256" cy="2111122"/>
            <a:chOff x="827584" y="3910166"/>
            <a:chExt cx="2304256" cy="2111122"/>
          </a:xfrm>
        </p:grpSpPr>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633" y="4503094"/>
              <a:ext cx="1804157" cy="1515514"/>
            </a:xfrm>
            <a:prstGeom prst="rect">
              <a:avLst/>
            </a:prstGeom>
          </p:spPr>
        </p:pic>
        <p:grpSp>
          <p:nvGrpSpPr>
            <p:cNvPr id="8" name="Grupo 7"/>
            <p:cNvGrpSpPr/>
            <p:nvPr/>
          </p:nvGrpSpPr>
          <p:grpSpPr>
            <a:xfrm>
              <a:off x="827584" y="3910166"/>
              <a:ext cx="2304256" cy="2111122"/>
              <a:chOff x="611560" y="4054183"/>
              <a:chExt cx="2304256" cy="2111122"/>
            </a:xfrm>
          </p:grpSpPr>
          <p:sp>
            <p:nvSpPr>
              <p:cNvPr id="35" name="CuadroTexto 34"/>
              <p:cNvSpPr txBox="1"/>
              <p:nvPr/>
            </p:nvSpPr>
            <p:spPr>
              <a:xfrm>
                <a:off x="611560" y="4236066"/>
                <a:ext cx="2304256" cy="523220"/>
              </a:xfrm>
              <a:prstGeom prst="rect">
                <a:avLst/>
              </a:prstGeom>
              <a:noFill/>
            </p:spPr>
            <p:txBody>
              <a:bodyPr wrap="square" rtlCol="0">
                <a:spAutoFit/>
              </a:bodyPr>
              <a:lstStyle/>
              <a:p>
                <a:r>
                  <a:rPr lang="en-US" sz="2800" b="1" dirty="0" smtClean="0"/>
                  <a:t>Enrolamiento</a:t>
                </a:r>
                <a:endParaRPr lang="es-ES" sz="2800" b="1" dirty="0"/>
              </a:p>
            </p:txBody>
          </p:sp>
          <p:sp>
            <p:nvSpPr>
              <p:cNvPr id="28" name="Rectángulo redondeado 27"/>
              <p:cNvSpPr/>
              <p:nvPr/>
            </p:nvSpPr>
            <p:spPr>
              <a:xfrm>
                <a:off x="611560" y="4054183"/>
                <a:ext cx="2160240" cy="21111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66" name="Grupo 65"/>
          <p:cNvGrpSpPr/>
          <p:nvPr/>
        </p:nvGrpSpPr>
        <p:grpSpPr>
          <a:xfrm>
            <a:off x="6980511" y="4814989"/>
            <a:ext cx="1911969" cy="1762395"/>
            <a:chOff x="6980511" y="4814989"/>
            <a:chExt cx="1911969" cy="1762395"/>
          </a:xfrm>
        </p:grpSpPr>
        <p:grpSp>
          <p:nvGrpSpPr>
            <p:cNvPr id="17" name="Grupo 16"/>
            <p:cNvGrpSpPr/>
            <p:nvPr/>
          </p:nvGrpSpPr>
          <p:grpSpPr>
            <a:xfrm>
              <a:off x="7126772" y="4814990"/>
              <a:ext cx="1605123" cy="1714232"/>
              <a:chOff x="7284093" y="4965727"/>
              <a:chExt cx="1326131" cy="1372029"/>
            </a:xfrm>
          </p:grpSpPr>
          <p:pic>
            <p:nvPicPr>
              <p:cNvPr id="32" name="Picture 2" descr="D:\Miriela\Tesis\Imagenes\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4093" y="5213841"/>
                <a:ext cx="1123915" cy="11239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5" descr="D:\Miriela\Tesis\Imagenes\positiv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5792" y="4965727"/>
                <a:ext cx="404432" cy="394196"/>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grpSp>
        <p:sp>
          <p:nvSpPr>
            <p:cNvPr id="37" name="Rectángulo redondeado 36"/>
            <p:cNvSpPr/>
            <p:nvPr/>
          </p:nvSpPr>
          <p:spPr>
            <a:xfrm>
              <a:off x="6980511" y="4814989"/>
              <a:ext cx="1911969" cy="17623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8" name="Grupo 67"/>
          <p:cNvGrpSpPr/>
          <p:nvPr/>
        </p:nvGrpSpPr>
        <p:grpSpPr>
          <a:xfrm>
            <a:off x="7285670" y="2038059"/>
            <a:ext cx="1503925" cy="1872107"/>
            <a:chOff x="7285670" y="2038059"/>
            <a:chExt cx="1503925" cy="1872107"/>
          </a:xfrm>
        </p:grpSpPr>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9305" y="2630904"/>
              <a:ext cx="1219048" cy="1219048"/>
            </a:xfrm>
            <a:prstGeom prst="rect">
              <a:avLst/>
            </a:prstGeom>
          </p:spPr>
        </p:pic>
        <p:sp>
          <p:nvSpPr>
            <p:cNvPr id="49" name="Rectángulo redondeado 48"/>
            <p:cNvSpPr/>
            <p:nvPr/>
          </p:nvSpPr>
          <p:spPr>
            <a:xfrm>
              <a:off x="7285670" y="2038059"/>
              <a:ext cx="1503925" cy="1872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p:cNvSpPr txBox="1"/>
            <p:nvPr/>
          </p:nvSpPr>
          <p:spPr>
            <a:xfrm>
              <a:off x="7459305" y="2121076"/>
              <a:ext cx="1298510" cy="461665"/>
            </a:xfrm>
            <a:prstGeom prst="rect">
              <a:avLst/>
            </a:prstGeom>
            <a:noFill/>
          </p:spPr>
          <p:txBody>
            <a:bodyPr wrap="square" rtlCol="0">
              <a:spAutoFit/>
            </a:bodyPr>
            <a:lstStyle/>
            <a:p>
              <a:r>
                <a:rPr lang="en-US" sz="2400" b="1" dirty="0" err="1" smtClean="0"/>
                <a:t>Plantilla</a:t>
              </a:r>
              <a:endParaRPr lang="es-ES" b="1" dirty="0"/>
            </a:p>
          </p:txBody>
        </p:sp>
      </p:grpSp>
      <p:cxnSp>
        <p:nvCxnSpPr>
          <p:cNvPr id="52" name="Conector recto de flecha 51"/>
          <p:cNvCxnSpPr/>
          <p:nvPr/>
        </p:nvCxnSpPr>
        <p:spPr>
          <a:xfrm flipH="1">
            <a:off x="8037632" y="4077072"/>
            <a:ext cx="11556" cy="698133"/>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69" name="Grupo 68"/>
          <p:cNvGrpSpPr/>
          <p:nvPr/>
        </p:nvGrpSpPr>
        <p:grpSpPr>
          <a:xfrm>
            <a:off x="4035696" y="1203348"/>
            <a:ext cx="2413780" cy="5538020"/>
            <a:chOff x="4035696" y="1203348"/>
            <a:chExt cx="2413780" cy="5538020"/>
          </a:xfrm>
        </p:grpSpPr>
        <p:grpSp>
          <p:nvGrpSpPr>
            <p:cNvPr id="67" name="Grupo 66"/>
            <p:cNvGrpSpPr/>
            <p:nvPr/>
          </p:nvGrpSpPr>
          <p:grpSpPr>
            <a:xfrm>
              <a:off x="4035696" y="1203348"/>
              <a:ext cx="2413780" cy="5538020"/>
              <a:chOff x="4035696" y="1203348"/>
              <a:chExt cx="2413780" cy="5538020"/>
            </a:xfrm>
          </p:grpSpPr>
          <p:grpSp>
            <p:nvGrpSpPr>
              <p:cNvPr id="48" name="Grupo 47"/>
              <p:cNvGrpSpPr/>
              <p:nvPr/>
            </p:nvGrpSpPr>
            <p:grpSpPr>
              <a:xfrm>
                <a:off x="4035696" y="1203348"/>
                <a:ext cx="2413780" cy="5538020"/>
                <a:chOff x="4174444" y="1155185"/>
                <a:chExt cx="2413780" cy="5374036"/>
              </a:xfrm>
            </p:grpSpPr>
            <p:sp>
              <p:nvSpPr>
                <p:cNvPr id="10" name="Rectángulo redondeado 9"/>
                <p:cNvSpPr/>
                <p:nvPr/>
              </p:nvSpPr>
              <p:spPr>
                <a:xfrm>
                  <a:off x="4174444" y="1155185"/>
                  <a:ext cx="2413780" cy="5374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5" name="Grupo 44"/>
                <p:cNvGrpSpPr/>
                <p:nvPr/>
              </p:nvGrpSpPr>
              <p:grpSpPr>
                <a:xfrm>
                  <a:off x="4427984" y="1288536"/>
                  <a:ext cx="1944216" cy="1401043"/>
                  <a:chOff x="4427984" y="1288536"/>
                  <a:chExt cx="1944216" cy="1401043"/>
                </a:xfrm>
              </p:grpSpPr>
              <p:pic>
                <p:nvPicPr>
                  <p:cNvPr id="29" name="Picture 7" descr="D:\Miriela\Tesis\Imagenes\scann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132" y="1498163"/>
                    <a:ext cx="1273963"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sp>
                <p:nvSpPr>
                  <p:cNvPr id="39" name="Rectángulo redondeado 38"/>
                  <p:cNvSpPr/>
                  <p:nvPr/>
                </p:nvSpPr>
                <p:spPr>
                  <a:xfrm>
                    <a:off x="4427984" y="1288536"/>
                    <a:ext cx="1944216" cy="125006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569619" y="1288536"/>
                    <a:ext cx="1687897" cy="461665"/>
                  </a:xfrm>
                  <a:prstGeom prst="rect">
                    <a:avLst/>
                  </a:prstGeom>
                  <a:noFill/>
                </p:spPr>
                <p:txBody>
                  <a:bodyPr wrap="square" rtlCol="0">
                    <a:spAutoFit/>
                  </a:bodyPr>
                  <a:lstStyle/>
                  <a:p>
                    <a:r>
                      <a:rPr lang="en-US" sz="2400" b="1" dirty="0" err="1" smtClean="0"/>
                      <a:t>Adquisición</a:t>
                    </a:r>
                    <a:endParaRPr lang="es-ES" b="1" dirty="0"/>
                  </a:p>
                </p:txBody>
              </p:sp>
            </p:grpSp>
            <p:grpSp>
              <p:nvGrpSpPr>
                <p:cNvPr id="46" name="Grupo 45"/>
                <p:cNvGrpSpPr/>
                <p:nvPr/>
              </p:nvGrpSpPr>
              <p:grpSpPr>
                <a:xfrm>
                  <a:off x="4427984" y="2965556"/>
                  <a:ext cx="2079751" cy="1451109"/>
                  <a:chOff x="4427984" y="2965556"/>
                  <a:chExt cx="2079751" cy="1451109"/>
                </a:xfrm>
              </p:grpSpPr>
              <p:pic>
                <p:nvPicPr>
                  <p:cNvPr id="34" name="Imagen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06480" y="3458069"/>
                    <a:ext cx="709264" cy="884127"/>
                  </a:xfrm>
                  <a:prstGeom prst="rect">
                    <a:avLst/>
                  </a:prstGeom>
                </p:spPr>
              </p:pic>
              <p:sp>
                <p:nvSpPr>
                  <p:cNvPr id="40" name="Rectángulo redondeado 39"/>
                  <p:cNvSpPr/>
                  <p:nvPr/>
                </p:nvSpPr>
                <p:spPr>
                  <a:xfrm>
                    <a:off x="4427984" y="3031346"/>
                    <a:ext cx="1944216" cy="138531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CuadroTexto 42"/>
                  <p:cNvSpPr txBox="1"/>
                  <p:nvPr/>
                </p:nvSpPr>
                <p:spPr>
                  <a:xfrm>
                    <a:off x="4427984" y="2965556"/>
                    <a:ext cx="2079751" cy="461665"/>
                  </a:xfrm>
                  <a:prstGeom prst="rect">
                    <a:avLst/>
                  </a:prstGeom>
                  <a:noFill/>
                </p:spPr>
                <p:txBody>
                  <a:bodyPr wrap="square" rtlCol="0">
                    <a:spAutoFit/>
                  </a:bodyPr>
                  <a:lstStyle/>
                  <a:p>
                    <a:r>
                      <a:rPr lang="en-US" sz="2400" b="1" dirty="0" err="1" smtClean="0"/>
                      <a:t>Mejoramiento</a:t>
                    </a:r>
                    <a:endParaRPr lang="es-ES" b="1" dirty="0"/>
                  </a:p>
                </p:txBody>
              </p:sp>
            </p:grpSp>
          </p:grpSp>
          <p:grpSp>
            <p:nvGrpSpPr>
              <p:cNvPr id="47" name="Grupo 46"/>
              <p:cNvGrpSpPr/>
              <p:nvPr/>
            </p:nvGrpSpPr>
            <p:grpSpPr>
              <a:xfrm>
                <a:off x="4283968" y="5055224"/>
                <a:ext cx="1944216" cy="1560575"/>
                <a:chOff x="4427984" y="4941168"/>
                <a:chExt cx="1944216" cy="1514365"/>
              </a:xfrm>
            </p:grpSpPr>
            <p:pic>
              <p:nvPicPr>
                <p:cNvPr id="33" name="Imagen 32"/>
                <p:cNvPicPr>
                  <a:picLocks noChangeAspect="1"/>
                </p:cNvPicPr>
                <p:nvPr/>
              </p:nvPicPr>
              <p:blipFill rotWithShape="1">
                <a:blip r:embed="rId11" cstate="print">
                  <a:extLst>
                    <a:ext uri="{28A0092B-C50C-407E-A947-70E740481C1C}">
                      <a14:useLocalDpi xmlns:a14="http://schemas.microsoft.com/office/drawing/2010/main" val="0"/>
                    </a:ext>
                  </a:extLst>
                </a:blip>
                <a:srcRect l="9388" t="6408" r="3557" b="3567"/>
                <a:stretch/>
              </p:blipFill>
              <p:spPr>
                <a:xfrm>
                  <a:off x="4932039" y="5303404"/>
                  <a:ext cx="936104" cy="1152129"/>
                </a:xfrm>
                <a:prstGeom prst="rect">
                  <a:avLst/>
                </a:prstGeom>
              </p:spPr>
            </p:pic>
            <p:sp>
              <p:nvSpPr>
                <p:cNvPr id="41" name="Rectángulo redondeado 40"/>
                <p:cNvSpPr/>
                <p:nvPr/>
              </p:nvSpPr>
              <p:spPr>
                <a:xfrm>
                  <a:off x="4427984" y="4961636"/>
                  <a:ext cx="1944216" cy="147342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4556143" y="4941168"/>
                  <a:ext cx="1687897" cy="461665"/>
                </a:xfrm>
                <a:prstGeom prst="rect">
                  <a:avLst/>
                </a:prstGeom>
                <a:noFill/>
              </p:spPr>
              <p:txBody>
                <a:bodyPr wrap="square" rtlCol="0">
                  <a:spAutoFit/>
                </a:bodyPr>
                <a:lstStyle/>
                <a:p>
                  <a:r>
                    <a:rPr lang="en-US" sz="2400" b="1" dirty="0" err="1" smtClean="0"/>
                    <a:t>Extracción</a:t>
                  </a:r>
                  <a:endParaRPr lang="es-ES" b="1" dirty="0"/>
                </a:p>
              </p:txBody>
            </p:sp>
          </p:grpSp>
        </p:grpSp>
        <p:cxnSp>
          <p:nvCxnSpPr>
            <p:cNvPr id="59" name="Conector recto de flecha 58"/>
            <p:cNvCxnSpPr/>
            <p:nvPr/>
          </p:nvCxnSpPr>
          <p:spPr>
            <a:xfrm>
              <a:off x="5222365" y="2708920"/>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1" name="Conector recto de flecha 60"/>
            <p:cNvCxnSpPr/>
            <p:nvPr/>
          </p:nvCxnSpPr>
          <p:spPr>
            <a:xfrm>
              <a:off x="5222364" y="4668257"/>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grpSp>
      <p:cxnSp>
        <p:nvCxnSpPr>
          <p:cNvPr id="63" name="Conector recto de flecha 62"/>
          <p:cNvCxnSpPr/>
          <p:nvPr/>
        </p:nvCxnSpPr>
        <p:spPr>
          <a:xfrm>
            <a:off x="6537265" y="2996952"/>
            <a:ext cx="699031"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5" name="Conector recto de flecha 64"/>
          <p:cNvCxnSpPr/>
          <p:nvPr/>
        </p:nvCxnSpPr>
        <p:spPr>
          <a:xfrm>
            <a:off x="3059832" y="5013176"/>
            <a:ext cx="792088"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2" name="Grupo 1"/>
          <p:cNvGrpSpPr/>
          <p:nvPr/>
        </p:nvGrpSpPr>
        <p:grpSpPr>
          <a:xfrm>
            <a:off x="395536" y="911667"/>
            <a:ext cx="3168352" cy="2108175"/>
            <a:chOff x="395536" y="911667"/>
            <a:chExt cx="3168352" cy="2108175"/>
          </a:xfrm>
        </p:grpSpPr>
        <p:pic>
          <p:nvPicPr>
            <p:cNvPr id="30" name="Imagen 29"/>
            <p:cNvPicPr>
              <a:picLocks noChangeAspect="1"/>
            </p:cNvPicPr>
            <p:nvPr/>
          </p:nvPicPr>
          <p:blipFill>
            <a:blip r:embed="rId4"/>
            <a:stretch>
              <a:fillRect/>
            </a:stretch>
          </p:blipFill>
          <p:spPr>
            <a:xfrm>
              <a:off x="2444769" y="1542797"/>
              <a:ext cx="1001751" cy="1454155"/>
            </a:xfrm>
            <a:prstGeom prst="rect">
              <a:avLst/>
            </a:prstGeom>
          </p:spPr>
        </p:pic>
        <p:grpSp>
          <p:nvGrpSpPr>
            <p:cNvPr id="21" name="Grupo 20"/>
            <p:cNvGrpSpPr/>
            <p:nvPr/>
          </p:nvGrpSpPr>
          <p:grpSpPr>
            <a:xfrm>
              <a:off x="395536" y="911667"/>
              <a:ext cx="3168352" cy="2108175"/>
              <a:chOff x="1335447" y="2628687"/>
              <a:chExt cx="3168352" cy="1224136"/>
            </a:xfrm>
          </p:grpSpPr>
          <p:sp>
            <p:nvSpPr>
              <p:cNvPr id="23" name="Rectángulo redondeado 22"/>
              <p:cNvSpPr/>
              <p:nvPr/>
            </p:nvSpPr>
            <p:spPr>
              <a:xfrm>
                <a:off x="1335447" y="2628687"/>
                <a:ext cx="3168352"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335447" y="2697382"/>
                <a:ext cx="2857209" cy="696985"/>
              </a:xfrm>
              <a:prstGeom prst="rect">
                <a:avLst/>
              </a:prstGeom>
              <a:noFill/>
            </p:spPr>
            <p:txBody>
              <a:bodyPr wrap="square" rtlCol="0">
                <a:spAutoFit/>
              </a:bodyPr>
              <a:lstStyle/>
              <a:p>
                <a:r>
                  <a:rPr lang="en-US" sz="2400" b="1" dirty="0" smtClean="0"/>
                  <a:t>Sistema </a:t>
                </a:r>
                <a:r>
                  <a:rPr lang="es-ES" sz="2400" b="1" dirty="0" smtClean="0"/>
                  <a:t>Automático</a:t>
                </a:r>
                <a:r>
                  <a:rPr lang="en-US" sz="2400" b="1" dirty="0" smtClean="0"/>
                  <a:t> de </a:t>
                </a:r>
                <a:r>
                  <a:rPr lang="en-US" sz="2400" b="1" dirty="0" err="1" smtClean="0"/>
                  <a:t>Identificación</a:t>
                </a:r>
                <a:r>
                  <a:rPr lang="en-US" sz="2400" b="1" dirty="0" smtClean="0"/>
                  <a:t> </a:t>
                </a:r>
                <a:r>
                  <a:rPr lang="en-US" sz="2400" b="1" dirty="0" err="1" smtClean="0"/>
                  <a:t>Dactilar</a:t>
                </a:r>
                <a:endParaRPr lang="es-ES" sz="2400" b="1" dirty="0"/>
              </a:p>
            </p:txBody>
          </p:sp>
        </p:grpSp>
      </p:grpSp>
      <p:cxnSp>
        <p:nvCxnSpPr>
          <p:cNvPr id="26" name="Conector recto de flecha 25"/>
          <p:cNvCxnSpPr/>
          <p:nvPr/>
        </p:nvCxnSpPr>
        <p:spPr>
          <a:xfrm flipH="1">
            <a:off x="1824140" y="3140968"/>
            <a:ext cx="11556" cy="648072"/>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19" name="Grupo 18"/>
          <p:cNvGrpSpPr/>
          <p:nvPr/>
        </p:nvGrpSpPr>
        <p:grpSpPr>
          <a:xfrm>
            <a:off x="755576" y="3910166"/>
            <a:ext cx="2304256" cy="2111122"/>
            <a:chOff x="827584" y="3910166"/>
            <a:chExt cx="2304256" cy="2111122"/>
          </a:xfrm>
        </p:grpSpPr>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633" y="4503094"/>
              <a:ext cx="1804157" cy="1515514"/>
            </a:xfrm>
            <a:prstGeom prst="rect">
              <a:avLst/>
            </a:prstGeom>
          </p:spPr>
        </p:pic>
        <p:grpSp>
          <p:nvGrpSpPr>
            <p:cNvPr id="8" name="Grupo 7"/>
            <p:cNvGrpSpPr/>
            <p:nvPr/>
          </p:nvGrpSpPr>
          <p:grpSpPr>
            <a:xfrm>
              <a:off x="827584" y="3910166"/>
              <a:ext cx="2304256" cy="2111122"/>
              <a:chOff x="611560" y="4054183"/>
              <a:chExt cx="2304256" cy="2111122"/>
            </a:xfrm>
          </p:grpSpPr>
          <p:sp>
            <p:nvSpPr>
              <p:cNvPr id="35" name="CuadroTexto 34"/>
              <p:cNvSpPr txBox="1"/>
              <p:nvPr/>
            </p:nvSpPr>
            <p:spPr>
              <a:xfrm>
                <a:off x="611560" y="4236066"/>
                <a:ext cx="2304256" cy="523220"/>
              </a:xfrm>
              <a:prstGeom prst="rect">
                <a:avLst/>
              </a:prstGeom>
              <a:noFill/>
            </p:spPr>
            <p:txBody>
              <a:bodyPr wrap="square" rtlCol="0">
                <a:spAutoFit/>
              </a:bodyPr>
              <a:lstStyle/>
              <a:p>
                <a:r>
                  <a:rPr lang="en-US" sz="2800" b="1" dirty="0" smtClean="0"/>
                  <a:t>Enrolamiento</a:t>
                </a:r>
                <a:endParaRPr lang="es-ES" sz="2800" b="1" dirty="0"/>
              </a:p>
            </p:txBody>
          </p:sp>
          <p:sp>
            <p:nvSpPr>
              <p:cNvPr id="28" name="Rectángulo redondeado 27"/>
              <p:cNvSpPr/>
              <p:nvPr/>
            </p:nvSpPr>
            <p:spPr>
              <a:xfrm>
                <a:off x="611560" y="4054183"/>
                <a:ext cx="2160240" cy="21111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66" name="Grupo 65"/>
          <p:cNvGrpSpPr/>
          <p:nvPr/>
        </p:nvGrpSpPr>
        <p:grpSpPr>
          <a:xfrm>
            <a:off x="6980511" y="4814989"/>
            <a:ext cx="1911969" cy="1762395"/>
            <a:chOff x="6980511" y="4814989"/>
            <a:chExt cx="1911969" cy="1762395"/>
          </a:xfrm>
        </p:grpSpPr>
        <p:grpSp>
          <p:nvGrpSpPr>
            <p:cNvPr id="17" name="Grupo 16"/>
            <p:cNvGrpSpPr/>
            <p:nvPr/>
          </p:nvGrpSpPr>
          <p:grpSpPr>
            <a:xfrm>
              <a:off x="7126772" y="4814990"/>
              <a:ext cx="1605123" cy="1714232"/>
              <a:chOff x="7284093" y="4965727"/>
              <a:chExt cx="1326131" cy="1372029"/>
            </a:xfrm>
          </p:grpSpPr>
          <p:pic>
            <p:nvPicPr>
              <p:cNvPr id="32" name="Picture 2" descr="D:\Miriela\Tesis\Imagenes\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4093" y="5213841"/>
                <a:ext cx="1123915" cy="11239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5" descr="D:\Miriela\Tesis\Imagenes\positiv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5792" y="4965727"/>
                <a:ext cx="404432" cy="394196"/>
              </a:xfrm>
              <a:prstGeom prst="rect">
                <a:avLst/>
              </a:prstGeom>
              <a:noFill/>
              <a:effectLst>
                <a:glow rad="127000">
                  <a:schemeClr val="bg1"/>
                </a:glow>
                <a:softEdge rad="63500"/>
              </a:effectLst>
              <a:extLst>
                <a:ext uri="{909E8E84-426E-40DD-AFC4-6F175D3DCCD1}">
                  <a14:hiddenFill xmlns:a14="http://schemas.microsoft.com/office/drawing/2010/main">
                    <a:solidFill>
                      <a:srgbClr val="FFFFFF"/>
                    </a:solidFill>
                  </a14:hiddenFill>
                </a:ext>
              </a:extLst>
            </p:spPr>
          </p:pic>
        </p:grpSp>
        <p:sp>
          <p:nvSpPr>
            <p:cNvPr id="37" name="Rectángulo redondeado 36"/>
            <p:cNvSpPr/>
            <p:nvPr/>
          </p:nvSpPr>
          <p:spPr>
            <a:xfrm>
              <a:off x="6980511" y="4814989"/>
              <a:ext cx="1911969" cy="17623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8" name="Grupo 67"/>
          <p:cNvGrpSpPr/>
          <p:nvPr/>
        </p:nvGrpSpPr>
        <p:grpSpPr>
          <a:xfrm>
            <a:off x="7285670" y="2038059"/>
            <a:ext cx="1503925" cy="1872107"/>
            <a:chOff x="7285670" y="2038059"/>
            <a:chExt cx="1503925" cy="1872107"/>
          </a:xfrm>
        </p:grpSpPr>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9305" y="2630904"/>
              <a:ext cx="1219048" cy="1219048"/>
            </a:xfrm>
            <a:prstGeom prst="rect">
              <a:avLst/>
            </a:prstGeom>
          </p:spPr>
        </p:pic>
        <p:sp>
          <p:nvSpPr>
            <p:cNvPr id="49" name="Rectángulo redondeado 48"/>
            <p:cNvSpPr/>
            <p:nvPr/>
          </p:nvSpPr>
          <p:spPr>
            <a:xfrm>
              <a:off x="7285670" y="2038059"/>
              <a:ext cx="1503925" cy="1872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p:cNvSpPr txBox="1"/>
            <p:nvPr/>
          </p:nvSpPr>
          <p:spPr>
            <a:xfrm>
              <a:off x="7459305" y="2121076"/>
              <a:ext cx="1298510" cy="461665"/>
            </a:xfrm>
            <a:prstGeom prst="rect">
              <a:avLst/>
            </a:prstGeom>
            <a:noFill/>
          </p:spPr>
          <p:txBody>
            <a:bodyPr wrap="square" rtlCol="0">
              <a:spAutoFit/>
            </a:bodyPr>
            <a:lstStyle/>
            <a:p>
              <a:r>
                <a:rPr lang="en-US" sz="2400" b="1" dirty="0" err="1" smtClean="0"/>
                <a:t>Plantilla</a:t>
              </a:r>
              <a:endParaRPr lang="es-ES" b="1" dirty="0"/>
            </a:p>
          </p:txBody>
        </p:sp>
      </p:grpSp>
      <p:cxnSp>
        <p:nvCxnSpPr>
          <p:cNvPr id="52" name="Conector recto de flecha 51"/>
          <p:cNvCxnSpPr/>
          <p:nvPr/>
        </p:nvCxnSpPr>
        <p:spPr>
          <a:xfrm flipH="1">
            <a:off x="8037632" y="4077072"/>
            <a:ext cx="11556" cy="698133"/>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
        <p:nvSpPr>
          <p:cNvPr id="10" name="Rectángulo redondeado 9"/>
          <p:cNvSpPr/>
          <p:nvPr/>
        </p:nvSpPr>
        <p:spPr>
          <a:xfrm>
            <a:off x="4035696" y="1203348"/>
            <a:ext cx="2413780" cy="5538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5" name="Grupo 44"/>
          <p:cNvGrpSpPr/>
          <p:nvPr/>
        </p:nvGrpSpPr>
        <p:grpSpPr>
          <a:xfrm>
            <a:off x="4289236" y="1340768"/>
            <a:ext cx="1944216" cy="1443795"/>
            <a:chOff x="4427984" y="1288536"/>
            <a:chExt cx="1944216" cy="1401043"/>
          </a:xfrm>
        </p:grpSpPr>
        <p:pic>
          <p:nvPicPr>
            <p:cNvPr id="29" name="Picture 7" descr="D:\Miriela\Tesis\Imagenes\scann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132" y="1498163"/>
              <a:ext cx="1273963"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sp>
          <p:nvSpPr>
            <p:cNvPr id="39" name="Rectángulo redondeado 38"/>
            <p:cNvSpPr/>
            <p:nvPr/>
          </p:nvSpPr>
          <p:spPr>
            <a:xfrm>
              <a:off x="4427984" y="1288536"/>
              <a:ext cx="1944216" cy="125006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569619" y="1288536"/>
              <a:ext cx="1687897" cy="461665"/>
            </a:xfrm>
            <a:prstGeom prst="rect">
              <a:avLst/>
            </a:prstGeom>
            <a:noFill/>
          </p:spPr>
          <p:txBody>
            <a:bodyPr wrap="square" rtlCol="0">
              <a:spAutoFit/>
            </a:bodyPr>
            <a:lstStyle/>
            <a:p>
              <a:r>
                <a:rPr lang="en-US" sz="2400" b="1" dirty="0" err="1" smtClean="0"/>
                <a:t>Adquisición</a:t>
              </a:r>
              <a:endParaRPr lang="es-ES" b="1" dirty="0"/>
            </a:p>
          </p:txBody>
        </p:sp>
      </p:grpSp>
      <p:grpSp>
        <p:nvGrpSpPr>
          <p:cNvPr id="46" name="Grupo 45"/>
          <p:cNvGrpSpPr/>
          <p:nvPr/>
        </p:nvGrpSpPr>
        <p:grpSpPr>
          <a:xfrm>
            <a:off x="4289236" y="3068961"/>
            <a:ext cx="2079751" cy="1495388"/>
            <a:chOff x="4427984" y="2965556"/>
            <a:chExt cx="2079751" cy="1451109"/>
          </a:xfrm>
        </p:grpSpPr>
        <p:pic>
          <p:nvPicPr>
            <p:cNvPr id="34" name="Imagen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06480" y="3458069"/>
              <a:ext cx="709264" cy="884127"/>
            </a:xfrm>
            <a:prstGeom prst="rect">
              <a:avLst/>
            </a:prstGeom>
          </p:spPr>
        </p:pic>
        <p:sp>
          <p:nvSpPr>
            <p:cNvPr id="40" name="Rectángulo redondeado 39"/>
            <p:cNvSpPr/>
            <p:nvPr/>
          </p:nvSpPr>
          <p:spPr>
            <a:xfrm>
              <a:off x="4427984" y="3031346"/>
              <a:ext cx="1944216" cy="138531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CuadroTexto 42"/>
            <p:cNvSpPr txBox="1"/>
            <p:nvPr/>
          </p:nvSpPr>
          <p:spPr>
            <a:xfrm>
              <a:off x="4427984" y="2965556"/>
              <a:ext cx="2079751" cy="461665"/>
            </a:xfrm>
            <a:prstGeom prst="rect">
              <a:avLst/>
            </a:prstGeom>
            <a:noFill/>
          </p:spPr>
          <p:txBody>
            <a:bodyPr wrap="square" rtlCol="0">
              <a:spAutoFit/>
            </a:bodyPr>
            <a:lstStyle/>
            <a:p>
              <a:r>
                <a:rPr lang="en-US" sz="2400" b="1" dirty="0" err="1" smtClean="0"/>
                <a:t>Mejoramiento</a:t>
              </a:r>
              <a:endParaRPr lang="es-ES" b="1" dirty="0"/>
            </a:p>
          </p:txBody>
        </p:sp>
      </p:grpSp>
      <p:grpSp>
        <p:nvGrpSpPr>
          <p:cNvPr id="47" name="Grupo 46"/>
          <p:cNvGrpSpPr/>
          <p:nvPr/>
        </p:nvGrpSpPr>
        <p:grpSpPr>
          <a:xfrm>
            <a:off x="4283968" y="5055224"/>
            <a:ext cx="1944216" cy="1560575"/>
            <a:chOff x="4427984" y="4941168"/>
            <a:chExt cx="1944216" cy="1514365"/>
          </a:xfrm>
        </p:grpSpPr>
        <p:pic>
          <p:nvPicPr>
            <p:cNvPr id="33" name="Imagen 32"/>
            <p:cNvPicPr>
              <a:picLocks noChangeAspect="1"/>
            </p:cNvPicPr>
            <p:nvPr/>
          </p:nvPicPr>
          <p:blipFill rotWithShape="1">
            <a:blip r:embed="rId11" cstate="print">
              <a:extLst>
                <a:ext uri="{28A0092B-C50C-407E-A947-70E740481C1C}">
                  <a14:useLocalDpi xmlns:a14="http://schemas.microsoft.com/office/drawing/2010/main" val="0"/>
                </a:ext>
              </a:extLst>
            </a:blip>
            <a:srcRect l="9388" t="6408" r="3557" b="3567"/>
            <a:stretch/>
          </p:blipFill>
          <p:spPr>
            <a:xfrm>
              <a:off x="4932039" y="5303404"/>
              <a:ext cx="936104" cy="1152129"/>
            </a:xfrm>
            <a:prstGeom prst="rect">
              <a:avLst/>
            </a:prstGeom>
          </p:spPr>
        </p:pic>
        <p:sp>
          <p:nvSpPr>
            <p:cNvPr id="41" name="Rectángulo redondeado 40"/>
            <p:cNvSpPr/>
            <p:nvPr/>
          </p:nvSpPr>
          <p:spPr>
            <a:xfrm>
              <a:off x="4427984" y="4961636"/>
              <a:ext cx="1944216" cy="147342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4556143" y="4941168"/>
              <a:ext cx="1687897" cy="461665"/>
            </a:xfrm>
            <a:prstGeom prst="rect">
              <a:avLst/>
            </a:prstGeom>
            <a:noFill/>
          </p:spPr>
          <p:txBody>
            <a:bodyPr wrap="square" rtlCol="0">
              <a:spAutoFit/>
            </a:bodyPr>
            <a:lstStyle/>
            <a:p>
              <a:r>
                <a:rPr lang="en-US" sz="2400" b="1" dirty="0" err="1" smtClean="0"/>
                <a:t>Extracción</a:t>
              </a:r>
              <a:endParaRPr lang="es-ES" b="1" dirty="0"/>
            </a:p>
          </p:txBody>
        </p:sp>
      </p:grpSp>
      <p:cxnSp>
        <p:nvCxnSpPr>
          <p:cNvPr id="59" name="Conector recto de flecha 58"/>
          <p:cNvCxnSpPr/>
          <p:nvPr/>
        </p:nvCxnSpPr>
        <p:spPr>
          <a:xfrm>
            <a:off x="5222365" y="2708920"/>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1" name="Conector recto de flecha 60"/>
          <p:cNvCxnSpPr/>
          <p:nvPr/>
        </p:nvCxnSpPr>
        <p:spPr>
          <a:xfrm>
            <a:off x="5222364" y="4668257"/>
            <a:ext cx="1" cy="344919"/>
          </a:xfrm>
          <a:prstGeom prst="straightConnector1">
            <a:avLst/>
          </a:prstGeom>
          <a:ln>
            <a:solidFill>
              <a:schemeClr val="bg1">
                <a:lumMod val="50000"/>
              </a:schemeClr>
            </a:solidFill>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3" name="Conector recto de flecha 62"/>
          <p:cNvCxnSpPr/>
          <p:nvPr/>
        </p:nvCxnSpPr>
        <p:spPr>
          <a:xfrm>
            <a:off x="6537265" y="2996952"/>
            <a:ext cx="699031"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65" name="Conector recto de flecha 64"/>
          <p:cNvCxnSpPr/>
          <p:nvPr/>
        </p:nvCxnSpPr>
        <p:spPr>
          <a:xfrm>
            <a:off x="3059832" y="5013176"/>
            <a:ext cx="792088"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9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6"/>
                                        </p:tgtEl>
                                        <p:attrNameLst>
                                          <p:attrName>ppt_x</p:attrName>
                                        </p:attrNameLst>
                                      </p:cBhvr>
                                      <p:tavLst>
                                        <p:tav tm="0">
                                          <p:val>
                                            <p:strVal val="ppt_x"/>
                                          </p:val>
                                        </p:tav>
                                        <p:tav tm="100000">
                                          <p:val>
                                            <p:strVal val="ppt_x"/>
                                          </p:val>
                                        </p:tav>
                                      </p:tavLst>
                                    </p:anim>
                                    <p:anim calcmode="lin" valueType="num">
                                      <p:cBhvr additive="base">
                                        <p:cTn id="11" dur="500"/>
                                        <p:tgtEl>
                                          <p:spTgt spid="26"/>
                                        </p:tgtEl>
                                        <p:attrNameLst>
                                          <p:attrName>ppt_y</p:attrName>
                                        </p:attrNameLst>
                                      </p:cBhvr>
                                      <p:tavLst>
                                        <p:tav tm="0">
                                          <p:val>
                                            <p:strVal val="ppt_y"/>
                                          </p:val>
                                        </p:tav>
                                        <p:tav tm="100000">
                                          <p:val>
                                            <p:strVal val="1+ppt_h/2"/>
                                          </p:val>
                                        </p:tav>
                                      </p:tavLst>
                                    </p:anim>
                                    <p:set>
                                      <p:cBhvr>
                                        <p:cTn id="12" dur="1" fill="hold">
                                          <p:stCondLst>
                                            <p:cond delay="499"/>
                                          </p:stCondLst>
                                        </p:cTn>
                                        <p:tgtEl>
                                          <p:spTgt spid="26"/>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9"/>
                                        </p:tgtEl>
                                        <p:attrNameLst>
                                          <p:attrName>ppt_x</p:attrName>
                                        </p:attrNameLst>
                                      </p:cBhvr>
                                      <p:tavLst>
                                        <p:tav tm="0">
                                          <p:val>
                                            <p:strVal val="ppt_x"/>
                                          </p:val>
                                        </p:tav>
                                        <p:tav tm="100000">
                                          <p:val>
                                            <p:strVal val="ppt_x"/>
                                          </p:val>
                                        </p:tav>
                                      </p:tavLst>
                                    </p:anim>
                                    <p:anim calcmode="lin" valueType="num">
                                      <p:cBhvr additive="base">
                                        <p:cTn id="15" dur="500"/>
                                        <p:tgtEl>
                                          <p:spTgt spid="19"/>
                                        </p:tgtEl>
                                        <p:attrNameLst>
                                          <p:attrName>ppt_y</p:attrName>
                                        </p:attrNameLst>
                                      </p:cBhvr>
                                      <p:tavLst>
                                        <p:tav tm="0">
                                          <p:val>
                                            <p:strVal val="ppt_y"/>
                                          </p:val>
                                        </p:tav>
                                        <p:tav tm="100000">
                                          <p:val>
                                            <p:strVal val="1+ppt_h/2"/>
                                          </p:val>
                                        </p:tav>
                                      </p:tavLst>
                                    </p:anim>
                                    <p:set>
                                      <p:cBhvr>
                                        <p:cTn id="16" dur="1" fill="hold">
                                          <p:stCondLst>
                                            <p:cond delay="499"/>
                                          </p:stCondLst>
                                        </p:cTn>
                                        <p:tgtEl>
                                          <p:spTgt spid="19"/>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65"/>
                                        </p:tgtEl>
                                        <p:attrNameLst>
                                          <p:attrName>ppt_x</p:attrName>
                                        </p:attrNameLst>
                                      </p:cBhvr>
                                      <p:tavLst>
                                        <p:tav tm="0">
                                          <p:val>
                                            <p:strVal val="ppt_x"/>
                                          </p:val>
                                        </p:tav>
                                        <p:tav tm="100000">
                                          <p:val>
                                            <p:strVal val="ppt_x"/>
                                          </p:val>
                                        </p:tav>
                                      </p:tavLst>
                                    </p:anim>
                                    <p:anim calcmode="lin" valueType="num">
                                      <p:cBhvr additive="base">
                                        <p:cTn id="19" dur="500"/>
                                        <p:tgtEl>
                                          <p:spTgt spid="65"/>
                                        </p:tgtEl>
                                        <p:attrNameLst>
                                          <p:attrName>ppt_y</p:attrName>
                                        </p:attrNameLst>
                                      </p:cBhvr>
                                      <p:tavLst>
                                        <p:tav tm="0">
                                          <p:val>
                                            <p:strVal val="ppt_y"/>
                                          </p:val>
                                        </p:tav>
                                        <p:tav tm="100000">
                                          <p:val>
                                            <p:strVal val="1+ppt_h/2"/>
                                          </p:val>
                                        </p:tav>
                                      </p:tavLst>
                                    </p:anim>
                                    <p:set>
                                      <p:cBhvr>
                                        <p:cTn id="20" dur="1" fill="hold">
                                          <p:stCondLst>
                                            <p:cond delay="499"/>
                                          </p:stCondLst>
                                        </p:cTn>
                                        <p:tgtEl>
                                          <p:spTgt spid="6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6"/>
                                        </p:tgtEl>
                                        <p:attrNameLst>
                                          <p:attrName>ppt_x</p:attrName>
                                        </p:attrNameLst>
                                      </p:cBhvr>
                                      <p:tavLst>
                                        <p:tav tm="0">
                                          <p:val>
                                            <p:strVal val="ppt_x"/>
                                          </p:val>
                                        </p:tav>
                                        <p:tav tm="100000">
                                          <p:val>
                                            <p:strVal val="ppt_x"/>
                                          </p:val>
                                        </p:tav>
                                      </p:tavLst>
                                    </p:anim>
                                    <p:anim calcmode="lin" valueType="num">
                                      <p:cBhvr additive="base">
                                        <p:cTn id="23" dur="500"/>
                                        <p:tgtEl>
                                          <p:spTgt spid="46"/>
                                        </p:tgtEl>
                                        <p:attrNameLst>
                                          <p:attrName>ppt_y</p:attrName>
                                        </p:attrNameLst>
                                      </p:cBhvr>
                                      <p:tavLst>
                                        <p:tav tm="0">
                                          <p:val>
                                            <p:strVal val="ppt_y"/>
                                          </p:val>
                                        </p:tav>
                                        <p:tav tm="100000">
                                          <p:val>
                                            <p:strVal val="1+ppt_h/2"/>
                                          </p:val>
                                        </p:tav>
                                      </p:tavLst>
                                    </p:anim>
                                    <p:set>
                                      <p:cBhvr>
                                        <p:cTn id="24" dur="1" fill="hold">
                                          <p:stCondLst>
                                            <p:cond delay="499"/>
                                          </p:stCondLst>
                                        </p:cTn>
                                        <p:tgtEl>
                                          <p:spTgt spid="46"/>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61"/>
                                        </p:tgtEl>
                                        <p:attrNameLst>
                                          <p:attrName>ppt_x</p:attrName>
                                        </p:attrNameLst>
                                      </p:cBhvr>
                                      <p:tavLst>
                                        <p:tav tm="0">
                                          <p:val>
                                            <p:strVal val="ppt_x"/>
                                          </p:val>
                                        </p:tav>
                                        <p:tav tm="100000">
                                          <p:val>
                                            <p:strVal val="ppt_x"/>
                                          </p:val>
                                        </p:tav>
                                      </p:tavLst>
                                    </p:anim>
                                    <p:anim calcmode="lin" valueType="num">
                                      <p:cBhvr additive="base">
                                        <p:cTn id="27" dur="500"/>
                                        <p:tgtEl>
                                          <p:spTgt spid="61"/>
                                        </p:tgtEl>
                                        <p:attrNameLst>
                                          <p:attrName>ppt_y</p:attrName>
                                        </p:attrNameLst>
                                      </p:cBhvr>
                                      <p:tavLst>
                                        <p:tav tm="0">
                                          <p:val>
                                            <p:strVal val="ppt_y"/>
                                          </p:val>
                                        </p:tav>
                                        <p:tav tm="100000">
                                          <p:val>
                                            <p:strVal val="1+ppt_h/2"/>
                                          </p:val>
                                        </p:tav>
                                      </p:tavLst>
                                    </p:anim>
                                    <p:set>
                                      <p:cBhvr>
                                        <p:cTn id="28" dur="1" fill="hold">
                                          <p:stCondLst>
                                            <p:cond delay="499"/>
                                          </p:stCondLst>
                                        </p:cTn>
                                        <p:tgtEl>
                                          <p:spTgt spid="61"/>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59"/>
                                        </p:tgtEl>
                                        <p:attrNameLst>
                                          <p:attrName>ppt_x</p:attrName>
                                        </p:attrNameLst>
                                      </p:cBhvr>
                                      <p:tavLst>
                                        <p:tav tm="0">
                                          <p:val>
                                            <p:strVal val="ppt_x"/>
                                          </p:val>
                                        </p:tav>
                                        <p:tav tm="100000">
                                          <p:val>
                                            <p:strVal val="ppt_x"/>
                                          </p:val>
                                        </p:tav>
                                      </p:tavLst>
                                    </p:anim>
                                    <p:anim calcmode="lin" valueType="num">
                                      <p:cBhvr additive="base">
                                        <p:cTn id="31" dur="500"/>
                                        <p:tgtEl>
                                          <p:spTgt spid="59"/>
                                        </p:tgtEl>
                                        <p:attrNameLst>
                                          <p:attrName>ppt_y</p:attrName>
                                        </p:attrNameLst>
                                      </p:cBhvr>
                                      <p:tavLst>
                                        <p:tav tm="0">
                                          <p:val>
                                            <p:strVal val="ppt_y"/>
                                          </p:val>
                                        </p:tav>
                                        <p:tav tm="100000">
                                          <p:val>
                                            <p:strVal val="1+ppt_h/2"/>
                                          </p:val>
                                        </p:tav>
                                      </p:tavLst>
                                    </p:anim>
                                    <p:set>
                                      <p:cBhvr>
                                        <p:cTn id="32" dur="1" fill="hold">
                                          <p:stCondLst>
                                            <p:cond delay="499"/>
                                          </p:stCondLst>
                                        </p:cTn>
                                        <p:tgtEl>
                                          <p:spTgt spid="59"/>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63"/>
                                        </p:tgtEl>
                                        <p:attrNameLst>
                                          <p:attrName>ppt_x</p:attrName>
                                        </p:attrNameLst>
                                      </p:cBhvr>
                                      <p:tavLst>
                                        <p:tav tm="0">
                                          <p:val>
                                            <p:strVal val="ppt_x"/>
                                          </p:val>
                                        </p:tav>
                                        <p:tav tm="100000">
                                          <p:val>
                                            <p:strVal val="ppt_x"/>
                                          </p:val>
                                        </p:tav>
                                      </p:tavLst>
                                    </p:anim>
                                    <p:anim calcmode="lin" valueType="num">
                                      <p:cBhvr additive="base">
                                        <p:cTn id="39" dur="500"/>
                                        <p:tgtEl>
                                          <p:spTgt spid="63"/>
                                        </p:tgtEl>
                                        <p:attrNameLst>
                                          <p:attrName>ppt_y</p:attrName>
                                        </p:attrNameLst>
                                      </p:cBhvr>
                                      <p:tavLst>
                                        <p:tav tm="0">
                                          <p:val>
                                            <p:strVal val="ppt_y"/>
                                          </p:val>
                                        </p:tav>
                                        <p:tav tm="100000">
                                          <p:val>
                                            <p:strVal val="1+ppt_h/2"/>
                                          </p:val>
                                        </p:tav>
                                      </p:tavLst>
                                    </p:anim>
                                    <p:set>
                                      <p:cBhvr>
                                        <p:cTn id="40" dur="1" fill="hold">
                                          <p:stCondLst>
                                            <p:cond delay="499"/>
                                          </p:stCondLst>
                                        </p:cTn>
                                        <p:tgtEl>
                                          <p:spTgt spid="63"/>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68"/>
                                        </p:tgtEl>
                                        <p:attrNameLst>
                                          <p:attrName>ppt_x</p:attrName>
                                        </p:attrNameLst>
                                      </p:cBhvr>
                                      <p:tavLst>
                                        <p:tav tm="0">
                                          <p:val>
                                            <p:strVal val="ppt_x"/>
                                          </p:val>
                                        </p:tav>
                                        <p:tav tm="100000">
                                          <p:val>
                                            <p:strVal val="ppt_x"/>
                                          </p:val>
                                        </p:tav>
                                      </p:tavLst>
                                    </p:anim>
                                    <p:anim calcmode="lin" valueType="num">
                                      <p:cBhvr additive="base">
                                        <p:cTn id="43" dur="500"/>
                                        <p:tgtEl>
                                          <p:spTgt spid="68"/>
                                        </p:tgtEl>
                                        <p:attrNameLst>
                                          <p:attrName>ppt_y</p:attrName>
                                        </p:attrNameLst>
                                      </p:cBhvr>
                                      <p:tavLst>
                                        <p:tav tm="0">
                                          <p:val>
                                            <p:strVal val="ppt_y"/>
                                          </p:val>
                                        </p:tav>
                                        <p:tav tm="100000">
                                          <p:val>
                                            <p:strVal val="1+ppt_h/2"/>
                                          </p:val>
                                        </p:tav>
                                      </p:tavLst>
                                    </p:anim>
                                    <p:set>
                                      <p:cBhvr>
                                        <p:cTn id="44" dur="1" fill="hold">
                                          <p:stCondLst>
                                            <p:cond delay="499"/>
                                          </p:stCondLst>
                                        </p:cTn>
                                        <p:tgtEl>
                                          <p:spTgt spid="68"/>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52"/>
                                        </p:tgtEl>
                                        <p:attrNameLst>
                                          <p:attrName>ppt_x</p:attrName>
                                        </p:attrNameLst>
                                      </p:cBhvr>
                                      <p:tavLst>
                                        <p:tav tm="0">
                                          <p:val>
                                            <p:strVal val="ppt_x"/>
                                          </p:val>
                                        </p:tav>
                                        <p:tav tm="100000">
                                          <p:val>
                                            <p:strVal val="ppt_x"/>
                                          </p:val>
                                        </p:tav>
                                      </p:tavLst>
                                    </p:anim>
                                    <p:anim calcmode="lin" valueType="num">
                                      <p:cBhvr additive="base">
                                        <p:cTn id="47" dur="500"/>
                                        <p:tgtEl>
                                          <p:spTgt spid="52"/>
                                        </p:tgtEl>
                                        <p:attrNameLst>
                                          <p:attrName>ppt_y</p:attrName>
                                        </p:attrNameLst>
                                      </p:cBhvr>
                                      <p:tavLst>
                                        <p:tav tm="0">
                                          <p:val>
                                            <p:strVal val="ppt_y"/>
                                          </p:val>
                                        </p:tav>
                                        <p:tav tm="100000">
                                          <p:val>
                                            <p:strVal val="1+ppt_h/2"/>
                                          </p:val>
                                        </p:tav>
                                      </p:tavLst>
                                    </p:anim>
                                    <p:set>
                                      <p:cBhvr>
                                        <p:cTn id="48" dur="1" fill="hold">
                                          <p:stCondLst>
                                            <p:cond delay="499"/>
                                          </p:stCondLst>
                                        </p:cTn>
                                        <p:tgtEl>
                                          <p:spTgt spid="52"/>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66"/>
                                        </p:tgtEl>
                                        <p:attrNameLst>
                                          <p:attrName>ppt_x</p:attrName>
                                        </p:attrNameLst>
                                      </p:cBhvr>
                                      <p:tavLst>
                                        <p:tav tm="0">
                                          <p:val>
                                            <p:strVal val="ppt_x"/>
                                          </p:val>
                                        </p:tav>
                                        <p:tav tm="100000">
                                          <p:val>
                                            <p:strVal val="ppt_x"/>
                                          </p:val>
                                        </p:tav>
                                      </p:tavLst>
                                    </p:anim>
                                    <p:anim calcmode="lin" valueType="num">
                                      <p:cBhvr additive="base">
                                        <p:cTn id="51" dur="500"/>
                                        <p:tgtEl>
                                          <p:spTgt spid="66"/>
                                        </p:tgtEl>
                                        <p:attrNameLst>
                                          <p:attrName>ppt_y</p:attrName>
                                        </p:attrNameLst>
                                      </p:cBhvr>
                                      <p:tavLst>
                                        <p:tav tm="0">
                                          <p:val>
                                            <p:strVal val="ppt_y"/>
                                          </p:val>
                                        </p:tav>
                                        <p:tav tm="100000">
                                          <p:val>
                                            <p:strVal val="1+ppt_h/2"/>
                                          </p:val>
                                        </p:tav>
                                      </p:tavLst>
                                    </p:anim>
                                    <p:set>
                                      <p:cBhvr>
                                        <p:cTn id="52" dur="1" fill="hold">
                                          <p:stCondLst>
                                            <p:cond delay="499"/>
                                          </p:stCondLst>
                                        </p:cTn>
                                        <p:tgtEl>
                                          <p:spTgt spid="66"/>
                                        </p:tgtEl>
                                        <p:attrNameLst>
                                          <p:attrName>style.visibility</p:attrName>
                                        </p:attrNameLst>
                                      </p:cBhvr>
                                      <p:to>
                                        <p:strVal val="hidden"/>
                                      </p:to>
                                    </p:set>
                                  </p:childTnLst>
                                </p:cTn>
                              </p:par>
                              <p:par>
                                <p:cTn id="53" presetID="64" presetClass="path" presetSubtype="0" accel="50000" decel="50000" fill="hold" nodeType="withEffect">
                                  <p:stCondLst>
                                    <p:cond delay="0"/>
                                  </p:stCondLst>
                                  <p:childTnLst>
                                    <p:animMotion origin="layout" path="M 2.77778E-6 -4.44444E-6 L -0.42969 -0.02963 " pathEditMode="relative" rAng="0" ptsTypes="AA">
                                      <p:cBhvr>
                                        <p:cTn id="54" dur="1000" fill="hold"/>
                                        <p:tgtEl>
                                          <p:spTgt spid="45"/>
                                        </p:tgtEl>
                                        <p:attrNameLst>
                                          <p:attrName>ppt_x</p:attrName>
                                          <p:attrName>ppt_y</p:attrName>
                                        </p:attrNameLst>
                                      </p:cBhvr>
                                      <p:rCtr x="-21493" y="-1481"/>
                                    </p:animMotion>
                                  </p:childTnLst>
                                </p:cTn>
                              </p:par>
                              <p:par>
                                <p:cTn id="55" presetID="64" presetClass="path" presetSubtype="0" accel="50000" decel="50000" fill="hold" nodeType="withEffect">
                                  <p:stCondLst>
                                    <p:cond delay="0"/>
                                  </p:stCondLst>
                                  <p:childTnLst>
                                    <p:animMotion origin="layout" path="M 3.61111E-6 -4.44444E-6 L 0.27743 -0.58588 " pathEditMode="relative" rAng="0" ptsTypes="AA">
                                      <p:cBhvr>
                                        <p:cTn id="56" dur="1000" fill="hold"/>
                                        <p:tgtEl>
                                          <p:spTgt spid="47"/>
                                        </p:tgtEl>
                                        <p:attrNameLst>
                                          <p:attrName>ppt_x</p:attrName>
                                          <p:attrName>ppt_y</p:attrName>
                                        </p:attrNameLst>
                                      </p:cBhvr>
                                      <p:rCtr x="13872" y="-2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upo 77"/>
          <p:cNvGrpSpPr/>
          <p:nvPr/>
        </p:nvGrpSpPr>
        <p:grpSpPr>
          <a:xfrm>
            <a:off x="3785520" y="3950540"/>
            <a:ext cx="1623212" cy="1596408"/>
            <a:chOff x="7176739" y="2757719"/>
            <a:chExt cx="1623212" cy="1596408"/>
          </a:xfrm>
        </p:grpSpPr>
        <p:pic>
          <p:nvPicPr>
            <p:cNvPr id="73" name="Imagen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745" y="2819612"/>
              <a:ext cx="1479196" cy="1472622"/>
            </a:xfrm>
            <a:prstGeom prst="rect">
              <a:avLst/>
            </a:prstGeom>
          </p:spPr>
        </p:pic>
        <p:sp>
          <p:nvSpPr>
            <p:cNvPr id="77" name="Elipse 76"/>
            <p:cNvSpPr/>
            <p:nvPr/>
          </p:nvSpPr>
          <p:spPr>
            <a:xfrm>
              <a:off x="7176739" y="2757719"/>
              <a:ext cx="1623212" cy="15964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45" name="Grupo 44"/>
          <p:cNvGrpSpPr/>
          <p:nvPr/>
        </p:nvGrpSpPr>
        <p:grpSpPr>
          <a:xfrm>
            <a:off x="395536" y="1124744"/>
            <a:ext cx="1944216" cy="1443796"/>
            <a:chOff x="4427984" y="1288535"/>
            <a:chExt cx="1944216" cy="1401044"/>
          </a:xfrm>
        </p:grpSpPr>
        <p:pic>
          <p:nvPicPr>
            <p:cNvPr id="29" name="Picture 7" descr="D:\Miriela\Tesis\Imagenes\scann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132" y="1498163"/>
              <a:ext cx="1273963" cy="1191416"/>
            </a:xfrm>
            <a:prstGeom prst="rect">
              <a:avLst/>
            </a:prstGeom>
            <a:noFill/>
            <a:ln>
              <a:solidFill>
                <a:schemeClr val="bg2"/>
              </a:solidFill>
            </a:ln>
            <a:effectLst>
              <a:softEdge rad="63500"/>
            </a:effectLst>
            <a:extLst>
              <a:ext uri="{909E8E84-426E-40DD-AFC4-6F175D3DCCD1}">
                <a14:hiddenFill xmlns:a14="http://schemas.microsoft.com/office/drawing/2010/main">
                  <a:solidFill>
                    <a:srgbClr val="FFFFFF"/>
                  </a:solidFill>
                </a14:hiddenFill>
              </a:ext>
            </a:extLst>
          </p:spPr>
        </p:pic>
        <p:sp>
          <p:nvSpPr>
            <p:cNvPr id="39" name="Rectángulo redondeado 38"/>
            <p:cNvSpPr/>
            <p:nvPr/>
          </p:nvSpPr>
          <p:spPr>
            <a:xfrm>
              <a:off x="4427984" y="1288535"/>
              <a:ext cx="1944216" cy="125006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4556143" y="1288535"/>
              <a:ext cx="1687897" cy="461665"/>
            </a:xfrm>
            <a:prstGeom prst="rect">
              <a:avLst/>
            </a:prstGeom>
            <a:noFill/>
          </p:spPr>
          <p:txBody>
            <a:bodyPr wrap="square" rtlCol="0">
              <a:spAutoFit/>
            </a:bodyPr>
            <a:lstStyle/>
            <a:p>
              <a:r>
                <a:rPr lang="en-US" sz="2400" b="1" dirty="0" err="1" smtClean="0"/>
                <a:t>Adquisición</a:t>
              </a:r>
              <a:endParaRPr lang="es-ES" b="1" dirty="0"/>
            </a:p>
          </p:txBody>
        </p:sp>
      </p:grpSp>
      <p:grpSp>
        <p:nvGrpSpPr>
          <p:cNvPr id="55" name="Grupo 54"/>
          <p:cNvGrpSpPr/>
          <p:nvPr/>
        </p:nvGrpSpPr>
        <p:grpSpPr>
          <a:xfrm>
            <a:off x="6804248" y="1022416"/>
            <a:ext cx="1944216" cy="1560575"/>
            <a:chOff x="4427984" y="4941168"/>
            <a:chExt cx="1944216" cy="1514365"/>
          </a:xfrm>
        </p:grpSpPr>
        <p:pic>
          <p:nvPicPr>
            <p:cNvPr id="56" name="Imagen 55"/>
            <p:cNvPicPr>
              <a:picLocks noChangeAspect="1"/>
            </p:cNvPicPr>
            <p:nvPr/>
          </p:nvPicPr>
          <p:blipFill rotWithShape="1">
            <a:blip r:embed="rId6" cstate="print">
              <a:extLst>
                <a:ext uri="{28A0092B-C50C-407E-A947-70E740481C1C}">
                  <a14:useLocalDpi xmlns:a14="http://schemas.microsoft.com/office/drawing/2010/main" val="0"/>
                </a:ext>
              </a:extLst>
            </a:blip>
            <a:srcRect l="9388" t="6408" r="3557" b="3567"/>
            <a:stretch/>
          </p:blipFill>
          <p:spPr>
            <a:xfrm>
              <a:off x="4932039" y="5303404"/>
              <a:ext cx="936104" cy="1152129"/>
            </a:xfrm>
            <a:prstGeom prst="rect">
              <a:avLst/>
            </a:prstGeom>
          </p:spPr>
        </p:pic>
        <p:sp>
          <p:nvSpPr>
            <p:cNvPr id="57" name="Rectángulo redondeado 56"/>
            <p:cNvSpPr/>
            <p:nvPr/>
          </p:nvSpPr>
          <p:spPr>
            <a:xfrm>
              <a:off x="4427984" y="4961636"/>
              <a:ext cx="1944216" cy="1473429"/>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p:cNvSpPr txBox="1"/>
            <p:nvPr/>
          </p:nvSpPr>
          <p:spPr>
            <a:xfrm>
              <a:off x="4556143" y="4941168"/>
              <a:ext cx="1687897" cy="461665"/>
            </a:xfrm>
            <a:prstGeom prst="rect">
              <a:avLst/>
            </a:prstGeom>
            <a:noFill/>
          </p:spPr>
          <p:txBody>
            <a:bodyPr wrap="square" rtlCol="0">
              <a:spAutoFit/>
            </a:bodyPr>
            <a:lstStyle/>
            <a:p>
              <a:r>
                <a:rPr lang="en-US" sz="2400" b="1" dirty="0" err="1" smtClean="0"/>
                <a:t>Extracción</a:t>
              </a:r>
              <a:endParaRPr lang="es-ES" b="1" dirty="0"/>
            </a:p>
          </p:txBody>
        </p:sp>
      </p:grpSp>
      <p:cxnSp>
        <p:nvCxnSpPr>
          <p:cNvPr id="4" name="Conector recto de flecha 3"/>
          <p:cNvCxnSpPr/>
          <p:nvPr/>
        </p:nvCxnSpPr>
        <p:spPr>
          <a:xfrm>
            <a:off x="2555776" y="1844824"/>
            <a:ext cx="648072"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7" name="Grupo 6"/>
          <p:cNvGrpSpPr/>
          <p:nvPr/>
        </p:nvGrpSpPr>
        <p:grpSpPr>
          <a:xfrm>
            <a:off x="3435857" y="1022416"/>
            <a:ext cx="2304256" cy="1974536"/>
            <a:chOff x="3707904" y="1196752"/>
            <a:chExt cx="2304256" cy="1974536"/>
          </a:xfrm>
        </p:grpSpPr>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8505" y="1513596"/>
              <a:ext cx="1361306" cy="1512562"/>
            </a:xfrm>
            <a:prstGeom prst="rect">
              <a:avLst/>
            </a:prstGeom>
          </p:spPr>
        </p:pic>
        <p:sp>
          <p:nvSpPr>
            <p:cNvPr id="60" name="Rectángulo redondeado 59"/>
            <p:cNvSpPr/>
            <p:nvPr/>
          </p:nvSpPr>
          <p:spPr>
            <a:xfrm>
              <a:off x="3707904" y="1196752"/>
              <a:ext cx="2304256" cy="197453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p:cNvSpPr txBox="1"/>
            <p:nvPr/>
          </p:nvSpPr>
          <p:spPr>
            <a:xfrm>
              <a:off x="4185097" y="1196752"/>
              <a:ext cx="1368152" cy="523220"/>
            </a:xfrm>
            <a:prstGeom prst="rect">
              <a:avLst/>
            </a:prstGeom>
            <a:noFill/>
          </p:spPr>
          <p:txBody>
            <a:bodyPr wrap="square" rtlCol="0">
              <a:spAutoFit/>
            </a:bodyPr>
            <a:lstStyle/>
            <a:p>
              <a:r>
                <a:rPr lang="en-US" sz="2800" b="1" dirty="0" err="1" smtClean="0"/>
                <a:t>Calidad</a:t>
              </a:r>
              <a:endParaRPr lang="es-ES" sz="2800" b="1" dirty="0"/>
            </a:p>
          </p:txBody>
        </p:sp>
      </p:grpSp>
      <p:cxnSp>
        <p:nvCxnSpPr>
          <p:cNvPr id="62" name="Conector recto de flecha 61"/>
          <p:cNvCxnSpPr/>
          <p:nvPr/>
        </p:nvCxnSpPr>
        <p:spPr>
          <a:xfrm>
            <a:off x="6012160" y="1840855"/>
            <a:ext cx="648072" cy="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75" name="Grupo 74"/>
          <p:cNvGrpSpPr/>
          <p:nvPr/>
        </p:nvGrpSpPr>
        <p:grpSpPr>
          <a:xfrm>
            <a:off x="331787" y="5013176"/>
            <a:ext cx="2160240" cy="1008112"/>
            <a:chOff x="331787" y="5013176"/>
            <a:chExt cx="2160240" cy="1008112"/>
          </a:xfrm>
        </p:grpSpPr>
        <p:sp>
          <p:nvSpPr>
            <p:cNvPr id="64" name="Rectángulo redondeado 63"/>
            <p:cNvSpPr/>
            <p:nvPr/>
          </p:nvSpPr>
          <p:spPr>
            <a:xfrm>
              <a:off x="331787" y="5013176"/>
              <a:ext cx="2160240"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711337" y="5168765"/>
              <a:ext cx="1700423" cy="584775"/>
            </a:xfrm>
            <a:prstGeom prst="rect">
              <a:avLst/>
            </a:prstGeom>
            <a:noFill/>
          </p:spPr>
          <p:txBody>
            <a:bodyPr wrap="square" rtlCol="0">
              <a:spAutoFit/>
            </a:bodyPr>
            <a:lstStyle/>
            <a:p>
              <a:r>
                <a:rPr lang="en-US" sz="3200" b="1" dirty="0" smtClean="0"/>
                <a:t>Sensor</a:t>
              </a:r>
              <a:endParaRPr lang="es-ES" sz="3200" b="1" dirty="0"/>
            </a:p>
          </p:txBody>
        </p:sp>
      </p:grpSp>
      <p:grpSp>
        <p:nvGrpSpPr>
          <p:cNvPr id="76" name="Grupo 75"/>
          <p:cNvGrpSpPr/>
          <p:nvPr/>
        </p:nvGrpSpPr>
        <p:grpSpPr>
          <a:xfrm>
            <a:off x="6539927" y="4941168"/>
            <a:ext cx="2502628" cy="1080120"/>
            <a:chOff x="6539927" y="4941168"/>
            <a:chExt cx="2502628" cy="1080120"/>
          </a:xfrm>
        </p:grpSpPr>
        <p:sp>
          <p:nvSpPr>
            <p:cNvPr id="69" name="Rectángulo redondeado 68"/>
            <p:cNvSpPr/>
            <p:nvPr/>
          </p:nvSpPr>
          <p:spPr>
            <a:xfrm>
              <a:off x="6539927" y="5013176"/>
              <a:ext cx="2352553"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CuadroTexto 69"/>
            <p:cNvSpPr txBox="1"/>
            <p:nvPr/>
          </p:nvSpPr>
          <p:spPr>
            <a:xfrm>
              <a:off x="6656655" y="4941168"/>
              <a:ext cx="2385900" cy="1077218"/>
            </a:xfrm>
            <a:prstGeom prst="rect">
              <a:avLst/>
            </a:prstGeom>
            <a:noFill/>
          </p:spPr>
          <p:txBody>
            <a:bodyPr wrap="square" rtlCol="0">
              <a:spAutoFit/>
            </a:bodyPr>
            <a:lstStyle/>
            <a:p>
              <a:r>
                <a:rPr lang="en-US" sz="3200" b="1" dirty="0" err="1" smtClean="0"/>
                <a:t>Condiciones</a:t>
              </a:r>
              <a:r>
                <a:rPr lang="en-US" sz="3200" b="1" dirty="0" smtClean="0"/>
                <a:t> de la </a:t>
              </a:r>
              <a:r>
                <a:rPr lang="en-US" sz="3200" b="1" dirty="0" err="1" smtClean="0"/>
                <a:t>piel</a:t>
              </a:r>
              <a:endParaRPr lang="es-ES" sz="3200" b="1" dirty="0"/>
            </a:p>
          </p:txBody>
        </p:sp>
      </p:grpSp>
      <p:grpSp>
        <p:nvGrpSpPr>
          <p:cNvPr id="74" name="Grupo 73"/>
          <p:cNvGrpSpPr/>
          <p:nvPr/>
        </p:nvGrpSpPr>
        <p:grpSpPr>
          <a:xfrm>
            <a:off x="3435857" y="4941168"/>
            <a:ext cx="2160240" cy="1080120"/>
            <a:chOff x="3435857" y="4941168"/>
            <a:chExt cx="2160240" cy="1080120"/>
          </a:xfrm>
        </p:grpSpPr>
        <p:sp>
          <p:nvSpPr>
            <p:cNvPr id="67" name="Rectángulo redondeado 66"/>
            <p:cNvSpPr/>
            <p:nvPr/>
          </p:nvSpPr>
          <p:spPr>
            <a:xfrm>
              <a:off x="3435857" y="5013176"/>
              <a:ext cx="2160240"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CuadroTexto 70"/>
            <p:cNvSpPr txBox="1"/>
            <p:nvPr/>
          </p:nvSpPr>
          <p:spPr>
            <a:xfrm>
              <a:off x="3807681" y="4941168"/>
              <a:ext cx="1700423" cy="1077218"/>
            </a:xfrm>
            <a:prstGeom prst="rect">
              <a:avLst/>
            </a:prstGeom>
            <a:noFill/>
          </p:spPr>
          <p:txBody>
            <a:bodyPr wrap="square" rtlCol="0">
              <a:spAutoFit/>
            </a:bodyPr>
            <a:lstStyle/>
            <a:p>
              <a:r>
                <a:rPr lang="en-US" sz="3200" b="1" dirty="0" err="1" smtClean="0"/>
                <a:t>Presión</a:t>
              </a:r>
              <a:r>
                <a:rPr lang="en-US" sz="3200" b="1" dirty="0" smtClean="0"/>
                <a:t> </a:t>
              </a:r>
              <a:r>
                <a:rPr lang="en-US" sz="3200" b="1" dirty="0" err="1" smtClean="0"/>
                <a:t>Ejercida</a:t>
              </a:r>
              <a:endParaRPr lang="es-ES" sz="3200" b="1" dirty="0"/>
            </a:p>
          </p:txBody>
        </p:sp>
      </p:grpSp>
      <p:cxnSp>
        <p:nvCxnSpPr>
          <p:cNvPr id="13" name="Conector recto de flecha 12"/>
          <p:cNvCxnSpPr/>
          <p:nvPr/>
        </p:nvCxnSpPr>
        <p:spPr>
          <a:xfrm flipV="1">
            <a:off x="2123728" y="3140968"/>
            <a:ext cx="1368153" cy="1716619"/>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16" name="Conector recto de flecha 15"/>
          <p:cNvCxnSpPr/>
          <p:nvPr/>
        </p:nvCxnSpPr>
        <p:spPr>
          <a:xfrm flipV="1">
            <a:off x="4515977" y="3212977"/>
            <a:ext cx="0" cy="164461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25" name="Conector recto de flecha 24"/>
          <p:cNvCxnSpPr/>
          <p:nvPr/>
        </p:nvCxnSpPr>
        <p:spPr>
          <a:xfrm flipH="1" flipV="1">
            <a:off x="5740113" y="3140968"/>
            <a:ext cx="1408394" cy="1716619"/>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80" name="Conector recto de flecha 79"/>
          <p:cNvCxnSpPr/>
          <p:nvPr/>
        </p:nvCxnSpPr>
        <p:spPr>
          <a:xfrm>
            <a:off x="4587985" y="3129396"/>
            <a:ext cx="9141" cy="659644"/>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82" name="Conector recto de flecha 81"/>
          <p:cNvCxnSpPr/>
          <p:nvPr/>
        </p:nvCxnSpPr>
        <p:spPr>
          <a:xfrm flipV="1">
            <a:off x="5508104" y="2640548"/>
            <a:ext cx="1424303" cy="172455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85" name="Grupo 84"/>
          <p:cNvGrpSpPr/>
          <p:nvPr/>
        </p:nvGrpSpPr>
        <p:grpSpPr>
          <a:xfrm>
            <a:off x="6964049" y="4280692"/>
            <a:ext cx="1680850" cy="791217"/>
            <a:chOff x="6964049" y="4280692"/>
            <a:chExt cx="1680850" cy="791217"/>
          </a:xfrm>
        </p:grpSpPr>
        <p:sp>
          <p:nvSpPr>
            <p:cNvPr id="83" name="Rectángulo redondeado 82"/>
            <p:cNvSpPr/>
            <p:nvPr/>
          </p:nvSpPr>
          <p:spPr>
            <a:xfrm>
              <a:off x="6964049" y="4280692"/>
              <a:ext cx="1680850" cy="7912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CuadroTexto 83"/>
            <p:cNvSpPr txBox="1"/>
            <p:nvPr/>
          </p:nvSpPr>
          <p:spPr>
            <a:xfrm>
              <a:off x="7339143" y="4353134"/>
              <a:ext cx="1074311" cy="707886"/>
            </a:xfrm>
            <a:prstGeom prst="rect">
              <a:avLst/>
            </a:prstGeom>
            <a:noFill/>
          </p:spPr>
          <p:txBody>
            <a:bodyPr wrap="square" rtlCol="0">
              <a:spAutoFit/>
            </a:bodyPr>
            <a:lstStyle/>
            <a:p>
              <a:r>
                <a:rPr lang="en-US" sz="4000" b="1" dirty="0" smtClean="0"/>
                <a:t>FTP</a:t>
              </a:r>
              <a:endParaRPr lang="es-ES" sz="2000" b="1" dirty="0"/>
            </a:p>
          </p:txBody>
        </p:sp>
      </p:grpSp>
      <p:cxnSp>
        <p:nvCxnSpPr>
          <p:cNvPr id="87" name="Conector recto de flecha 86"/>
          <p:cNvCxnSpPr/>
          <p:nvPr/>
        </p:nvCxnSpPr>
        <p:spPr>
          <a:xfrm>
            <a:off x="7716203" y="2840704"/>
            <a:ext cx="0" cy="1109836"/>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8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0" y="-72006"/>
            <a:ext cx="9143990" cy="836710"/>
          </a:xfrm>
          <a:prstGeom prst="rect">
            <a:avLst/>
          </a:prstGeom>
          <a:gradFill flip="none" rotWithShape="1">
            <a:gsLst>
              <a:gs pos="0">
                <a:schemeClr val="tx2">
                  <a:lumMod val="38000"/>
                </a:schemeClr>
              </a:gs>
              <a:gs pos="65000">
                <a:schemeClr val="accent1">
                  <a:shade val="67500"/>
                  <a:satMod val="115000"/>
                  <a:lumMod val="81000"/>
                </a:schemeClr>
              </a:gs>
              <a:gs pos="100000">
                <a:schemeClr val="accent1">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37 CuadroTexto"/>
          <p:cNvSpPr txBox="1"/>
          <p:nvPr/>
        </p:nvSpPr>
        <p:spPr>
          <a:xfrm>
            <a:off x="179513" y="199"/>
            <a:ext cx="6624736" cy="692497"/>
          </a:xfrm>
          <a:prstGeom prst="rect">
            <a:avLst/>
          </a:prstGeom>
          <a:noFill/>
        </p:spPr>
        <p:txBody>
          <a:bodyPr wrap="square" rtlCol="0">
            <a:spAutoFit/>
          </a:bodyPr>
          <a:lstStyle/>
          <a:p>
            <a:r>
              <a:rPr lang="en-US" sz="39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Introducción</a:t>
            </a:r>
            <a:endParaRPr lang="es-ES" sz="39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pic>
        <p:nvPicPr>
          <p:cNvPr id="27" name="Picture 6"/>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b="27979"/>
          <a:stretch/>
        </p:blipFill>
        <p:spPr bwMode="auto">
          <a:xfrm>
            <a:off x="7148507" y="119833"/>
            <a:ext cx="1840646" cy="45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2" descr="https://encrypted-tbn1.gstatic.com/images?q=tbn:ANd9GcR6Rkl3q37z2UH-ud-TSDbElzG28s0jn42JeJf2RLDEPsKbMJu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3" name="Picture 31" descr="D:\Alexei Alayo\Profesional\Biometria\Imgenes de biometria\Fotos\uci gran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1196752"/>
            <a:ext cx="2888182" cy="98224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o 14"/>
          <p:cNvGrpSpPr/>
          <p:nvPr/>
        </p:nvGrpSpPr>
        <p:grpSpPr>
          <a:xfrm>
            <a:off x="5580112" y="4717623"/>
            <a:ext cx="3028317" cy="1728192"/>
            <a:chOff x="5347840" y="4725144"/>
            <a:chExt cx="3028317" cy="1728192"/>
          </a:xfrm>
        </p:grpSpPr>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417" y="4866773"/>
              <a:ext cx="1055786" cy="1586563"/>
            </a:xfrm>
            <a:prstGeom prst="rect">
              <a:avLst/>
            </a:prstGeom>
          </p:spPr>
        </p:pic>
        <p:sp>
          <p:nvSpPr>
            <p:cNvPr id="44" name="Rectángulo redondeado 43"/>
            <p:cNvSpPr/>
            <p:nvPr/>
          </p:nvSpPr>
          <p:spPr>
            <a:xfrm>
              <a:off x="5347840" y="4725144"/>
              <a:ext cx="3028317" cy="1728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368057" y="4725144"/>
              <a:ext cx="2452253" cy="1200329"/>
            </a:xfrm>
            <a:prstGeom prst="rect">
              <a:avLst/>
            </a:prstGeom>
            <a:noFill/>
          </p:spPr>
          <p:txBody>
            <a:bodyPr wrap="square" rtlCol="0">
              <a:spAutoFit/>
            </a:bodyPr>
            <a:lstStyle/>
            <a:p>
              <a:r>
                <a:rPr lang="en-US" sz="2400" b="1" dirty="0" err="1" smtClean="0"/>
                <a:t>Componente</a:t>
              </a:r>
              <a:r>
                <a:rPr lang="en-US" sz="2400" b="1" dirty="0" smtClean="0"/>
                <a:t> de </a:t>
              </a:r>
              <a:r>
                <a:rPr lang="en-US" sz="2400" b="1" dirty="0" err="1" smtClean="0"/>
                <a:t>Extracción</a:t>
              </a:r>
              <a:r>
                <a:rPr lang="en-US" sz="2400" b="1" dirty="0" smtClean="0"/>
                <a:t> de </a:t>
              </a:r>
              <a:r>
                <a:rPr lang="en-US" sz="2400" b="1" dirty="0" err="1" smtClean="0"/>
                <a:t>Minucias</a:t>
              </a:r>
              <a:endParaRPr lang="es-ES" sz="2400" b="1" dirty="0"/>
            </a:p>
          </p:txBody>
        </p:sp>
      </p:grpSp>
      <p:grpSp>
        <p:nvGrpSpPr>
          <p:cNvPr id="46" name="Grupo 45"/>
          <p:cNvGrpSpPr/>
          <p:nvPr/>
        </p:nvGrpSpPr>
        <p:grpSpPr>
          <a:xfrm>
            <a:off x="1877654" y="4672786"/>
            <a:ext cx="2304256" cy="1974536"/>
            <a:chOff x="3707904" y="1196752"/>
            <a:chExt cx="2304256" cy="1974536"/>
          </a:xfrm>
        </p:grpSpPr>
        <p:pic>
          <p:nvPicPr>
            <p:cNvPr id="47" name="Imagen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8505" y="1513596"/>
              <a:ext cx="1361306" cy="1512562"/>
            </a:xfrm>
            <a:prstGeom prst="rect">
              <a:avLst/>
            </a:prstGeom>
          </p:spPr>
        </p:pic>
        <p:sp>
          <p:nvSpPr>
            <p:cNvPr id="48" name="Rectángulo redondeado 47"/>
            <p:cNvSpPr/>
            <p:nvPr/>
          </p:nvSpPr>
          <p:spPr>
            <a:xfrm>
              <a:off x="3707904" y="1196752"/>
              <a:ext cx="2304256" cy="19745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CuadroTexto 48"/>
            <p:cNvSpPr txBox="1"/>
            <p:nvPr/>
          </p:nvSpPr>
          <p:spPr>
            <a:xfrm>
              <a:off x="4185097" y="1196752"/>
              <a:ext cx="1368152" cy="523220"/>
            </a:xfrm>
            <a:prstGeom prst="rect">
              <a:avLst/>
            </a:prstGeom>
            <a:noFill/>
          </p:spPr>
          <p:txBody>
            <a:bodyPr wrap="square" rtlCol="0">
              <a:spAutoFit/>
            </a:bodyPr>
            <a:lstStyle/>
            <a:p>
              <a:r>
                <a:rPr lang="en-US" sz="2800" b="1" dirty="0" err="1" smtClean="0">
                  <a:solidFill>
                    <a:srgbClr val="FF0000"/>
                  </a:solidFill>
                </a:rPr>
                <a:t>Calidad</a:t>
              </a:r>
              <a:endParaRPr lang="es-ES" sz="2800" b="1" dirty="0">
                <a:solidFill>
                  <a:srgbClr val="FF0000"/>
                </a:solidFill>
              </a:endParaRPr>
            </a:p>
          </p:txBody>
        </p:sp>
      </p:grpSp>
      <p:cxnSp>
        <p:nvCxnSpPr>
          <p:cNvPr id="10" name="Conector recto de flecha 9"/>
          <p:cNvCxnSpPr/>
          <p:nvPr/>
        </p:nvCxnSpPr>
        <p:spPr>
          <a:xfrm flipV="1">
            <a:off x="4427984" y="5581719"/>
            <a:ext cx="864096" cy="7521"/>
          </a:xfrm>
          <a:prstGeom prst="straightConnector1">
            <a:avLst/>
          </a:prstGeom>
          <a:ln>
            <a:solidFill>
              <a:srgbClr val="FF0000"/>
            </a:solidFill>
            <a:headEnd type="oval"/>
            <a:tailEnd type="triangle"/>
          </a:ln>
        </p:spPr>
        <p:style>
          <a:lnRef idx="3">
            <a:schemeClr val="accent1"/>
          </a:lnRef>
          <a:fillRef idx="0">
            <a:schemeClr val="accent1"/>
          </a:fillRef>
          <a:effectRef idx="2">
            <a:schemeClr val="accent1"/>
          </a:effectRef>
          <a:fontRef idx="minor">
            <a:schemeClr val="tx1"/>
          </a:fontRef>
        </p:style>
      </p:cxnSp>
      <p:grpSp>
        <p:nvGrpSpPr>
          <p:cNvPr id="51" name="Grupo 50"/>
          <p:cNvGrpSpPr/>
          <p:nvPr/>
        </p:nvGrpSpPr>
        <p:grpSpPr>
          <a:xfrm>
            <a:off x="5778258" y="781368"/>
            <a:ext cx="3210895" cy="2503616"/>
            <a:chOff x="5778258" y="781368"/>
            <a:chExt cx="3210895" cy="2503616"/>
          </a:xfrm>
        </p:grpSpPr>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938" y="781368"/>
              <a:ext cx="1114215" cy="1063456"/>
            </a:xfrm>
            <a:prstGeom prst="rect">
              <a:avLst/>
            </a:prstGeom>
          </p:spPr>
        </p:pic>
        <p:pic>
          <p:nvPicPr>
            <p:cNvPr id="12"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19466" y="1427107"/>
              <a:ext cx="2258082" cy="1718638"/>
            </a:xfrm>
            <a:prstGeom prst="rect">
              <a:avLst/>
            </a:prstGeom>
          </p:spPr>
        </p:pic>
        <p:sp>
          <p:nvSpPr>
            <p:cNvPr id="53" name="Rectángulo redondeado 52"/>
            <p:cNvSpPr/>
            <p:nvPr/>
          </p:nvSpPr>
          <p:spPr>
            <a:xfrm>
              <a:off x="5778258" y="1037146"/>
              <a:ext cx="3028317" cy="22478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9" name="Conector recto de flecha 18"/>
          <p:cNvCxnSpPr/>
          <p:nvPr/>
        </p:nvCxnSpPr>
        <p:spPr>
          <a:xfrm flipV="1">
            <a:off x="7292416" y="3429000"/>
            <a:ext cx="0" cy="1080120"/>
          </a:xfrm>
          <a:prstGeom prst="straightConnector1">
            <a:avLst/>
          </a:prstGeom>
          <a:ln>
            <a:headEnd type="oval"/>
            <a:tailEnd type="triangle"/>
          </a:ln>
        </p:spPr>
        <p:style>
          <a:lnRef idx="3">
            <a:schemeClr val="accent1"/>
          </a:lnRef>
          <a:fillRef idx="0">
            <a:schemeClr val="accent1"/>
          </a:fillRef>
          <a:effectRef idx="2">
            <a:schemeClr val="accent1"/>
          </a:effectRef>
          <a:fontRef idx="minor">
            <a:schemeClr val="tx1"/>
          </a:fontRef>
        </p:style>
      </p:cxnSp>
      <p:cxnSp>
        <p:nvCxnSpPr>
          <p:cNvPr id="30" name="Conector angular 29"/>
          <p:cNvCxnSpPr/>
          <p:nvPr/>
        </p:nvCxnSpPr>
        <p:spPr>
          <a:xfrm rot="16200000" flipH="1">
            <a:off x="653912" y="2848617"/>
            <a:ext cx="1152128" cy="576064"/>
          </a:xfrm>
          <a:prstGeom prst="bentConnector3">
            <a:avLst>
              <a:gd name="adj1" fmla="val 102084"/>
            </a:avLst>
          </a:prstGeom>
          <a:ln>
            <a:headEnd type="oval"/>
            <a:tailEnd type="triangle"/>
          </a:ln>
        </p:spPr>
        <p:style>
          <a:lnRef idx="3">
            <a:schemeClr val="accent1"/>
          </a:lnRef>
          <a:fillRef idx="0">
            <a:schemeClr val="accent1"/>
          </a:fillRef>
          <a:effectRef idx="2">
            <a:schemeClr val="accent1"/>
          </a:effectRef>
          <a:fontRef idx="minor">
            <a:schemeClr val="tx1"/>
          </a:fontRef>
        </p:style>
      </p:cxnSp>
      <p:grpSp>
        <p:nvGrpSpPr>
          <p:cNvPr id="50" name="Grupo 49"/>
          <p:cNvGrpSpPr/>
          <p:nvPr/>
        </p:nvGrpSpPr>
        <p:grpSpPr>
          <a:xfrm>
            <a:off x="1551742" y="2843523"/>
            <a:ext cx="3452306" cy="1360402"/>
            <a:chOff x="1551742" y="2843523"/>
            <a:chExt cx="3452306" cy="1360402"/>
          </a:xfrm>
        </p:grpSpPr>
        <p:pic>
          <p:nvPicPr>
            <p:cNvPr id="41" name="Picture 30" descr="D:\Alexei Alayo\Profesional\Biometria\Imgenes de biometria\Fotos\captiveportal-proiden_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3604" y="3019668"/>
              <a:ext cx="3342024" cy="1008112"/>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redondeado 32"/>
            <p:cNvSpPr/>
            <p:nvPr/>
          </p:nvSpPr>
          <p:spPr>
            <a:xfrm>
              <a:off x="1551742" y="2843523"/>
              <a:ext cx="3452306" cy="13604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4" name="Rectángulo redondeado 33"/>
          <p:cNvSpPr/>
          <p:nvPr/>
        </p:nvSpPr>
        <p:spPr>
          <a:xfrm>
            <a:off x="142983" y="1166347"/>
            <a:ext cx="3061995"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2" name="Conector angular 71"/>
          <p:cNvCxnSpPr/>
          <p:nvPr/>
        </p:nvCxnSpPr>
        <p:spPr>
          <a:xfrm>
            <a:off x="4590282" y="4393005"/>
            <a:ext cx="893837" cy="803001"/>
          </a:xfrm>
          <a:prstGeom prst="bentConnector3">
            <a:avLst>
              <a:gd name="adj1" fmla="val 448"/>
            </a:avLst>
          </a:prstGeom>
          <a:ln>
            <a:headEnd type="oval"/>
            <a:tailEnd type="triangle"/>
          </a:ln>
        </p:spPr>
        <p:style>
          <a:lnRef idx="3">
            <a:schemeClr val="accent1"/>
          </a:lnRef>
          <a:fillRef idx="0">
            <a:schemeClr val="accent1"/>
          </a:fillRef>
          <a:effectRef idx="2">
            <a:schemeClr val="accent1"/>
          </a:effectRef>
          <a:fontRef idx="minor">
            <a:schemeClr val="tx1"/>
          </a:fontRef>
        </p:style>
      </p:cxnSp>
      <p:pic>
        <p:nvPicPr>
          <p:cNvPr id="28" name="Imagen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90460" y="3647451"/>
            <a:ext cx="764054" cy="760658"/>
          </a:xfrm>
          <a:prstGeom prst="rect">
            <a:avLst/>
          </a:prstGeom>
        </p:spPr>
      </p:pic>
    </p:spTree>
    <p:extLst>
      <p:ext uri="{BB962C8B-B14F-4D97-AF65-F5344CB8AC3E}">
        <p14:creationId xmlns:p14="http://schemas.microsoft.com/office/powerpoint/2010/main" val="304216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Anillo"/>
          <p:cNvSpPr/>
          <p:nvPr/>
        </p:nvSpPr>
        <p:spPr>
          <a:xfrm>
            <a:off x="-2971800" y="304800"/>
            <a:ext cx="6705600" cy="6248400"/>
          </a:xfrm>
          <a:prstGeom prst="donut">
            <a:avLst/>
          </a:prstGeom>
          <a:solidFill>
            <a:srgbClr val="CAD9E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solidFill>
                <a:schemeClr val="tx1"/>
              </a:solidFill>
            </a:endParaRPr>
          </a:p>
        </p:txBody>
      </p:sp>
      <p:grpSp>
        <p:nvGrpSpPr>
          <p:cNvPr id="4" name="Grupo 3"/>
          <p:cNvGrpSpPr/>
          <p:nvPr/>
        </p:nvGrpSpPr>
        <p:grpSpPr>
          <a:xfrm>
            <a:off x="532258" y="4145632"/>
            <a:ext cx="8153401" cy="1371600"/>
            <a:chOff x="533399" y="2590800"/>
            <a:chExt cx="8153401" cy="1371600"/>
          </a:xfrm>
        </p:grpSpPr>
        <p:grpSp>
          <p:nvGrpSpPr>
            <p:cNvPr id="3" name="Grupo 2"/>
            <p:cNvGrpSpPr/>
            <p:nvPr/>
          </p:nvGrpSpPr>
          <p:grpSpPr>
            <a:xfrm>
              <a:off x="533399" y="2590800"/>
              <a:ext cx="8153401" cy="1371600"/>
              <a:chOff x="533399" y="2590800"/>
              <a:chExt cx="8153401" cy="1371600"/>
            </a:xfrm>
          </p:grpSpPr>
          <p:sp>
            <p:nvSpPr>
              <p:cNvPr id="9" name="8 Rectángulo redondeado"/>
              <p:cNvSpPr/>
              <p:nvPr/>
            </p:nvSpPr>
            <p:spPr>
              <a:xfrm>
                <a:off x="533399" y="2590800"/>
                <a:ext cx="4076701" cy="762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a:p>
            </p:txBody>
          </p:sp>
          <p:sp>
            <p:nvSpPr>
              <p:cNvPr id="11" name="10 Rectángulo"/>
              <p:cNvSpPr/>
              <p:nvPr/>
            </p:nvSpPr>
            <p:spPr>
              <a:xfrm>
                <a:off x="533400" y="3276600"/>
                <a:ext cx="8153400" cy="6858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r>
                  <a:rPr lang="es-ES_tradnl" sz="2400" dirty="0" smtClean="0">
                    <a:latin typeface="Arial" pitchFamily="34" charset="0"/>
                    <a:cs typeface="Arial" pitchFamily="34" charset="0"/>
                  </a:rPr>
                  <a:t>Procesos </a:t>
                </a:r>
                <a:r>
                  <a:rPr lang="es-ES_tradnl" sz="2400" dirty="0">
                    <a:latin typeface="Arial" pitchFamily="34" charset="0"/>
                    <a:cs typeface="Arial" pitchFamily="34" charset="0"/>
                  </a:rPr>
                  <a:t>de medición de calidad de imágenes de huellas dactilares.</a:t>
                </a:r>
                <a:endParaRPr lang="es-ES" sz="2400" dirty="0">
                  <a:latin typeface="Arial" pitchFamily="34" charset="0"/>
                  <a:cs typeface="Arial" pitchFamily="34" charset="0"/>
                </a:endParaRPr>
              </a:p>
            </p:txBody>
          </p:sp>
        </p:grpSp>
        <p:sp>
          <p:nvSpPr>
            <p:cNvPr id="12" name="11 CuadroTexto"/>
            <p:cNvSpPr txBox="1"/>
            <p:nvPr/>
          </p:nvSpPr>
          <p:spPr>
            <a:xfrm>
              <a:off x="539552" y="2667000"/>
              <a:ext cx="3221037" cy="523875"/>
            </a:xfrm>
            <a:prstGeom prst="rect">
              <a:avLst/>
            </a:prstGeom>
            <a:noFill/>
          </p:spPr>
          <p:txBody>
            <a:bodyPr wrap="none">
              <a:spAutoFit/>
            </a:bodyPr>
            <a:lstStyle/>
            <a:p>
              <a:pPr>
                <a:defRPr/>
              </a:pPr>
              <a:r>
                <a:rPr lang="es-ES_tradnl" sz="2800" b="1" dirty="0">
                  <a:solidFill>
                    <a:schemeClr val="bg1"/>
                  </a:solidFill>
                  <a:effectLst>
                    <a:outerShdw blurRad="38100" dist="38100" dir="2700000" algn="tl">
                      <a:srgbClr val="000000">
                        <a:alpha val="43137"/>
                      </a:srgbClr>
                    </a:outerShdw>
                  </a:effectLst>
                </a:rPr>
                <a:t>Objeto de estudio</a:t>
              </a:r>
            </a:p>
          </p:txBody>
        </p:sp>
      </p:grpSp>
      <p:grpSp>
        <p:nvGrpSpPr>
          <p:cNvPr id="5" name="Grupo 4"/>
          <p:cNvGrpSpPr/>
          <p:nvPr/>
        </p:nvGrpSpPr>
        <p:grpSpPr>
          <a:xfrm>
            <a:off x="532258" y="1097484"/>
            <a:ext cx="8153401" cy="1828056"/>
            <a:chOff x="533399" y="304800"/>
            <a:chExt cx="8153401" cy="1828056"/>
          </a:xfrm>
        </p:grpSpPr>
        <p:grpSp>
          <p:nvGrpSpPr>
            <p:cNvPr id="2" name="Grupo 1"/>
            <p:cNvGrpSpPr/>
            <p:nvPr/>
          </p:nvGrpSpPr>
          <p:grpSpPr>
            <a:xfrm>
              <a:off x="533399" y="304800"/>
              <a:ext cx="8153401" cy="1828056"/>
              <a:chOff x="533399" y="304800"/>
              <a:chExt cx="8153401" cy="1828056"/>
            </a:xfrm>
          </p:grpSpPr>
          <p:sp>
            <p:nvSpPr>
              <p:cNvPr id="13" name="12 Rectángulo redondeado"/>
              <p:cNvSpPr/>
              <p:nvPr/>
            </p:nvSpPr>
            <p:spPr>
              <a:xfrm>
                <a:off x="533399" y="304800"/>
                <a:ext cx="4076701" cy="762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a:p>
            </p:txBody>
          </p:sp>
          <p:sp>
            <p:nvSpPr>
              <p:cNvPr id="15" name="14 Rectángulo"/>
              <p:cNvSpPr/>
              <p:nvPr/>
            </p:nvSpPr>
            <p:spPr>
              <a:xfrm>
                <a:off x="533400" y="990600"/>
                <a:ext cx="8153400" cy="1142256"/>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just"/>
                <a:r>
                  <a:rPr lang="es-ES" sz="2400" dirty="0">
                    <a:latin typeface="Arial" pitchFamily="34" charset="0"/>
                    <a:cs typeface="Arial" pitchFamily="34" charset="0"/>
                  </a:rPr>
                  <a:t>¿Cómo determinar la calidad de las imágenes de huellas dactilares para decidir su ingreso en el módulo de extracción?</a:t>
                </a:r>
              </a:p>
            </p:txBody>
          </p:sp>
        </p:grpSp>
        <p:sp>
          <p:nvSpPr>
            <p:cNvPr id="17" name="16 CuadroTexto"/>
            <p:cNvSpPr txBox="1"/>
            <p:nvPr/>
          </p:nvSpPr>
          <p:spPr>
            <a:xfrm>
              <a:off x="539552" y="387852"/>
              <a:ext cx="4100290" cy="523220"/>
            </a:xfrm>
            <a:prstGeom prst="rect">
              <a:avLst/>
            </a:prstGeom>
            <a:noFill/>
          </p:spPr>
          <p:txBody>
            <a:bodyPr wrap="none">
              <a:spAutoFit/>
            </a:bodyPr>
            <a:lstStyle/>
            <a:p>
              <a:pPr>
                <a:defRPr/>
              </a:pPr>
              <a:r>
                <a:rPr lang="es-ES_tradnl" sz="2800" b="1" dirty="0">
                  <a:solidFill>
                    <a:schemeClr val="bg1"/>
                  </a:solidFill>
                  <a:effectLst>
                    <a:outerShdw blurRad="38100" dist="38100" dir="2700000" algn="tl">
                      <a:srgbClr val="000000">
                        <a:alpha val="43137"/>
                      </a:srgbClr>
                    </a:outerShdw>
                  </a:effectLst>
                </a:rPr>
                <a:t>Problema </a:t>
              </a:r>
              <a:r>
                <a:rPr lang="es-ES_tradnl" sz="2800" b="1" dirty="0" smtClean="0">
                  <a:solidFill>
                    <a:schemeClr val="bg1"/>
                  </a:solidFill>
                  <a:effectLst>
                    <a:outerShdw blurRad="38100" dist="38100" dir="2700000" algn="tl">
                      <a:srgbClr val="000000">
                        <a:alpha val="43137"/>
                      </a:srgbClr>
                    </a:outerShdw>
                  </a:effectLst>
                </a:rPr>
                <a:t>de investigación</a:t>
              </a:r>
              <a:endParaRPr lang="es-ES_tradnl" sz="28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61881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4934</TotalTime>
  <Words>2818</Words>
  <Application>Microsoft Office PowerPoint</Application>
  <PresentationFormat>Presentación en pantalla (4:3)</PresentationFormat>
  <Paragraphs>297</Paragraphs>
  <Slides>31</Slides>
  <Notes>28</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Elizabeth</dc:creator>
  <cp:lastModifiedBy>Alexei</cp:lastModifiedBy>
  <cp:revision>538</cp:revision>
  <dcterms:modified xsi:type="dcterms:W3CDTF">2014-05-22T17:14:22Z</dcterms:modified>
</cp:coreProperties>
</file>