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14"/>
  </p:notesMasterIdLst>
  <p:sldIdLst>
    <p:sldId id="256" r:id="rId4"/>
    <p:sldId id="261" r:id="rId5"/>
    <p:sldId id="274" r:id="rId6"/>
    <p:sldId id="270" r:id="rId7"/>
    <p:sldId id="301" r:id="rId8"/>
    <p:sldId id="302" r:id="rId9"/>
    <p:sldId id="272" r:id="rId10"/>
    <p:sldId id="279" r:id="rId11"/>
    <p:sldId id="303" r:id="rId12"/>
    <p:sldId id="271" r:id="rId1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9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14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1116" y="252"/>
      </p:cViewPr>
      <p:guideLst>
        <p:guide orient="horz" pos="1620"/>
        <p:guide pos="2880"/>
        <p:guide orient="horz" pos="19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744AD1-7E96-455A-8C7F-605A7DD0F917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EDC514-9E28-441F-BF04-3DE8912E9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062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668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EDC514-9E28-441F-BF04-3DE8912E9F4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251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003798"/>
            <a:ext cx="4032448" cy="1152129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>
                <a:ea typeface="맑은 고딕" pitchFamily="50" charset="-127"/>
              </a:rPr>
              <a:t>FREE PPT </a:t>
            </a:r>
          </a:p>
          <a:p>
            <a:pPr lvl="0"/>
            <a:r>
              <a:rPr lang="en-US" altLang="ko-KR" dirty="0">
                <a:ea typeface="맑은 고딕" pitchFamily="50" charset="-127"/>
              </a:rPr>
              <a:t>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388" y="4155926"/>
            <a:ext cx="403244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</a:t>
            </a:r>
          </a:p>
          <a:p>
            <a:pPr lvl="0"/>
            <a:r>
              <a:rPr lang="en-US" altLang="ko-KR" dirty="0"/>
              <a:t>OF YOUR 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D:\Fullppt\005-PNG이미지\노트북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30056" y="2282477"/>
            <a:ext cx="5002056" cy="2544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17849" y="2623270"/>
            <a:ext cx="2398211" cy="17729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32760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51520" y="210752"/>
            <a:ext cx="305983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369809" y="210752"/>
            <a:ext cx="1405595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369809" y="1795096"/>
            <a:ext cx="1405595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251520" y="3379104"/>
            <a:ext cx="1405595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1751068" y="3379104"/>
            <a:ext cx="3024336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25703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tx1">
              <a:lumMod val="75000"/>
              <a:lumOff val="2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51520" y="113953"/>
            <a:ext cx="856895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1520" y="690017"/>
            <a:ext cx="856895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Rectangle 5"/>
          <p:cNvSpPr/>
          <p:nvPr userDrawn="1"/>
        </p:nvSpPr>
        <p:spPr>
          <a:xfrm flipH="1">
            <a:off x="4860032" y="1131590"/>
            <a:ext cx="4283968" cy="2880320"/>
          </a:xfrm>
          <a:prstGeom prst="rect">
            <a:avLst/>
          </a:prstGeom>
          <a:solidFill>
            <a:schemeClr val="accent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332704" y="0"/>
            <a:ext cx="3338624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32831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39552" y="1448650"/>
            <a:ext cx="4680520" cy="32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219624" y="475565"/>
            <a:ext cx="3384000" cy="9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27288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1399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3397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395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59646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853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547951" y="2787774"/>
            <a:ext cx="3959992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47951" y="1291508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27657" y="3415796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627657" y="1291508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47951" y="3415796"/>
            <a:ext cx="3960000" cy="1404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4627665" y="2806575"/>
            <a:ext cx="3959992" cy="54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2612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23528" y="987574"/>
            <a:ext cx="4176464" cy="22322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44008" y="2571750"/>
            <a:ext cx="4176464" cy="22322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5205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0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23528" y="1315361"/>
            <a:ext cx="4176464" cy="1944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44008" y="2899537"/>
            <a:ext cx="4176464" cy="1944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25146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06337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5056496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2699792" y="699542"/>
            <a:ext cx="3744416" cy="3744416"/>
            <a:chOff x="2699792" y="699542"/>
            <a:chExt cx="3744416" cy="3744416"/>
          </a:xfrm>
        </p:grpSpPr>
        <p:sp>
          <p:nvSpPr>
            <p:cNvPr id="2" name="Oval 1"/>
            <p:cNvSpPr/>
            <p:nvPr userDrawn="1"/>
          </p:nvSpPr>
          <p:spPr>
            <a:xfrm>
              <a:off x="2699792" y="699542"/>
              <a:ext cx="3744416" cy="3744416"/>
            </a:xfrm>
            <a:prstGeom prst="ellipse">
              <a:avLst/>
            </a:pr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 userDrawn="1"/>
          </p:nvSpPr>
          <p:spPr>
            <a:xfrm>
              <a:off x="2836962" y="836712"/>
              <a:ext cx="3470076" cy="3470076"/>
            </a:xfrm>
            <a:prstGeom prst="ellipse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/>
          <p:cNvGrpSpPr/>
          <p:nvPr userDrawn="1"/>
        </p:nvGrpSpPr>
        <p:grpSpPr>
          <a:xfrm>
            <a:off x="5847953" y="984628"/>
            <a:ext cx="999728" cy="994953"/>
            <a:chOff x="6127601" y="487152"/>
            <a:chExt cx="999728" cy="994953"/>
          </a:xfrm>
        </p:grpSpPr>
        <p:sp>
          <p:nvSpPr>
            <p:cNvPr id="8" name="Oval 7"/>
            <p:cNvSpPr/>
            <p:nvPr userDrawn="1"/>
          </p:nvSpPr>
          <p:spPr>
            <a:xfrm>
              <a:off x="6127601" y="762025"/>
              <a:ext cx="720080" cy="720080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ame Side Corner Rectangle 3"/>
          <p:cNvSpPr/>
          <p:nvPr userDrawn="1"/>
        </p:nvSpPr>
        <p:spPr>
          <a:xfrm rot="5400000">
            <a:off x="2286105" y="-398432"/>
            <a:ext cx="1332147" cy="590435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173610"/>
            <a:ext cx="4283968" cy="473576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2647186"/>
            <a:ext cx="4283968" cy="288032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Oval 5"/>
          <p:cNvSpPr/>
          <p:nvPr userDrawn="1"/>
        </p:nvSpPr>
        <p:spPr>
          <a:xfrm>
            <a:off x="4608216" y="1977684"/>
            <a:ext cx="1152128" cy="1152128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19672" y="113953"/>
            <a:ext cx="752432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619672" y="690017"/>
            <a:ext cx="752432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0064740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tx1">
              <a:lumMod val="75000"/>
              <a:lumOff val="2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5220072" y="-6824"/>
            <a:ext cx="3923928" cy="5150323"/>
          </a:xfrm>
          <a:custGeom>
            <a:avLst/>
            <a:gdLst>
              <a:gd name="connsiteX0" fmla="*/ 0 w 4572000"/>
              <a:gd name="connsiteY0" fmla="*/ 0 h 5143500"/>
              <a:gd name="connsiteX1" fmla="*/ 4572000 w 4572000"/>
              <a:gd name="connsiteY1" fmla="*/ 0 h 5143500"/>
              <a:gd name="connsiteX2" fmla="*/ 4572000 w 4572000"/>
              <a:gd name="connsiteY2" fmla="*/ 5143500 h 5143500"/>
              <a:gd name="connsiteX3" fmla="*/ 0 w 4572000"/>
              <a:gd name="connsiteY3" fmla="*/ 5143500 h 5143500"/>
              <a:gd name="connsiteX4" fmla="*/ 0 w 4572000"/>
              <a:gd name="connsiteY4" fmla="*/ 0 h 5143500"/>
              <a:gd name="connsiteX0" fmla="*/ 2217761 w 4572000"/>
              <a:gd name="connsiteY0" fmla="*/ 0 h 5143500"/>
              <a:gd name="connsiteX1" fmla="*/ 4572000 w 4572000"/>
              <a:gd name="connsiteY1" fmla="*/ 0 h 5143500"/>
              <a:gd name="connsiteX2" fmla="*/ 4572000 w 4572000"/>
              <a:gd name="connsiteY2" fmla="*/ 5143500 h 5143500"/>
              <a:gd name="connsiteX3" fmla="*/ 0 w 4572000"/>
              <a:gd name="connsiteY3" fmla="*/ 5143500 h 5143500"/>
              <a:gd name="connsiteX4" fmla="*/ 2217761 w 4572000"/>
              <a:gd name="connsiteY4" fmla="*/ 0 h 5143500"/>
              <a:gd name="connsiteX0" fmla="*/ 2354239 w 4572000"/>
              <a:gd name="connsiteY0" fmla="*/ 0 h 5157147"/>
              <a:gd name="connsiteX1" fmla="*/ 4572000 w 4572000"/>
              <a:gd name="connsiteY1" fmla="*/ 13647 h 5157147"/>
              <a:gd name="connsiteX2" fmla="*/ 4572000 w 4572000"/>
              <a:gd name="connsiteY2" fmla="*/ 5157147 h 5157147"/>
              <a:gd name="connsiteX3" fmla="*/ 0 w 4572000"/>
              <a:gd name="connsiteY3" fmla="*/ 5157147 h 5157147"/>
              <a:gd name="connsiteX4" fmla="*/ 2354239 w 4572000"/>
              <a:gd name="connsiteY4" fmla="*/ 0 h 5157147"/>
              <a:gd name="connsiteX0" fmla="*/ 2347415 w 4572000"/>
              <a:gd name="connsiteY0" fmla="*/ 0 h 5150323"/>
              <a:gd name="connsiteX1" fmla="*/ 4572000 w 4572000"/>
              <a:gd name="connsiteY1" fmla="*/ 6823 h 5150323"/>
              <a:gd name="connsiteX2" fmla="*/ 4572000 w 4572000"/>
              <a:gd name="connsiteY2" fmla="*/ 5150323 h 5150323"/>
              <a:gd name="connsiteX3" fmla="*/ 0 w 4572000"/>
              <a:gd name="connsiteY3" fmla="*/ 5150323 h 5150323"/>
              <a:gd name="connsiteX4" fmla="*/ 2347415 w 4572000"/>
              <a:gd name="connsiteY4" fmla="*/ 0 h 5150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5150323">
                <a:moveTo>
                  <a:pt x="2347415" y="0"/>
                </a:moveTo>
                <a:lnTo>
                  <a:pt x="4572000" y="6823"/>
                </a:lnTo>
                <a:lnTo>
                  <a:pt x="4572000" y="5150323"/>
                </a:lnTo>
                <a:lnTo>
                  <a:pt x="0" y="5150323"/>
                </a:lnTo>
                <a:lnTo>
                  <a:pt x="234741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796136" y="3651870"/>
            <a:ext cx="33478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2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796136" y="4397684"/>
            <a:ext cx="33478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8850262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38848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639427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727659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815891" y="1874875"/>
            <a:ext cx="1764704" cy="1704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539552" y="1347614"/>
            <a:ext cx="1764000" cy="5269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539551" y="1347614"/>
            <a:ext cx="1140485" cy="5269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2639427" y="1347614"/>
            <a:ext cx="1764000" cy="5269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2639426" y="1347614"/>
            <a:ext cx="1140485" cy="5269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4727659" y="1347614"/>
            <a:ext cx="1764000" cy="5269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4727658" y="1347614"/>
            <a:ext cx="1140485" cy="5269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6815891" y="1347614"/>
            <a:ext cx="1764000" cy="5269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6815890" y="1347614"/>
            <a:ext cx="1140485" cy="5269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2794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6097" y="1059582"/>
            <a:ext cx="3816424" cy="3589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140112" y="1188189"/>
            <a:ext cx="3511110" cy="2325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85378"/>
            <a:ext cx="720080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61442"/>
            <a:ext cx="72008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3770" cy="10372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1547204"/>
            <a:ext cx="2808312" cy="3400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8135" y="1685352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2771800" y="3076575"/>
            <a:ext cx="2808312" cy="15834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5940152" y="3076575"/>
            <a:ext cx="2808312" cy="15834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7848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0" r:id="rId3"/>
    <p:sldLayoutId id="2147483661" r:id="rId4"/>
    <p:sldLayoutId id="2147483671" r:id="rId5"/>
    <p:sldLayoutId id="2147483655" r:id="rId6"/>
    <p:sldLayoutId id="2147483672" r:id="rId7"/>
    <p:sldLayoutId id="2147483675" r:id="rId8"/>
    <p:sldLayoutId id="2147483663" r:id="rId9"/>
    <p:sldLayoutId id="2147483674" r:id="rId10"/>
    <p:sldLayoutId id="2147483665" r:id="rId11"/>
    <p:sldLayoutId id="2147483666" r:id="rId12"/>
    <p:sldLayoutId id="2147483673" r:id="rId13"/>
    <p:sldLayoutId id="2147483669" r:id="rId14"/>
    <p:sldLayoutId id="2147483676" r:id="rId15"/>
    <p:sldLayoutId id="2147483668" r:id="rId16"/>
    <p:sldLayoutId id="2147483677" r:id="rId17"/>
    <p:sldLayoutId id="2147483656" r:id="rId18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95536" y="3003798"/>
            <a:ext cx="8496944" cy="1440160"/>
          </a:xfrm>
        </p:spPr>
        <p:txBody>
          <a:bodyPr/>
          <a:lstStyle/>
          <a:p>
            <a:pPr lvl="0"/>
            <a:r>
              <a:rPr lang="en-US" altLang="ko-KR" dirty="0" err="1">
                <a:ea typeface="맑은 고딕" pitchFamily="50" charset="-127"/>
              </a:rPr>
              <a:t>Sistem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en-US" altLang="ko-KR" dirty="0" err="1">
                <a:ea typeface="맑은 고딕" pitchFamily="50" charset="-127"/>
              </a:rPr>
              <a:t>Informasi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en-US" altLang="ko-KR" dirty="0" err="1">
                <a:solidFill>
                  <a:schemeClr val="tx1"/>
                </a:solidFill>
                <a:ea typeface="맑은 고딕" pitchFamily="50" charset="-127"/>
              </a:rPr>
              <a:t>Ektrakurikuler</a:t>
            </a:r>
            <a:r>
              <a:rPr lang="en-US" altLang="ko-KR" dirty="0">
                <a:solidFill>
                  <a:schemeClr val="tx1"/>
                </a:solidFill>
                <a:ea typeface="맑은 고딕" pitchFamily="50" charset="-127"/>
              </a:rPr>
              <a:t> ACC </a:t>
            </a:r>
            <a:r>
              <a:rPr lang="en-US" altLang="ko-KR" dirty="0" err="1">
                <a:ea typeface="맑은 고딕" pitchFamily="50" charset="-127"/>
              </a:rPr>
              <a:t>Berbasis</a:t>
            </a:r>
            <a:r>
              <a:rPr lang="en-US" altLang="ko-KR" dirty="0">
                <a:ea typeface="맑은 고딕" pitchFamily="50" charset="-127"/>
              </a:rPr>
              <a:t> Web </a:t>
            </a:r>
            <a:r>
              <a:rPr lang="en-US" altLang="ko-KR" dirty="0" err="1">
                <a:ea typeface="맑은 고딕" pitchFamily="50" charset="-127"/>
              </a:rPr>
              <a:t>menggunakan</a:t>
            </a:r>
            <a:r>
              <a:rPr lang="en-US" altLang="ko-KR" dirty="0">
                <a:ea typeface="맑은 고딕" pitchFamily="50" charset="-127"/>
              </a:rPr>
              <a:t> Laravel 6.x</a:t>
            </a:r>
            <a:endParaRPr lang="en-US" altLang="ko-K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95536" y="4443958"/>
            <a:ext cx="4032448" cy="576064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dirty="0"/>
              <a:t>OLEH KELOMPOK DONUT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74AE4F-ED04-49E9-BF4A-A905FB1BEF1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89" t="4749" r="16297" b="5508"/>
          <a:stretch/>
        </p:blipFill>
        <p:spPr>
          <a:xfrm>
            <a:off x="3003289" y="24776"/>
            <a:ext cx="3137421" cy="281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386B747-87B2-43E2-B85B-5E0D2D627CA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89" t="4749" r="16297" b="5508"/>
          <a:stretch/>
        </p:blipFill>
        <p:spPr>
          <a:xfrm>
            <a:off x="2987824" y="843558"/>
            <a:ext cx="3584935" cy="3217249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1471598" y="1953521"/>
            <a:ext cx="6360284" cy="576063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altLang="ko-KR" sz="3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Sekian</a:t>
            </a: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n-US" altLang="ko-KR" sz="3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Presentasi</a:t>
            </a: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Dari Kami!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2836962" y="2586043"/>
            <a:ext cx="3470076" cy="321940"/>
          </a:xfrm>
          <a:prstGeom prst="rect">
            <a:avLst/>
          </a:prstGeom>
        </p:spPr>
        <p:txBody>
          <a:bodyPr/>
          <a:lstStyle/>
          <a:p>
            <a:pPr marL="0" lvl="0" indent="0" algn="ctr">
              <a:buNone/>
            </a:pP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Kelompok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Donut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59832" y="2931790"/>
            <a:ext cx="302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Mengucapkan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terima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ID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kasih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atas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perhatiannya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507452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build="p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411760" y="301402"/>
            <a:ext cx="6732240" cy="701030"/>
          </a:xfrm>
          <a:custGeom>
            <a:avLst/>
            <a:gdLst/>
            <a:ahLst/>
            <a:cxnLst/>
            <a:rect l="l" t="t" r="r" b="b"/>
            <a:pathLst>
              <a:path w="6291808" h="701030">
                <a:moveTo>
                  <a:pt x="350515" y="0"/>
                </a:moveTo>
                <a:lnTo>
                  <a:pt x="6291808" y="0"/>
                </a:lnTo>
                <a:lnTo>
                  <a:pt x="6291808" y="701030"/>
                </a:lnTo>
                <a:lnTo>
                  <a:pt x="350515" y="701030"/>
                </a:lnTo>
                <a:cubicBezTo>
                  <a:pt x="156931" y="701030"/>
                  <a:pt x="0" y="544099"/>
                  <a:pt x="0" y="350515"/>
                </a:cubicBezTo>
                <a:cubicBezTo>
                  <a:pt x="0" y="156931"/>
                  <a:pt x="156931" y="0"/>
                  <a:pt x="35051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2797898" y="339502"/>
            <a:ext cx="6346102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Agenda </a:t>
            </a:r>
            <a:r>
              <a:rPr lang="en-US" sz="36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Presentasi</a:t>
            </a:r>
            <a:endParaRPr lang="en-US" sz="3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3131840" y="1386347"/>
            <a:ext cx="720080" cy="7200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579778" y="2277586"/>
            <a:ext cx="720080" cy="7200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027717" y="3168825"/>
            <a:ext cx="720080" cy="7200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475656" y="4060065"/>
            <a:ext cx="720080" cy="7200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3995936" y="1407041"/>
            <a:ext cx="4608512" cy="586359"/>
            <a:chOff x="803640" y="3362835"/>
            <a:chExt cx="2059657" cy="586359"/>
          </a:xfrm>
        </p:grpSpPr>
        <p:sp>
          <p:nvSpPr>
            <p:cNvPr id="11" name="TextBox 10"/>
            <p:cNvSpPr txBox="1"/>
            <p:nvPr/>
          </p:nvSpPr>
          <p:spPr>
            <a:xfrm>
              <a:off x="803640" y="367219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Perkenalan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anggota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kelompok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donut.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Tim Kami!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443131" y="2298280"/>
            <a:ext cx="4608512" cy="586359"/>
            <a:chOff x="803640" y="3362835"/>
            <a:chExt cx="2059657" cy="586359"/>
          </a:xfrm>
        </p:grpSpPr>
        <p:sp>
          <p:nvSpPr>
            <p:cNvPr id="14" name="TextBox 13"/>
            <p:cNvSpPr txBox="1"/>
            <p:nvPr/>
          </p:nvSpPr>
          <p:spPr>
            <a:xfrm>
              <a:off x="803640" y="367219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Terdiri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dari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Latar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Belakang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Identifikasi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Masalah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dan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Tujuan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Pendahuluan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890325" y="3189519"/>
            <a:ext cx="4608512" cy="586359"/>
            <a:chOff x="803640" y="3362835"/>
            <a:chExt cx="2059657" cy="586359"/>
          </a:xfrm>
        </p:grpSpPr>
        <p:sp>
          <p:nvSpPr>
            <p:cNvPr id="17" name="TextBox 16"/>
            <p:cNvSpPr txBox="1"/>
            <p:nvPr/>
          </p:nvSpPr>
          <p:spPr>
            <a:xfrm>
              <a:off x="803640" y="367219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Terdiri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dari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penjelasan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mengenai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Sistem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Informasi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dan Web.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Apa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Sih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Sistem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Informasi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Berbasis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Web?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337519" y="4080758"/>
            <a:ext cx="4608512" cy="678692"/>
            <a:chOff x="803640" y="3362835"/>
            <a:chExt cx="2059657" cy="678692"/>
          </a:xfrm>
        </p:grpSpPr>
        <p:sp>
          <p:nvSpPr>
            <p:cNvPr id="20" name="TextBox 19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Apa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sih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Laravel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itu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? Dan package Laravel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apa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saja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yang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digunakan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?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Laravel 6.x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3131839" y="1515555"/>
            <a:ext cx="7200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579776" y="2406793"/>
            <a:ext cx="7200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027713" y="3298031"/>
            <a:ext cx="7200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475650" y="4189269"/>
            <a:ext cx="7200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600" decel="100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6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50" accel="1000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50" accel="1000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750"/>
                            </p:stCondLst>
                            <p:childTnLst>
                              <p:par>
                                <p:cTn id="46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600" decel="100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6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50" accel="1000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50" accel="1000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600" decel="100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6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50" accel="1000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50" accel="1000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250"/>
                            </p:stCondLst>
                            <p:childTnLst>
                              <p:par>
                                <p:cTn id="64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600" decel="100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600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600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600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50" accel="1000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50" accel="1000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22" grpId="0"/>
      <p:bldP spid="23" grpId="0"/>
      <p:bldP spid="24" grpId="0"/>
      <p:bldP spid="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0</a:t>
            </a:r>
            <a:r>
              <a:rPr lang="en-US" altLang="ko-KR" dirty="0"/>
              <a:t>1.</a:t>
            </a:r>
            <a:r>
              <a:rPr lang="en-US" altLang="ko-KR" dirty="0">
                <a:solidFill>
                  <a:schemeClr val="accent1"/>
                </a:solidFill>
              </a:rPr>
              <a:t> Tim </a:t>
            </a:r>
            <a:r>
              <a:rPr lang="en-US" altLang="ko-KR" dirty="0"/>
              <a:t>Kami!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 err="1"/>
              <a:t>Kelompok</a:t>
            </a:r>
            <a:r>
              <a:rPr lang="en-US" altLang="ko-KR" dirty="0"/>
              <a:t> Donut</a:t>
            </a:r>
          </a:p>
        </p:txBody>
      </p:sp>
      <p:sp>
        <p:nvSpPr>
          <p:cNvPr id="13" name="Text Placeholder 17"/>
          <p:cNvSpPr txBox="1">
            <a:spLocks/>
          </p:cNvSpPr>
          <p:nvPr/>
        </p:nvSpPr>
        <p:spPr>
          <a:xfrm>
            <a:off x="611205" y="1404100"/>
            <a:ext cx="901530" cy="413934"/>
          </a:xfrm>
          <a:prstGeom prst="rect">
            <a:avLst/>
          </a:prstGeom>
          <a:noFill/>
          <a:ln w="1905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Ridwan</a:t>
            </a:r>
          </a:p>
        </p:txBody>
      </p:sp>
      <p:sp>
        <p:nvSpPr>
          <p:cNvPr id="15" name="Text Placeholder 17"/>
          <p:cNvSpPr txBox="1">
            <a:spLocks/>
          </p:cNvSpPr>
          <p:nvPr/>
        </p:nvSpPr>
        <p:spPr>
          <a:xfrm>
            <a:off x="2711080" y="1404100"/>
            <a:ext cx="901530" cy="413934"/>
          </a:xfrm>
          <a:prstGeom prst="rect">
            <a:avLst/>
          </a:prstGeom>
          <a:noFill/>
          <a:ln w="1905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Azim</a:t>
            </a:r>
          </a:p>
        </p:txBody>
      </p:sp>
      <p:sp>
        <p:nvSpPr>
          <p:cNvPr id="16" name="Text Placeholder 17"/>
          <p:cNvSpPr txBox="1">
            <a:spLocks/>
          </p:cNvSpPr>
          <p:nvPr/>
        </p:nvSpPr>
        <p:spPr>
          <a:xfrm>
            <a:off x="4810955" y="1404100"/>
            <a:ext cx="901530" cy="413934"/>
          </a:xfrm>
          <a:prstGeom prst="rect">
            <a:avLst/>
          </a:prstGeom>
          <a:noFill/>
          <a:ln w="1905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 err="1">
                <a:solidFill>
                  <a:schemeClr val="bg1"/>
                </a:solidFill>
                <a:cs typeface="Arial" pitchFamily="34" charset="0"/>
              </a:rPr>
              <a:t>Fira</a:t>
            </a:r>
            <a:endParaRPr 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Text Placeholder 17"/>
          <p:cNvSpPr txBox="1">
            <a:spLocks/>
          </p:cNvSpPr>
          <p:nvPr/>
        </p:nvSpPr>
        <p:spPr>
          <a:xfrm>
            <a:off x="6910830" y="1404100"/>
            <a:ext cx="901530" cy="413934"/>
          </a:xfrm>
          <a:prstGeom prst="rect">
            <a:avLst/>
          </a:prstGeom>
          <a:noFill/>
          <a:ln w="1905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 err="1">
                <a:solidFill>
                  <a:schemeClr val="bg1"/>
                </a:solidFill>
                <a:cs typeface="Arial" pitchFamily="34" charset="0"/>
              </a:rPr>
              <a:t>Fitri</a:t>
            </a:r>
            <a:endParaRPr 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87E23EEC-70DF-4104-97E4-15B44F470A55}"/>
              </a:ext>
            </a:extLst>
          </p:cNvPr>
          <p:cNvPicPr>
            <a:picLocks noGrp="1" noChangeAspect="1"/>
          </p:cNvPicPr>
          <p:nvPr>
            <p:ph type="pic" idx="1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35" r="27435"/>
          <a:stretch>
            <a:fillRect/>
          </a:stretch>
        </p:blipFill>
        <p:spPr>
          <a:xfrm>
            <a:off x="538163" y="1874838"/>
            <a:ext cx="1765300" cy="2606675"/>
          </a:xfrm>
        </p:spPr>
      </p:pic>
      <p:pic>
        <p:nvPicPr>
          <p:cNvPr id="33" name="Picture Placeholder 32">
            <a:extLst>
              <a:ext uri="{FF2B5EF4-FFF2-40B4-BE49-F238E27FC236}">
                <a16:creationId xmlns:a16="http://schemas.microsoft.com/office/drawing/2014/main" id="{75A86594-FBBC-4EDE-9DE4-16FE5E6AD7F1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6" r="24616"/>
          <a:stretch>
            <a:fillRect/>
          </a:stretch>
        </p:blipFill>
        <p:spPr>
          <a:xfrm>
            <a:off x="2640013" y="1874838"/>
            <a:ext cx="1763712" cy="2606675"/>
          </a:xfrm>
        </p:spPr>
      </p:pic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0ADC2C6C-54FE-43D2-8B01-3E5747F85061}"/>
              </a:ext>
            </a:extLst>
          </p:cNvPr>
          <p:cNvPicPr>
            <a:picLocks noGrp="1" noChangeAspect="1"/>
          </p:cNvPicPr>
          <p:nvPr>
            <p:ph type="pic" idx="14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9" b="799"/>
          <a:stretch>
            <a:fillRect/>
          </a:stretch>
        </p:blipFill>
        <p:spPr>
          <a:xfrm>
            <a:off x="4727575" y="1874838"/>
            <a:ext cx="1765300" cy="2606675"/>
          </a:xfrm>
        </p:spPr>
      </p:pic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1B2E36BA-8C25-43CD-A761-1A362D78AF29}"/>
              </a:ext>
            </a:extLst>
          </p:cNvPr>
          <p:cNvPicPr>
            <a:picLocks noGrp="1" noChangeAspect="1"/>
          </p:cNvPicPr>
          <p:nvPr>
            <p:ph type="pic" idx="15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9" b="799"/>
          <a:stretch>
            <a:fillRect/>
          </a:stretch>
        </p:blipFill>
        <p:spPr>
          <a:xfrm>
            <a:off x="6815138" y="1874838"/>
            <a:ext cx="1765300" cy="2606675"/>
          </a:xfrm>
        </p:spPr>
      </p:pic>
      <p:sp>
        <p:nvSpPr>
          <p:cNvPr id="45" name="Pie 24">
            <a:extLst>
              <a:ext uri="{FF2B5EF4-FFF2-40B4-BE49-F238E27FC236}">
                <a16:creationId xmlns:a16="http://schemas.microsoft.com/office/drawing/2014/main" id="{87A0E61D-5E43-4884-9606-8E89CC768CAE}"/>
              </a:ext>
            </a:extLst>
          </p:cNvPr>
          <p:cNvSpPr/>
          <p:nvPr/>
        </p:nvSpPr>
        <p:spPr>
          <a:xfrm>
            <a:off x="1810190" y="1410943"/>
            <a:ext cx="350460" cy="348520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Trapezoid 13">
            <a:extLst>
              <a:ext uri="{FF2B5EF4-FFF2-40B4-BE49-F238E27FC236}">
                <a16:creationId xmlns:a16="http://schemas.microsoft.com/office/drawing/2014/main" id="{DE9AB509-6031-49FE-8786-FA145B6982E0}"/>
              </a:ext>
            </a:extLst>
          </p:cNvPr>
          <p:cNvSpPr/>
          <p:nvPr/>
        </p:nvSpPr>
        <p:spPr>
          <a:xfrm>
            <a:off x="3908808" y="1444764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7" name="Rectangle 30">
            <a:extLst>
              <a:ext uri="{FF2B5EF4-FFF2-40B4-BE49-F238E27FC236}">
                <a16:creationId xmlns:a16="http://schemas.microsoft.com/office/drawing/2014/main" id="{8CE8545D-51D3-4C60-B719-F1834D8F1852}"/>
              </a:ext>
            </a:extLst>
          </p:cNvPr>
          <p:cNvSpPr/>
          <p:nvPr/>
        </p:nvSpPr>
        <p:spPr>
          <a:xfrm>
            <a:off x="6008683" y="1452393"/>
            <a:ext cx="317209" cy="31628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8" name="Rectangle 30">
            <a:extLst>
              <a:ext uri="{FF2B5EF4-FFF2-40B4-BE49-F238E27FC236}">
                <a16:creationId xmlns:a16="http://schemas.microsoft.com/office/drawing/2014/main" id="{77982E9F-A9AB-4AFD-A355-A9948766308E}"/>
              </a:ext>
            </a:extLst>
          </p:cNvPr>
          <p:cNvSpPr/>
          <p:nvPr/>
        </p:nvSpPr>
        <p:spPr>
          <a:xfrm>
            <a:off x="8080089" y="1444764"/>
            <a:ext cx="317209" cy="31628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CE6528F-C5B9-442D-9962-6414D0AA20B9}"/>
              </a:ext>
            </a:extLst>
          </p:cNvPr>
          <p:cNvSpPr txBox="1"/>
          <p:nvPr/>
        </p:nvSpPr>
        <p:spPr>
          <a:xfrm>
            <a:off x="3896405" y="1404100"/>
            <a:ext cx="3866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100" dirty="0">
                <a:solidFill>
                  <a:schemeClr val="bg1"/>
                </a:solidFill>
              </a:rPr>
              <a:t>&lt;/&gt;</a:t>
            </a:r>
            <a:endParaRPr lang="id-ID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507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6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6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7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6" grpId="0"/>
      <p:bldP spid="17" grpId="0"/>
      <p:bldP spid="45" grpId="0" animBg="1"/>
      <p:bldP spid="46" grpId="0" animBg="1"/>
      <p:bldP spid="47" grpId="0" animBg="1"/>
      <p:bldP spid="48" grpId="0" animBg="1"/>
      <p:bldP spid="3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 err="1"/>
              <a:t>Latar</a:t>
            </a:r>
            <a:r>
              <a:rPr lang="en-US" altLang="ko-KR" dirty="0"/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Belakang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r>
              <a:rPr lang="en-US" altLang="ko-KR" dirty="0"/>
              <a:t>2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Pendahuluan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7944605" y="2411375"/>
            <a:ext cx="999728" cy="994953"/>
            <a:chOff x="6127601" y="487152"/>
            <a:chExt cx="999728" cy="994953"/>
          </a:xfrm>
        </p:grpSpPr>
        <p:sp>
          <p:nvSpPr>
            <p:cNvPr id="6" name="Oval 5"/>
            <p:cNvSpPr/>
            <p:nvPr userDrawn="1"/>
          </p:nvSpPr>
          <p:spPr>
            <a:xfrm>
              <a:off x="6127601" y="762025"/>
              <a:ext cx="720080" cy="720080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 userDrawn="1"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 userDrawn="1"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27523" y="790582"/>
            <a:ext cx="488093" cy="485762"/>
            <a:chOff x="6127601" y="487152"/>
            <a:chExt cx="999728" cy="994953"/>
          </a:xfrm>
          <a:solidFill>
            <a:schemeClr val="bg1">
              <a:alpha val="70000"/>
            </a:schemeClr>
          </a:solidFill>
        </p:grpSpPr>
        <p:sp>
          <p:nvSpPr>
            <p:cNvPr id="10" name="Oval 9"/>
            <p:cNvSpPr/>
            <p:nvPr userDrawn="1"/>
          </p:nvSpPr>
          <p:spPr>
            <a:xfrm>
              <a:off x="6127601" y="762025"/>
              <a:ext cx="720080" cy="7200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 userDrawn="1"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79315" y="1441879"/>
            <a:ext cx="4464496" cy="19389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</a:rPr>
              <a:t>Seiring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dengan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berkembangnya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b="1" dirty="0" err="1">
                <a:solidFill>
                  <a:schemeClr val="bg1"/>
                </a:solidFill>
              </a:rPr>
              <a:t>teknologi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b="1" dirty="0" err="1">
                <a:solidFill>
                  <a:schemeClr val="bg1"/>
                </a:solidFill>
              </a:rPr>
              <a:t>informasi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dirty="0" err="1">
                <a:solidFill>
                  <a:schemeClr val="bg1"/>
                </a:solidFill>
              </a:rPr>
              <a:t>maka</a:t>
            </a:r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 err="1">
                <a:solidFill>
                  <a:schemeClr val="bg1"/>
                </a:solidFill>
              </a:rPr>
              <a:t>semakin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diperlukan</a:t>
            </a:r>
            <a:r>
              <a:rPr lang="en-US" sz="1200" dirty="0">
                <a:solidFill>
                  <a:schemeClr val="bg1"/>
                </a:solidFill>
              </a:rPr>
              <a:t> juga </a:t>
            </a:r>
            <a:r>
              <a:rPr lang="en-US" sz="1200" dirty="0" err="1">
                <a:solidFill>
                  <a:schemeClr val="bg1"/>
                </a:solidFill>
              </a:rPr>
              <a:t>suatu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b="1" dirty="0" err="1">
                <a:solidFill>
                  <a:schemeClr val="bg1"/>
                </a:solidFill>
              </a:rPr>
              <a:t>sistem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b="1" dirty="0" err="1">
                <a:solidFill>
                  <a:schemeClr val="bg1"/>
                </a:solidFill>
              </a:rPr>
              <a:t>informasi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untuk</a:t>
            </a:r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 err="1">
                <a:solidFill>
                  <a:schemeClr val="bg1"/>
                </a:solidFill>
              </a:rPr>
              <a:t>membantu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menyelesaikan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masalah</a:t>
            </a:r>
            <a:r>
              <a:rPr lang="en-US" sz="1200" dirty="0">
                <a:solidFill>
                  <a:schemeClr val="bg1"/>
                </a:solidFill>
              </a:rPr>
              <a:t> – </a:t>
            </a:r>
            <a:r>
              <a:rPr lang="en-US" sz="1200" dirty="0" err="1">
                <a:solidFill>
                  <a:schemeClr val="bg1"/>
                </a:solidFill>
              </a:rPr>
              <a:t>masalah</a:t>
            </a:r>
            <a:r>
              <a:rPr lang="en-US" sz="1200" dirty="0">
                <a:solidFill>
                  <a:schemeClr val="bg1"/>
                </a:solidFill>
              </a:rPr>
              <a:t> yang </a:t>
            </a:r>
            <a:r>
              <a:rPr lang="en-US" sz="1200" dirty="0" err="1">
                <a:solidFill>
                  <a:schemeClr val="bg1"/>
                </a:solidFill>
              </a:rPr>
              <a:t>terjadi</a:t>
            </a:r>
            <a:r>
              <a:rPr lang="en-US" sz="1200" dirty="0">
                <a:solidFill>
                  <a:schemeClr val="bg1"/>
                </a:solidFill>
              </a:rPr>
              <a:t> di</a:t>
            </a:r>
          </a:p>
          <a:p>
            <a:r>
              <a:rPr lang="en-US" sz="1200" dirty="0" err="1">
                <a:solidFill>
                  <a:schemeClr val="bg1"/>
                </a:solidFill>
              </a:rPr>
              <a:t>bidang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pendidikan</a:t>
            </a:r>
            <a:r>
              <a:rPr lang="en-US" sz="1200" dirty="0">
                <a:solidFill>
                  <a:schemeClr val="bg1"/>
                </a:solidFill>
              </a:rPr>
              <a:t>. </a:t>
            </a:r>
            <a:r>
              <a:rPr lang="en-US" sz="1200" b="1" dirty="0" err="1">
                <a:solidFill>
                  <a:schemeClr val="bg1"/>
                </a:solidFill>
              </a:rPr>
              <a:t>Sistem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b="1" dirty="0" err="1">
                <a:solidFill>
                  <a:schemeClr val="bg1"/>
                </a:solidFill>
              </a:rPr>
              <a:t>Informasi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adalah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kombinasi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dari</a:t>
            </a:r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b="1" dirty="0" err="1">
                <a:solidFill>
                  <a:schemeClr val="bg1"/>
                </a:solidFill>
              </a:rPr>
              <a:t>teknologi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b="1" dirty="0" err="1">
                <a:solidFill>
                  <a:schemeClr val="bg1"/>
                </a:solidFill>
              </a:rPr>
              <a:t>informasi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dan </a:t>
            </a:r>
            <a:r>
              <a:rPr lang="en-US" sz="1200" dirty="0" err="1">
                <a:solidFill>
                  <a:schemeClr val="bg1"/>
                </a:solidFill>
              </a:rPr>
              <a:t>aktivitas</a:t>
            </a:r>
            <a:r>
              <a:rPr lang="en-US" sz="1200" dirty="0">
                <a:solidFill>
                  <a:schemeClr val="bg1"/>
                </a:solidFill>
              </a:rPr>
              <a:t> orang yang </a:t>
            </a:r>
            <a:r>
              <a:rPr lang="en-US" sz="1200" dirty="0" err="1">
                <a:solidFill>
                  <a:schemeClr val="bg1"/>
                </a:solidFill>
              </a:rPr>
              <a:t>menggunakan</a:t>
            </a:r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 err="1">
                <a:solidFill>
                  <a:schemeClr val="bg1"/>
                </a:solidFill>
              </a:rPr>
              <a:t>teknologi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itu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untuk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mendukung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operasi</a:t>
            </a:r>
            <a:r>
              <a:rPr lang="en-US" sz="1200" dirty="0">
                <a:solidFill>
                  <a:schemeClr val="bg1"/>
                </a:solidFill>
              </a:rPr>
              <a:t> dan </a:t>
            </a:r>
            <a:r>
              <a:rPr lang="en-US" sz="1200" dirty="0" err="1">
                <a:solidFill>
                  <a:schemeClr val="bg1"/>
                </a:solidFill>
              </a:rPr>
              <a:t>manajemen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</a:p>
          <a:p>
            <a:r>
              <a:rPr lang="en-US" sz="1200" b="1" dirty="0" err="1">
                <a:solidFill>
                  <a:schemeClr val="bg1"/>
                </a:solidFill>
              </a:rPr>
              <a:t>Ekstrakulikuler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merupakan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kegiatan</a:t>
            </a:r>
            <a:r>
              <a:rPr lang="en-US" sz="1200" dirty="0">
                <a:solidFill>
                  <a:schemeClr val="bg1"/>
                </a:solidFill>
              </a:rPr>
              <a:t> yang </a:t>
            </a:r>
            <a:r>
              <a:rPr lang="en-US" sz="1200" dirty="0" err="1">
                <a:solidFill>
                  <a:schemeClr val="bg1"/>
                </a:solidFill>
              </a:rPr>
              <a:t>dilaksanakan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diluar</a:t>
            </a:r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jam </a:t>
            </a:r>
            <a:r>
              <a:rPr lang="en-US" sz="1200" dirty="0" err="1">
                <a:solidFill>
                  <a:schemeClr val="bg1"/>
                </a:solidFill>
              </a:rPr>
              <a:t>pelajaran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tetap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dirty="0" err="1">
                <a:solidFill>
                  <a:schemeClr val="bg1"/>
                </a:solidFill>
              </a:rPr>
              <a:t>guna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memperluas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wawasan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serta</a:t>
            </a:r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 err="1">
                <a:solidFill>
                  <a:schemeClr val="bg1"/>
                </a:solidFill>
              </a:rPr>
              <a:t>peningkatan</a:t>
            </a:r>
            <a:r>
              <a:rPr lang="en-US" sz="1200" dirty="0">
                <a:solidFill>
                  <a:schemeClr val="bg1"/>
                </a:solidFill>
              </a:rPr>
              <a:t> dan </a:t>
            </a:r>
            <a:r>
              <a:rPr lang="en-US" sz="1200" dirty="0" err="1">
                <a:solidFill>
                  <a:schemeClr val="bg1"/>
                </a:solidFill>
              </a:rPr>
              <a:t>penerapan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nilai-nilai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pengetahuan</a:t>
            </a:r>
            <a:r>
              <a:rPr lang="en-US" sz="1200" dirty="0">
                <a:solidFill>
                  <a:schemeClr val="bg1"/>
                </a:solidFill>
              </a:rPr>
              <a:t> dan</a:t>
            </a:r>
          </a:p>
          <a:p>
            <a:r>
              <a:rPr lang="en-US" sz="1200" dirty="0" err="1">
                <a:solidFill>
                  <a:schemeClr val="bg1"/>
                </a:solidFill>
              </a:rPr>
              <a:t>kemampuan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dalam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berbagai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hal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dirty="0" err="1">
                <a:solidFill>
                  <a:schemeClr val="bg1"/>
                </a:solidFill>
              </a:rPr>
              <a:t>seperti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olahraga</a:t>
            </a:r>
            <a:r>
              <a:rPr lang="en-US" sz="1200" dirty="0">
                <a:solidFill>
                  <a:schemeClr val="bg1"/>
                </a:solidFill>
              </a:rPr>
              <a:t> dan </a:t>
            </a:r>
            <a:r>
              <a:rPr lang="en-US" sz="1200" dirty="0" err="1">
                <a:solidFill>
                  <a:schemeClr val="bg1"/>
                </a:solidFill>
              </a:rPr>
              <a:t>seni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651598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75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796136" y="3406328"/>
            <a:ext cx="3347864" cy="821606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 err="1"/>
              <a:t>Identifikasi</a:t>
            </a:r>
            <a:r>
              <a:rPr lang="en-US" altLang="ko-KR" dirty="0"/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Masalah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r>
              <a:rPr lang="en-US" altLang="ko-KR" dirty="0"/>
              <a:t>2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Pendahuluan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7944605" y="2411375"/>
            <a:ext cx="999728" cy="994953"/>
            <a:chOff x="6127601" y="487152"/>
            <a:chExt cx="999728" cy="994953"/>
          </a:xfrm>
        </p:grpSpPr>
        <p:sp>
          <p:nvSpPr>
            <p:cNvPr id="6" name="Oval 5"/>
            <p:cNvSpPr/>
            <p:nvPr userDrawn="1"/>
          </p:nvSpPr>
          <p:spPr>
            <a:xfrm>
              <a:off x="6127601" y="762025"/>
              <a:ext cx="720080" cy="720080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 userDrawn="1"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 userDrawn="1"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27523" y="790582"/>
            <a:ext cx="488093" cy="485762"/>
            <a:chOff x="6127601" y="487152"/>
            <a:chExt cx="999728" cy="994953"/>
          </a:xfrm>
          <a:solidFill>
            <a:schemeClr val="bg1">
              <a:alpha val="70000"/>
            </a:schemeClr>
          </a:solidFill>
        </p:grpSpPr>
        <p:sp>
          <p:nvSpPr>
            <p:cNvPr id="10" name="Oval 9"/>
            <p:cNvSpPr/>
            <p:nvPr userDrawn="1"/>
          </p:nvSpPr>
          <p:spPr>
            <a:xfrm>
              <a:off x="6127601" y="762025"/>
              <a:ext cx="720080" cy="7200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 userDrawn="1"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539552" y="1779662"/>
            <a:ext cx="4464496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28600" lvl="0" indent="-228600">
              <a:buFont typeface="+mj-lt"/>
              <a:buAutoNum type="arabicPeriod"/>
            </a:pPr>
            <a:r>
              <a:rPr lang="id-ID" sz="1200" dirty="0">
                <a:solidFill>
                  <a:schemeClr val="bg1"/>
                </a:solidFill>
              </a:rPr>
              <a:t>Pengelolaan </a:t>
            </a:r>
            <a:r>
              <a:rPr lang="id-ID" sz="1200" b="1" dirty="0">
                <a:solidFill>
                  <a:schemeClr val="bg1"/>
                </a:solidFill>
              </a:rPr>
              <a:t>ekstrakulikuler</a:t>
            </a:r>
            <a:r>
              <a:rPr lang="id-ID" sz="1200" dirty="0">
                <a:solidFill>
                  <a:schemeClr val="bg1"/>
                </a:solidFill>
              </a:rPr>
              <a:t> Acc di SMK N 2 GUGUAK masih manual menyebabkan kehilangan data dan tidak akurat karena berbasis kertas.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ID" sz="1200" dirty="0" err="1">
                <a:solidFill>
                  <a:schemeClr val="bg1"/>
                </a:solidFill>
              </a:rPr>
              <a:t>Soal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id-ID" sz="1200" dirty="0">
                <a:solidFill>
                  <a:schemeClr val="bg1"/>
                </a:solidFill>
              </a:rPr>
              <a:t>yang akan di</a:t>
            </a:r>
            <a:r>
              <a:rPr lang="en-ID" sz="1200" dirty="0" err="1">
                <a:solidFill>
                  <a:schemeClr val="bg1"/>
                </a:solidFill>
              </a:rPr>
              <a:t>jawab</a:t>
            </a:r>
            <a:r>
              <a:rPr lang="id-ID" sz="1200" dirty="0">
                <a:solidFill>
                  <a:schemeClr val="bg1"/>
                </a:solidFill>
              </a:rPr>
              <a:t> harus menunggu diberikan pada saat </a:t>
            </a:r>
            <a:r>
              <a:rPr lang="id-ID" sz="1200" b="1" dirty="0">
                <a:solidFill>
                  <a:schemeClr val="bg1"/>
                </a:solidFill>
              </a:rPr>
              <a:t>ekstrakulikuler</a:t>
            </a:r>
            <a:r>
              <a:rPr lang="id-ID" sz="1200" dirty="0">
                <a:solidFill>
                  <a:schemeClr val="bg1"/>
                </a:solidFill>
              </a:rPr>
              <a:t> ACC dengan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mengumpulkan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peserta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terlebih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dahulu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  <a:endParaRPr lang="id-ID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55501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 err="1"/>
              <a:t>Tujuan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r>
              <a:rPr lang="en-US" altLang="ko-KR" dirty="0"/>
              <a:t>2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Pendahuluan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7944605" y="2411375"/>
            <a:ext cx="999728" cy="994953"/>
            <a:chOff x="6127601" y="487152"/>
            <a:chExt cx="999728" cy="994953"/>
          </a:xfrm>
        </p:grpSpPr>
        <p:sp>
          <p:nvSpPr>
            <p:cNvPr id="6" name="Oval 5"/>
            <p:cNvSpPr/>
            <p:nvPr userDrawn="1"/>
          </p:nvSpPr>
          <p:spPr>
            <a:xfrm>
              <a:off x="6127601" y="762025"/>
              <a:ext cx="720080" cy="720080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 userDrawn="1"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 userDrawn="1"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27523" y="790582"/>
            <a:ext cx="488093" cy="485762"/>
            <a:chOff x="6127601" y="487152"/>
            <a:chExt cx="999728" cy="994953"/>
          </a:xfrm>
          <a:solidFill>
            <a:schemeClr val="bg1">
              <a:alpha val="70000"/>
            </a:schemeClr>
          </a:solidFill>
        </p:grpSpPr>
        <p:sp>
          <p:nvSpPr>
            <p:cNvPr id="10" name="Oval 9"/>
            <p:cNvSpPr/>
            <p:nvPr userDrawn="1"/>
          </p:nvSpPr>
          <p:spPr>
            <a:xfrm>
              <a:off x="6127601" y="762025"/>
              <a:ext cx="720080" cy="7200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 userDrawn="1"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67544" y="1488045"/>
            <a:ext cx="4464496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28600" lvl="0" indent="-228600">
              <a:buFont typeface="+mj-lt"/>
              <a:buAutoNum type="arabicPeriod"/>
            </a:pPr>
            <a:r>
              <a:rPr lang="en-US" sz="1200" dirty="0" err="1">
                <a:solidFill>
                  <a:schemeClr val="bg1"/>
                </a:solidFill>
              </a:rPr>
              <a:t>Merancang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b="1" dirty="0" err="1">
                <a:solidFill>
                  <a:schemeClr val="bg1"/>
                </a:solidFill>
              </a:rPr>
              <a:t>Sistem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b="1" dirty="0" err="1">
                <a:solidFill>
                  <a:schemeClr val="bg1"/>
                </a:solidFill>
              </a:rPr>
              <a:t>Informasi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b="1" dirty="0" err="1">
                <a:solidFill>
                  <a:schemeClr val="bg1"/>
                </a:solidFill>
              </a:rPr>
              <a:t>Ekskul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id-ID" sz="1200" dirty="0">
                <a:solidFill>
                  <a:schemeClr val="bg1"/>
                </a:solidFill>
              </a:rPr>
              <a:t>SMK </a:t>
            </a:r>
            <a:r>
              <a:rPr lang="en-ID" sz="1200" dirty="0">
                <a:solidFill>
                  <a:schemeClr val="bg1"/>
                </a:solidFill>
              </a:rPr>
              <a:t>Negeri </a:t>
            </a:r>
            <a:r>
              <a:rPr lang="id-ID" sz="1200" dirty="0">
                <a:solidFill>
                  <a:schemeClr val="bg1"/>
                </a:solidFill>
              </a:rPr>
              <a:t>2 Guguak </a:t>
            </a:r>
            <a:r>
              <a:rPr lang="en-US" sz="1200" dirty="0" err="1">
                <a:solidFill>
                  <a:schemeClr val="bg1"/>
                </a:solidFill>
              </a:rPr>
              <a:t>Berbasis</a:t>
            </a:r>
            <a:r>
              <a:rPr lang="en-US" sz="1200" dirty="0">
                <a:solidFill>
                  <a:schemeClr val="bg1"/>
                </a:solidFill>
              </a:rPr>
              <a:t> Web </a:t>
            </a:r>
            <a:r>
              <a:rPr lang="id-ID" sz="1200" dirty="0">
                <a:solidFill>
                  <a:schemeClr val="bg1"/>
                </a:solidFill>
              </a:rPr>
              <a:t>menggunakan Framework </a:t>
            </a:r>
            <a:r>
              <a:rPr lang="en-ID" sz="1200" dirty="0">
                <a:solidFill>
                  <a:schemeClr val="bg1"/>
                </a:solidFill>
              </a:rPr>
              <a:t>PHP </a:t>
            </a:r>
            <a:r>
              <a:rPr lang="en-ID" sz="1200" dirty="0" err="1">
                <a:solidFill>
                  <a:schemeClr val="bg1"/>
                </a:solidFill>
              </a:rPr>
              <a:t>yaitu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b="1" dirty="0">
                <a:solidFill>
                  <a:schemeClr val="bg1"/>
                </a:solidFill>
              </a:rPr>
              <a:t>Laravel</a:t>
            </a:r>
            <a:endParaRPr lang="id-ID" sz="1200" b="1" dirty="0">
              <a:solidFill>
                <a:schemeClr val="bg1"/>
              </a:solidFill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id-ID" sz="1200" dirty="0">
                <a:solidFill>
                  <a:schemeClr val="bg1"/>
                </a:solidFill>
              </a:rPr>
              <a:t>Membuat </a:t>
            </a:r>
            <a:r>
              <a:rPr lang="en-US" sz="1200" b="1" dirty="0" err="1">
                <a:solidFill>
                  <a:schemeClr val="bg1"/>
                </a:solidFill>
              </a:rPr>
              <a:t>Sistem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b="1" dirty="0" err="1">
                <a:solidFill>
                  <a:schemeClr val="bg1"/>
                </a:solidFill>
              </a:rPr>
              <a:t>Informasi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b="1" dirty="0" err="1">
                <a:solidFill>
                  <a:schemeClr val="bg1"/>
                </a:solidFill>
              </a:rPr>
              <a:t>Ekskul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id-ID" sz="1200" dirty="0">
                <a:solidFill>
                  <a:schemeClr val="bg1"/>
                </a:solidFill>
              </a:rPr>
              <a:t>SMK </a:t>
            </a:r>
            <a:r>
              <a:rPr lang="en-ID" sz="1200" dirty="0">
                <a:solidFill>
                  <a:schemeClr val="bg1"/>
                </a:solidFill>
              </a:rPr>
              <a:t>Negeri </a:t>
            </a:r>
            <a:r>
              <a:rPr lang="id-ID" sz="1200" dirty="0">
                <a:solidFill>
                  <a:schemeClr val="bg1"/>
                </a:solidFill>
              </a:rPr>
              <a:t>2 Guguak </a:t>
            </a:r>
            <a:r>
              <a:rPr lang="en-US" sz="1200" dirty="0" err="1">
                <a:solidFill>
                  <a:schemeClr val="bg1"/>
                </a:solidFill>
              </a:rPr>
              <a:t>Berbasis</a:t>
            </a:r>
            <a:r>
              <a:rPr lang="en-US" sz="1200" dirty="0">
                <a:solidFill>
                  <a:schemeClr val="bg1"/>
                </a:solidFill>
              </a:rPr>
              <a:t> Web </a:t>
            </a:r>
            <a:r>
              <a:rPr lang="id-ID" sz="1200" dirty="0">
                <a:solidFill>
                  <a:schemeClr val="bg1"/>
                </a:solidFill>
              </a:rPr>
              <a:t>menggunakan Framework </a:t>
            </a:r>
            <a:r>
              <a:rPr lang="en-ID" sz="1200" dirty="0">
                <a:solidFill>
                  <a:schemeClr val="bg1"/>
                </a:solidFill>
              </a:rPr>
              <a:t>PHP </a:t>
            </a:r>
            <a:r>
              <a:rPr lang="en-ID" sz="1200" dirty="0" err="1">
                <a:solidFill>
                  <a:schemeClr val="bg1"/>
                </a:solidFill>
              </a:rPr>
              <a:t>yaitu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b="1" dirty="0">
                <a:solidFill>
                  <a:schemeClr val="bg1"/>
                </a:solidFill>
              </a:rPr>
              <a:t>Laravel</a:t>
            </a:r>
            <a:endParaRPr lang="id-ID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82971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SI</a:t>
            </a:r>
            <a:r>
              <a:rPr lang="en-US" altLang="ko-KR" dirty="0">
                <a:solidFill>
                  <a:schemeClr val="tx1"/>
                </a:solidFill>
              </a:rPr>
              <a:t>BW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r>
              <a:rPr lang="en-US" altLang="ko-KR" dirty="0"/>
              <a:t>3. </a:t>
            </a:r>
            <a:r>
              <a:rPr lang="en-US" altLang="ko-KR" dirty="0" err="1">
                <a:solidFill>
                  <a:schemeClr val="tx1"/>
                </a:solidFill>
              </a:rPr>
              <a:t>Sistem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Informasi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Berbasis</a:t>
            </a:r>
            <a:r>
              <a:rPr lang="en-US" altLang="ko-KR" dirty="0">
                <a:solidFill>
                  <a:schemeClr val="tx1"/>
                </a:solidFill>
              </a:rPr>
              <a:t> Web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944605" y="2411375"/>
            <a:ext cx="999728" cy="994953"/>
            <a:chOff x="6127601" y="487152"/>
            <a:chExt cx="999728" cy="994953"/>
          </a:xfrm>
        </p:grpSpPr>
        <p:sp>
          <p:nvSpPr>
            <p:cNvPr id="5" name="Oval 4"/>
            <p:cNvSpPr/>
            <p:nvPr userDrawn="1"/>
          </p:nvSpPr>
          <p:spPr>
            <a:xfrm>
              <a:off x="6127601" y="762025"/>
              <a:ext cx="720080" cy="720080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/>
            <p:cNvSpPr/>
            <p:nvPr userDrawn="1"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 userDrawn="1"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27523" y="790582"/>
            <a:ext cx="488093" cy="485762"/>
            <a:chOff x="6127601" y="487152"/>
            <a:chExt cx="999728" cy="994953"/>
          </a:xfrm>
          <a:solidFill>
            <a:schemeClr val="bg1">
              <a:alpha val="70000"/>
            </a:schemeClr>
          </a:solidFill>
        </p:grpSpPr>
        <p:sp>
          <p:nvSpPr>
            <p:cNvPr id="9" name="Oval 8"/>
            <p:cNvSpPr/>
            <p:nvPr userDrawn="1"/>
          </p:nvSpPr>
          <p:spPr>
            <a:xfrm>
              <a:off x="6127601" y="762025"/>
              <a:ext cx="720080" cy="7200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" name="Oval 9"/>
            <p:cNvSpPr/>
            <p:nvPr userDrawn="1"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" name="Oval 10"/>
            <p:cNvSpPr/>
            <p:nvPr userDrawn="1"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036669" y="1615763"/>
            <a:ext cx="2399428" cy="2172981"/>
            <a:chOff x="2213450" y="1418342"/>
            <a:chExt cx="2850366" cy="1344763"/>
          </a:xfrm>
        </p:grpSpPr>
        <p:sp>
          <p:nvSpPr>
            <p:cNvPr id="16" name="TextBox 15"/>
            <p:cNvSpPr txBox="1"/>
            <p:nvPr/>
          </p:nvSpPr>
          <p:spPr>
            <a:xfrm>
              <a:off x="2213450" y="1791711"/>
              <a:ext cx="2835933" cy="97139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id-ID" sz="1200" b="1" dirty="0">
                  <a:solidFill>
                    <a:schemeClr val="bg1"/>
                  </a:solidFill>
                </a:rPr>
                <a:t>Sistem informasi berbasis</a:t>
              </a:r>
              <a:endParaRPr lang="en-ID" sz="1200" b="1" dirty="0">
                <a:solidFill>
                  <a:schemeClr val="bg1"/>
                </a:solidFill>
              </a:endParaRPr>
            </a:p>
            <a:p>
              <a:r>
                <a:rPr lang="id-ID" sz="1200" b="1" dirty="0">
                  <a:solidFill>
                    <a:schemeClr val="bg1"/>
                  </a:solidFill>
                </a:rPr>
                <a:t>web</a:t>
              </a:r>
              <a:r>
                <a:rPr lang="id-ID" sz="1200" dirty="0">
                  <a:solidFill>
                    <a:schemeClr val="bg1"/>
                  </a:solidFill>
                </a:rPr>
                <a:t> adalah sebuah </a:t>
              </a:r>
              <a:r>
                <a:rPr lang="id-ID" sz="1200" b="1" dirty="0">
                  <a:solidFill>
                    <a:schemeClr val="bg1"/>
                  </a:solidFill>
                </a:rPr>
                <a:t>sistem</a:t>
              </a:r>
              <a:endParaRPr lang="en-ID" sz="1200" b="1" dirty="0">
                <a:solidFill>
                  <a:schemeClr val="bg1"/>
                </a:solidFill>
              </a:endParaRPr>
            </a:p>
            <a:p>
              <a:r>
                <a:rPr lang="id-ID" sz="1200" b="1" dirty="0">
                  <a:solidFill>
                    <a:schemeClr val="bg1"/>
                  </a:solidFill>
                </a:rPr>
                <a:t>informasi</a:t>
              </a:r>
              <a:r>
                <a:rPr lang="id-ID" sz="1200" dirty="0">
                  <a:solidFill>
                    <a:schemeClr val="bg1"/>
                  </a:solidFill>
                </a:rPr>
                <a:t> yang menggunakan</a:t>
              </a:r>
              <a:endParaRPr lang="en-ID" sz="1200" dirty="0">
                <a:solidFill>
                  <a:schemeClr val="bg1"/>
                </a:solidFill>
              </a:endParaRPr>
            </a:p>
            <a:p>
              <a:r>
                <a:rPr lang="id-ID" sz="1200" dirty="0">
                  <a:solidFill>
                    <a:schemeClr val="bg1"/>
                  </a:solidFill>
                </a:rPr>
                <a:t>teknologi </a:t>
              </a:r>
              <a:r>
                <a:rPr lang="id-ID" sz="1200" b="1" dirty="0">
                  <a:solidFill>
                    <a:schemeClr val="bg1"/>
                  </a:solidFill>
                </a:rPr>
                <a:t>web</a:t>
              </a:r>
              <a:r>
                <a:rPr lang="id-ID" sz="1200" dirty="0">
                  <a:solidFill>
                    <a:schemeClr val="bg1"/>
                  </a:solidFill>
                </a:rPr>
                <a:t> atau internet</a:t>
              </a:r>
              <a:endParaRPr lang="en-ID" sz="1200" dirty="0">
                <a:solidFill>
                  <a:schemeClr val="bg1"/>
                </a:solidFill>
              </a:endParaRPr>
            </a:p>
            <a:p>
              <a:r>
                <a:rPr lang="id-ID" sz="1200" dirty="0">
                  <a:solidFill>
                    <a:schemeClr val="bg1"/>
                  </a:solidFill>
                </a:rPr>
                <a:t>untuk memberikan </a:t>
              </a:r>
              <a:r>
                <a:rPr lang="id-ID" sz="1200" b="1" dirty="0">
                  <a:solidFill>
                    <a:schemeClr val="bg1"/>
                  </a:solidFill>
                </a:rPr>
                <a:t>informasi</a:t>
              </a:r>
              <a:endParaRPr lang="en-ID" sz="1200" b="1" dirty="0">
                <a:solidFill>
                  <a:schemeClr val="bg1"/>
                </a:solidFill>
              </a:endParaRPr>
            </a:p>
            <a:p>
              <a:r>
                <a:rPr lang="id-ID" sz="1200" dirty="0">
                  <a:solidFill>
                    <a:schemeClr val="bg1"/>
                  </a:solidFill>
                </a:rPr>
                <a:t>dan layanan kepada pengguna atau </a:t>
              </a:r>
              <a:r>
                <a:rPr lang="id-ID" sz="1200" b="1" dirty="0">
                  <a:solidFill>
                    <a:schemeClr val="bg1"/>
                  </a:solidFill>
                </a:rPr>
                <a:t>sistem informasi</a:t>
              </a:r>
              <a:r>
                <a:rPr lang="id-ID" sz="1200" dirty="0">
                  <a:solidFill>
                    <a:schemeClr val="bg1"/>
                  </a:solidFill>
                </a:rPr>
                <a:t> lain/</a:t>
              </a:r>
              <a:endParaRPr lang="en-ID" sz="1200" dirty="0">
                <a:solidFill>
                  <a:schemeClr val="bg1"/>
                </a:solidFill>
              </a:endParaRPr>
            </a:p>
            <a:p>
              <a:r>
                <a:rPr lang="id-ID" sz="1200" dirty="0">
                  <a:solidFill>
                    <a:schemeClr val="bg1"/>
                  </a:solidFill>
                </a:rPr>
                <a:t>aplikasi lain.</a:t>
              </a:r>
              <a:endParaRPr lang="en-US" altLang="ko-KR" sz="10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227883" y="1418342"/>
              <a:ext cx="2835933" cy="28570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 err="1">
                  <a:solidFill>
                    <a:schemeClr val="accent1"/>
                  </a:solidFill>
                  <a:cs typeface="Arial" pitchFamily="34" charset="0"/>
                </a:rPr>
                <a:t>Sistem</a:t>
              </a:r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accent1"/>
                  </a:solidFill>
                  <a:cs typeface="Arial" pitchFamily="34" charset="0"/>
                </a:rPr>
                <a:t>Informasi</a:t>
              </a:r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accent1"/>
                  </a:solidFill>
                  <a:cs typeface="Arial" pitchFamily="34" charset="0"/>
                </a:rPr>
                <a:t>Berbasis</a:t>
              </a:r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 Web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39552" y="1582874"/>
            <a:ext cx="2387277" cy="3235199"/>
            <a:chOff x="2227884" y="1422695"/>
            <a:chExt cx="2835932" cy="2805898"/>
          </a:xfrm>
        </p:grpSpPr>
        <p:sp>
          <p:nvSpPr>
            <p:cNvPr id="19" name="TextBox 18"/>
            <p:cNvSpPr txBox="1"/>
            <p:nvPr/>
          </p:nvSpPr>
          <p:spPr>
            <a:xfrm>
              <a:off x="2227884" y="1746092"/>
              <a:ext cx="2835932" cy="248250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id-ID" sz="1200" b="1" dirty="0">
                  <a:solidFill>
                    <a:schemeClr val="bg1"/>
                  </a:solidFill>
                </a:rPr>
                <a:t>Sistem</a:t>
              </a:r>
              <a:r>
                <a:rPr lang="id-ID" sz="1200" dirty="0">
                  <a:solidFill>
                    <a:schemeClr val="bg1"/>
                  </a:solidFill>
                </a:rPr>
                <a:t> adalah kesatuan atau </a:t>
              </a:r>
              <a:endParaRPr lang="en-ID" sz="1200" dirty="0">
                <a:solidFill>
                  <a:schemeClr val="bg1"/>
                </a:solidFill>
              </a:endParaRPr>
            </a:p>
            <a:p>
              <a:r>
                <a:rPr lang="id-ID" sz="1200" dirty="0">
                  <a:solidFill>
                    <a:schemeClr val="bg1"/>
                  </a:solidFill>
                </a:rPr>
                <a:t>keseluruhan dari bagian-bagian yang berhubungan satu dengan lainnya.</a:t>
              </a:r>
              <a:r>
                <a:rPr lang="en-ID" sz="1200" dirty="0">
                  <a:solidFill>
                    <a:schemeClr val="bg1"/>
                  </a:solidFill>
                </a:rPr>
                <a:t> </a:t>
              </a:r>
              <a:r>
                <a:rPr lang="en-ID" sz="1200" b="1" dirty="0" err="1">
                  <a:solidFill>
                    <a:schemeClr val="bg1"/>
                  </a:solidFill>
                </a:rPr>
                <a:t>Informasi</a:t>
              </a:r>
              <a:r>
                <a:rPr lang="en-ID" sz="1200" dirty="0">
                  <a:solidFill>
                    <a:schemeClr val="bg1"/>
                  </a:solidFill>
                </a:rPr>
                <a:t> </a:t>
              </a:r>
              <a:r>
                <a:rPr lang="en-ID" sz="1200" dirty="0" err="1">
                  <a:solidFill>
                    <a:schemeClr val="bg1"/>
                  </a:solidFill>
                </a:rPr>
                <a:t>adalah</a:t>
              </a:r>
              <a:r>
                <a:rPr lang="en-ID" sz="1200" dirty="0">
                  <a:solidFill>
                    <a:schemeClr val="bg1"/>
                  </a:solidFill>
                </a:rPr>
                <a:t> </a:t>
              </a:r>
              <a:r>
                <a:rPr lang="id-ID" sz="1200" dirty="0">
                  <a:solidFill>
                    <a:schemeClr val="bg1"/>
                  </a:solidFill>
                </a:rPr>
                <a:t>data</a:t>
              </a:r>
              <a:endParaRPr lang="en-ID" sz="1200" dirty="0">
                <a:solidFill>
                  <a:schemeClr val="bg1"/>
                </a:solidFill>
              </a:endParaRPr>
            </a:p>
            <a:p>
              <a:r>
                <a:rPr lang="id-ID" sz="1200" dirty="0">
                  <a:solidFill>
                    <a:schemeClr val="bg1"/>
                  </a:solidFill>
                </a:rPr>
                <a:t>yang diolah menjadi bentuk</a:t>
              </a:r>
              <a:endParaRPr lang="en-ID" sz="1200" dirty="0">
                <a:solidFill>
                  <a:schemeClr val="bg1"/>
                </a:solidFill>
              </a:endParaRPr>
            </a:p>
            <a:p>
              <a:r>
                <a:rPr lang="id-ID" sz="1200" dirty="0">
                  <a:solidFill>
                    <a:schemeClr val="bg1"/>
                  </a:solidFill>
                </a:rPr>
                <a:t>yang lebih berguna dan lebih</a:t>
              </a:r>
              <a:endParaRPr lang="en-ID" sz="1200" dirty="0">
                <a:solidFill>
                  <a:schemeClr val="bg1"/>
                </a:solidFill>
              </a:endParaRPr>
            </a:p>
            <a:p>
              <a:r>
                <a:rPr lang="id-ID" sz="1200" dirty="0">
                  <a:solidFill>
                    <a:schemeClr val="bg1"/>
                  </a:solidFill>
                </a:rPr>
                <a:t>berarti bagi pengguna</a:t>
              </a:r>
              <a:r>
                <a:rPr lang="en-ID" sz="1200" dirty="0">
                  <a:solidFill>
                    <a:schemeClr val="bg1"/>
                  </a:solidFill>
                </a:rPr>
                <a:t>.</a:t>
              </a:r>
            </a:p>
            <a:p>
              <a:pPr algn="just"/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id-ID" sz="1200" b="1" dirty="0">
                  <a:solidFill>
                    <a:schemeClr val="bg1"/>
                  </a:solidFill>
                </a:rPr>
                <a:t>Sistem informasi </a:t>
              </a:r>
              <a:r>
                <a:rPr lang="id-ID" sz="1200" dirty="0">
                  <a:solidFill>
                    <a:schemeClr val="bg1"/>
                  </a:solidFill>
                </a:rPr>
                <a:t>merupakan sebuah metoda yang terorganisasi mengolah dan menyajikan data dan informasi </a:t>
              </a:r>
              <a:r>
                <a:rPr lang="en-ID" sz="1200" dirty="0">
                  <a:solidFill>
                    <a:schemeClr val="bg1"/>
                  </a:solidFill>
                </a:rPr>
                <a:t>yang </a:t>
              </a:r>
              <a:r>
                <a:rPr lang="id-ID" sz="1200" dirty="0">
                  <a:solidFill>
                    <a:schemeClr val="bg1"/>
                  </a:solidFill>
                </a:rPr>
                <a:t>berkaitan dengan kegiatan internal organisasi maupun </a:t>
              </a:r>
              <a:r>
                <a:rPr lang="id-ID" sz="1200" b="1" dirty="0">
                  <a:solidFill>
                    <a:schemeClr val="bg1"/>
                  </a:solidFill>
                </a:rPr>
                <a:t>informasi</a:t>
              </a:r>
              <a:r>
                <a:rPr lang="id-ID" sz="1200" dirty="0">
                  <a:solidFill>
                    <a:schemeClr val="bg1"/>
                  </a:solidFill>
                </a:rPr>
                <a:t> keadaan yang berasal dari luar organisasi.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227884" y="1422695"/>
              <a:ext cx="283593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 err="1">
                  <a:solidFill>
                    <a:schemeClr val="accent1"/>
                  </a:solidFill>
                  <a:cs typeface="Arial" pitchFamily="34" charset="0"/>
                </a:rPr>
                <a:t>Sistem</a:t>
              </a:r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 dan </a:t>
              </a:r>
              <a:r>
                <a:rPr lang="en-US" altLang="ko-KR" sz="1200" b="1" dirty="0" err="1">
                  <a:solidFill>
                    <a:schemeClr val="accent1"/>
                  </a:solidFill>
                  <a:cs typeface="Arial" pitchFamily="34" charset="0"/>
                </a:rPr>
                <a:t>Informasi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67116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"/>
          <p:cNvSpPr txBox="1">
            <a:spLocks/>
          </p:cNvSpPr>
          <p:nvPr/>
        </p:nvSpPr>
        <p:spPr>
          <a:xfrm>
            <a:off x="539552" y="699294"/>
            <a:ext cx="4032448" cy="1944464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0</a:t>
            </a:r>
            <a:r>
              <a:rPr lang="en-US" altLang="ko-KR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4.</a:t>
            </a:r>
            <a:r>
              <a:rPr lang="en-US" altLang="ko-KR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 Laravel </a:t>
            </a:r>
          </a:p>
          <a:p>
            <a:pPr marL="0" indent="0">
              <a:buNone/>
            </a:pPr>
            <a:r>
              <a:rPr lang="en-US" altLang="ko-KR" b="1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Versi</a:t>
            </a:r>
            <a:r>
              <a:rPr lang="en-US" altLang="ko-KR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 6.x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Serta </a:t>
            </a:r>
            <a:r>
              <a:rPr lang="en-US" altLang="ko-KR" b="1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Packagenya</a:t>
            </a:r>
            <a:endParaRPr lang="ko-KR" altLang="en-US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31640" y="2499742"/>
            <a:ext cx="2952328" cy="212365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id-ID" sz="1200" b="1" dirty="0">
                <a:solidFill>
                  <a:schemeClr val="bg1"/>
                </a:solidFill>
              </a:rPr>
              <a:t>Framework</a:t>
            </a:r>
            <a:r>
              <a:rPr lang="id-ID" sz="1200" dirty="0">
                <a:solidFill>
                  <a:schemeClr val="bg1"/>
                </a:solidFill>
              </a:rPr>
              <a:t> atau bahasa indonesianya kerangka kerja adalah sebuah software untuk memudahkan para programmer membuat aplikasi atau web yang isinya adalah berbagai fungsi, plugin, dan konsep sehingga membentuk suatu sistem tertentu.</a:t>
            </a:r>
            <a:endParaRPr lang="en-ID" sz="1200" dirty="0">
              <a:solidFill>
                <a:schemeClr val="bg1"/>
              </a:solidFill>
            </a:endParaRPr>
          </a:p>
          <a:p>
            <a:r>
              <a:rPr lang="en-ID" altLang="ko-KR" sz="1200" b="1" dirty="0">
                <a:solidFill>
                  <a:schemeClr val="bg1"/>
                </a:solidFill>
                <a:cs typeface="Arial" pitchFamily="34" charset="0"/>
              </a:rPr>
              <a:t>Framework Laravel </a:t>
            </a:r>
            <a:r>
              <a:rPr lang="en-ID" altLang="ko-KR" sz="1200" dirty="0" err="1">
                <a:solidFill>
                  <a:schemeClr val="bg1"/>
                </a:solidFill>
                <a:cs typeface="Arial" pitchFamily="34" charset="0"/>
              </a:rPr>
              <a:t>adalah</a:t>
            </a:r>
            <a:r>
              <a:rPr lang="id-ID" sz="1200" dirty="0">
                <a:solidFill>
                  <a:schemeClr val="bg1"/>
                </a:solidFill>
              </a:rPr>
              <a:t> sebuah </a:t>
            </a:r>
            <a:r>
              <a:rPr lang="id-ID" sz="1200" b="1" dirty="0">
                <a:solidFill>
                  <a:schemeClr val="bg1"/>
                </a:solidFill>
              </a:rPr>
              <a:t>framework</a:t>
            </a:r>
            <a:r>
              <a:rPr lang="id-ID" sz="1200" dirty="0">
                <a:solidFill>
                  <a:schemeClr val="bg1"/>
                </a:solidFill>
              </a:rPr>
              <a:t> </a:t>
            </a:r>
            <a:r>
              <a:rPr lang="id-ID" sz="1200" b="1" dirty="0">
                <a:solidFill>
                  <a:schemeClr val="bg1"/>
                </a:solidFill>
              </a:rPr>
              <a:t>PHP</a:t>
            </a:r>
            <a:r>
              <a:rPr lang="id-ID" sz="1200" dirty="0">
                <a:solidFill>
                  <a:schemeClr val="bg1"/>
                </a:solidFill>
              </a:rPr>
              <a:t> yang dirilis dibawah lisensi MIT, dibangun dengan konsep </a:t>
            </a:r>
            <a:r>
              <a:rPr lang="id-ID" sz="1200" b="1" dirty="0">
                <a:solidFill>
                  <a:schemeClr val="bg1"/>
                </a:solidFill>
              </a:rPr>
              <a:t>MVC</a:t>
            </a:r>
            <a:r>
              <a:rPr lang="id-ID" sz="1200" dirty="0">
                <a:solidFill>
                  <a:schemeClr val="bg1"/>
                </a:solidFill>
              </a:rPr>
              <a:t> (model</a:t>
            </a:r>
            <a:r>
              <a:rPr lang="en-ID" sz="1200" dirty="0">
                <a:solidFill>
                  <a:schemeClr val="bg1"/>
                </a:solidFill>
              </a:rPr>
              <a:t>,</a:t>
            </a:r>
            <a:r>
              <a:rPr lang="id-ID" sz="1200" dirty="0">
                <a:solidFill>
                  <a:schemeClr val="bg1"/>
                </a:solidFill>
              </a:rPr>
              <a:t> view</a:t>
            </a:r>
            <a:r>
              <a:rPr lang="en-ID" sz="1200" dirty="0">
                <a:solidFill>
                  <a:schemeClr val="bg1"/>
                </a:solidFill>
              </a:rPr>
              <a:t>,</a:t>
            </a:r>
            <a:r>
              <a:rPr lang="id-ID" sz="1200" dirty="0">
                <a:solidFill>
                  <a:schemeClr val="bg1"/>
                </a:solidFill>
              </a:rPr>
              <a:t> controller)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0F3B8183-A1C3-4B15-8CF9-88001098C626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9" b="829"/>
          <a:stretch>
            <a:fillRect/>
          </a:stretch>
        </p:blipFill>
        <p:spPr>
          <a:xfrm>
            <a:off x="5219700" y="0"/>
            <a:ext cx="3600450" cy="5143500"/>
          </a:xfrm>
        </p:spPr>
      </p:pic>
    </p:spTree>
    <p:extLst>
      <p:ext uri="{BB962C8B-B14F-4D97-AF65-F5344CB8AC3E}">
        <p14:creationId xmlns:p14="http://schemas.microsoft.com/office/powerpoint/2010/main" val="28203048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796136" y="3545286"/>
            <a:ext cx="3347864" cy="991356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Kesimpulan </a:t>
            </a:r>
            <a:r>
              <a:rPr lang="en-US" altLang="ko-KR" dirty="0">
                <a:solidFill>
                  <a:schemeClr val="tx1"/>
                </a:solidFill>
              </a:rPr>
              <a:t>dan Saran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944605" y="2411375"/>
            <a:ext cx="999728" cy="994953"/>
            <a:chOff x="6127601" y="487152"/>
            <a:chExt cx="999728" cy="994953"/>
          </a:xfrm>
        </p:grpSpPr>
        <p:sp>
          <p:nvSpPr>
            <p:cNvPr id="5" name="Oval 4"/>
            <p:cNvSpPr/>
            <p:nvPr userDrawn="1"/>
          </p:nvSpPr>
          <p:spPr>
            <a:xfrm>
              <a:off x="6127601" y="762025"/>
              <a:ext cx="720080" cy="720080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/>
            <p:cNvSpPr/>
            <p:nvPr userDrawn="1"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 userDrawn="1"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27523" y="790582"/>
            <a:ext cx="488093" cy="485762"/>
            <a:chOff x="6127601" y="487152"/>
            <a:chExt cx="999728" cy="994953"/>
          </a:xfrm>
          <a:solidFill>
            <a:schemeClr val="bg1">
              <a:alpha val="70000"/>
            </a:schemeClr>
          </a:solidFill>
        </p:grpSpPr>
        <p:sp>
          <p:nvSpPr>
            <p:cNvPr id="9" name="Oval 8"/>
            <p:cNvSpPr/>
            <p:nvPr userDrawn="1"/>
          </p:nvSpPr>
          <p:spPr>
            <a:xfrm>
              <a:off x="6127601" y="762025"/>
              <a:ext cx="720080" cy="7200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" name="Oval 9"/>
            <p:cNvSpPr/>
            <p:nvPr userDrawn="1"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" name="Oval 10"/>
            <p:cNvSpPr/>
            <p:nvPr userDrawn="1"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036668" y="1708098"/>
            <a:ext cx="2399429" cy="1670116"/>
            <a:chOff x="2213449" y="1475483"/>
            <a:chExt cx="2850367" cy="1033561"/>
          </a:xfrm>
        </p:grpSpPr>
        <p:sp>
          <p:nvSpPr>
            <p:cNvPr id="16" name="TextBox 15"/>
            <p:cNvSpPr txBox="1"/>
            <p:nvPr/>
          </p:nvSpPr>
          <p:spPr>
            <a:xfrm>
              <a:off x="2213449" y="1651932"/>
              <a:ext cx="2835934" cy="85711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ID" sz="1200" dirty="0">
                  <a:solidFill>
                    <a:schemeClr val="bg1"/>
                  </a:solidFill>
                </a:rPr>
                <a:t>S</a:t>
              </a:r>
              <a:r>
                <a:rPr lang="id-ID" sz="1200" dirty="0">
                  <a:solidFill>
                    <a:schemeClr val="bg1"/>
                  </a:solidFill>
                </a:rPr>
                <a:t>istem ini disadari masih jauh dari kesempurnaan, karena </a:t>
              </a:r>
              <a:r>
                <a:rPr lang="en-ID" sz="1200" dirty="0">
                  <a:solidFill>
                    <a:schemeClr val="bg1"/>
                  </a:solidFill>
                </a:rPr>
                <a:t> </a:t>
              </a:r>
              <a:r>
                <a:rPr lang="en-ID" sz="1200" dirty="0" err="1">
                  <a:solidFill>
                    <a:schemeClr val="bg1"/>
                  </a:solidFill>
                </a:rPr>
                <a:t>untuk</a:t>
              </a:r>
              <a:r>
                <a:rPr lang="en-ID" sz="1200" dirty="0">
                  <a:solidFill>
                    <a:schemeClr val="bg1"/>
                  </a:solidFill>
                </a:rPr>
                <a:t> </a:t>
              </a:r>
              <a:r>
                <a:rPr lang="en-ID" sz="1200" dirty="0" err="1">
                  <a:solidFill>
                    <a:schemeClr val="bg1"/>
                  </a:solidFill>
                </a:rPr>
                <a:t>absen</a:t>
              </a:r>
              <a:r>
                <a:rPr lang="en-ID" sz="1200" dirty="0">
                  <a:solidFill>
                    <a:schemeClr val="bg1"/>
                  </a:solidFill>
                </a:rPr>
                <a:t> </a:t>
              </a:r>
              <a:r>
                <a:rPr lang="en-ID" sz="1200" dirty="0" err="1">
                  <a:solidFill>
                    <a:schemeClr val="bg1"/>
                  </a:solidFill>
                </a:rPr>
                <a:t>siswa</a:t>
              </a:r>
              <a:r>
                <a:rPr lang="en-ID" sz="1200" dirty="0">
                  <a:solidFill>
                    <a:schemeClr val="bg1"/>
                  </a:solidFill>
                </a:rPr>
                <a:t> </a:t>
              </a:r>
              <a:r>
                <a:rPr lang="en-ID" sz="1200" dirty="0" err="1">
                  <a:solidFill>
                    <a:schemeClr val="bg1"/>
                  </a:solidFill>
                </a:rPr>
                <a:t>diharuskan</a:t>
              </a:r>
              <a:r>
                <a:rPr lang="en-ID" sz="1200" dirty="0">
                  <a:solidFill>
                    <a:schemeClr val="bg1"/>
                  </a:solidFill>
                </a:rPr>
                <a:t> </a:t>
              </a:r>
              <a:r>
                <a:rPr lang="en-ID" sz="1200" dirty="0" err="1">
                  <a:solidFill>
                    <a:schemeClr val="bg1"/>
                  </a:solidFill>
                </a:rPr>
                <a:t>memiliki</a:t>
              </a:r>
              <a:r>
                <a:rPr lang="en-ID" sz="1200" dirty="0">
                  <a:solidFill>
                    <a:schemeClr val="bg1"/>
                  </a:solidFill>
                </a:rPr>
                <a:t> </a:t>
              </a:r>
              <a:r>
                <a:rPr lang="en-ID" sz="1200" dirty="0" err="1">
                  <a:solidFill>
                    <a:schemeClr val="bg1"/>
                  </a:solidFill>
                </a:rPr>
                <a:t>koneksi</a:t>
              </a:r>
              <a:r>
                <a:rPr lang="en-ID" sz="1200" dirty="0">
                  <a:solidFill>
                    <a:schemeClr val="bg1"/>
                  </a:solidFill>
                </a:rPr>
                <a:t> internet </a:t>
              </a:r>
              <a:r>
                <a:rPr lang="en-ID" sz="1200" dirty="0" err="1">
                  <a:solidFill>
                    <a:schemeClr val="bg1"/>
                  </a:solidFill>
                </a:rPr>
                <a:t>terlebih</a:t>
              </a:r>
              <a:r>
                <a:rPr lang="en-ID" sz="1200" dirty="0">
                  <a:solidFill>
                    <a:schemeClr val="bg1"/>
                  </a:solidFill>
                </a:rPr>
                <a:t> </a:t>
              </a:r>
              <a:r>
                <a:rPr lang="en-ID" sz="1200" dirty="0" err="1">
                  <a:solidFill>
                    <a:schemeClr val="bg1"/>
                  </a:solidFill>
                </a:rPr>
                <a:t>dahulu</a:t>
              </a:r>
              <a:r>
                <a:rPr lang="id-ID" sz="1200" dirty="0">
                  <a:solidFill>
                    <a:schemeClr val="bg1"/>
                  </a:solidFill>
                </a:rPr>
                <a:t>. </a:t>
              </a:r>
              <a:r>
                <a:rPr lang="en-ID" sz="1200" dirty="0" err="1">
                  <a:solidFill>
                    <a:schemeClr val="bg1"/>
                  </a:solidFill>
                </a:rPr>
                <a:t>Sistem</a:t>
              </a:r>
              <a:r>
                <a:rPr lang="en-ID" sz="1200" dirty="0">
                  <a:solidFill>
                    <a:schemeClr val="bg1"/>
                  </a:solidFill>
                </a:rPr>
                <a:t> </a:t>
              </a:r>
              <a:r>
                <a:rPr lang="id-ID" sz="1200" dirty="0">
                  <a:solidFill>
                    <a:schemeClr val="bg1"/>
                  </a:solidFill>
                </a:rPr>
                <a:t>ini diharapkan dapat dipergunakan secara optimal sesuai dengan</a:t>
              </a:r>
              <a:r>
                <a:rPr lang="en-ID" sz="1200" dirty="0">
                  <a:solidFill>
                    <a:schemeClr val="bg1"/>
                  </a:solidFill>
                </a:rPr>
                <a:t> </a:t>
              </a:r>
              <a:r>
                <a:rPr lang="id-ID" sz="1200" dirty="0">
                  <a:solidFill>
                    <a:schemeClr val="bg1"/>
                  </a:solidFill>
                </a:rPr>
                <a:t>fungsinya.</a:t>
              </a:r>
              <a:endParaRPr lang="en-US" altLang="ko-KR" sz="7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227883" y="1475483"/>
              <a:ext cx="2835933" cy="17142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Saran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35044" y="1338763"/>
            <a:ext cx="2404989" cy="2832408"/>
            <a:chOff x="2222528" y="1210976"/>
            <a:chExt cx="2856972" cy="2456557"/>
          </a:xfrm>
        </p:grpSpPr>
        <p:sp>
          <p:nvSpPr>
            <p:cNvPr id="19" name="TextBox 18"/>
            <p:cNvSpPr txBox="1"/>
            <p:nvPr/>
          </p:nvSpPr>
          <p:spPr>
            <a:xfrm>
              <a:off x="2222528" y="1505354"/>
              <a:ext cx="2835932" cy="216217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171450" lvl="0" indent="-171450">
                <a:buFont typeface="Arial" panose="020B0604020202020204" pitchFamily="34" charset="0"/>
                <a:buChar char="•"/>
              </a:pPr>
              <a:r>
                <a:rPr lang="id-ID" sz="1200" dirty="0">
                  <a:solidFill>
                    <a:schemeClr val="bg1"/>
                  </a:solidFill>
                </a:rPr>
                <a:t>Konsep pemograman berbasis objek, bahasa pemograman PHP, </a:t>
              </a:r>
              <a:r>
                <a:rPr lang="id-ID" sz="1200" i="1" dirty="0">
                  <a:solidFill>
                    <a:schemeClr val="bg1"/>
                  </a:solidFill>
                </a:rPr>
                <a:t>Framework Laravel </a:t>
              </a:r>
              <a:r>
                <a:rPr lang="id-ID" sz="1200" dirty="0">
                  <a:solidFill>
                    <a:schemeClr val="bg1"/>
                  </a:solidFill>
                </a:rPr>
                <a:t>dan </a:t>
              </a:r>
              <a:r>
                <a:rPr lang="id-ID" sz="1200" i="1" dirty="0">
                  <a:solidFill>
                    <a:schemeClr val="bg1"/>
                  </a:solidFill>
                </a:rPr>
                <a:t>database </a:t>
              </a:r>
              <a:r>
                <a:rPr lang="id-ID" sz="1200" dirty="0">
                  <a:solidFill>
                    <a:schemeClr val="bg1"/>
                  </a:solidFill>
                </a:rPr>
                <a:t>MYSQL yang digunakan pada sistem ini telah berhasil dengan baik.</a:t>
              </a:r>
              <a:endParaRPr lang="en-ID" sz="1200" dirty="0">
                <a:solidFill>
                  <a:schemeClr val="bg1"/>
                </a:solidFill>
              </a:endParaRPr>
            </a:p>
            <a:p>
              <a:pPr marL="171450" lvl="0" indent="-171450">
                <a:buFont typeface="Arial" panose="020B0604020202020204" pitchFamily="34" charset="0"/>
                <a:buChar char="•"/>
              </a:pPr>
              <a:r>
                <a:rPr lang="id-ID" sz="1200" dirty="0">
                  <a:solidFill>
                    <a:schemeClr val="bg1"/>
                  </a:solidFill>
                </a:rPr>
                <a:t>Aplikasi ini memudahkan murid mengerjakan soal, juga guru yang menginputkan soal dan mendata absensi siswa sehinnga memudahkan guru dalam mengabsen yang hadir maupun tidak hadir.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243568" y="1210976"/>
              <a:ext cx="2835932" cy="24024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Kesimpulan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26244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COLOR-A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75000"/>
            <a:lumOff val="2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4587</TotalTime>
  <Words>520</Words>
  <Application>Microsoft Office PowerPoint</Application>
  <PresentationFormat>On-screen Show (16:9)</PresentationFormat>
  <Paragraphs>76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 Unicode MS</vt:lpstr>
      <vt:lpstr>맑은 고딕</vt:lpstr>
      <vt:lpstr>Arial</vt:lpstr>
      <vt:lpstr>Calibri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Presentasi Kelompok Donut</dc:title>
  <dc:creator>alazim520@gmail.com;Ridwan;Fira;Fitri</dc:creator>
  <cp:lastModifiedBy>LENOVO</cp:lastModifiedBy>
  <cp:revision>151</cp:revision>
  <dcterms:created xsi:type="dcterms:W3CDTF">2016-12-05T23:26:54Z</dcterms:created>
  <dcterms:modified xsi:type="dcterms:W3CDTF">2020-04-19T16:33:11Z</dcterms:modified>
  <cp:category>SIBW</cp:category>
</cp:coreProperties>
</file>