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matic SC"/>
      <p:regular r:id="rId23"/>
      <p:bold r:id="rId24"/>
    </p:embeddedFont>
    <p:embeddedFont>
      <p:font typeface="Short Stack"/>
      <p:regular r:id="rId25"/>
    </p:embeddedFont>
    <p:embeddedFont>
      <p:font typeface="Quicksa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regular.fntdata"/><Relationship Id="rId25" Type="http://schemas.openxmlformats.org/officeDocument/2006/relationships/font" Target="fonts/ShortStack-regular.fntdata"/><Relationship Id="rId27" Type="http://schemas.openxmlformats.org/officeDocument/2006/relationships/font" Target="fonts/Quicksa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69c65ff13503f1f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69c65ff13503f1f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7cc6b05a5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7cc6b05a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7cc6b05a58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7cc6b05a5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7cc6b05a58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7cc6b05a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7cc6b05a58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7cc6b05a5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b19e7f9ad2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b19e7f9a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cd43b4dc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cd43b4d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7cc6b05a58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7cc6b05a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b19e7f9ad2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b19e7f9a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69c65ff13503f1f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69c65ff13503f1f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69c65ff13503f1f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69c65ff13503f1f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2"/>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6000"/>
              <a:buNone/>
              <a:defRPr sz="6000">
                <a:solidFill>
                  <a:schemeClr val="lt1"/>
                </a:solidFill>
              </a:defRPr>
            </a:lvl1pPr>
            <a:lvl2pPr lvl="1" rtl="0" algn="ctr">
              <a:lnSpc>
                <a:spcPct val="80000"/>
              </a:lnSpc>
              <a:spcBef>
                <a:spcPts val="0"/>
              </a:spcBef>
              <a:spcAft>
                <a:spcPts val="0"/>
              </a:spcAft>
              <a:buClr>
                <a:schemeClr val="lt1"/>
              </a:buClr>
              <a:buSzPts val="6000"/>
              <a:buNone/>
              <a:defRPr sz="6000">
                <a:solidFill>
                  <a:schemeClr val="lt1"/>
                </a:solidFill>
              </a:defRPr>
            </a:lvl2pPr>
            <a:lvl3pPr lvl="2" rtl="0" algn="ctr">
              <a:lnSpc>
                <a:spcPct val="80000"/>
              </a:lnSpc>
              <a:spcBef>
                <a:spcPts val="0"/>
              </a:spcBef>
              <a:spcAft>
                <a:spcPts val="0"/>
              </a:spcAft>
              <a:buClr>
                <a:schemeClr val="lt1"/>
              </a:buClr>
              <a:buSzPts val="6000"/>
              <a:buNone/>
              <a:defRPr sz="6000">
                <a:solidFill>
                  <a:schemeClr val="lt1"/>
                </a:solidFill>
              </a:defRPr>
            </a:lvl3pPr>
            <a:lvl4pPr lvl="3" rtl="0" algn="ctr">
              <a:lnSpc>
                <a:spcPct val="80000"/>
              </a:lnSpc>
              <a:spcBef>
                <a:spcPts val="0"/>
              </a:spcBef>
              <a:spcAft>
                <a:spcPts val="0"/>
              </a:spcAft>
              <a:buClr>
                <a:schemeClr val="lt1"/>
              </a:buClr>
              <a:buSzPts val="6000"/>
              <a:buNone/>
              <a:defRPr sz="6000">
                <a:solidFill>
                  <a:schemeClr val="lt1"/>
                </a:solidFill>
              </a:defRPr>
            </a:lvl4pPr>
            <a:lvl5pPr lvl="4" rtl="0" algn="ctr">
              <a:lnSpc>
                <a:spcPct val="80000"/>
              </a:lnSpc>
              <a:spcBef>
                <a:spcPts val="0"/>
              </a:spcBef>
              <a:spcAft>
                <a:spcPts val="0"/>
              </a:spcAft>
              <a:buClr>
                <a:schemeClr val="lt1"/>
              </a:buClr>
              <a:buSzPts val="6000"/>
              <a:buNone/>
              <a:defRPr sz="6000">
                <a:solidFill>
                  <a:schemeClr val="lt1"/>
                </a:solidFill>
              </a:defRPr>
            </a:lvl5pPr>
            <a:lvl6pPr lvl="5" rtl="0" algn="ctr">
              <a:lnSpc>
                <a:spcPct val="80000"/>
              </a:lnSpc>
              <a:spcBef>
                <a:spcPts val="0"/>
              </a:spcBef>
              <a:spcAft>
                <a:spcPts val="0"/>
              </a:spcAft>
              <a:buClr>
                <a:schemeClr val="lt1"/>
              </a:buClr>
              <a:buSzPts val="6000"/>
              <a:buNone/>
              <a:defRPr sz="6000">
                <a:solidFill>
                  <a:schemeClr val="lt1"/>
                </a:solidFill>
              </a:defRPr>
            </a:lvl6pPr>
            <a:lvl7pPr lvl="6" rtl="0" algn="ctr">
              <a:lnSpc>
                <a:spcPct val="80000"/>
              </a:lnSpc>
              <a:spcBef>
                <a:spcPts val="0"/>
              </a:spcBef>
              <a:spcAft>
                <a:spcPts val="0"/>
              </a:spcAft>
              <a:buClr>
                <a:schemeClr val="lt1"/>
              </a:buClr>
              <a:buSzPts val="6000"/>
              <a:buNone/>
              <a:defRPr sz="6000">
                <a:solidFill>
                  <a:schemeClr val="lt1"/>
                </a:solidFill>
              </a:defRPr>
            </a:lvl7pPr>
            <a:lvl8pPr lvl="7" rtl="0" algn="ctr">
              <a:lnSpc>
                <a:spcPct val="80000"/>
              </a:lnSpc>
              <a:spcBef>
                <a:spcPts val="0"/>
              </a:spcBef>
              <a:spcAft>
                <a:spcPts val="0"/>
              </a:spcAft>
              <a:buClr>
                <a:schemeClr val="lt1"/>
              </a:buClr>
              <a:buSzPts val="6000"/>
              <a:buNone/>
              <a:defRPr sz="6000">
                <a:solidFill>
                  <a:schemeClr val="lt1"/>
                </a:solidFill>
              </a:defRPr>
            </a:lvl8pPr>
            <a:lvl9pPr lvl="8" rtl="0" algn="ctr">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170373" y="4682299"/>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974315">
                <a:off x="996275" y="3825647"/>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11830">
                <a:off x="7595186" y="4010311"/>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12930" y="846902"/>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25368" y="3599553"/>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attern">
  <p:cSld name="BLANK_1">
    <p:spTree>
      <p:nvGrpSpPr>
        <p:cNvPr id="564"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5" name="Google Shape;625;p1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big pattern">
  <p:cSld name="BLANK_1_1">
    <p:spTree>
      <p:nvGrpSpPr>
        <p:cNvPr id="626" name="Shape 626"/>
        <p:cNvGrpSpPr/>
        <p:nvPr/>
      </p:nvGrpSpPr>
      <p:grpSpPr>
        <a:xfrm>
          <a:off x="0" y="0"/>
          <a:ext cx="0" cy="0"/>
          <a:chOff x="0" y="0"/>
          <a:chExt cx="0" cy="0"/>
        </a:xfrm>
      </p:grpSpPr>
      <p:sp>
        <p:nvSpPr>
          <p:cNvPr id="627" name="Google Shape;627;p1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9" name="Shape 109"/>
        <p:cNvGrpSpPr/>
        <p:nvPr/>
      </p:nvGrpSpPr>
      <p:grpSpPr>
        <a:xfrm>
          <a:off x="0" y="0"/>
          <a:ext cx="0" cy="0"/>
          <a:chOff x="0" y="0"/>
          <a:chExt cx="0" cy="0"/>
        </a:xfrm>
      </p:grpSpPr>
      <p:sp>
        <p:nvSpPr>
          <p:cNvPr id="110" name="Google Shape;110;p3"/>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1" name="Google Shape;111;p3"/>
          <p:cNvSpPr txBox="1"/>
          <p:nvPr>
            <p:ph idx="1" type="subTitle"/>
          </p:nvPr>
        </p:nvSpPr>
        <p:spPr>
          <a:xfrm>
            <a:off x="2112400" y="2840052"/>
            <a:ext cx="4919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5"/>
        </a:solidFill>
      </p:bgPr>
    </p:bg>
    <p:spTree>
      <p:nvGrpSpPr>
        <p:cNvPr id="175"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9" name="Google Shape;239;p4"/>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lvl1pPr indent="-457200" lvl="0" marL="457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1pPr>
            <a:lvl2pPr indent="-457200" lvl="1" marL="914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2pPr>
            <a:lvl3pPr indent="-457200" lvl="2" marL="1371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3pPr>
            <a:lvl4pPr indent="-457200" lvl="3" marL="1828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4pPr>
            <a:lvl5pPr indent="-457200" lvl="4" marL="22860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5pPr>
            <a:lvl6pPr indent="-457200" lvl="5" marL="2743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6pPr>
            <a:lvl7pPr indent="-457200" lvl="6" marL="3200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7pPr>
            <a:lvl8pPr indent="-457200" lvl="7" marL="3657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8pPr>
            <a:lvl9pPr indent="-457200" lvl="8" marL="4114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9pPr>
          </a:lstStyle>
          <a:p/>
        </p:txBody>
      </p:sp>
      <p:sp>
        <p:nvSpPr>
          <p:cNvPr id="240" name="Google Shape;240;p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2" name="Google Shape;302;p5"/>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04" name="Google Shape;304;p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5"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6" name="Google Shape;366;p6"/>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8" name="Google Shape;368;p6"/>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9" name="Google Shape;369;p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0"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31" name="Google Shape;431;p7"/>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7"/>
          <p:cNvSpPr txBox="1"/>
          <p:nvPr>
            <p:ph idx="1" type="body"/>
          </p:nvPr>
        </p:nvSpPr>
        <p:spPr>
          <a:xfrm>
            <a:off x="1028375"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7"/>
          <p:cNvSpPr txBox="1"/>
          <p:nvPr>
            <p:ph idx="2" type="body"/>
          </p:nvPr>
        </p:nvSpPr>
        <p:spPr>
          <a:xfrm>
            <a:off x="3439718"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7"/>
          <p:cNvSpPr txBox="1"/>
          <p:nvPr>
            <p:ph idx="3" type="body"/>
          </p:nvPr>
        </p:nvSpPr>
        <p:spPr>
          <a:xfrm>
            <a:off x="5851061"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5" name="Google Shape;435;p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6"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7" name="Google Shape;497;p8"/>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9" name="Shape 499"/>
        <p:cNvGrpSpPr/>
        <p:nvPr/>
      </p:nvGrpSpPr>
      <p:grpSpPr>
        <a:xfrm>
          <a:off x="0" y="0"/>
          <a:ext cx="0" cy="0"/>
          <a:chOff x="0" y="0"/>
          <a:chExt cx="0" cy="0"/>
        </a:xfrm>
      </p:grpSpPr>
      <p:sp>
        <p:nvSpPr>
          <p:cNvPr id="500" name="Google Shape;500;p9"/>
          <p:cNvSpPr txBox="1"/>
          <p:nvPr>
            <p:ph idx="1" type="body"/>
          </p:nvPr>
        </p:nvSpPr>
        <p:spPr>
          <a:xfrm>
            <a:off x="1619425" y="4348000"/>
            <a:ext cx="5905200" cy="2769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400"/>
              <a:buNone/>
              <a:defRPr sz="1400"/>
            </a:lvl1pPr>
          </a:lstStyle>
          <a:p/>
        </p:txBody>
      </p:sp>
      <p:sp>
        <p:nvSpPr>
          <p:cNvPr id="501" name="Google Shape;501;p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2" name="Shape 562"/>
        <p:cNvGrpSpPr/>
        <p:nvPr/>
      </p:nvGrpSpPr>
      <p:grpSpPr>
        <a:xfrm>
          <a:off x="0" y="0"/>
          <a:ext cx="0" cy="0"/>
          <a:chOff x="0" y="0"/>
          <a:chExt cx="0" cy="0"/>
        </a:xfrm>
      </p:grpSpPr>
      <p:sp>
        <p:nvSpPr>
          <p:cNvPr id="563" name="Google Shape;563;p1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
              <a:alphaModFix/>
            </a:blip>
            <a:srcRect b="0" l="0" r="0" t="0"/>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1"/>
          <p:cNvSpPr txBox="1"/>
          <p:nvPr>
            <p:ph type="title"/>
          </p:nvPr>
        </p:nvSpPr>
        <p:spPr>
          <a:xfrm>
            <a:off x="1028375" y="662026"/>
            <a:ext cx="7087200" cy="5502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1pPr>
            <a:lvl2pPr lvl="1"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2pPr>
            <a:lvl3pPr lvl="2"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3pPr>
            <a:lvl4pPr lvl="3"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4pPr>
            <a:lvl5pPr lvl="4"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5pPr>
            <a:lvl6pPr lvl="5"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6pPr>
            <a:lvl7pPr lvl="6"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7pPr>
            <a:lvl8pPr lvl="7"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8pPr>
            <a:lvl9pPr lvl="8"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9pPr>
          </a:lstStyle>
          <a:p/>
        </p:txBody>
      </p:sp>
      <p:sp>
        <p:nvSpPr>
          <p:cNvPr id="18" name="Google Shape;18;p1"/>
          <p:cNvSpPr txBox="1"/>
          <p:nvPr>
            <p:ph idx="12" type="sldNum"/>
          </p:nvPr>
        </p:nvSpPr>
        <p:spPr>
          <a:xfrm>
            <a:off x="4297625" y="4749850"/>
            <a:ext cx="548700" cy="276900"/>
          </a:xfrm>
          <a:prstGeom prst="rect">
            <a:avLst/>
          </a:prstGeom>
          <a:noFill/>
          <a:ln>
            <a:noFill/>
          </a:ln>
        </p:spPr>
        <p:txBody>
          <a:bodyPr anchorCtr="0" anchor="ctr" bIns="0" lIns="0" spcFirstLastPara="1" rIns="0" wrap="square" tIns="0">
            <a:noAutofit/>
          </a:bodyPr>
          <a:lstStyle>
            <a:lvl1pPr lvl="0" rtl="0" algn="ctr">
              <a:buNone/>
              <a:defRPr sz="1000">
                <a:solidFill>
                  <a:schemeClr val="dk2"/>
                </a:solidFill>
                <a:latin typeface="Quicksand"/>
                <a:ea typeface="Quicksand"/>
                <a:cs typeface="Quicksand"/>
                <a:sym typeface="Quicksand"/>
              </a:defRPr>
            </a:lvl1pPr>
            <a:lvl2pPr lvl="1" rtl="0" algn="ctr">
              <a:buNone/>
              <a:defRPr sz="1000">
                <a:solidFill>
                  <a:schemeClr val="dk2"/>
                </a:solidFill>
                <a:latin typeface="Quicksand"/>
                <a:ea typeface="Quicksand"/>
                <a:cs typeface="Quicksand"/>
                <a:sym typeface="Quicksand"/>
              </a:defRPr>
            </a:lvl2pPr>
            <a:lvl3pPr lvl="2" rtl="0" algn="ctr">
              <a:buNone/>
              <a:defRPr sz="1000">
                <a:solidFill>
                  <a:schemeClr val="dk2"/>
                </a:solidFill>
                <a:latin typeface="Quicksand"/>
                <a:ea typeface="Quicksand"/>
                <a:cs typeface="Quicksand"/>
                <a:sym typeface="Quicksand"/>
              </a:defRPr>
            </a:lvl3pPr>
            <a:lvl4pPr lvl="3" rtl="0" algn="ctr">
              <a:buNone/>
              <a:defRPr sz="1000">
                <a:solidFill>
                  <a:schemeClr val="dk2"/>
                </a:solidFill>
                <a:latin typeface="Quicksand"/>
                <a:ea typeface="Quicksand"/>
                <a:cs typeface="Quicksand"/>
                <a:sym typeface="Quicksand"/>
              </a:defRPr>
            </a:lvl4pPr>
            <a:lvl5pPr lvl="4" rtl="0" algn="ctr">
              <a:buNone/>
              <a:defRPr sz="1000">
                <a:solidFill>
                  <a:schemeClr val="dk2"/>
                </a:solidFill>
                <a:latin typeface="Quicksand"/>
                <a:ea typeface="Quicksand"/>
                <a:cs typeface="Quicksand"/>
                <a:sym typeface="Quicksand"/>
              </a:defRPr>
            </a:lvl5pPr>
            <a:lvl6pPr lvl="5" rtl="0" algn="ctr">
              <a:buNone/>
              <a:defRPr sz="1000">
                <a:solidFill>
                  <a:schemeClr val="dk2"/>
                </a:solidFill>
                <a:latin typeface="Quicksand"/>
                <a:ea typeface="Quicksand"/>
                <a:cs typeface="Quicksand"/>
                <a:sym typeface="Quicksand"/>
              </a:defRPr>
            </a:lvl6pPr>
            <a:lvl7pPr lvl="6" rtl="0" algn="ctr">
              <a:buNone/>
              <a:defRPr sz="1000">
                <a:solidFill>
                  <a:schemeClr val="dk2"/>
                </a:solidFill>
                <a:latin typeface="Quicksand"/>
                <a:ea typeface="Quicksand"/>
                <a:cs typeface="Quicksand"/>
                <a:sym typeface="Quicksand"/>
              </a:defRPr>
            </a:lvl7pPr>
            <a:lvl8pPr lvl="7" rtl="0" algn="ctr">
              <a:buNone/>
              <a:defRPr sz="1000">
                <a:solidFill>
                  <a:schemeClr val="dk2"/>
                </a:solidFill>
                <a:latin typeface="Quicksand"/>
                <a:ea typeface="Quicksand"/>
                <a:cs typeface="Quicksand"/>
                <a:sym typeface="Quicksand"/>
              </a:defRPr>
            </a:lvl8pPr>
            <a:lvl9pPr lvl="8" rtl="0" algn="ctr">
              <a:buNone/>
              <a:defRPr sz="1000">
                <a:solidFill>
                  <a:schemeClr val="dk2"/>
                </a:solidFill>
                <a:latin typeface="Quicksand"/>
                <a:ea typeface="Quicksand"/>
                <a:cs typeface="Quicksand"/>
                <a:sym typeface="Quicksand"/>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1"/>
          <p:cNvSpPr txBox="1"/>
          <p:nvPr>
            <p:ph idx="1" type="body"/>
          </p:nvPr>
        </p:nvSpPr>
        <p:spPr>
          <a:xfrm>
            <a:off x="1028375" y="1327952"/>
            <a:ext cx="7087200" cy="2683200"/>
          </a:xfrm>
          <a:prstGeom prst="rect">
            <a:avLst/>
          </a:prstGeom>
          <a:noFill/>
          <a:ln>
            <a:noFill/>
          </a:ln>
        </p:spPr>
        <p:txBody>
          <a:bodyPr anchorCtr="0" anchor="t" bIns="0" lIns="0" spcFirstLastPara="1" rIns="0" wrap="square" tIns="0">
            <a:noAutofit/>
          </a:bodyPr>
          <a:lstStyle>
            <a:lvl1pPr indent="-342900" lvl="0" marL="4572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indent="-342900" lvl="1" marL="9144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indent="-342900" lvl="2" marL="13716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indent="-342900" lvl="3" marL="18288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indent="-381000" lvl="4" marL="2286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indent="-381000" lvl="5" marL="27432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indent="-381000" lvl="6" marL="32004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indent="-381000" lvl="7" marL="36576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indent="-381000" lvl="8" marL="41148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3"/>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Gauss &amp; gauss seidel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2"/>
          <p:cNvSpPr txBox="1"/>
          <p:nvPr>
            <p:ph idx="1" type="body"/>
          </p:nvPr>
        </p:nvSpPr>
        <p:spPr>
          <a:xfrm>
            <a:off x="118450" y="1506325"/>
            <a:ext cx="4480500" cy="90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After completing the characteristics of Gauss elimination and obtaining the row echelon matrix, we can continue by finding the values of the variables x, y and z by substituting them. The method is :</a:t>
            </a:r>
            <a:endParaRPr/>
          </a:p>
        </p:txBody>
      </p:sp>
      <p:sp>
        <p:nvSpPr>
          <p:cNvPr id="773" name="Google Shape;773;p2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4" name="Google Shape;774;p22"/>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
        <p:nvSpPr>
          <p:cNvPr id="775" name="Google Shape;775;p22"/>
          <p:cNvSpPr txBox="1"/>
          <p:nvPr>
            <p:ph type="title"/>
          </p:nvPr>
        </p:nvSpPr>
        <p:spPr>
          <a:xfrm>
            <a:off x="-2240875" y="905563"/>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Last step</a:t>
            </a:r>
            <a:endParaRPr/>
          </a:p>
        </p:txBody>
      </p:sp>
      <p:sp>
        <p:nvSpPr>
          <p:cNvPr id="776" name="Google Shape;776;p22"/>
          <p:cNvSpPr txBox="1"/>
          <p:nvPr>
            <p:ph idx="3" type="body"/>
          </p:nvPr>
        </p:nvSpPr>
        <p:spPr>
          <a:xfrm>
            <a:off x="4846325" y="1451525"/>
            <a:ext cx="4212300" cy="114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From the matrix above, the new 3-variable SPL is obtained:</a:t>
            </a:r>
            <a:endParaRPr/>
          </a:p>
        </p:txBody>
      </p:sp>
      <p:pic>
        <p:nvPicPr>
          <p:cNvPr id="777" name="Google Shape;777;p22"/>
          <p:cNvPicPr preferRelativeResize="0"/>
          <p:nvPr/>
        </p:nvPicPr>
        <p:blipFill>
          <a:blip r:embed="rId3">
            <a:alphaModFix/>
          </a:blip>
          <a:stretch>
            <a:fillRect/>
          </a:stretch>
        </p:blipFill>
        <p:spPr>
          <a:xfrm>
            <a:off x="572450" y="3149813"/>
            <a:ext cx="2230475" cy="945075"/>
          </a:xfrm>
          <a:prstGeom prst="rect">
            <a:avLst/>
          </a:prstGeom>
          <a:noFill/>
          <a:ln>
            <a:noFill/>
          </a:ln>
        </p:spPr>
      </p:pic>
      <p:pic>
        <p:nvPicPr>
          <p:cNvPr id="778" name="Google Shape;778;p22"/>
          <p:cNvPicPr preferRelativeResize="0"/>
          <p:nvPr/>
        </p:nvPicPr>
        <p:blipFill>
          <a:blip r:embed="rId4">
            <a:alphaModFix/>
          </a:blip>
          <a:stretch>
            <a:fillRect/>
          </a:stretch>
        </p:blipFill>
        <p:spPr>
          <a:xfrm>
            <a:off x="4911675" y="2317625"/>
            <a:ext cx="1732378" cy="1143000"/>
          </a:xfrm>
          <a:prstGeom prst="rect">
            <a:avLst/>
          </a:prstGeom>
          <a:noFill/>
          <a:ln>
            <a:noFill/>
          </a:ln>
        </p:spPr>
      </p:pic>
      <p:sp>
        <p:nvSpPr>
          <p:cNvPr id="779" name="Google Shape;779;p22"/>
          <p:cNvSpPr txBox="1"/>
          <p:nvPr>
            <p:ph idx="3" type="body"/>
          </p:nvPr>
        </p:nvSpPr>
        <p:spPr>
          <a:xfrm>
            <a:off x="4297625" y="3495850"/>
            <a:ext cx="4826100" cy="1002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Then we have to substitute the linear equation above to obtain the values of the variables x, y and z. because the value of z is already known, :  </a:t>
            </a:r>
            <a:r>
              <a:rPr lang="en" sz="1150">
                <a:solidFill>
                  <a:srgbClr val="4D4D4D"/>
                </a:solidFill>
                <a:highlight>
                  <a:srgbClr val="FFFFFF"/>
                </a:highlight>
                <a:latin typeface="Times New Roman"/>
                <a:ea typeface="Times New Roman"/>
                <a:cs typeface="Times New Roman"/>
                <a:sym typeface="Times New Roman"/>
              </a:rPr>
              <a:t>z = 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3"/>
          <p:cNvSpPr txBox="1"/>
          <p:nvPr>
            <p:ph idx="1" type="body"/>
          </p:nvPr>
        </p:nvSpPr>
        <p:spPr>
          <a:xfrm>
            <a:off x="364975" y="953550"/>
            <a:ext cx="4312800" cy="1075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So, the next step is to find the value of the y variable by substituting it into the linear equation with the equation in the 2nd row.</a:t>
            </a:r>
            <a:endParaRPr sz="1600"/>
          </a:p>
          <a:p>
            <a:pPr indent="0" lvl="0" marL="0" rtl="0" algn="l">
              <a:spcBef>
                <a:spcPts val="600"/>
              </a:spcBef>
              <a:spcAft>
                <a:spcPts val="0"/>
              </a:spcAft>
              <a:buNone/>
            </a:pPr>
            <a:r>
              <a:t/>
            </a:r>
            <a:endParaRPr sz="1600"/>
          </a:p>
        </p:txBody>
      </p:sp>
      <p:sp>
        <p:nvSpPr>
          <p:cNvPr id="785" name="Google Shape;785;p2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6" name="Google Shape;786;p23"/>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pic>
        <p:nvPicPr>
          <p:cNvPr id="787" name="Google Shape;787;p23"/>
          <p:cNvPicPr preferRelativeResize="0"/>
          <p:nvPr/>
        </p:nvPicPr>
        <p:blipFill>
          <a:blip r:embed="rId3">
            <a:alphaModFix/>
          </a:blip>
          <a:stretch>
            <a:fillRect/>
          </a:stretch>
        </p:blipFill>
        <p:spPr>
          <a:xfrm>
            <a:off x="364975" y="2099599"/>
            <a:ext cx="1069850" cy="1551275"/>
          </a:xfrm>
          <a:prstGeom prst="rect">
            <a:avLst/>
          </a:prstGeom>
          <a:noFill/>
          <a:ln>
            <a:noFill/>
          </a:ln>
        </p:spPr>
      </p:pic>
      <p:sp>
        <p:nvSpPr>
          <p:cNvPr id="788" name="Google Shape;788;p23"/>
          <p:cNvSpPr txBox="1"/>
          <p:nvPr>
            <p:ph idx="1" type="body"/>
          </p:nvPr>
        </p:nvSpPr>
        <p:spPr>
          <a:xfrm>
            <a:off x="4736725" y="953550"/>
            <a:ext cx="4312800" cy="1075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And finally we will find the value of the variable x by substituting it with the linear equation in the first row.</a:t>
            </a:r>
            <a:endParaRPr sz="1600"/>
          </a:p>
        </p:txBody>
      </p:sp>
      <p:pic>
        <p:nvPicPr>
          <p:cNvPr id="789" name="Google Shape;789;p23"/>
          <p:cNvPicPr preferRelativeResize="0"/>
          <p:nvPr/>
        </p:nvPicPr>
        <p:blipFill>
          <a:blip r:embed="rId4">
            <a:alphaModFix/>
          </a:blip>
          <a:stretch>
            <a:fillRect/>
          </a:stretch>
        </p:blipFill>
        <p:spPr>
          <a:xfrm>
            <a:off x="4736725" y="2099600"/>
            <a:ext cx="1326452" cy="1551275"/>
          </a:xfrm>
          <a:prstGeom prst="rect">
            <a:avLst/>
          </a:prstGeom>
          <a:noFill/>
          <a:ln>
            <a:noFill/>
          </a:ln>
        </p:spPr>
      </p:pic>
      <p:sp>
        <p:nvSpPr>
          <p:cNvPr id="790" name="Google Shape;790;p23"/>
          <p:cNvSpPr txBox="1"/>
          <p:nvPr>
            <p:ph idx="1" type="body"/>
          </p:nvPr>
        </p:nvSpPr>
        <p:spPr>
          <a:xfrm>
            <a:off x="2105825" y="3874125"/>
            <a:ext cx="4312800" cy="1075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With this, we have obtained the values of the variables above, x = -72, y = 52 and z = 6.</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24"/>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4"/>
                </a:solidFill>
              </a:rPr>
              <a:t>1.</a:t>
            </a:r>
            <a:endParaRPr>
              <a:solidFill>
                <a:schemeClr val="accent4"/>
              </a:solidFill>
            </a:endParaRPr>
          </a:p>
          <a:p>
            <a:pPr indent="0" lvl="0" marL="0" rtl="0" algn="ctr">
              <a:spcBef>
                <a:spcPts val="0"/>
              </a:spcBef>
              <a:spcAft>
                <a:spcPts val="0"/>
              </a:spcAft>
              <a:buNone/>
            </a:pPr>
            <a:r>
              <a:rPr lang="en"/>
              <a:t>Gauss-SEIDEL Elimination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5"/>
          <p:cNvSpPr txBox="1"/>
          <p:nvPr>
            <p:ph idx="1" type="body"/>
          </p:nvPr>
        </p:nvSpPr>
        <p:spPr>
          <a:xfrm>
            <a:off x="403175" y="1125550"/>
            <a:ext cx="85524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Gauss-Seidel elimination is a method that uses a process of iteration until a changing value is obtained</a:t>
            </a:r>
            <a:endParaRPr/>
          </a:p>
        </p:txBody>
      </p:sp>
      <p:sp>
        <p:nvSpPr>
          <p:cNvPr id="801" name="Google Shape;801;p2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2" name="Google Shape;802;p25"/>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Definition</a:t>
            </a:r>
            <a:endParaRPr/>
          </a:p>
        </p:txBody>
      </p:sp>
      <p:sp>
        <p:nvSpPr>
          <p:cNvPr id="803" name="Google Shape;803;p25"/>
          <p:cNvSpPr txBox="1"/>
          <p:nvPr>
            <p:ph idx="1" type="body"/>
          </p:nvPr>
        </p:nvSpPr>
        <p:spPr>
          <a:xfrm>
            <a:off x="403175" y="3315150"/>
            <a:ext cx="85524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Iteration techniques are rarely used to solve small systems of linear equations because direct methods such as elimination methods are more efficient than iterative methods.</a:t>
            </a:r>
            <a:endParaRPr/>
          </a:p>
        </p:txBody>
      </p:sp>
      <p:sp>
        <p:nvSpPr>
          <p:cNvPr id="804" name="Google Shape;804;p25"/>
          <p:cNvSpPr txBox="1"/>
          <p:nvPr>
            <p:ph type="title"/>
          </p:nvPr>
        </p:nvSpPr>
        <p:spPr>
          <a:xfrm>
            <a:off x="915000" y="24182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Disclaimer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26"/>
          <p:cNvSpPr txBox="1"/>
          <p:nvPr>
            <p:ph idx="1" type="body"/>
          </p:nvPr>
        </p:nvSpPr>
        <p:spPr>
          <a:xfrm>
            <a:off x="366525" y="905625"/>
            <a:ext cx="8552400" cy="768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4x – y – z = 7</a:t>
            </a:r>
            <a:endParaRPr/>
          </a:p>
          <a:p>
            <a:pPr indent="0" lvl="0" marL="0" rtl="0" algn="ctr">
              <a:spcBef>
                <a:spcPts val="600"/>
              </a:spcBef>
              <a:spcAft>
                <a:spcPts val="0"/>
              </a:spcAft>
              <a:buNone/>
            </a:pPr>
            <a:r>
              <a:rPr lang="en"/>
              <a:t>4x – 8y + z = -21</a:t>
            </a:r>
            <a:endParaRPr/>
          </a:p>
          <a:p>
            <a:pPr indent="0" lvl="0" marL="0" rtl="0" algn="ctr">
              <a:spcBef>
                <a:spcPts val="600"/>
              </a:spcBef>
              <a:spcAft>
                <a:spcPts val="0"/>
              </a:spcAft>
              <a:buNone/>
            </a:pPr>
            <a:r>
              <a:rPr lang="en"/>
              <a:t>-2x + y + 5z = 15</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
        <p:nvSpPr>
          <p:cNvPr id="810" name="Google Shape;810;p2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1" name="Google Shape;811;p26"/>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Example Problem</a:t>
            </a:r>
            <a:endParaRPr/>
          </a:p>
        </p:txBody>
      </p:sp>
      <p:sp>
        <p:nvSpPr>
          <p:cNvPr id="812" name="Google Shape;812;p26"/>
          <p:cNvSpPr txBox="1"/>
          <p:nvPr>
            <p:ph type="title"/>
          </p:nvPr>
        </p:nvSpPr>
        <p:spPr>
          <a:xfrm>
            <a:off x="915000" y="226107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Settlement</a:t>
            </a:r>
            <a:endParaRPr/>
          </a:p>
        </p:txBody>
      </p:sp>
      <p:sp>
        <p:nvSpPr>
          <p:cNvPr id="813" name="Google Shape;813;p26"/>
          <p:cNvSpPr txBox="1"/>
          <p:nvPr>
            <p:ph idx="1" type="body"/>
          </p:nvPr>
        </p:nvSpPr>
        <p:spPr>
          <a:xfrm>
            <a:off x="366525" y="3017850"/>
            <a:ext cx="85524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r>
              <a:rPr lang="en"/>
              <a:t>Give initial value                                       </a:t>
            </a:r>
            <a:r>
              <a:rPr lang="en"/>
              <a:t>- Change the equation to</a:t>
            </a:r>
            <a:endParaRPr b="1"/>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814" name="Google Shape;814;p26"/>
          <p:cNvPicPr preferRelativeResize="0"/>
          <p:nvPr/>
        </p:nvPicPr>
        <p:blipFill>
          <a:blip r:embed="rId3">
            <a:alphaModFix/>
          </a:blip>
          <a:stretch>
            <a:fillRect/>
          </a:stretch>
        </p:blipFill>
        <p:spPr>
          <a:xfrm>
            <a:off x="2186650" y="3111300"/>
            <a:ext cx="1665450" cy="211500"/>
          </a:xfrm>
          <a:prstGeom prst="rect">
            <a:avLst/>
          </a:prstGeom>
          <a:noFill/>
          <a:ln>
            <a:noFill/>
          </a:ln>
        </p:spPr>
      </p:pic>
      <p:pic>
        <p:nvPicPr>
          <p:cNvPr id="815" name="Google Shape;815;p26"/>
          <p:cNvPicPr preferRelativeResize="0"/>
          <p:nvPr/>
        </p:nvPicPr>
        <p:blipFill>
          <a:blip r:embed="rId4">
            <a:alphaModFix/>
          </a:blip>
          <a:stretch>
            <a:fillRect/>
          </a:stretch>
        </p:blipFill>
        <p:spPr>
          <a:xfrm>
            <a:off x="6834000" y="2811275"/>
            <a:ext cx="1259150" cy="157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7"/>
          <p:cNvSpPr txBox="1"/>
          <p:nvPr>
            <p:ph idx="1" type="body"/>
          </p:nvPr>
        </p:nvSpPr>
        <p:spPr>
          <a:xfrm>
            <a:off x="745250" y="1113325"/>
            <a:ext cx="80511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&gt; </a:t>
            </a:r>
            <a:r>
              <a:rPr lang="en"/>
              <a:t>The divisor is the coefficient of the variable of interest when X means a Y means b Z means c With note aX -+ bY +-cZ</a:t>
            </a:r>
            <a:endParaRPr/>
          </a:p>
          <a:p>
            <a:pPr indent="0" lvl="0" marL="0" rtl="0" algn="l">
              <a:spcBef>
                <a:spcPts val="600"/>
              </a:spcBef>
              <a:spcAft>
                <a:spcPts val="0"/>
              </a:spcAft>
              <a:buNone/>
            </a:pPr>
            <a:r>
              <a:rPr lang="en"/>
              <a:t>&gt;for the result of the equation move the segment so that the result becomes 0&gt;for the result of the equation move the segment so that the result becomes 0</a:t>
            </a:r>
            <a:endParaRPr/>
          </a:p>
          <a:p>
            <a:pPr indent="0" lvl="0" marL="0" rtl="0" algn="l">
              <a:spcBef>
                <a:spcPts val="600"/>
              </a:spcBef>
              <a:spcAft>
                <a:spcPts val="0"/>
              </a:spcAft>
              <a:buNone/>
            </a:pPr>
            <a:r>
              <a:rPr lang="en"/>
              <a:t>Perform Iteration Process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21" name="Google Shape;821;p2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2" name="Google Shape;822;p27"/>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Iteration</a:t>
            </a:r>
            <a:endParaRPr/>
          </a:p>
        </p:txBody>
      </p:sp>
      <p:pic>
        <p:nvPicPr>
          <p:cNvPr id="823" name="Google Shape;823;p27"/>
          <p:cNvPicPr preferRelativeResize="0"/>
          <p:nvPr/>
        </p:nvPicPr>
        <p:blipFill>
          <a:blip r:embed="rId3">
            <a:alphaModFix/>
          </a:blip>
          <a:stretch>
            <a:fillRect/>
          </a:stretch>
        </p:blipFill>
        <p:spPr>
          <a:xfrm>
            <a:off x="3365675" y="2538150"/>
            <a:ext cx="2086600" cy="1645200"/>
          </a:xfrm>
          <a:prstGeom prst="rect">
            <a:avLst/>
          </a:prstGeom>
          <a:noFill/>
          <a:ln>
            <a:noFill/>
          </a:ln>
        </p:spPr>
      </p:pic>
      <p:pic>
        <p:nvPicPr>
          <p:cNvPr id="824" name="Google Shape;824;p27"/>
          <p:cNvPicPr preferRelativeResize="0"/>
          <p:nvPr/>
        </p:nvPicPr>
        <p:blipFill>
          <a:blip r:embed="rId4">
            <a:alphaModFix/>
          </a:blip>
          <a:stretch>
            <a:fillRect/>
          </a:stretch>
        </p:blipFill>
        <p:spPr>
          <a:xfrm>
            <a:off x="6118100" y="2538150"/>
            <a:ext cx="2447925" cy="164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8"/>
          <p:cNvSpPr txBox="1"/>
          <p:nvPr>
            <p:ph idx="1" type="body"/>
          </p:nvPr>
        </p:nvSpPr>
        <p:spPr>
          <a:xfrm>
            <a:off x="745250" y="1113325"/>
            <a:ext cx="80511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&gt;Use the value of x = 0 to find X through the first equation</a:t>
            </a:r>
            <a:endParaRPr/>
          </a:p>
          <a:p>
            <a:pPr indent="0" lvl="0" marL="0" rtl="0" algn="l">
              <a:spcBef>
                <a:spcPts val="600"/>
              </a:spcBef>
              <a:spcAft>
                <a:spcPts val="0"/>
              </a:spcAft>
              <a:buNone/>
            </a:pPr>
            <a:r>
              <a:rPr lang="en"/>
              <a:t>&gt;Use the result of x to find the value of Y through the second equation</a:t>
            </a:r>
            <a:endParaRPr/>
          </a:p>
          <a:p>
            <a:pPr indent="0" lvl="0" marL="0" rtl="0" algn="l">
              <a:spcBef>
                <a:spcPts val="600"/>
              </a:spcBef>
              <a:spcAft>
                <a:spcPts val="0"/>
              </a:spcAft>
              <a:buNone/>
            </a:pPr>
            <a:r>
              <a:rPr lang="en"/>
              <a:t>&gt;Use the result of x y to find the value of z through the third equation</a:t>
            </a:r>
            <a:endParaRPr/>
          </a:p>
          <a:p>
            <a:pPr indent="0" lvl="0" marL="0" rtl="0" algn="l">
              <a:spcBef>
                <a:spcPts val="600"/>
              </a:spcBef>
              <a:spcAft>
                <a:spcPts val="0"/>
              </a:spcAft>
              <a:buNone/>
            </a:pPr>
            <a:r>
              <a:rPr lang="en"/>
              <a:t>+ continue to iterate until finding the smallest value of each iteration process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30" name="Google Shape;830;p2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1" name="Google Shape;831;p28"/>
          <p:cNvSpPr txBox="1"/>
          <p:nvPr>
            <p:ph type="title"/>
          </p:nvPr>
        </p:nvSpPr>
        <p:spPr>
          <a:xfrm>
            <a:off x="87835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Iteration check</a:t>
            </a:r>
            <a:endParaRPr/>
          </a:p>
        </p:txBody>
      </p:sp>
      <p:pic>
        <p:nvPicPr>
          <p:cNvPr id="832" name="Google Shape;832;p28"/>
          <p:cNvPicPr preferRelativeResize="0"/>
          <p:nvPr/>
        </p:nvPicPr>
        <p:blipFill>
          <a:blip r:embed="rId3">
            <a:alphaModFix/>
          </a:blip>
          <a:stretch>
            <a:fillRect/>
          </a:stretch>
        </p:blipFill>
        <p:spPr>
          <a:xfrm>
            <a:off x="3262475" y="2884375"/>
            <a:ext cx="2413714" cy="768000"/>
          </a:xfrm>
          <a:prstGeom prst="rect">
            <a:avLst/>
          </a:prstGeom>
          <a:noFill/>
          <a:ln>
            <a:noFill/>
          </a:ln>
        </p:spPr>
      </p:pic>
      <p:sp>
        <p:nvSpPr>
          <p:cNvPr id="833" name="Google Shape;833;p28"/>
          <p:cNvSpPr txBox="1"/>
          <p:nvPr>
            <p:ph idx="1" type="body"/>
          </p:nvPr>
        </p:nvSpPr>
        <p:spPr>
          <a:xfrm>
            <a:off x="707450" y="3523250"/>
            <a:ext cx="8051100" cy="7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Using value calculation </a:t>
            </a:r>
            <a:endParaRPr/>
          </a:p>
          <a:p>
            <a:pPr indent="0" lvl="0" marL="0" rtl="0" algn="l">
              <a:spcBef>
                <a:spcPts val="600"/>
              </a:spcBef>
              <a:spcAft>
                <a:spcPts val="0"/>
              </a:spcAft>
              <a:buNone/>
            </a:pPr>
            <a:r>
              <a:rPr lang="en"/>
              <a:t>*100% Search until the percentage error is close to 0.00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29"/>
          <p:cNvSpPr txBox="1"/>
          <p:nvPr>
            <p:ph idx="1" type="body"/>
          </p:nvPr>
        </p:nvSpPr>
        <p:spPr>
          <a:xfrm>
            <a:off x="745250" y="1113325"/>
            <a:ext cx="8051100" cy="768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After doing several iterations, the following table was found</a:t>
            </a:r>
            <a:endParaRPr/>
          </a:p>
        </p:txBody>
      </p:sp>
      <p:sp>
        <p:nvSpPr>
          <p:cNvPr id="839" name="Google Shape;839;p2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0" name="Google Shape;840;p29"/>
          <p:cNvSpPr txBox="1"/>
          <p:nvPr>
            <p:ph type="title"/>
          </p:nvPr>
        </p:nvSpPr>
        <p:spPr>
          <a:xfrm>
            <a:off x="87835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GAUSS-seidel</a:t>
            </a:r>
            <a:endParaRPr/>
          </a:p>
        </p:txBody>
      </p:sp>
      <p:pic>
        <p:nvPicPr>
          <p:cNvPr id="841" name="Google Shape;841;p29"/>
          <p:cNvPicPr preferRelativeResize="0"/>
          <p:nvPr/>
        </p:nvPicPr>
        <p:blipFill>
          <a:blip r:embed="rId3">
            <a:alphaModFix/>
          </a:blip>
          <a:stretch>
            <a:fillRect/>
          </a:stretch>
        </p:blipFill>
        <p:spPr>
          <a:xfrm>
            <a:off x="450100" y="1678150"/>
            <a:ext cx="1943100" cy="2095500"/>
          </a:xfrm>
          <a:prstGeom prst="rect">
            <a:avLst/>
          </a:prstGeom>
          <a:noFill/>
          <a:ln>
            <a:noFill/>
          </a:ln>
        </p:spPr>
      </p:pic>
      <p:sp>
        <p:nvSpPr>
          <p:cNvPr id="842" name="Google Shape;842;p29"/>
          <p:cNvSpPr txBox="1"/>
          <p:nvPr>
            <p:ph idx="1" type="body"/>
          </p:nvPr>
        </p:nvSpPr>
        <p:spPr>
          <a:xfrm>
            <a:off x="2602850" y="1972275"/>
            <a:ext cx="6342600" cy="173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It can be seen that the selilish values of x,y,z in the 7th and 8th iterations are getting smaller so that the percentage becomes 0.00%.</a:t>
            </a:r>
            <a:endParaRPr/>
          </a:p>
          <a:p>
            <a:pPr indent="0" lvl="0" marL="0" rtl="0" algn="l">
              <a:spcBef>
                <a:spcPts val="600"/>
              </a:spcBef>
              <a:spcAft>
                <a:spcPts val="0"/>
              </a:spcAft>
              <a:buNone/>
            </a:pPr>
            <a:r>
              <a:rPr lang="en"/>
              <a:t>Then x = 2, y = 4, z = 3</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46" name="Shape 846"/>
        <p:cNvGrpSpPr/>
        <p:nvPr/>
      </p:nvGrpSpPr>
      <p:grpSpPr>
        <a:xfrm>
          <a:off x="0" y="0"/>
          <a:ext cx="0" cy="0"/>
          <a:chOff x="0" y="0"/>
          <a:chExt cx="0" cy="0"/>
        </a:xfrm>
      </p:grpSpPr>
      <p:sp>
        <p:nvSpPr>
          <p:cNvPr id="847" name="Google Shape;847;p30"/>
          <p:cNvSpPr/>
          <p:nvPr/>
        </p:nvSpPr>
        <p:spPr>
          <a:xfrm>
            <a:off x="4572908" y="558817"/>
            <a:ext cx="1628410" cy="1650090"/>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48" name="Google Shape;848;p30"/>
          <p:cNvSpPr/>
          <p:nvPr/>
        </p:nvSpPr>
        <p:spPr>
          <a:xfrm rot="1473006">
            <a:off x="3092298" y="1382716"/>
            <a:ext cx="952095" cy="927409"/>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49" name="Google Shape;849;p30"/>
          <p:cNvSpPr/>
          <p:nvPr/>
        </p:nvSpPr>
        <p:spPr>
          <a:xfrm>
            <a:off x="4257952" y="401125"/>
            <a:ext cx="416822" cy="40504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50" name="Google Shape;850;p30"/>
          <p:cNvSpPr/>
          <p:nvPr/>
        </p:nvSpPr>
        <p:spPr>
          <a:xfrm rot="2487045">
            <a:off x="3989895" y="2239026"/>
            <a:ext cx="296567" cy="28818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51" name="Google Shape;851;p3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2" name="Google Shape;852;p30"/>
          <p:cNvSpPr txBox="1"/>
          <p:nvPr>
            <p:ph idx="4294967295" type="ctrTitle"/>
          </p:nvPr>
        </p:nvSpPr>
        <p:spPr>
          <a:xfrm>
            <a:off x="1498200" y="2589275"/>
            <a:ext cx="6147600" cy="83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thank you</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4"/>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a:r>
            <a:r>
              <a:rPr lang="en"/>
              <a:t>at is gauss</a:t>
            </a:r>
            <a:endParaRPr/>
          </a:p>
        </p:txBody>
      </p:sp>
      <p:sp>
        <p:nvSpPr>
          <p:cNvPr id="700" name="Google Shape;700;p14"/>
          <p:cNvSpPr txBox="1"/>
          <p:nvPr>
            <p:ph idx="1" type="body"/>
          </p:nvPr>
        </p:nvSpPr>
        <p:spPr>
          <a:xfrm>
            <a:off x="1162050" y="1517050"/>
            <a:ext cx="6953400" cy="25626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500"/>
              <a:t>Gauss elimination is a way to operate on the values in a matrix, so that it becomes a simpler matrix. You do this by using elementary operations until the result becomes a matrix with a row echelon. This elimination can also be used to solve linear equation problems by entering linear equations using matrices.</a:t>
            </a:r>
            <a:endParaRPr/>
          </a:p>
        </p:txBody>
      </p:sp>
      <p:sp>
        <p:nvSpPr>
          <p:cNvPr id="701" name="Google Shape;701;p1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5"/>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Characteristics of the gauss method </a:t>
            </a:r>
            <a:endParaRPr/>
          </a:p>
        </p:txBody>
      </p:sp>
      <p:sp>
        <p:nvSpPr>
          <p:cNvPr id="707" name="Google Shape;707;p15"/>
          <p:cNvSpPr txBox="1"/>
          <p:nvPr>
            <p:ph idx="1" type="body"/>
          </p:nvPr>
        </p:nvSpPr>
        <p:spPr>
          <a:xfrm>
            <a:off x="623600" y="840850"/>
            <a:ext cx="7679700" cy="28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t/>
            </a:r>
            <a:endParaRPr sz="1500"/>
          </a:p>
        </p:txBody>
      </p:sp>
      <p:sp>
        <p:nvSpPr>
          <p:cNvPr id="708" name="Google Shape;708;p1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9" name="Google Shape;709;p15"/>
          <p:cNvSpPr txBox="1"/>
          <p:nvPr/>
        </p:nvSpPr>
        <p:spPr>
          <a:xfrm>
            <a:off x="2349450" y="1543275"/>
            <a:ext cx="5193300" cy="258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chemeClr val="dk1"/>
                </a:solidFill>
                <a:latin typeface="Quicksand"/>
                <a:ea typeface="Quicksand"/>
                <a:cs typeface="Quicksand"/>
                <a:sym typeface="Quicksand"/>
              </a:rPr>
              <a:t>1. If a nonzero row is all zero, then the first nonzero number is        1 or the main 1 (in the first row, first column)</a:t>
            </a:r>
            <a:endParaRPr sz="15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500">
                <a:solidFill>
                  <a:schemeClr val="dk1"/>
                </a:solidFill>
                <a:latin typeface="Quicksand"/>
                <a:ea typeface="Quicksand"/>
                <a:cs typeface="Quicksand"/>
                <a:sym typeface="Quicksand"/>
              </a:rPr>
              <a:t>2. The zero row is at the bottom</a:t>
            </a:r>
            <a:endParaRPr sz="15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500">
                <a:solidFill>
                  <a:schemeClr val="dk1"/>
                </a:solidFill>
                <a:latin typeface="Quicksand"/>
                <a:ea typeface="Quicksand"/>
                <a:cs typeface="Quicksand"/>
                <a:sym typeface="Quicksand"/>
              </a:rPr>
              <a:t>3. The next leading 1 is to the right of the leading 1 of the row above it (in the 2nd row, 2nd column)</a:t>
            </a:r>
            <a:endParaRPr sz="15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500">
                <a:solidFill>
                  <a:schemeClr val="dk1"/>
                </a:solidFill>
                <a:latin typeface="Quicksand"/>
                <a:ea typeface="Quicksand"/>
                <a:cs typeface="Quicksand"/>
                <a:sym typeface="Quicksand"/>
              </a:rPr>
              <a:t>4. Below the 1 main must be zero</a:t>
            </a:r>
            <a:endParaRPr sz="15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t/>
            </a:r>
            <a:endParaRPr sz="1500">
              <a:solidFill>
                <a:schemeClr val="dk1"/>
              </a:solidFill>
              <a:latin typeface="Quicksand"/>
              <a:ea typeface="Quicksand"/>
              <a:cs typeface="Quicksand"/>
              <a:sym typeface="Quicksand"/>
            </a:endParaRPr>
          </a:p>
        </p:txBody>
      </p:sp>
      <p:pic>
        <p:nvPicPr>
          <p:cNvPr id="710" name="Google Shape;710;p15"/>
          <p:cNvPicPr preferRelativeResize="0"/>
          <p:nvPr/>
        </p:nvPicPr>
        <p:blipFill>
          <a:blip r:embed="rId3">
            <a:alphaModFix/>
          </a:blip>
          <a:stretch>
            <a:fillRect/>
          </a:stretch>
        </p:blipFill>
        <p:spPr>
          <a:xfrm>
            <a:off x="245750" y="1899150"/>
            <a:ext cx="1762650" cy="134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6"/>
          <p:cNvSpPr txBox="1"/>
          <p:nvPr>
            <p:ph idx="2" type="body"/>
          </p:nvPr>
        </p:nvSpPr>
        <p:spPr>
          <a:xfrm>
            <a:off x="1689525" y="1432850"/>
            <a:ext cx="8176800" cy="229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t>In this method there are three types of operations that can be used:</a:t>
            </a:r>
            <a:endParaRPr sz="1500"/>
          </a:p>
          <a:p>
            <a:pPr indent="-323850" lvl="0" marL="457200" rtl="0" algn="l">
              <a:spcBef>
                <a:spcPts val="600"/>
              </a:spcBef>
              <a:spcAft>
                <a:spcPts val="0"/>
              </a:spcAft>
              <a:buSzPts val="1500"/>
              <a:buAutoNum type="arabicPeriod"/>
            </a:pPr>
            <a:r>
              <a:rPr lang="en" sz="1500"/>
              <a:t>Change the order of two rows</a:t>
            </a:r>
            <a:endParaRPr sz="1500"/>
          </a:p>
          <a:p>
            <a:pPr indent="0" lvl="0" marL="0" rtl="0" algn="l">
              <a:spcBef>
                <a:spcPts val="600"/>
              </a:spcBef>
              <a:spcAft>
                <a:spcPts val="0"/>
              </a:spcAft>
              <a:buNone/>
            </a:pPr>
            <a:r>
              <a:rPr lang="en" sz="1500"/>
              <a:t>  2.    Multiplying rows with non-zero numbers</a:t>
            </a:r>
            <a:endParaRPr sz="1500"/>
          </a:p>
          <a:p>
            <a:pPr indent="0" lvl="0" marL="0" rtl="0" algn="l">
              <a:spcBef>
                <a:spcPts val="600"/>
              </a:spcBef>
              <a:spcAft>
                <a:spcPts val="0"/>
              </a:spcAft>
              <a:buNone/>
            </a:pPr>
            <a:r>
              <a:rPr lang="en" sz="1500"/>
              <a:t>  3.    Adding a row with another row </a:t>
            </a:r>
            <a:endParaRPr sz="1500"/>
          </a:p>
          <a:p>
            <a:pPr indent="0" lvl="0" marL="0" rtl="0" algn="l">
              <a:spcBef>
                <a:spcPts val="600"/>
              </a:spcBef>
              <a:spcAft>
                <a:spcPts val="0"/>
              </a:spcAft>
              <a:buNone/>
            </a:pPr>
            <a:r>
              <a:t/>
            </a:r>
            <a:endParaRPr sz="1500"/>
          </a:p>
        </p:txBody>
      </p:sp>
      <p:sp>
        <p:nvSpPr>
          <p:cNvPr id="716" name="Google Shape;716;p1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7" name="Google Shape;717;p16"/>
          <p:cNvSpPr txBox="1"/>
          <p:nvPr>
            <p:ph type="title"/>
          </p:nvPr>
        </p:nvSpPr>
        <p:spPr>
          <a:xfrm>
            <a:off x="1028375"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Characteristics of the gauss method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7"/>
          <p:cNvSpPr txBox="1"/>
          <p:nvPr>
            <p:ph idx="1" type="body"/>
          </p:nvPr>
        </p:nvSpPr>
        <p:spPr>
          <a:xfrm>
            <a:off x="2476175" y="1317963"/>
            <a:ext cx="7087200" cy="2693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You are given an SPL of 3 variables</a:t>
            </a:r>
            <a:endParaRPr sz="1600"/>
          </a:p>
          <a:p>
            <a:pPr indent="0" lvl="0" marL="0" rtl="0" algn="l">
              <a:spcBef>
                <a:spcPts val="600"/>
              </a:spcBef>
              <a:spcAft>
                <a:spcPts val="0"/>
              </a:spcAft>
              <a:buNone/>
            </a:pPr>
            <a:r>
              <a:rPr lang="en" sz="1600"/>
              <a:t>2x + 3y - z = 6</a:t>
            </a:r>
            <a:endParaRPr sz="1600"/>
          </a:p>
          <a:p>
            <a:pPr indent="0" lvl="0" marL="0" rtl="0" algn="l">
              <a:spcBef>
                <a:spcPts val="600"/>
              </a:spcBef>
              <a:spcAft>
                <a:spcPts val="0"/>
              </a:spcAft>
              <a:buNone/>
            </a:pPr>
            <a:r>
              <a:rPr lang="en" sz="1600"/>
              <a:t>x + 2y - 4z = 8</a:t>
            </a:r>
            <a:endParaRPr sz="1600"/>
          </a:p>
          <a:p>
            <a:pPr indent="0" lvl="0" marL="0" rtl="0" algn="l">
              <a:spcBef>
                <a:spcPts val="600"/>
              </a:spcBef>
              <a:spcAft>
                <a:spcPts val="0"/>
              </a:spcAft>
              <a:buNone/>
            </a:pPr>
            <a:r>
              <a:rPr lang="en" sz="1600"/>
              <a:t>x + y + 4z = 4</a:t>
            </a:r>
            <a:endParaRPr sz="1600"/>
          </a:p>
          <a:p>
            <a:pPr indent="0" lvl="0" marL="0" rtl="0" algn="l">
              <a:spcBef>
                <a:spcPts val="600"/>
              </a:spcBef>
              <a:spcAft>
                <a:spcPts val="0"/>
              </a:spcAft>
              <a:buNone/>
            </a:pPr>
            <a:r>
              <a:rPr lang="en" sz="1600"/>
              <a:t>Determine the value of the SPL variables above!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723" name="Google Shape;723;p1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4" name="Google Shape;724;p17"/>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8"/>
          <p:cNvSpPr txBox="1"/>
          <p:nvPr>
            <p:ph idx="1" type="body"/>
          </p:nvPr>
        </p:nvSpPr>
        <p:spPr>
          <a:xfrm>
            <a:off x="118450" y="1506325"/>
            <a:ext cx="4119600" cy="951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Transforming the linear equation into an augmented matrix</a:t>
            </a:r>
            <a:endParaRPr/>
          </a:p>
        </p:txBody>
      </p:sp>
      <p:sp>
        <p:nvSpPr>
          <p:cNvPr id="730" name="Google Shape;730;p18"/>
          <p:cNvSpPr txBox="1"/>
          <p:nvPr>
            <p:ph idx="3" type="body"/>
          </p:nvPr>
        </p:nvSpPr>
        <p:spPr>
          <a:xfrm>
            <a:off x="4129200" y="2076575"/>
            <a:ext cx="4846200" cy="1146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1st row is obtained from 2 + 3y - z = 6</a:t>
            </a:r>
            <a:endParaRPr/>
          </a:p>
          <a:p>
            <a:pPr indent="0" lvl="0" marL="0" rtl="0" algn="l">
              <a:spcBef>
                <a:spcPts val="600"/>
              </a:spcBef>
              <a:spcAft>
                <a:spcPts val="0"/>
              </a:spcAft>
              <a:buNone/>
            </a:pPr>
            <a:r>
              <a:rPr lang="en"/>
              <a:t>The 2nd line is obtained from x + 2y - 4z = 8</a:t>
            </a:r>
            <a:endParaRPr/>
          </a:p>
          <a:p>
            <a:pPr indent="0" lvl="0" marL="0" rtl="0" algn="l">
              <a:spcBef>
                <a:spcPts val="600"/>
              </a:spcBef>
              <a:spcAft>
                <a:spcPts val="0"/>
              </a:spcAft>
              <a:buNone/>
            </a:pPr>
            <a:r>
              <a:rPr lang="en"/>
              <a:t>The 3rd line is obtained from x + y + 4z = 4</a:t>
            </a:r>
            <a:endParaRPr/>
          </a:p>
        </p:txBody>
      </p:sp>
      <p:sp>
        <p:nvSpPr>
          <p:cNvPr id="731" name="Google Shape;731;p1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2" name="Google Shape;732;p18"/>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
        <p:nvSpPr>
          <p:cNvPr id="733" name="Google Shape;733;p18"/>
          <p:cNvSpPr txBox="1"/>
          <p:nvPr>
            <p:ph type="title"/>
          </p:nvPr>
        </p:nvSpPr>
        <p:spPr>
          <a:xfrm>
            <a:off x="-2240875" y="905563"/>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First </a:t>
            </a:r>
            <a:r>
              <a:rPr lang="en"/>
              <a:t>step</a:t>
            </a:r>
            <a:endParaRPr/>
          </a:p>
        </p:txBody>
      </p:sp>
      <p:pic>
        <p:nvPicPr>
          <p:cNvPr id="734" name="Google Shape;734;p18"/>
          <p:cNvPicPr preferRelativeResize="0"/>
          <p:nvPr/>
        </p:nvPicPr>
        <p:blipFill>
          <a:blip r:embed="rId3">
            <a:alphaModFix/>
          </a:blip>
          <a:stretch>
            <a:fillRect/>
          </a:stretch>
        </p:blipFill>
        <p:spPr>
          <a:xfrm>
            <a:off x="451800" y="2508175"/>
            <a:ext cx="1990725" cy="103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9"/>
          <p:cNvSpPr txBox="1"/>
          <p:nvPr>
            <p:ph idx="1" type="body"/>
          </p:nvPr>
        </p:nvSpPr>
        <p:spPr>
          <a:xfrm>
            <a:off x="118450" y="1506325"/>
            <a:ext cx="4119600" cy="951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Change the first row of the first column (a11) to the number 1</a:t>
            </a:r>
            <a:endParaRPr/>
          </a:p>
        </p:txBody>
      </p:sp>
      <p:sp>
        <p:nvSpPr>
          <p:cNvPr id="740" name="Google Shape;740;p1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1" name="Google Shape;741;p19"/>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
        <p:nvSpPr>
          <p:cNvPr id="742" name="Google Shape;742;p19"/>
          <p:cNvSpPr txBox="1"/>
          <p:nvPr>
            <p:ph type="title"/>
          </p:nvPr>
        </p:nvSpPr>
        <p:spPr>
          <a:xfrm>
            <a:off x="-2240875" y="905563"/>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Second</a:t>
            </a:r>
            <a:r>
              <a:rPr lang="en"/>
              <a:t> step</a:t>
            </a:r>
            <a:endParaRPr/>
          </a:p>
        </p:txBody>
      </p:sp>
      <p:sp>
        <p:nvSpPr>
          <p:cNvPr id="743" name="Google Shape;743;p19"/>
          <p:cNvSpPr txBox="1"/>
          <p:nvPr>
            <p:ph idx="3" type="body"/>
          </p:nvPr>
        </p:nvSpPr>
        <p:spPr>
          <a:xfrm>
            <a:off x="4464375" y="3438125"/>
            <a:ext cx="4846200" cy="1146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result of a11, a12, a13 and a14 will be the first row (b1) and the other numbers remain the same.</a:t>
            </a:r>
            <a:endParaRPr/>
          </a:p>
        </p:txBody>
      </p:sp>
      <p:pic>
        <p:nvPicPr>
          <p:cNvPr id="744" name="Google Shape;744;p19"/>
          <p:cNvPicPr preferRelativeResize="0"/>
          <p:nvPr/>
        </p:nvPicPr>
        <p:blipFill>
          <a:blip r:embed="rId3">
            <a:alphaModFix/>
          </a:blip>
          <a:stretch>
            <a:fillRect/>
          </a:stretch>
        </p:blipFill>
        <p:spPr>
          <a:xfrm>
            <a:off x="118450" y="2542863"/>
            <a:ext cx="4441400" cy="810025"/>
          </a:xfrm>
          <a:prstGeom prst="rect">
            <a:avLst/>
          </a:prstGeom>
          <a:noFill/>
          <a:ln>
            <a:noFill/>
          </a:ln>
        </p:spPr>
      </p:pic>
      <p:pic>
        <p:nvPicPr>
          <p:cNvPr id="745" name="Google Shape;745;p19"/>
          <p:cNvPicPr preferRelativeResize="0"/>
          <p:nvPr/>
        </p:nvPicPr>
        <p:blipFill>
          <a:blip r:embed="rId4">
            <a:alphaModFix/>
          </a:blip>
          <a:stretch>
            <a:fillRect/>
          </a:stretch>
        </p:blipFill>
        <p:spPr>
          <a:xfrm>
            <a:off x="5303525" y="1660800"/>
            <a:ext cx="3070275" cy="15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0"/>
          <p:cNvSpPr txBox="1"/>
          <p:nvPr>
            <p:ph idx="1" type="body"/>
          </p:nvPr>
        </p:nvSpPr>
        <p:spPr>
          <a:xfrm>
            <a:off x="118450" y="1506325"/>
            <a:ext cx="4119600" cy="951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Change the 2nd row in the 1st column (a21) to zero and change the 2nd row in the 2nd column (a22) to 1.</a:t>
            </a:r>
            <a:endParaRPr/>
          </a:p>
        </p:txBody>
      </p:sp>
      <p:sp>
        <p:nvSpPr>
          <p:cNvPr id="751" name="Google Shape;751;p2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2" name="Google Shape;752;p20"/>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
        <p:nvSpPr>
          <p:cNvPr id="753" name="Google Shape;753;p20"/>
          <p:cNvSpPr txBox="1"/>
          <p:nvPr>
            <p:ph type="title"/>
          </p:nvPr>
        </p:nvSpPr>
        <p:spPr>
          <a:xfrm>
            <a:off x="-2240875" y="905563"/>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Third </a:t>
            </a:r>
            <a:r>
              <a:rPr lang="en"/>
              <a:t>step</a:t>
            </a:r>
            <a:endParaRPr/>
          </a:p>
        </p:txBody>
      </p:sp>
      <p:sp>
        <p:nvSpPr>
          <p:cNvPr id="754" name="Google Shape;754;p20"/>
          <p:cNvSpPr txBox="1"/>
          <p:nvPr>
            <p:ph idx="3" type="body"/>
          </p:nvPr>
        </p:nvSpPr>
        <p:spPr>
          <a:xfrm>
            <a:off x="4464375" y="3438125"/>
            <a:ext cx="4846200" cy="1146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result of a21, a22, a23 and a24 will be the 2nd row (b2), the values for the other numbers remain the same.</a:t>
            </a:r>
            <a:endParaRPr/>
          </a:p>
        </p:txBody>
      </p:sp>
      <p:pic>
        <p:nvPicPr>
          <p:cNvPr id="755" name="Google Shape;755;p20"/>
          <p:cNvPicPr preferRelativeResize="0"/>
          <p:nvPr/>
        </p:nvPicPr>
        <p:blipFill>
          <a:blip r:embed="rId3">
            <a:alphaModFix/>
          </a:blip>
          <a:stretch>
            <a:fillRect/>
          </a:stretch>
        </p:blipFill>
        <p:spPr>
          <a:xfrm>
            <a:off x="152400" y="2610025"/>
            <a:ext cx="4480369" cy="680562"/>
          </a:xfrm>
          <a:prstGeom prst="rect">
            <a:avLst/>
          </a:prstGeom>
          <a:noFill/>
          <a:ln>
            <a:noFill/>
          </a:ln>
        </p:spPr>
      </p:pic>
      <p:pic>
        <p:nvPicPr>
          <p:cNvPr id="756" name="Google Shape;756;p20"/>
          <p:cNvPicPr preferRelativeResize="0"/>
          <p:nvPr/>
        </p:nvPicPr>
        <p:blipFill>
          <a:blip r:embed="rId4">
            <a:alphaModFix/>
          </a:blip>
          <a:stretch>
            <a:fillRect/>
          </a:stretch>
        </p:blipFill>
        <p:spPr>
          <a:xfrm>
            <a:off x="5224125" y="1591125"/>
            <a:ext cx="3176000" cy="15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21"/>
          <p:cNvSpPr txBox="1"/>
          <p:nvPr>
            <p:ph idx="1" type="body"/>
          </p:nvPr>
        </p:nvSpPr>
        <p:spPr>
          <a:xfrm>
            <a:off x="118450" y="1506325"/>
            <a:ext cx="4480500" cy="90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Change the 3rd row of the 1st column (a31) and the 3rd row of the 2nd column (a32) to zeros and the 3rd row of the 3rd column (a33) to 1.</a:t>
            </a:r>
            <a:endParaRPr/>
          </a:p>
        </p:txBody>
      </p:sp>
      <p:sp>
        <p:nvSpPr>
          <p:cNvPr id="762" name="Google Shape;762;p2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3" name="Google Shape;763;p21"/>
          <p:cNvSpPr txBox="1"/>
          <p:nvPr>
            <p:ph type="title"/>
          </p:nvPr>
        </p:nvSpPr>
        <p:spPr>
          <a:xfrm>
            <a:off x="915000" y="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Sample Question</a:t>
            </a:r>
            <a:endParaRPr/>
          </a:p>
        </p:txBody>
      </p:sp>
      <p:sp>
        <p:nvSpPr>
          <p:cNvPr id="764" name="Google Shape;764;p21"/>
          <p:cNvSpPr txBox="1"/>
          <p:nvPr>
            <p:ph type="title"/>
          </p:nvPr>
        </p:nvSpPr>
        <p:spPr>
          <a:xfrm>
            <a:off x="-2240875" y="905563"/>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Fourth </a:t>
            </a:r>
            <a:r>
              <a:rPr lang="en"/>
              <a:t>step</a:t>
            </a:r>
            <a:endParaRPr/>
          </a:p>
        </p:txBody>
      </p:sp>
      <p:sp>
        <p:nvSpPr>
          <p:cNvPr id="765" name="Google Shape;765;p21"/>
          <p:cNvSpPr txBox="1"/>
          <p:nvPr>
            <p:ph idx="3" type="body"/>
          </p:nvPr>
        </p:nvSpPr>
        <p:spPr>
          <a:xfrm>
            <a:off x="4931825" y="3050850"/>
            <a:ext cx="4212300" cy="114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result of a31, a32, a33 and a34 will be the last row or the 3rd row (b3).</a:t>
            </a:r>
            <a:endParaRPr/>
          </a:p>
        </p:txBody>
      </p:sp>
      <p:pic>
        <p:nvPicPr>
          <p:cNvPr id="766" name="Google Shape;766;p21"/>
          <p:cNvPicPr preferRelativeResize="0"/>
          <p:nvPr/>
        </p:nvPicPr>
        <p:blipFill>
          <a:blip r:embed="rId3">
            <a:alphaModFix/>
          </a:blip>
          <a:stretch>
            <a:fillRect/>
          </a:stretch>
        </p:blipFill>
        <p:spPr>
          <a:xfrm>
            <a:off x="165125" y="2615800"/>
            <a:ext cx="4433825" cy="613150"/>
          </a:xfrm>
          <a:prstGeom prst="rect">
            <a:avLst/>
          </a:prstGeom>
          <a:noFill/>
          <a:ln>
            <a:noFill/>
          </a:ln>
        </p:spPr>
      </p:pic>
      <p:pic>
        <p:nvPicPr>
          <p:cNvPr id="767" name="Google Shape;767;p21"/>
          <p:cNvPicPr preferRelativeResize="0"/>
          <p:nvPr/>
        </p:nvPicPr>
        <p:blipFill>
          <a:blip r:embed="rId4">
            <a:alphaModFix/>
          </a:blip>
          <a:stretch>
            <a:fillRect/>
          </a:stretch>
        </p:blipFill>
        <p:spPr>
          <a:xfrm>
            <a:off x="4931825" y="1553000"/>
            <a:ext cx="3836600" cy="121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