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77" r:id="rId3"/>
    <p:sldId id="278" r:id="rId4"/>
    <p:sldId id="279" r:id="rId5"/>
    <p:sldId id="276" r:id="rId6"/>
    <p:sldId id="269" r:id="rId7"/>
    <p:sldId id="271" r:id="rId8"/>
    <p:sldId id="261" r:id="rId9"/>
    <p:sldId id="257" r:id="rId10"/>
    <p:sldId id="272" r:id="rId11"/>
    <p:sldId id="259" r:id="rId12"/>
    <p:sldId id="262" r:id="rId13"/>
    <p:sldId id="263" r:id="rId14"/>
    <p:sldId id="264" r:id="rId15"/>
    <p:sldId id="273" r:id="rId16"/>
    <p:sldId id="258" r:id="rId17"/>
    <p:sldId id="265" r:id="rId18"/>
    <p:sldId id="274" r:id="rId19"/>
    <p:sldId id="266" r:id="rId20"/>
    <p:sldId id="267" r:id="rId21"/>
    <p:sldId id="275" r:id="rId22"/>
    <p:sldId id="260" r:id="rId23"/>
    <p:sldId id="268" r:id="rId24"/>
    <p:sldId id="27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3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82F401-337C-4FBD-96F9-0BAEC9B8C40A}" type="datetimeFigureOut">
              <a:rPr lang="en-US" smtClean="0"/>
              <a:t>9/9/2022</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E267BC26-863D-4AF8-9D30-59663721D4F4}" type="slidenum">
              <a:rPr lang="en-US" smtClean="0"/>
              <a:t>‹#›</a:t>
            </a:fld>
            <a:endParaRPr lang="en-US"/>
          </a:p>
        </p:txBody>
      </p:sp>
    </p:spTree>
    <p:extLst>
      <p:ext uri="{BB962C8B-B14F-4D97-AF65-F5344CB8AC3E}">
        <p14:creationId xmlns:p14="http://schemas.microsoft.com/office/powerpoint/2010/main" val="4153123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696140-EE1F-4607-AF41-DE95AE55BD88}" type="datetimeFigureOut">
              <a:rPr lang="en-US" smtClean="0"/>
              <a:t>9/9/2022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67BC26-863D-4AF8-9D30-59663721D4F4}" type="slidenum">
              <a:rPr lang="en-US" smtClean="0"/>
              <a:t>‹#›</a:t>
            </a:fld>
            <a:endParaRPr lang="en-US"/>
          </a:p>
        </p:txBody>
      </p:sp>
    </p:spTree>
    <p:extLst>
      <p:ext uri="{BB962C8B-B14F-4D97-AF65-F5344CB8AC3E}">
        <p14:creationId xmlns:p14="http://schemas.microsoft.com/office/powerpoint/2010/main" val="3922797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696140-EE1F-4607-AF41-DE95AE55BD88}" type="datetimeFigureOut">
              <a:rPr lang="en-US" smtClean="0"/>
              <a:t>9/9/2022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67BC26-863D-4AF8-9D30-59663721D4F4}" type="slidenum">
              <a:rPr lang="en-US" smtClean="0"/>
              <a:t>‹#›</a:t>
            </a:fld>
            <a:endParaRPr lang="en-US"/>
          </a:p>
        </p:txBody>
      </p:sp>
    </p:spTree>
    <p:extLst>
      <p:ext uri="{BB962C8B-B14F-4D97-AF65-F5344CB8AC3E}">
        <p14:creationId xmlns:p14="http://schemas.microsoft.com/office/powerpoint/2010/main" val="386709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82F401-337C-4FBD-96F9-0BAEC9B8C40A}" type="datetimeFigureOut">
              <a:rPr lang="en-US" smtClean="0"/>
              <a:t>9/9/2022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67BC26-863D-4AF8-9D30-59663721D4F4}" type="slidenum">
              <a:rPr lang="en-US" smtClean="0"/>
              <a:t>‹#›</a:t>
            </a:fld>
            <a:endParaRPr lang="en-US"/>
          </a:p>
        </p:txBody>
      </p:sp>
    </p:spTree>
    <p:extLst>
      <p:ext uri="{BB962C8B-B14F-4D97-AF65-F5344CB8AC3E}">
        <p14:creationId xmlns:p14="http://schemas.microsoft.com/office/powerpoint/2010/main" val="366809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F0696140-EE1F-4607-AF41-DE95AE55BD88}" type="datetimeFigureOut">
              <a:rPr lang="en-US" smtClean="0"/>
              <a:t>9/9/2022</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E267BC26-863D-4AF8-9D30-59663721D4F4}" type="slidenum">
              <a:rPr lang="en-US" smtClean="0"/>
              <a:t>‹#›</a:t>
            </a:fld>
            <a:endParaRPr lang="en-US"/>
          </a:p>
        </p:txBody>
      </p:sp>
    </p:spTree>
    <p:extLst>
      <p:ext uri="{BB962C8B-B14F-4D97-AF65-F5344CB8AC3E}">
        <p14:creationId xmlns:p14="http://schemas.microsoft.com/office/powerpoint/2010/main" val="1933825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696140-EE1F-4607-AF41-DE95AE55BD88}"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7BC26-863D-4AF8-9D30-59663721D4F4}" type="slidenum">
              <a:rPr lang="en-US" smtClean="0"/>
              <a:t>‹#›</a:t>
            </a:fld>
            <a:endParaRPr lang="en-US"/>
          </a:p>
        </p:txBody>
      </p:sp>
    </p:spTree>
    <p:extLst>
      <p:ext uri="{BB962C8B-B14F-4D97-AF65-F5344CB8AC3E}">
        <p14:creationId xmlns:p14="http://schemas.microsoft.com/office/powerpoint/2010/main" val="8191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696140-EE1F-4607-AF41-DE95AE55BD88}" type="datetimeFigureOut">
              <a:rPr lang="en-US" smtClean="0"/>
              <a:t>9/9/2022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67BC26-863D-4AF8-9D30-59663721D4F4}" type="slidenum">
              <a:rPr lang="en-US" smtClean="0"/>
              <a:t>‹#›</a:t>
            </a:fld>
            <a:endParaRPr lang="en-US"/>
          </a:p>
        </p:txBody>
      </p:sp>
    </p:spTree>
    <p:extLst>
      <p:ext uri="{BB962C8B-B14F-4D97-AF65-F5344CB8AC3E}">
        <p14:creationId xmlns:p14="http://schemas.microsoft.com/office/powerpoint/2010/main" val="409000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F0696140-EE1F-4607-AF41-DE95AE55BD88}" type="datetimeFigureOut">
              <a:rPr lang="en-US" smtClean="0"/>
              <a:t>9/9/2022</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E267BC26-863D-4AF8-9D30-59663721D4F4}" type="slidenum">
              <a:rPr lang="en-US" smtClean="0"/>
              <a:t>‹#›</a:t>
            </a:fld>
            <a:endParaRPr lang="en-US"/>
          </a:p>
        </p:txBody>
      </p:sp>
    </p:spTree>
    <p:extLst>
      <p:ext uri="{BB962C8B-B14F-4D97-AF65-F5344CB8AC3E}">
        <p14:creationId xmlns:p14="http://schemas.microsoft.com/office/powerpoint/2010/main" val="212485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96140-EE1F-4607-AF41-DE95AE55BD88}" type="datetimeFigureOut">
              <a:rPr lang="en-US" smtClean="0"/>
              <a:t>9/9/2022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67BC26-863D-4AF8-9D30-59663721D4F4}" type="slidenum">
              <a:rPr lang="en-US" smtClean="0"/>
              <a:t>‹#›</a:t>
            </a:fld>
            <a:endParaRPr lang="en-US"/>
          </a:p>
        </p:txBody>
      </p:sp>
    </p:spTree>
    <p:extLst>
      <p:ext uri="{BB962C8B-B14F-4D97-AF65-F5344CB8AC3E}">
        <p14:creationId xmlns:p14="http://schemas.microsoft.com/office/powerpoint/2010/main" val="343810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F0696140-EE1F-4607-AF41-DE95AE55BD88}" type="datetimeFigureOut">
              <a:rPr lang="en-US" smtClean="0"/>
              <a:t>9/9/2022</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E267BC26-863D-4AF8-9D30-59663721D4F4}" type="slidenum">
              <a:rPr lang="en-US" smtClean="0"/>
              <a:t>‹#›</a:t>
            </a:fld>
            <a:endParaRPr lang="en-US"/>
          </a:p>
        </p:txBody>
      </p:sp>
    </p:spTree>
    <p:extLst>
      <p:ext uri="{BB962C8B-B14F-4D97-AF65-F5344CB8AC3E}">
        <p14:creationId xmlns:p14="http://schemas.microsoft.com/office/powerpoint/2010/main" val="3061501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F0696140-EE1F-4607-AF41-DE95AE55BD88}" type="datetimeFigureOut">
              <a:rPr lang="en-US" smtClean="0"/>
              <a:t>9/9/2022</a:t>
            </a:fld>
            <a:endParaRPr lang="en-US"/>
          </a:p>
        </p:txBody>
      </p:sp>
      <p:sp>
        <p:nvSpPr>
          <p:cNvPr id="10" name="Slide Number Placeholder 9"/>
          <p:cNvSpPr>
            <a:spLocks noGrp="1"/>
          </p:cNvSpPr>
          <p:nvPr>
            <p:ph type="sldNum" sz="quarter" idx="12"/>
          </p:nvPr>
        </p:nvSpPr>
        <p:spPr/>
        <p:txBody>
          <a:bodyPr/>
          <a:lstStyle/>
          <a:p>
            <a:fld id="{E267BC26-863D-4AF8-9D30-59663721D4F4}" type="slidenum">
              <a:rPr lang="en-US" smtClean="0"/>
              <a:t>‹#›</a:t>
            </a:fld>
            <a:endParaRPr lang="en-US"/>
          </a:p>
        </p:txBody>
      </p:sp>
    </p:spTree>
    <p:extLst>
      <p:ext uri="{BB962C8B-B14F-4D97-AF65-F5344CB8AC3E}">
        <p14:creationId xmlns:p14="http://schemas.microsoft.com/office/powerpoint/2010/main" val="3827268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F0696140-EE1F-4607-AF41-DE95AE55BD88}" type="datetimeFigureOut">
              <a:rPr lang="en-US" smtClean="0"/>
              <a:t>9/9/2022</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E267BC26-863D-4AF8-9D30-59663721D4F4}" type="slidenum">
              <a:rPr lang="en-US" smtClean="0"/>
              <a:t>‹#›</a:t>
            </a:fld>
            <a:endParaRPr lang="en-US"/>
          </a:p>
        </p:txBody>
      </p:sp>
    </p:spTree>
    <p:extLst>
      <p:ext uri="{BB962C8B-B14F-4D97-AF65-F5344CB8AC3E}">
        <p14:creationId xmlns:p14="http://schemas.microsoft.com/office/powerpoint/2010/main" val="400456273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fade thruBlk="1"/>
  </p:transition>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251A-7AA8-40F1-A622-2D5788528EBA}"/>
              </a:ext>
            </a:extLst>
          </p:cNvPr>
          <p:cNvSpPr>
            <a:spLocks noGrp="1"/>
          </p:cNvSpPr>
          <p:nvPr>
            <p:ph type="ctrTitle"/>
          </p:nvPr>
        </p:nvSpPr>
        <p:spPr/>
        <p:txBody>
          <a:bodyPr>
            <a:normAutofit/>
          </a:bodyPr>
          <a:lstStyle/>
          <a:p>
            <a:r>
              <a:rPr lang="en-US" dirty="0"/>
              <a:t>occupational safety and health</a:t>
            </a:r>
            <a:br>
              <a:rPr lang="en-US" dirty="0"/>
            </a:br>
            <a:r>
              <a:rPr lang="en-US" dirty="0"/>
              <a:t>Course -RTI201008</a:t>
            </a:r>
          </a:p>
        </p:txBody>
      </p:sp>
      <p:sp>
        <p:nvSpPr>
          <p:cNvPr id="3" name="Subtitle 2">
            <a:extLst>
              <a:ext uri="{FF2B5EF4-FFF2-40B4-BE49-F238E27FC236}">
                <a16:creationId xmlns:a16="http://schemas.microsoft.com/office/drawing/2014/main" id="{FB9F4876-1038-471B-9D1D-D984EB7DF714}"/>
              </a:ext>
            </a:extLst>
          </p:cNvPr>
          <p:cNvSpPr>
            <a:spLocks noGrp="1"/>
          </p:cNvSpPr>
          <p:nvPr>
            <p:ph type="subTitle" idx="1"/>
          </p:nvPr>
        </p:nvSpPr>
        <p:spPr>
          <a:xfrm>
            <a:off x="802386" y="4389119"/>
            <a:ext cx="5918454" cy="1547855"/>
          </a:xfrm>
        </p:spPr>
        <p:txBody>
          <a:bodyPr>
            <a:normAutofit fontScale="92500" lnSpcReduction="20000"/>
          </a:bodyPr>
          <a:lstStyle/>
          <a:p>
            <a:r>
              <a:rPr lang="en-US" b="1" dirty="0"/>
              <a:t>TIM PENGAJAR MATA KULIAH KESEHATAN DAN KESELAMATAN KERJA</a:t>
            </a:r>
          </a:p>
          <a:p>
            <a:endParaRPr lang="en-US" dirty="0"/>
          </a:p>
          <a:p>
            <a:r>
              <a:rPr lang="en-US" dirty="0"/>
              <a:t>JURUSAN TEKNOLOGI INFORMASI</a:t>
            </a:r>
          </a:p>
          <a:p>
            <a:r>
              <a:rPr lang="en-US" dirty="0"/>
              <a:t>POLITEKNIK NEGERI MALANG</a:t>
            </a:r>
          </a:p>
        </p:txBody>
      </p:sp>
    </p:spTree>
    <p:extLst>
      <p:ext uri="{BB962C8B-B14F-4D97-AF65-F5344CB8AC3E}">
        <p14:creationId xmlns:p14="http://schemas.microsoft.com/office/powerpoint/2010/main" val="46253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9D4B61-1C3D-4992-BE0B-A40397DF6C9E}"/>
              </a:ext>
            </a:extLst>
          </p:cNvPr>
          <p:cNvSpPr>
            <a:spLocks noGrp="1"/>
          </p:cNvSpPr>
          <p:nvPr>
            <p:ph type="title"/>
          </p:nvPr>
        </p:nvSpPr>
        <p:spPr/>
        <p:txBody>
          <a:bodyPr>
            <a:normAutofit/>
          </a:bodyPr>
          <a:lstStyle/>
          <a:p>
            <a:r>
              <a:rPr lang="en-US" sz="4400" dirty="0"/>
              <a:t>History of </a:t>
            </a:r>
            <a:r>
              <a:rPr lang="en-US" sz="4400" dirty="0" err="1"/>
              <a:t>osh</a:t>
            </a:r>
            <a:r>
              <a:rPr lang="en-US" sz="4400" dirty="0"/>
              <a:t> in the world and in </a:t>
            </a:r>
            <a:r>
              <a:rPr lang="en-US" sz="4400" dirty="0" err="1"/>
              <a:t>indonesia</a:t>
            </a:r>
            <a:endParaRPr lang="en-US" sz="4400" dirty="0"/>
          </a:p>
        </p:txBody>
      </p:sp>
    </p:spTree>
    <p:extLst>
      <p:ext uri="{BB962C8B-B14F-4D97-AF65-F5344CB8AC3E}">
        <p14:creationId xmlns:p14="http://schemas.microsoft.com/office/powerpoint/2010/main" val="1291290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B9E6-CFE1-4FD8-BC36-196B80AF404C}"/>
              </a:ext>
            </a:extLst>
          </p:cNvPr>
          <p:cNvSpPr>
            <a:spLocks noGrp="1"/>
          </p:cNvSpPr>
          <p:nvPr>
            <p:ph type="title"/>
          </p:nvPr>
        </p:nvSpPr>
        <p:spPr/>
        <p:txBody>
          <a:bodyPr/>
          <a:lstStyle/>
          <a:p>
            <a:r>
              <a:rPr lang="en-US" dirty="0"/>
              <a:t>History of </a:t>
            </a:r>
            <a:r>
              <a:rPr lang="en-US" dirty="0" err="1"/>
              <a:t>osh</a:t>
            </a:r>
            <a:endParaRPr lang="en-US" dirty="0"/>
          </a:p>
        </p:txBody>
      </p:sp>
      <p:sp>
        <p:nvSpPr>
          <p:cNvPr id="3" name="Content Placeholder 2">
            <a:extLst>
              <a:ext uri="{FF2B5EF4-FFF2-40B4-BE49-F238E27FC236}">
                <a16:creationId xmlns:a16="http://schemas.microsoft.com/office/drawing/2014/main" id="{3593CEF2-48AD-4687-AE9E-E24D279A9E62}"/>
              </a:ext>
            </a:extLst>
          </p:cNvPr>
          <p:cNvSpPr>
            <a:spLocks noGrp="1"/>
          </p:cNvSpPr>
          <p:nvPr>
            <p:ph idx="1"/>
          </p:nvPr>
        </p:nvSpPr>
        <p:spPr/>
        <p:txBody>
          <a:bodyPr>
            <a:normAutofit/>
          </a:bodyPr>
          <a:lstStyle/>
          <a:p>
            <a:r>
              <a:rPr lang="en-US" dirty="0"/>
              <a:t>In 1500 BC in Egypt, </a:t>
            </a:r>
            <a:r>
              <a:rPr lang="en-US" dirty="0" err="1"/>
              <a:t>Ramesses</a:t>
            </a:r>
            <a:r>
              <a:rPr lang="en-US" dirty="0"/>
              <a:t> II built a canal from the Mediterranean to the Red Sea. At that time, Ramses II provided a doctor to protect the health of his workers.</a:t>
            </a:r>
          </a:p>
          <a:p>
            <a:endParaRPr lang="en-US" dirty="0"/>
          </a:p>
          <a:p>
            <a:r>
              <a:rPr lang="en-US" dirty="0"/>
              <a:t>During the Renaissance, Paracelsus began to introduce diseases that afflict mining workers and take precautions against occupational diseases.</a:t>
            </a:r>
          </a:p>
          <a:p>
            <a:endParaRPr lang="en-US" dirty="0"/>
          </a:p>
          <a:p>
            <a:r>
              <a:rPr lang="en-US" dirty="0" err="1"/>
              <a:t>Bernardine</a:t>
            </a:r>
            <a:r>
              <a:rPr lang="en-US" dirty="0"/>
              <a:t> </a:t>
            </a:r>
            <a:r>
              <a:rPr lang="en-US" dirty="0" err="1"/>
              <a:t>Ramazzini</a:t>
            </a:r>
            <a:r>
              <a:rPr lang="en-US" dirty="0"/>
              <a:t> (1633-1714) of the University of Modena in Italy is considered the Father of Occupational Health. He was the first to describe the relationship between disease and the type of occupation of the patient.</a:t>
            </a:r>
          </a:p>
        </p:txBody>
      </p:sp>
    </p:spTree>
    <p:extLst>
      <p:ext uri="{BB962C8B-B14F-4D97-AF65-F5344CB8AC3E}">
        <p14:creationId xmlns:p14="http://schemas.microsoft.com/office/powerpoint/2010/main" val="1007240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1F8D-A441-4B50-98F5-CE22725AD647}"/>
              </a:ext>
            </a:extLst>
          </p:cNvPr>
          <p:cNvSpPr>
            <a:spLocks noGrp="1"/>
          </p:cNvSpPr>
          <p:nvPr>
            <p:ph type="title"/>
          </p:nvPr>
        </p:nvSpPr>
        <p:spPr/>
        <p:txBody>
          <a:bodyPr/>
          <a:lstStyle/>
          <a:p>
            <a:r>
              <a:rPr lang="en-US" dirty="0"/>
              <a:t>History of </a:t>
            </a:r>
            <a:r>
              <a:rPr lang="en-US" dirty="0" err="1"/>
              <a:t>osh</a:t>
            </a:r>
            <a:endParaRPr lang="en-US" dirty="0"/>
          </a:p>
        </p:txBody>
      </p:sp>
      <p:sp>
        <p:nvSpPr>
          <p:cNvPr id="3" name="Content Placeholder 2">
            <a:extLst>
              <a:ext uri="{FF2B5EF4-FFF2-40B4-BE49-F238E27FC236}">
                <a16:creationId xmlns:a16="http://schemas.microsoft.com/office/drawing/2014/main" id="{CBB641A2-2682-43EF-9C63-967A25944462}"/>
              </a:ext>
            </a:extLst>
          </p:cNvPr>
          <p:cNvSpPr>
            <a:spLocks noGrp="1"/>
          </p:cNvSpPr>
          <p:nvPr>
            <p:ph idx="1"/>
          </p:nvPr>
        </p:nvSpPr>
        <p:spPr/>
        <p:txBody>
          <a:bodyPr>
            <a:normAutofit/>
          </a:bodyPr>
          <a:lstStyle/>
          <a:p>
            <a:r>
              <a:rPr lang="en-US" dirty="0"/>
              <a:t>In 1911 in the United States the Works Compensation Law was enacted which, among other things, stipulates that for every work accident that occurs, whether due to work errors or not, workers are entitled to compensation.</a:t>
            </a:r>
          </a:p>
          <a:p>
            <a:endParaRPr lang="en-US" dirty="0"/>
          </a:p>
          <a:p>
            <a:r>
              <a:rPr lang="en-US" dirty="0"/>
              <a:t>In 1931, H. W. Heinrich in his book Industrial Accident Prevention wrote about the basic principles of work safety programs that apply to this day.</a:t>
            </a:r>
          </a:p>
          <a:p>
            <a:endParaRPr lang="en-US" dirty="0"/>
          </a:p>
        </p:txBody>
      </p:sp>
    </p:spTree>
    <p:extLst>
      <p:ext uri="{BB962C8B-B14F-4D97-AF65-F5344CB8AC3E}">
        <p14:creationId xmlns:p14="http://schemas.microsoft.com/office/powerpoint/2010/main" val="3579939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7547-0916-4B86-9CD5-A021F625709B}"/>
              </a:ext>
            </a:extLst>
          </p:cNvPr>
          <p:cNvSpPr>
            <a:spLocks noGrp="1"/>
          </p:cNvSpPr>
          <p:nvPr>
            <p:ph type="title"/>
          </p:nvPr>
        </p:nvSpPr>
        <p:spPr/>
        <p:txBody>
          <a:bodyPr/>
          <a:lstStyle/>
          <a:p>
            <a:r>
              <a:rPr lang="en-US" dirty="0"/>
              <a:t>History of </a:t>
            </a:r>
            <a:r>
              <a:rPr lang="en-US" dirty="0" err="1"/>
              <a:t>osh</a:t>
            </a:r>
            <a:r>
              <a:rPr lang="en-US" dirty="0"/>
              <a:t> in </a:t>
            </a:r>
            <a:r>
              <a:rPr lang="en-US" dirty="0" err="1"/>
              <a:t>indonesia</a:t>
            </a:r>
            <a:endParaRPr lang="en-US" dirty="0"/>
          </a:p>
        </p:txBody>
      </p:sp>
      <p:sp>
        <p:nvSpPr>
          <p:cNvPr id="3" name="Content Placeholder 2">
            <a:extLst>
              <a:ext uri="{FF2B5EF4-FFF2-40B4-BE49-F238E27FC236}">
                <a16:creationId xmlns:a16="http://schemas.microsoft.com/office/drawing/2014/main" id="{6BAD3D9C-D086-47FF-94FA-5F29DBE4E8F9}"/>
              </a:ext>
            </a:extLst>
          </p:cNvPr>
          <p:cNvSpPr>
            <a:spLocks noGrp="1"/>
          </p:cNvSpPr>
          <p:nvPr>
            <p:ph idx="1"/>
          </p:nvPr>
        </p:nvSpPr>
        <p:spPr/>
        <p:txBody>
          <a:bodyPr>
            <a:normAutofit/>
          </a:bodyPr>
          <a:lstStyle/>
          <a:p>
            <a:r>
              <a:rPr lang="en-US" dirty="0"/>
              <a:t>The history of OSH in Indonesia began in 1847, when the Dutch began to utilize steam engines in industries in Indonesia, especially the sugar industry.</a:t>
            </a:r>
          </a:p>
          <a:p>
            <a:endParaRPr lang="en-US" dirty="0"/>
          </a:p>
          <a:p>
            <a:r>
              <a:rPr lang="en-US" dirty="0"/>
              <a:t>In 1852, the Dutch East Indies Government published </a:t>
            </a:r>
            <a:r>
              <a:rPr lang="en-US" dirty="0" err="1"/>
              <a:t>Staatsblad</a:t>
            </a:r>
            <a:r>
              <a:rPr lang="en-US" dirty="0"/>
              <a:t> No. 20 which regulates safety in the use of steam aircraft.</a:t>
            </a:r>
          </a:p>
          <a:p>
            <a:endParaRPr lang="en-US" dirty="0"/>
          </a:p>
          <a:p>
            <a:r>
              <a:rPr lang="en-US" dirty="0"/>
              <a:t>In 1905, the Dutch East Indies Government issued a work safety law which was later perfected in 1930, known as </a:t>
            </a:r>
            <a:r>
              <a:rPr lang="en-US" dirty="0" err="1"/>
              <a:t>Stbl</a:t>
            </a:r>
            <a:r>
              <a:rPr lang="en-US" dirty="0"/>
              <a:t>. 1930 which became the basis for the implementation of OSH in Indonesia.</a:t>
            </a:r>
          </a:p>
          <a:p>
            <a:endParaRPr lang="en-US" dirty="0"/>
          </a:p>
          <a:p>
            <a:endParaRPr lang="en-US" dirty="0"/>
          </a:p>
        </p:txBody>
      </p:sp>
    </p:spTree>
    <p:extLst>
      <p:ext uri="{BB962C8B-B14F-4D97-AF65-F5344CB8AC3E}">
        <p14:creationId xmlns:p14="http://schemas.microsoft.com/office/powerpoint/2010/main" val="2584750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D03A-615C-4EF6-99A0-C69131711009}"/>
              </a:ext>
            </a:extLst>
          </p:cNvPr>
          <p:cNvSpPr>
            <a:spLocks noGrp="1"/>
          </p:cNvSpPr>
          <p:nvPr>
            <p:ph type="title"/>
          </p:nvPr>
        </p:nvSpPr>
        <p:spPr/>
        <p:txBody>
          <a:bodyPr/>
          <a:lstStyle/>
          <a:p>
            <a:r>
              <a:rPr lang="en-US" dirty="0"/>
              <a:t>History of </a:t>
            </a:r>
            <a:r>
              <a:rPr lang="en-US" dirty="0" err="1"/>
              <a:t>osh</a:t>
            </a:r>
            <a:r>
              <a:rPr lang="en-US" dirty="0"/>
              <a:t> in </a:t>
            </a:r>
            <a:r>
              <a:rPr lang="en-US" dirty="0" err="1"/>
              <a:t>indonesia</a:t>
            </a:r>
            <a:endParaRPr lang="en-US" dirty="0"/>
          </a:p>
        </p:txBody>
      </p:sp>
      <p:sp>
        <p:nvSpPr>
          <p:cNvPr id="3" name="Content Placeholder 2">
            <a:extLst>
              <a:ext uri="{FF2B5EF4-FFF2-40B4-BE49-F238E27FC236}">
                <a16:creationId xmlns:a16="http://schemas.microsoft.com/office/drawing/2014/main" id="{78033747-3A9C-4B4E-BC61-48B8DF1C48FE}"/>
              </a:ext>
            </a:extLst>
          </p:cNvPr>
          <p:cNvSpPr>
            <a:spLocks noGrp="1"/>
          </p:cNvSpPr>
          <p:nvPr>
            <p:ph idx="1"/>
          </p:nvPr>
        </p:nvSpPr>
        <p:spPr/>
        <p:txBody>
          <a:bodyPr/>
          <a:lstStyle/>
          <a:p>
            <a:r>
              <a:rPr lang="en-US" dirty="0"/>
              <a:t>In 1970, </a:t>
            </a:r>
            <a:r>
              <a:rPr lang="en-US" dirty="0" err="1"/>
              <a:t>Stbl</a:t>
            </a:r>
            <a:r>
              <a:rPr lang="en-US" dirty="0"/>
              <a:t>. No. 406 issued by the Dutch East Indies Government was repealed by the existence of Law No. 1 of 1970 concerning Work Safety.</a:t>
            </a:r>
          </a:p>
          <a:p>
            <a:pPr marL="0" indent="0">
              <a:buNone/>
            </a:pPr>
            <a:endParaRPr lang="en-US" dirty="0"/>
          </a:p>
          <a:p>
            <a:pPr marL="0" indent="0">
              <a:buNone/>
            </a:pPr>
            <a:r>
              <a:rPr lang="en-US" dirty="0"/>
              <a:t>See for complete article about </a:t>
            </a:r>
            <a:r>
              <a:rPr lang="en-US" dirty="0" err="1"/>
              <a:t>Veiligheids</a:t>
            </a:r>
            <a:r>
              <a:rPr lang="en-US" dirty="0"/>
              <a:t> </a:t>
            </a:r>
            <a:r>
              <a:rPr lang="en-US" dirty="0" err="1"/>
              <a:t>Reglement</a:t>
            </a:r>
            <a:r>
              <a:rPr lang="en-US" dirty="0"/>
              <a:t>, </a:t>
            </a:r>
            <a:r>
              <a:rPr lang="en-US" dirty="0" err="1"/>
              <a:t>STBl</a:t>
            </a:r>
            <a:r>
              <a:rPr lang="en-US" dirty="0"/>
              <a:t> No 406</a:t>
            </a:r>
          </a:p>
          <a:p>
            <a:pPr marL="0" indent="0">
              <a:buNone/>
            </a:pPr>
            <a:endParaRPr lang="en-US" dirty="0"/>
          </a:p>
        </p:txBody>
      </p:sp>
    </p:spTree>
    <p:extLst>
      <p:ext uri="{BB962C8B-B14F-4D97-AF65-F5344CB8AC3E}">
        <p14:creationId xmlns:p14="http://schemas.microsoft.com/office/powerpoint/2010/main" val="3246527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9D4B61-1C3D-4992-BE0B-A40397DF6C9E}"/>
              </a:ext>
            </a:extLst>
          </p:cNvPr>
          <p:cNvSpPr>
            <a:spLocks noGrp="1"/>
          </p:cNvSpPr>
          <p:nvPr>
            <p:ph type="title"/>
          </p:nvPr>
        </p:nvSpPr>
        <p:spPr/>
        <p:txBody>
          <a:bodyPr>
            <a:normAutofit/>
          </a:bodyPr>
          <a:lstStyle/>
          <a:p>
            <a:r>
              <a:rPr lang="en-US" sz="4400" dirty="0"/>
              <a:t>The objection of </a:t>
            </a:r>
            <a:r>
              <a:rPr lang="en-US" sz="4400" dirty="0" err="1"/>
              <a:t>osh</a:t>
            </a:r>
            <a:endParaRPr lang="en-US" sz="4400" dirty="0"/>
          </a:p>
        </p:txBody>
      </p:sp>
    </p:spTree>
    <p:extLst>
      <p:ext uri="{BB962C8B-B14F-4D97-AF65-F5344CB8AC3E}">
        <p14:creationId xmlns:p14="http://schemas.microsoft.com/office/powerpoint/2010/main" val="3123872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D0EF0-4A91-49FB-92FF-F8C6E7B426BF}"/>
              </a:ext>
            </a:extLst>
          </p:cNvPr>
          <p:cNvSpPr>
            <a:spLocks noGrp="1"/>
          </p:cNvSpPr>
          <p:nvPr>
            <p:ph type="title"/>
          </p:nvPr>
        </p:nvSpPr>
        <p:spPr>
          <a:xfrm>
            <a:off x="685800" y="681037"/>
            <a:ext cx="7772400" cy="1373181"/>
          </a:xfrm>
        </p:spPr>
        <p:txBody>
          <a:bodyPr/>
          <a:lstStyle/>
          <a:p>
            <a:r>
              <a:rPr lang="en-US" dirty="0"/>
              <a:t>The objection of </a:t>
            </a:r>
            <a:r>
              <a:rPr lang="en-US" dirty="0" err="1"/>
              <a:t>osh</a:t>
            </a:r>
            <a:endParaRPr lang="en-US" dirty="0"/>
          </a:p>
        </p:txBody>
      </p:sp>
      <p:sp>
        <p:nvSpPr>
          <p:cNvPr id="3" name="Content Placeholder 2">
            <a:extLst>
              <a:ext uri="{FF2B5EF4-FFF2-40B4-BE49-F238E27FC236}">
                <a16:creationId xmlns:a16="http://schemas.microsoft.com/office/drawing/2014/main" id="{34ED514E-FC35-41A5-B297-62E2AF4507D8}"/>
              </a:ext>
            </a:extLst>
          </p:cNvPr>
          <p:cNvSpPr>
            <a:spLocks noGrp="1"/>
          </p:cNvSpPr>
          <p:nvPr>
            <p:ph idx="1"/>
          </p:nvPr>
        </p:nvSpPr>
        <p:spPr>
          <a:xfrm>
            <a:off x="628650" y="2385391"/>
            <a:ext cx="7886700" cy="3791571"/>
          </a:xfrm>
        </p:spPr>
        <p:txBody>
          <a:bodyPr>
            <a:normAutofit/>
          </a:bodyPr>
          <a:lstStyle/>
          <a:p>
            <a:pPr marL="0" indent="0">
              <a:buNone/>
            </a:pPr>
            <a:r>
              <a:rPr lang="en-US" dirty="0"/>
              <a:t>The main focus in occupational health is on 3 different goals (</a:t>
            </a:r>
            <a:r>
              <a:rPr lang="en-US" dirty="0" err="1"/>
              <a:t>Bayu</a:t>
            </a:r>
            <a:r>
              <a:rPr lang="en-US" dirty="0"/>
              <a:t> </a:t>
            </a:r>
            <a:r>
              <a:rPr lang="en-US" dirty="0" err="1"/>
              <a:t>Sapta</a:t>
            </a:r>
            <a:r>
              <a:rPr lang="en-US" dirty="0"/>
              <a:t> </a:t>
            </a:r>
            <a:r>
              <a:rPr lang="en-US" dirty="0" err="1"/>
              <a:t>Hari</a:t>
            </a:r>
            <a:r>
              <a:rPr lang="en-US" dirty="0"/>
              <a:t>, 2019), namely:</a:t>
            </a:r>
          </a:p>
          <a:p>
            <a:r>
              <a:rPr lang="en-US" dirty="0"/>
              <a:t>Maintenance and promotion of workers' health and work capacity.</a:t>
            </a:r>
          </a:p>
          <a:p>
            <a:r>
              <a:rPr lang="en-US" dirty="0"/>
              <a:t>Improved work and worker environment to be conducive to safety and health.</a:t>
            </a:r>
          </a:p>
          <a:p>
            <a:r>
              <a:rPr lang="en-US" dirty="0"/>
              <a:t>The development of organizational work and work culture in a direction that supports health and safety in the workplace, which also promotes a positive and smooth social climate and can increase business productivity.</a:t>
            </a:r>
          </a:p>
        </p:txBody>
      </p:sp>
    </p:spTree>
    <p:extLst>
      <p:ext uri="{BB962C8B-B14F-4D97-AF65-F5344CB8AC3E}">
        <p14:creationId xmlns:p14="http://schemas.microsoft.com/office/powerpoint/2010/main" val="545680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6D8E-8831-4C4F-B0C0-2784FCFA0D14}"/>
              </a:ext>
            </a:extLst>
          </p:cNvPr>
          <p:cNvSpPr>
            <a:spLocks noGrp="1"/>
          </p:cNvSpPr>
          <p:nvPr>
            <p:ph type="title"/>
          </p:nvPr>
        </p:nvSpPr>
        <p:spPr>
          <a:xfrm>
            <a:off x="628650" y="681038"/>
            <a:ext cx="7886700" cy="1325563"/>
          </a:xfrm>
        </p:spPr>
        <p:txBody>
          <a:bodyPr>
            <a:normAutofit/>
          </a:bodyPr>
          <a:lstStyle/>
          <a:p>
            <a:r>
              <a:rPr lang="en-US" dirty="0"/>
              <a:t>The objection of </a:t>
            </a:r>
            <a:r>
              <a:rPr lang="en-US" dirty="0" err="1"/>
              <a:t>osh</a:t>
            </a:r>
            <a:endParaRPr lang="en-US" dirty="0"/>
          </a:p>
        </p:txBody>
      </p:sp>
      <p:sp>
        <p:nvSpPr>
          <p:cNvPr id="3" name="Content Placeholder 2">
            <a:extLst>
              <a:ext uri="{FF2B5EF4-FFF2-40B4-BE49-F238E27FC236}">
                <a16:creationId xmlns:a16="http://schemas.microsoft.com/office/drawing/2014/main" id="{C87760BA-3B14-4AD9-8465-16ADA1F6F844}"/>
              </a:ext>
            </a:extLst>
          </p:cNvPr>
          <p:cNvSpPr>
            <a:spLocks noGrp="1"/>
          </p:cNvSpPr>
          <p:nvPr>
            <p:ph idx="1"/>
          </p:nvPr>
        </p:nvSpPr>
        <p:spPr>
          <a:xfrm>
            <a:off x="647890" y="2222910"/>
            <a:ext cx="7886700" cy="3857833"/>
          </a:xfrm>
        </p:spPr>
        <p:txBody>
          <a:bodyPr/>
          <a:lstStyle/>
          <a:p>
            <a:pPr marL="0" indent="0">
              <a:buNone/>
            </a:pPr>
            <a:r>
              <a:rPr lang="en-US" dirty="0"/>
              <a:t>Based on Law No. 1 of 1970, three main objectives of Occupational Health and Safety, namely:</a:t>
            </a:r>
          </a:p>
          <a:p>
            <a:r>
              <a:rPr lang="en-US" dirty="0"/>
              <a:t>Protect and ensure the safety of every workforce and others in the workplace.</a:t>
            </a:r>
          </a:p>
          <a:p>
            <a:r>
              <a:rPr lang="en-US" dirty="0"/>
              <a:t>Ensure that every production source can be used safely and efficiently.</a:t>
            </a:r>
          </a:p>
          <a:p>
            <a:r>
              <a:rPr lang="en-US" dirty="0"/>
              <a:t>Increase national welfare and productivity.</a:t>
            </a:r>
          </a:p>
        </p:txBody>
      </p:sp>
    </p:spTree>
    <p:extLst>
      <p:ext uri="{BB962C8B-B14F-4D97-AF65-F5344CB8AC3E}">
        <p14:creationId xmlns:p14="http://schemas.microsoft.com/office/powerpoint/2010/main" val="3988875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9D4B61-1C3D-4992-BE0B-A40397DF6C9E}"/>
              </a:ext>
            </a:extLst>
          </p:cNvPr>
          <p:cNvSpPr>
            <a:spLocks noGrp="1"/>
          </p:cNvSpPr>
          <p:nvPr>
            <p:ph type="title"/>
          </p:nvPr>
        </p:nvSpPr>
        <p:spPr/>
        <p:txBody>
          <a:bodyPr>
            <a:normAutofit/>
          </a:bodyPr>
          <a:lstStyle/>
          <a:p>
            <a:r>
              <a:rPr lang="en-US" sz="4400" dirty="0"/>
              <a:t>The importance of implementing </a:t>
            </a:r>
            <a:r>
              <a:rPr lang="en-US" sz="4400" dirty="0" err="1"/>
              <a:t>osh</a:t>
            </a:r>
            <a:endParaRPr lang="en-US" sz="4400" dirty="0"/>
          </a:p>
        </p:txBody>
      </p:sp>
    </p:spTree>
    <p:extLst>
      <p:ext uri="{BB962C8B-B14F-4D97-AF65-F5344CB8AC3E}">
        <p14:creationId xmlns:p14="http://schemas.microsoft.com/office/powerpoint/2010/main" val="2052511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D8F4-FD76-4258-8D94-CD926313AD75}"/>
              </a:ext>
            </a:extLst>
          </p:cNvPr>
          <p:cNvSpPr>
            <a:spLocks noGrp="1"/>
          </p:cNvSpPr>
          <p:nvPr>
            <p:ph type="title"/>
          </p:nvPr>
        </p:nvSpPr>
        <p:spPr/>
        <p:txBody>
          <a:bodyPr/>
          <a:lstStyle/>
          <a:p>
            <a:r>
              <a:rPr lang="en-US" sz="4000" dirty="0"/>
              <a:t>The importance of implementing </a:t>
            </a:r>
            <a:r>
              <a:rPr lang="en-US" sz="4000" dirty="0" err="1"/>
              <a:t>osh</a:t>
            </a:r>
            <a:endParaRPr lang="en-US" dirty="0"/>
          </a:p>
        </p:txBody>
      </p:sp>
      <p:sp>
        <p:nvSpPr>
          <p:cNvPr id="3" name="Content Placeholder 2">
            <a:extLst>
              <a:ext uri="{FF2B5EF4-FFF2-40B4-BE49-F238E27FC236}">
                <a16:creationId xmlns:a16="http://schemas.microsoft.com/office/drawing/2014/main" id="{9C46A0CE-A35B-40AD-BFBB-035B03D14A7D}"/>
              </a:ext>
            </a:extLst>
          </p:cNvPr>
          <p:cNvSpPr>
            <a:spLocks noGrp="1"/>
          </p:cNvSpPr>
          <p:nvPr>
            <p:ph idx="1"/>
          </p:nvPr>
        </p:nvSpPr>
        <p:spPr/>
        <p:txBody>
          <a:bodyPr>
            <a:normAutofit/>
          </a:bodyPr>
          <a:lstStyle/>
          <a:p>
            <a:r>
              <a:rPr lang="en-US" dirty="0"/>
              <a:t>Occupational health and safety is an instrument to protect workers, companies, the environment and the surrounding community from hazards due to work accidents.</a:t>
            </a:r>
          </a:p>
          <a:p>
            <a:endParaRPr lang="en-US" dirty="0"/>
          </a:p>
          <a:p>
            <a:r>
              <a:rPr lang="en-US" dirty="0"/>
              <a:t>The implementation of OSH is an ethical responsibility to maintain the safety of fellow human beings, not just the fulfillment of laws and regulations.</a:t>
            </a:r>
          </a:p>
          <a:p>
            <a:endParaRPr lang="en-US" dirty="0"/>
          </a:p>
          <a:p>
            <a:r>
              <a:rPr lang="en-US" dirty="0"/>
              <a:t>OSH is a reflection of organizational culture, so that it is carried out by the company with full responsibility, not just to obtain awards or certificates.</a:t>
            </a:r>
          </a:p>
        </p:txBody>
      </p:sp>
    </p:spTree>
    <p:extLst>
      <p:ext uri="{BB962C8B-B14F-4D97-AF65-F5344CB8AC3E}">
        <p14:creationId xmlns:p14="http://schemas.microsoft.com/office/powerpoint/2010/main" val="313032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we learn</a:t>
            </a:r>
          </a:p>
        </p:txBody>
      </p:sp>
      <p:sp>
        <p:nvSpPr>
          <p:cNvPr id="3" name="Content Placeholder 2"/>
          <p:cNvSpPr>
            <a:spLocks noGrp="1"/>
          </p:cNvSpPr>
          <p:nvPr>
            <p:ph idx="1"/>
          </p:nvPr>
        </p:nvSpPr>
        <p:spPr/>
        <p:txBody>
          <a:bodyPr/>
          <a:lstStyle/>
          <a:p>
            <a:r>
              <a:rPr lang="en-US" dirty="0"/>
              <a:t>Definition and history of OSH</a:t>
            </a:r>
          </a:p>
          <a:p>
            <a:r>
              <a:rPr lang="en-US" dirty="0"/>
              <a:t>Law and regulation of OSH at previous government and nowadays </a:t>
            </a:r>
          </a:p>
          <a:p>
            <a:r>
              <a:rPr lang="en-US" dirty="0"/>
              <a:t>Physical working environment</a:t>
            </a:r>
          </a:p>
          <a:p>
            <a:r>
              <a:rPr lang="en-US" dirty="0"/>
              <a:t>Quiz</a:t>
            </a:r>
          </a:p>
          <a:p>
            <a:r>
              <a:rPr lang="en-US" dirty="0"/>
              <a:t>Employee Relations at the workplace and outside the workplace</a:t>
            </a:r>
          </a:p>
          <a:p>
            <a:r>
              <a:rPr lang="en-US" dirty="0"/>
              <a:t>Danger Sources and Work Accident Prevention</a:t>
            </a:r>
          </a:p>
          <a:p>
            <a:r>
              <a:rPr lang="en-US" dirty="0"/>
              <a:t>Factors that affecting OSH</a:t>
            </a:r>
          </a:p>
          <a:p>
            <a:r>
              <a:rPr lang="en-US" dirty="0"/>
              <a:t>Mid exam</a:t>
            </a:r>
          </a:p>
        </p:txBody>
      </p:sp>
    </p:spTree>
    <p:extLst>
      <p:ext uri="{BB962C8B-B14F-4D97-AF65-F5344CB8AC3E}">
        <p14:creationId xmlns:p14="http://schemas.microsoft.com/office/powerpoint/2010/main" val="1699075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F995D-5A2C-4A3F-BBD5-C4BF71173563}"/>
              </a:ext>
            </a:extLst>
          </p:cNvPr>
          <p:cNvSpPr>
            <a:spLocks noGrp="1"/>
          </p:cNvSpPr>
          <p:nvPr>
            <p:ph type="title"/>
          </p:nvPr>
        </p:nvSpPr>
        <p:spPr/>
        <p:txBody>
          <a:bodyPr/>
          <a:lstStyle/>
          <a:p>
            <a:r>
              <a:rPr lang="en-US" sz="4400" dirty="0"/>
              <a:t>The importance of implementing </a:t>
            </a:r>
            <a:r>
              <a:rPr lang="en-US" sz="4400" dirty="0" err="1"/>
              <a:t>osh</a:t>
            </a:r>
            <a:endParaRPr lang="en-US" dirty="0"/>
          </a:p>
        </p:txBody>
      </p:sp>
      <p:sp>
        <p:nvSpPr>
          <p:cNvPr id="3" name="Content Placeholder 2">
            <a:extLst>
              <a:ext uri="{FF2B5EF4-FFF2-40B4-BE49-F238E27FC236}">
                <a16:creationId xmlns:a16="http://schemas.microsoft.com/office/drawing/2014/main" id="{BA124A97-05F3-4E0D-94FC-3D6D417A3A68}"/>
              </a:ext>
            </a:extLst>
          </p:cNvPr>
          <p:cNvSpPr>
            <a:spLocks noGrp="1"/>
          </p:cNvSpPr>
          <p:nvPr>
            <p:ph idx="1"/>
          </p:nvPr>
        </p:nvSpPr>
        <p:spPr/>
        <p:txBody>
          <a:bodyPr/>
          <a:lstStyle/>
          <a:p>
            <a:r>
              <a:rPr lang="en-US" dirty="0"/>
              <a:t>A good OSH implementation shows the labor conditions in a company.</a:t>
            </a:r>
          </a:p>
          <a:p>
            <a:endParaRPr lang="en-US" dirty="0"/>
          </a:p>
          <a:p>
            <a:r>
              <a:rPr lang="en-US" dirty="0"/>
              <a:t>Implementing OSH is part of the production process and can make company performance more efficient and prevent losses due to work accidents. Thus, the implementation of OSH can also increase company profits.</a:t>
            </a:r>
          </a:p>
        </p:txBody>
      </p:sp>
    </p:spTree>
    <p:extLst>
      <p:ext uri="{BB962C8B-B14F-4D97-AF65-F5344CB8AC3E}">
        <p14:creationId xmlns:p14="http://schemas.microsoft.com/office/powerpoint/2010/main" val="1429932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9D4B61-1C3D-4992-BE0B-A40397DF6C9E}"/>
              </a:ext>
            </a:extLst>
          </p:cNvPr>
          <p:cNvSpPr>
            <a:spLocks noGrp="1"/>
          </p:cNvSpPr>
          <p:nvPr>
            <p:ph type="title"/>
          </p:nvPr>
        </p:nvSpPr>
        <p:spPr/>
        <p:txBody>
          <a:bodyPr>
            <a:normAutofit/>
          </a:bodyPr>
          <a:lstStyle/>
          <a:p>
            <a:r>
              <a:rPr lang="en-US" sz="4400" dirty="0"/>
              <a:t>OSH Symbol</a:t>
            </a:r>
          </a:p>
        </p:txBody>
      </p:sp>
    </p:spTree>
    <p:extLst>
      <p:ext uri="{BB962C8B-B14F-4D97-AF65-F5344CB8AC3E}">
        <p14:creationId xmlns:p14="http://schemas.microsoft.com/office/powerpoint/2010/main" val="175561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6F30-5AE9-40A7-8A36-16402C0A0D59}"/>
              </a:ext>
            </a:extLst>
          </p:cNvPr>
          <p:cNvSpPr>
            <a:spLocks noGrp="1"/>
          </p:cNvSpPr>
          <p:nvPr>
            <p:ph type="title"/>
          </p:nvPr>
        </p:nvSpPr>
        <p:spPr/>
        <p:txBody>
          <a:bodyPr/>
          <a:lstStyle/>
          <a:p>
            <a:r>
              <a:rPr lang="en-US" dirty="0"/>
              <a:t>OSH Symbol</a:t>
            </a:r>
          </a:p>
        </p:txBody>
      </p:sp>
      <p:sp>
        <p:nvSpPr>
          <p:cNvPr id="3" name="Content Placeholder 2">
            <a:extLst>
              <a:ext uri="{FF2B5EF4-FFF2-40B4-BE49-F238E27FC236}">
                <a16:creationId xmlns:a16="http://schemas.microsoft.com/office/drawing/2014/main" id="{01F3D321-D2FA-4B16-A898-C7A929A95424}"/>
              </a:ext>
            </a:extLst>
          </p:cNvPr>
          <p:cNvSpPr>
            <a:spLocks noGrp="1"/>
          </p:cNvSpPr>
          <p:nvPr>
            <p:ph idx="1"/>
          </p:nvPr>
        </p:nvSpPr>
        <p:spPr>
          <a:xfrm>
            <a:off x="4280452" y="2464904"/>
            <a:ext cx="4234898" cy="3712058"/>
          </a:xfrm>
        </p:spPr>
        <p:txBody>
          <a:bodyPr/>
          <a:lstStyle/>
          <a:p>
            <a:pPr marL="0" indent="0">
              <a:buNone/>
            </a:pPr>
            <a:r>
              <a:rPr lang="en-US" dirty="0"/>
              <a:t>Decree of the Minister of Manpower of the Republic of Indonesia Number: </a:t>
            </a:r>
            <a:r>
              <a:rPr lang="en-US" dirty="0" err="1"/>
              <a:t>Kep</a:t>
            </a:r>
            <a:r>
              <a:rPr lang="en-US" dirty="0"/>
              <a:t>. 1135 / Men / 1987 concerning the Occupational Safety and Health Flag describes the shape of the OSH emblem as a circle circled by a green eleven-toothed wheel on a white base color.</a:t>
            </a:r>
          </a:p>
        </p:txBody>
      </p:sp>
      <p:pic>
        <p:nvPicPr>
          <p:cNvPr id="5" name="Picture 4">
            <a:extLst>
              <a:ext uri="{FF2B5EF4-FFF2-40B4-BE49-F238E27FC236}">
                <a16:creationId xmlns:a16="http://schemas.microsoft.com/office/drawing/2014/main" id="{615A5691-EFEC-4F74-97E2-B7C5AC9CE7D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52332" y="2156927"/>
            <a:ext cx="2772044" cy="2781472"/>
          </a:xfrm>
          <a:prstGeom prst="rect">
            <a:avLst/>
          </a:prstGeom>
          <a:effectLst>
            <a:outerShdw blurRad="38100" dist="38100" dir="5400000" algn="ctr" rotWithShape="0">
              <a:schemeClr val="tx1">
                <a:alpha val="20000"/>
              </a:schemeClr>
            </a:outerShdw>
          </a:effectLst>
        </p:spPr>
      </p:pic>
    </p:spTree>
    <p:extLst>
      <p:ext uri="{BB962C8B-B14F-4D97-AF65-F5344CB8AC3E}">
        <p14:creationId xmlns:p14="http://schemas.microsoft.com/office/powerpoint/2010/main" val="452587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6F30-5AE9-40A7-8A36-16402C0A0D59}"/>
              </a:ext>
            </a:extLst>
          </p:cNvPr>
          <p:cNvSpPr>
            <a:spLocks noGrp="1"/>
          </p:cNvSpPr>
          <p:nvPr>
            <p:ph type="title"/>
          </p:nvPr>
        </p:nvSpPr>
        <p:spPr/>
        <p:txBody>
          <a:bodyPr/>
          <a:lstStyle/>
          <a:p>
            <a:r>
              <a:rPr lang="en-US" dirty="0"/>
              <a:t>OSH Symbol</a:t>
            </a:r>
          </a:p>
        </p:txBody>
      </p:sp>
      <p:sp>
        <p:nvSpPr>
          <p:cNvPr id="3" name="Content Placeholder 2">
            <a:extLst>
              <a:ext uri="{FF2B5EF4-FFF2-40B4-BE49-F238E27FC236}">
                <a16:creationId xmlns:a16="http://schemas.microsoft.com/office/drawing/2014/main" id="{01F3D321-D2FA-4B16-A898-C7A929A95424}"/>
              </a:ext>
            </a:extLst>
          </p:cNvPr>
          <p:cNvSpPr>
            <a:spLocks noGrp="1"/>
          </p:cNvSpPr>
          <p:nvPr>
            <p:ph idx="1"/>
          </p:nvPr>
        </p:nvSpPr>
        <p:spPr>
          <a:xfrm>
            <a:off x="4280452" y="1921565"/>
            <a:ext cx="4234898" cy="4255398"/>
          </a:xfrm>
        </p:spPr>
        <p:txBody>
          <a:bodyPr>
            <a:normAutofit/>
          </a:bodyPr>
          <a:lstStyle/>
          <a:p>
            <a:pPr marL="0" indent="0">
              <a:buNone/>
            </a:pPr>
            <a:r>
              <a:rPr lang="en-US" dirty="0"/>
              <a:t>The meaning of the OSH symbol:</a:t>
            </a:r>
          </a:p>
          <a:p>
            <a:r>
              <a:rPr lang="en-US" dirty="0"/>
              <a:t>Cross: free from accidents and occupational diseases.</a:t>
            </a:r>
          </a:p>
          <a:p>
            <a:r>
              <a:rPr lang="en-US" dirty="0"/>
              <a:t>Gear: work with physical and spiritual health.</a:t>
            </a:r>
          </a:p>
          <a:p>
            <a:r>
              <a:rPr lang="en-US" dirty="0"/>
              <a:t>White color: clean and holy.</a:t>
            </a:r>
          </a:p>
          <a:p>
            <a:r>
              <a:rPr lang="en-US" dirty="0"/>
              <a:t>Green color: safe, healthy, prosperous.</a:t>
            </a:r>
          </a:p>
          <a:p>
            <a:r>
              <a:rPr lang="en-US" dirty="0"/>
              <a:t>Eleven gears: eleven chapters in Law no. 1 of 1970 concerning Work Safety.</a:t>
            </a:r>
          </a:p>
        </p:txBody>
      </p:sp>
      <p:pic>
        <p:nvPicPr>
          <p:cNvPr id="5" name="Picture 4">
            <a:extLst>
              <a:ext uri="{FF2B5EF4-FFF2-40B4-BE49-F238E27FC236}">
                <a16:creationId xmlns:a16="http://schemas.microsoft.com/office/drawing/2014/main" id="{615A5691-EFEC-4F74-97E2-B7C5AC9CE7D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52332" y="2156927"/>
            <a:ext cx="2772044" cy="2781472"/>
          </a:xfrm>
          <a:prstGeom prst="rect">
            <a:avLst/>
          </a:prstGeom>
          <a:effectLst>
            <a:outerShdw blurRad="38100" dist="38100" dir="5400000" algn="ctr" rotWithShape="0">
              <a:schemeClr val="tx1">
                <a:alpha val="20000"/>
              </a:schemeClr>
            </a:outerShdw>
          </a:effectLst>
        </p:spPr>
      </p:pic>
    </p:spTree>
    <p:extLst>
      <p:ext uri="{BB962C8B-B14F-4D97-AF65-F5344CB8AC3E}">
        <p14:creationId xmlns:p14="http://schemas.microsoft.com/office/powerpoint/2010/main" val="2300256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3D7F-71DE-4479-8914-DEAC4B7F7B68}"/>
              </a:ext>
            </a:extLst>
          </p:cNvPr>
          <p:cNvSpPr>
            <a:spLocks noGrp="1"/>
          </p:cNvSpPr>
          <p:nvPr>
            <p:ph type="title"/>
          </p:nvPr>
        </p:nvSpPr>
        <p:spPr/>
        <p:txBody>
          <a:bodyPr/>
          <a:lstStyle/>
          <a:p>
            <a:r>
              <a:rPr lang="en-US" dirty="0"/>
              <a:t>TASK 1</a:t>
            </a:r>
          </a:p>
        </p:txBody>
      </p:sp>
      <p:sp>
        <p:nvSpPr>
          <p:cNvPr id="3" name="Content Placeholder 2">
            <a:extLst>
              <a:ext uri="{FF2B5EF4-FFF2-40B4-BE49-F238E27FC236}">
                <a16:creationId xmlns:a16="http://schemas.microsoft.com/office/drawing/2014/main" id="{5A34A984-318B-4445-9684-E6B415076C49}"/>
              </a:ext>
            </a:extLst>
          </p:cNvPr>
          <p:cNvSpPr>
            <a:spLocks noGrp="1"/>
          </p:cNvSpPr>
          <p:nvPr>
            <p:ph idx="1"/>
          </p:nvPr>
        </p:nvSpPr>
        <p:spPr/>
        <p:txBody>
          <a:bodyPr>
            <a:normAutofit lnSpcReduction="10000"/>
          </a:bodyPr>
          <a:lstStyle/>
          <a:p>
            <a:pPr marL="0" indent="0">
              <a:spcBef>
                <a:spcPts val="0"/>
              </a:spcBef>
              <a:buNone/>
            </a:pPr>
            <a:r>
              <a:rPr lang="en-US" sz="2400" dirty="0">
                <a:latin typeface="Arial Unicode MS" panose="020B0604020202020204" pitchFamily="34" charset="-128"/>
              </a:rPr>
              <a:t>Write an article that contains an explanation of the following topics:</a:t>
            </a:r>
          </a:p>
          <a:p>
            <a:pPr marL="0" indent="0">
              <a:spcBef>
                <a:spcPts val="0"/>
              </a:spcBef>
              <a:buNone/>
            </a:pPr>
            <a:endParaRPr lang="en-US" sz="2400" dirty="0">
              <a:latin typeface="Arial Unicode MS" panose="020B0604020202020204" pitchFamily="34" charset="-128"/>
            </a:endParaRPr>
          </a:p>
          <a:p>
            <a:pPr>
              <a:spcBef>
                <a:spcPts val="0"/>
              </a:spcBef>
            </a:pPr>
            <a:r>
              <a:rPr lang="id-ID" altLang="id-ID" sz="2400" dirty="0">
                <a:latin typeface="Arial Unicode MS" panose="020B0604020202020204" pitchFamily="34" charset="-128"/>
              </a:rPr>
              <a:t>History of Polynema (year founded, first-last leader, Ti was founded, photos) </a:t>
            </a:r>
          </a:p>
          <a:p>
            <a:pPr>
              <a:spcBef>
                <a:spcPts val="0"/>
              </a:spcBef>
            </a:pPr>
            <a:r>
              <a:rPr lang="id-ID" altLang="id-ID" sz="2400" dirty="0">
                <a:latin typeface="Arial Unicode MS" panose="020B0604020202020204" pitchFamily="34" charset="-128"/>
              </a:rPr>
              <a:t>Look for K3 devices in the information technology department (photo and device name, Location) </a:t>
            </a:r>
          </a:p>
          <a:p>
            <a:pPr>
              <a:spcBef>
                <a:spcPts val="0"/>
              </a:spcBef>
            </a:pPr>
            <a:r>
              <a:rPr lang="id-ID" altLang="id-ID" sz="2400" dirty="0">
                <a:latin typeface="Arial Unicode MS" panose="020B0604020202020204" pitchFamily="34" charset="-128"/>
              </a:rPr>
              <a:t>look for k3 in the information technology department based on the meaning of the k3 symbol (photo and explanation) </a:t>
            </a:r>
          </a:p>
          <a:p>
            <a:pPr>
              <a:spcBef>
                <a:spcPts val="0"/>
              </a:spcBef>
            </a:pPr>
            <a:r>
              <a:rPr lang="id-ID" altLang="id-ID" sz="2400" dirty="0">
                <a:latin typeface="Arial Unicode MS" panose="020B0604020202020204" pitchFamily="34" charset="-128"/>
              </a:rPr>
              <a:t>Collected word and pdf to the drive link address. </a:t>
            </a:r>
          </a:p>
          <a:p>
            <a:pPr marL="0" indent="0">
              <a:spcBef>
                <a:spcPts val="0"/>
              </a:spcBef>
              <a:buNone/>
            </a:pPr>
            <a:endParaRPr lang="en-US" sz="2400" dirty="0">
              <a:latin typeface="Arial Unicode MS" panose="020B0604020202020204" pitchFamily="34" charset="-128"/>
            </a:endParaRPr>
          </a:p>
          <a:p>
            <a:pPr marL="0" indent="0">
              <a:spcBef>
                <a:spcPts val="0"/>
              </a:spcBef>
              <a:buNone/>
            </a:pPr>
            <a:r>
              <a:rPr lang="en-US" sz="2400" dirty="0">
                <a:latin typeface="Arial Unicode MS" panose="020B0604020202020204" pitchFamily="34" charset="-128"/>
              </a:rPr>
              <a:t>Name_</a:t>
            </a:r>
            <a:r>
              <a:rPr lang="id-ID" sz="2400" dirty="0">
                <a:latin typeface="Arial Unicode MS" panose="020B0604020202020204" pitchFamily="34" charset="-128"/>
              </a:rPr>
              <a:t>absent_nim_</a:t>
            </a:r>
            <a:r>
              <a:rPr lang="en-US" sz="2400" dirty="0">
                <a:latin typeface="Arial Unicode MS" panose="020B0604020202020204" pitchFamily="34" charset="-128"/>
              </a:rPr>
              <a:t>Task1.pdf</a:t>
            </a:r>
            <a:r>
              <a:rPr lang="id-ID" sz="2400">
                <a:latin typeface="Arial Unicode MS" panose="020B0604020202020204" pitchFamily="34" charset="-128"/>
              </a:rPr>
              <a:t>/word</a:t>
            </a:r>
            <a:endParaRPr lang="en-US" sz="2400" dirty="0">
              <a:latin typeface="Arial Unicode MS" panose="020B0604020202020204" pitchFamily="34" charset="-128"/>
            </a:endParaRPr>
          </a:p>
          <a:p>
            <a:pPr marL="0" indent="0" rtl="0" fontAlgn="base">
              <a:spcBef>
                <a:spcPts val="0"/>
              </a:spcBef>
              <a:spcAft>
                <a:spcPts val="800"/>
              </a:spcAft>
              <a:buNone/>
            </a:pPr>
            <a:endParaRPr lang="en-US" sz="2400" b="0" i="0" u="none" strike="noStrike" dirty="0">
              <a:solidFill>
                <a:srgbClr val="000000"/>
              </a:solidFill>
              <a:effectLst/>
              <a:latin typeface="Calibri" panose="020F0502020204030204" pitchFamily="34" charset="0"/>
            </a:endParaRPr>
          </a:p>
          <a:p>
            <a:endParaRPr lang="en-US" dirty="0"/>
          </a:p>
        </p:txBody>
      </p:sp>
      <p:sp>
        <p:nvSpPr>
          <p:cNvPr id="9" name="Rectangle 6">
            <a:extLst>
              <a:ext uri="{FF2B5EF4-FFF2-40B4-BE49-F238E27FC236}">
                <a16:creationId xmlns:a16="http://schemas.microsoft.com/office/drawing/2014/main" id="{1FDD7AF4-AF24-086C-BFD6-ECEE6FA892EB}"/>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000" b="0" i="0" u="none" strike="noStrike" cap="none" normalizeH="0" baseline="0" dirty="0">
                <a:ln>
                  <a:noFill/>
                </a:ln>
                <a:solidFill>
                  <a:schemeClr val="tx1"/>
                </a:solidFill>
                <a:effectLst/>
                <a:latin typeface="Arial Unicode MS" panose="020B0604020202020204" pitchFamily="34" charset="-128"/>
              </a:rPr>
              <a:t>Collected word and pdf to the drive link address.</a:t>
            </a:r>
            <a:r>
              <a:rPr kumimoji="0" lang="id-ID" altLang="id-ID" sz="800" b="0" i="0" u="none" strike="noStrike" cap="none" normalizeH="0" baseline="0" dirty="0">
                <a:ln>
                  <a:noFill/>
                </a:ln>
                <a:solidFill>
                  <a:schemeClr val="tx1"/>
                </a:solidFill>
                <a:effectLst/>
              </a:rPr>
              <a:t> </a:t>
            </a:r>
            <a:endParaRPr kumimoji="0" lang="id-ID" altLang="id-ID"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3999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we learn</a:t>
            </a:r>
          </a:p>
        </p:txBody>
      </p:sp>
      <p:sp>
        <p:nvSpPr>
          <p:cNvPr id="3" name="Content Placeholder 2"/>
          <p:cNvSpPr>
            <a:spLocks noGrp="1"/>
          </p:cNvSpPr>
          <p:nvPr>
            <p:ph idx="1"/>
          </p:nvPr>
        </p:nvSpPr>
        <p:spPr/>
        <p:txBody>
          <a:bodyPr>
            <a:normAutofit lnSpcReduction="10000"/>
          </a:bodyPr>
          <a:lstStyle/>
          <a:p>
            <a:r>
              <a:rPr lang="en-US" dirty="0"/>
              <a:t>Basic of OSH Regulation</a:t>
            </a:r>
          </a:p>
          <a:p>
            <a:r>
              <a:rPr lang="en-US" dirty="0"/>
              <a:t>Pre-employment Health Checks and After-Work Examinations</a:t>
            </a:r>
          </a:p>
          <a:p>
            <a:r>
              <a:rPr lang="en-US" dirty="0"/>
              <a:t>Work Safety Tools</a:t>
            </a:r>
          </a:p>
          <a:p>
            <a:r>
              <a:rPr lang="en-US" dirty="0"/>
              <a:t>Quiz 2</a:t>
            </a:r>
          </a:p>
          <a:p>
            <a:r>
              <a:rPr lang="en-US" dirty="0"/>
              <a:t>Definition and Objectives of Occupational Safety and Health Organization</a:t>
            </a:r>
          </a:p>
          <a:p>
            <a:r>
              <a:rPr lang="en-US" dirty="0"/>
              <a:t>OSH Organizational Structures</a:t>
            </a:r>
          </a:p>
          <a:p>
            <a:r>
              <a:rPr lang="en-US" dirty="0"/>
              <a:t>Basic Principles, Types, and Insurance Claims</a:t>
            </a:r>
          </a:p>
          <a:p>
            <a:r>
              <a:rPr lang="en-US" dirty="0"/>
              <a:t>Rights, Obligations, and Benefits for BPJS Participants</a:t>
            </a:r>
          </a:p>
          <a:p>
            <a:r>
              <a:rPr lang="en-US" dirty="0"/>
              <a:t>Final exam</a:t>
            </a:r>
          </a:p>
        </p:txBody>
      </p:sp>
    </p:spTree>
    <p:extLst>
      <p:ext uri="{BB962C8B-B14F-4D97-AF65-F5344CB8AC3E}">
        <p14:creationId xmlns:p14="http://schemas.microsoft.com/office/powerpoint/2010/main" val="96240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Assesment</a:t>
            </a:r>
            <a:r>
              <a:rPr lang="en-US" dirty="0"/>
              <a:t>(S)</a:t>
            </a:r>
          </a:p>
        </p:txBody>
      </p:sp>
      <p:sp>
        <p:nvSpPr>
          <p:cNvPr id="3" name="Content Placeholder 2"/>
          <p:cNvSpPr>
            <a:spLocks noGrp="1"/>
          </p:cNvSpPr>
          <p:nvPr>
            <p:ph idx="1"/>
          </p:nvPr>
        </p:nvSpPr>
        <p:spPr/>
        <p:txBody>
          <a:bodyPr/>
          <a:lstStyle/>
          <a:p>
            <a:r>
              <a:rPr lang="en-US" dirty="0"/>
              <a:t>Quiz 1, Quiz 2 	(10%)</a:t>
            </a:r>
          </a:p>
          <a:p>
            <a:r>
              <a:rPr lang="en-US" dirty="0"/>
              <a:t>Tasks 		(30%)</a:t>
            </a:r>
          </a:p>
          <a:p>
            <a:r>
              <a:rPr lang="en-US" dirty="0"/>
              <a:t>Mid exam		(20%)</a:t>
            </a:r>
          </a:p>
          <a:p>
            <a:r>
              <a:rPr lang="en-US" dirty="0"/>
              <a:t>Final Exam		(40%)</a:t>
            </a:r>
          </a:p>
        </p:txBody>
      </p:sp>
    </p:spTree>
    <p:extLst>
      <p:ext uri="{BB962C8B-B14F-4D97-AF65-F5344CB8AC3E}">
        <p14:creationId xmlns:p14="http://schemas.microsoft.com/office/powerpoint/2010/main" val="3496938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251A-7AA8-40F1-A622-2D5788528EBA}"/>
              </a:ext>
            </a:extLst>
          </p:cNvPr>
          <p:cNvSpPr>
            <a:spLocks noGrp="1"/>
          </p:cNvSpPr>
          <p:nvPr>
            <p:ph type="ctrTitle"/>
          </p:nvPr>
        </p:nvSpPr>
        <p:spPr/>
        <p:txBody>
          <a:bodyPr>
            <a:normAutofit/>
          </a:bodyPr>
          <a:lstStyle/>
          <a:p>
            <a:r>
              <a:rPr lang="en-US" dirty="0"/>
              <a:t>Introduction</a:t>
            </a:r>
            <a:br>
              <a:rPr lang="en-US" dirty="0"/>
            </a:br>
            <a:r>
              <a:rPr lang="en-US" dirty="0"/>
              <a:t>to occupational safety and health</a:t>
            </a:r>
          </a:p>
        </p:txBody>
      </p:sp>
      <p:sp>
        <p:nvSpPr>
          <p:cNvPr id="3" name="Subtitle 2">
            <a:extLst>
              <a:ext uri="{FF2B5EF4-FFF2-40B4-BE49-F238E27FC236}">
                <a16:creationId xmlns:a16="http://schemas.microsoft.com/office/drawing/2014/main" id="{FB9F4876-1038-471B-9D1D-D984EB7DF714}"/>
              </a:ext>
            </a:extLst>
          </p:cNvPr>
          <p:cNvSpPr>
            <a:spLocks noGrp="1"/>
          </p:cNvSpPr>
          <p:nvPr>
            <p:ph type="subTitle" idx="1"/>
          </p:nvPr>
        </p:nvSpPr>
        <p:spPr>
          <a:xfrm>
            <a:off x="802386" y="4389119"/>
            <a:ext cx="5918454" cy="1547855"/>
          </a:xfrm>
        </p:spPr>
        <p:txBody>
          <a:bodyPr>
            <a:normAutofit fontScale="92500" lnSpcReduction="20000"/>
          </a:bodyPr>
          <a:lstStyle/>
          <a:p>
            <a:r>
              <a:rPr lang="en-US" b="1" dirty="0"/>
              <a:t>TIM PENGAJAR MATA KULIAH KESEHATAN DAN KESELAMATAN KERJA</a:t>
            </a:r>
          </a:p>
          <a:p>
            <a:endParaRPr lang="en-US" dirty="0"/>
          </a:p>
          <a:p>
            <a:r>
              <a:rPr lang="en-US" dirty="0"/>
              <a:t>JURUSAN TEKNOLOGI INFORMASI</a:t>
            </a:r>
          </a:p>
          <a:p>
            <a:r>
              <a:rPr lang="en-US" dirty="0"/>
              <a:t>POLITEKNIK NEGERI MALANG</a:t>
            </a:r>
          </a:p>
        </p:txBody>
      </p:sp>
    </p:spTree>
    <p:extLst>
      <p:ext uri="{BB962C8B-B14F-4D97-AF65-F5344CB8AC3E}">
        <p14:creationId xmlns:p14="http://schemas.microsoft.com/office/powerpoint/2010/main" val="887551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215E-7795-4DB1-A4E5-A9277ACA7781}"/>
              </a:ext>
            </a:extLst>
          </p:cNvPr>
          <p:cNvSpPr>
            <a:spLocks noGrp="1"/>
          </p:cNvSpPr>
          <p:nvPr>
            <p:ph type="title"/>
          </p:nvPr>
        </p:nvSpPr>
        <p:spPr/>
        <p:txBody>
          <a:bodyPr/>
          <a:lstStyle/>
          <a:p>
            <a:r>
              <a:rPr lang="en-US" dirty="0"/>
              <a:t>topic</a:t>
            </a:r>
          </a:p>
        </p:txBody>
      </p:sp>
      <p:sp>
        <p:nvSpPr>
          <p:cNvPr id="3" name="Content Placeholder 2">
            <a:extLst>
              <a:ext uri="{FF2B5EF4-FFF2-40B4-BE49-F238E27FC236}">
                <a16:creationId xmlns:a16="http://schemas.microsoft.com/office/drawing/2014/main" id="{C7F59F36-D0E4-4159-B38C-E2C1189F288C}"/>
              </a:ext>
            </a:extLst>
          </p:cNvPr>
          <p:cNvSpPr>
            <a:spLocks noGrp="1"/>
          </p:cNvSpPr>
          <p:nvPr>
            <p:ph idx="1"/>
          </p:nvPr>
        </p:nvSpPr>
        <p:spPr/>
        <p:txBody>
          <a:bodyPr/>
          <a:lstStyle/>
          <a:p>
            <a:r>
              <a:rPr lang="en-US" dirty="0"/>
              <a:t>OSH Definition</a:t>
            </a:r>
          </a:p>
          <a:p>
            <a:r>
              <a:rPr lang="en-US" dirty="0"/>
              <a:t>OSH History </a:t>
            </a:r>
          </a:p>
          <a:p>
            <a:r>
              <a:rPr lang="en-US" dirty="0"/>
              <a:t>OSH History in Indonesia</a:t>
            </a:r>
          </a:p>
          <a:p>
            <a:r>
              <a:rPr lang="en-US" dirty="0"/>
              <a:t>The objectives of OSH</a:t>
            </a:r>
          </a:p>
          <a:p>
            <a:r>
              <a:rPr lang="en-US" dirty="0"/>
              <a:t>The importance of implementing OSH</a:t>
            </a:r>
          </a:p>
          <a:p>
            <a:r>
              <a:rPr lang="en-US" dirty="0"/>
              <a:t>OSH Symbol</a:t>
            </a:r>
          </a:p>
          <a:p>
            <a:endParaRPr lang="en-US" dirty="0"/>
          </a:p>
          <a:p>
            <a:endParaRPr lang="en-US" dirty="0"/>
          </a:p>
        </p:txBody>
      </p:sp>
    </p:spTree>
    <p:extLst>
      <p:ext uri="{BB962C8B-B14F-4D97-AF65-F5344CB8AC3E}">
        <p14:creationId xmlns:p14="http://schemas.microsoft.com/office/powerpoint/2010/main" val="4173836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9D4B61-1C3D-4992-BE0B-A40397DF6C9E}"/>
              </a:ext>
            </a:extLst>
          </p:cNvPr>
          <p:cNvSpPr>
            <a:spLocks noGrp="1"/>
          </p:cNvSpPr>
          <p:nvPr>
            <p:ph type="title"/>
          </p:nvPr>
        </p:nvSpPr>
        <p:spPr/>
        <p:txBody>
          <a:bodyPr>
            <a:normAutofit/>
          </a:bodyPr>
          <a:lstStyle/>
          <a:p>
            <a:br>
              <a:rPr lang="en-US" dirty="0"/>
            </a:br>
            <a:r>
              <a:rPr lang="en-US" sz="4400" dirty="0"/>
              <a:t>Definition of OSH</a:t>
            </a:r>
          </a:p>
        </p:txBody>
      </p:sp>
    </p:spTree>
    <p:extLst>
      <p:ext uri="{BB962C8B-B14F-4D97-AF65-F5344CB8AC3E}">
        <p14:creationId xmlns:p14="http://schemas.microsoft.com/office/powerpoint/2010/main" val="1138846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3C33C-0A94-4862-8FEF-70EEF2C7A042}"/>
              </a:ext>
            </a:extLst>
          </p:cNvPr>
          <p:cNvSpPr>
            <a:spLocks noGrp="1"/>
          </p:cNvSpPr>
          <p:nvPr>
            <p:ph type="title"/>
          </p:nvPr>
        </p:nvSpPr>
        <p:spPr>
          <a:xfrm>
            <a:off x="834886" y="484632"/>
            <a:ext cx="7623313" cy="1609344"/>
          </a:xfrm>
        </p:spPr>
        <p:txBody>
          <a:bodyPr/>
          <a:lstStyle/>
          <a:p>
            <a:r>
              <a:rPr lang="en-US" dirty="0" err="1"/>
              <a:t>DEFInition</a:t>
            </a:r>
            <a:endParaRPr lang="en-US" dirty="0"/>
          </a:p>
        </p:txBody>
      </p:sp>
      <p:sp>
        <p:nvSpPr>
          <p:cNvPr id="3" name="Content Placeholder 2">
            <a:extLst>
              <a:ext uri="{FF2B5EF4-FFF2-40B4-BE49-F238E27FC236}">
                <a16:creationId xmlns:a16="http://schemas.microsoft.com/office/drawing/2014/main" id="{EFF41D9A-815E-4419-826F-E8B3B9217244}"/>
              </a:ext>
            </a:extLst>
          </p:cNvPr>
          <p:cNvSpPr>
            <a:spLocks noGrp="1"/>
          </p:cNvSpPr>
          <p:nvPr>
            <p:ph idx="1"/>
          </p:nvPr>
        </p:nvSpPr>
        <p:spPr>
          <a:xfrm>
            <a:off x="4479234" y="1878633"/>
            <a:ext cx="4128879" cy="4351338"/>
          </a:xfrm>
        </p:spPr>
        <p:txBody>
          <a:bodyPr>
            <a:normAutofit/>
          </a:bodyPr>
          <a:lstStyle/>
          <a:p>
            <a:r>
              <a:rPr lang="en-US" dirty="0">
                <a:solidFill>
                  <a:srgbClr val="3366FF"/>
                </a:solidFill>
              </a:rPr>
              <a:t>Occupational safety </a:t>
            </a:r>
            <a:r>
              <a:rPr lang="en-US" dirty="0"/>
              <a:t>is a condition in which employees are protected from injuries caused by various work-related accidents.</a:t>
            </a:r>
            <a:endParaRPr lang="en-US" sz="2000" dirty="0"/>
          </a:p>
          <a:p>
            <a:r>
              <a:rPr lang="en-US" dirty="0">
                <a:solidFill>
                  <a:srgbClr val="3366FF"/>
                </a:solidFill>
              </a:rPr>
              <a:t>Occupational health</a:t>
            </a:r>
            <a:r>
              <a:rPr lang="en-US" dirty="0"/>
              <a:t> is a condition in which employees are free from various physical and emotional illnesses caused by work.</a:t>
            </a:r>
          </a:p>
        </p:txBody>
      </p:sp>
      <p:pic>
        <p:nvPicPr>
          <p:cNvPr id="5" name="Picture 4">
            <a:extLst>
              <a:ext uri="{FF2B5EF4-FFF2-40B4-BE49-F238E27FC236}">
                <a16:creationId xmlns:a16="http://schemas.microsoft.com/office/drawing/2014/main" id="{C4DD83B0-652A-4820-8F21-38F8DB135AB8}"/>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15942" t="4915" r="16232" b="14940"/>
          <a:stretch/>
        </p:blipFill>
        <p:spPr>
          <a:xfrm>
            <a:off x="534357" y="2599149"/>
            <a:ext cx="3682582" cy="2900501"/>
          </a:xfrm>
          <a:prstGeom prst="rect">
            <a:avLst/>
          </a:prstGeom>
        </p:spPr>
      </p:pic>
    </p:spTree>
    <p:extLst>
      <p:ext uri="{BB962C8B-B14F-4D97-AF65-F5344CB8AC3E}">
        <p14:creationId xmlns:p14="http://schemas.microsoft.com/office/powerpoint/2010/main" val="23292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3C33C-0A94-4862-8FEF-70EEF2C7A042}"/>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EFF41D9A-815E-4419-826F-E8B3B9217244}"/>
              </a:ext>
            </a:extLst>
          </p:cNvPr>
          <p:cNvSpPr>
            <a:spLocks noGrp="1"/>
          </p:cNvSpPr>
          <p:nvPr>
            <p:ph idx="1"/>
          </p:nvPr>
        </p:nvSpPr>
        <p:spPr/>
        <p:txBody>
          <a:bodyPr>
            <a:normAutofit fontScale="92500"/>
          </a:bodyPr>
          <a:lstStyle/>
          <a:p>
            <a:pPr marR="44450">
              <a:lnSpc>
                <a:spcPct val="100000"/>
              </a:lnSpc>
              <a:spcBef>
                <a:spcPts val="600"/>
              </a:spcBef>
            </a:pPr>
            <a:r>
              <a:rPr lang="en-US" sz="2400" dirty="0"/>
              <a:t>According to </a:t>
            </a:r>
            <a:r>
              <a:rPr lang="en-US" sz="2400" dirty="0" err="1">
                <a:solidFill>
                  <a:srgbClr val="3366FF"/>
                </a:solidFill>
              </a:rPr>
              <a:t>Mangkunegara</a:t>
            </a:r>
            <a:r>
              <a:rPr lang="en-US" sz="2400" dirty="0"/>
              <a:t>, Occupational Health and Safety is a thought and effort to ensure the integrity and perfection of the body and spirit of workers in particular and humans in general as well as work and culture to lead to a just and prosperous society.</a:t>
            </a:r>
          </a:p>
          <a:p>
            <a:pPr marR="44450">
              <a:lnSpc>
                <a:spcPct val="100000"/>
              </a:lnSpc>
              <a:spcBef>
                <a:spcPts val="600"/>
              </a:spcBef>
            </a:pPr>
            <a:endParaRPr lang="en-US" sz="2400" dirty="0"/>
          </a:p>
          <a:p>
            <a:pPr marR="44450">
              <a:lnSpc>
                <a:spcPct val="100000"/>
              </a:lnSpc>
              <a:spcBef>
                <a:spcPts val="600"/>
              </a:spcBef>
            </a:pPr>
            <a:r>
              <a:rPr lang="en-US" sz="2400" dirty="0"/>
              <a:t>According to the </a:t>
            </a:r>
            <a:r>
              <a:rPr lang="en-US" sz="2400" dirty="0">
                <a:solidFill>
                  <a:srgbClr val="3366FF"/>
                </a:solidFill>
              </a:rPr>
              <a:t>World Health Organization (WHO)</a:t>
            </a:r>
            <a:r>
              <a:rPr lang="en-US" sz="2400" dirty="0"/>
              <a:t> and the International Labor Organization (ILO), occupational safety and health is all that is related to safety and health in the workplace and has a strong objective in the immediate prevention of existing hazards.</a:t>
            </a:r>
          </a:p>
        </p:txBody>
      </p:sp>
    </p:spTree>
    <p:extLst>
      <p:ext uri="{BB962C8B-B14F-4D97-AF65-F5344CB8AC3E}">
        <p14:creationId xmlns:p14="http://schemas.microsoft.com/office/powerpoint/2010/main" val="918994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2873</TotalTime>
  <Words>1144</Words>
  <Application>Microsoft Office PowerPoint</Application>
  <PresentationFormat>On-screen Show (4:3)</PresentationFormat>
  <Paragraphs>112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Unicode MS</vt:lpstr>
      <vt:lpstr>Calibri</vt:lpstr>
      <vt:lpstr>Rockwell</vt:lpstr>
      <vt:lpstr>Rockwell Condensed</vt:lpstr>
      <vt:lpstr>Wingdings</vt:lpstr>
      <vt:lpstr>Wood Type</vt:lpstr>
      <vt:lpstr>occupational safety and health Course -RTI201008</vt:lpstr>
      <vt:lpstr>What will we learn</vt:lpstr>
      <vt:lpstr>What will we learn</vt:lpstr>
      <vt:lpstr>Assesment(S)</vt:lpstr>
      <vt:lpstr>Introduction to occupational safety and health</vt:lpstr>
      <vt:lpstr>topic</vt:lpstr>
      <vt:lpstr> Definition of OSH</vt:lpstr>
      <vt:lpstr>DEFInition</vt:lpstr>
      <vt:lpstr>definition</vt:lpstr>
      <vt:lpstr>History of osh in the world and in indonesia</vt:lpstr>
      <vt:lpstr>History of osh</vt:lpstr>
      <vt:lpstr>History of osh</vt:lpstr>
      <vt:lpstr>History of osh in indonesia</vt:lpstr>
      <vt:lpstr>History of osh in indonesia</vt:lpstr>
      <vt:lpstr>The objection of osh</vt:lpstr>
      <vt:lpstr>The objection of osh</vt:lpstr>
      <vt:lpstr>The objection of osh</vt:lpstr>
      <vt:lpstr>The importance of implementing osh</vt:lpstr>
      <vt:lpstr>The importance of implementing osh</vt:lpstr>
      <vt:lpstr>The importance of implementing osh</vt:lpstr>
      <vt:lpstr>OSH Symbol</vt:lpstr>
      <vt:lpstr>OSH Symbol</vt:lpstr>
      <vt:lpstr>OSH Symbol</vt:lpstr>
      <vt:lpstr>TASK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KESEHATAN DAN KESELAMATAN KERJA</dc:title>
  <dc:creator>Ashri Shabrina</dc:creator>
  <cp:lastModifiedBy>kadeksuarjuna87@gmail.com</cp:lastModifiedBy>
  <cp:revision>52</cp:revision>
  <dcterms:created xsi:type="dcterms:W3CDTF">2020-09-01T13:04:54Z</dcterms:created>
  <dcterms:modified xsi:type="dcterms:W3CDTF">2022-09-09T04:15:46Z</dcterms:modified>
</cp:coreProperties>
</file>