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77" r:id="rId3"/>
    <p:sldId id="278" r:id="rId4"/>
    <p:sldId id="274" r:id="rId5"/>
    <p:sldId id="260" r:id="rId6"/>
    <p:sldId id="279" r:id="rId7"/>
    <p:sldId id="276" r:id="rId8"/>
    <p:sldId id="257" r:id="rId9"/>
    <p:sldId id="284" r:id="rId10"/>
    <p:sldId id="261" r:id="rId11"/>
    <p:sldId id="262" r:id="rId12"/>
    <p:sldId id="263" r:id="rId13"/>
    <p:sldId id="264" r:id="rId14"/>
    <p:sldId id="265" r:id="rId15"/>
    <p:sldId id="266" r:id="rId16"/>
    <p:sldId id="269" r:id="rId17"/>
    <p:sldId id="267" r:id="rId18"/>
    <p:sldId id="268" r:id="rId19"/>
    <p:sldId id="271" r:id="rId20"/>
    <p:sldId id="283" r:id="rId21"/>
    <p:sldId id="272" r:id="rId22"/>
    <p:sldId id="281" r:id="rId23"/>
    <p:sldId id="282" r:id="rId24"/>
    <p:sldId id="273"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958" y="53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accent1"/>
            </a:gs>
          </a:gsLst>
          <a:path path="circle">
            <a:fillToRect l="100000" t="100000"/>
          </a:path>
          <a:tileRect r="-100000" b="-100000"/>
        </a:gra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8603" y="0"/>
            <a:ext cx="6065389" cy="6858189"/>
            <a:chOff x="2052402" y="0"/>
            <a:chExt cx="6065389" cy="5143642"/>
          </a:xfrm>
        </p:grpSpPr>
        <p:sp>
          <p:nvSpPr>
            <p:cNvPr id="11" name="Google Shape;11;p2"/>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 name="Google Shape;14;p2"/>
          <p:cNvSpPr txBox="1">
            <a:spLocks noGrp="1"/>
          </p:cNvSpPr>
          <p:nvPr>
            <p:ph type="ctrTitle"/>
          </p:nvPr>
        </p:nvSpPr>
        <p:spPr>
          <a:xfrm>
            <a:off x="685800" y="2362067"/>
            <a:ext cx="7772400" cy="2134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339925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A8E06-8D67-4389-9F1A-3C6014B37C8C}"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30AAF-28FC-49F9-B4E3-71A7D03E4086}" type="slidenum">
              <a:rPr lang="en-US" smtClean="0"/>
              <a:t>‹#›</a:t>
            </a:fld>
            <a:endParaRPr lang="en-US"/>
          </a:p>
        </p:txBody>
      </p:sp>
    </p:spTree>
    <p:extLst>
      <p:ext uri="{BB962C8B-B14F-4D97-AF65-F5344CB8AC3E}">
        <p14:creationId xmlns:p14="http://schemas.microsoft.com/office/powerpoint/2010/main" val="376512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rgbClr val="D1F6FF"/>
            </a:gs>
          </a:gsLst>
          <a:path path="circle">
            <a:fillToRect l="100000" t="100000"/>
          </a:path>
          <a:tileRect r="-100000" b="-100000"/>
        </a:gradFill>
        <a:effectLst/>
      </p:bgPr>
    </p:bg>
    <p:spTree>
      <p:nvGrpSpPr>
        <p:cNvPr id="1" name="Shape 15"/>
        <p:cNvGrpSpPr/>
        <p:nvPr/>
      </p:nvGrpSpPr>
      <p:grpSpPr>
        <a:xfrm>
          <a:off x="0" y="0"/>
          <a:ext cx="0" cy="0"/>
          <a:chOff x="0" y="0"/>
          <a:chExt cx="0" cy="0"/>
        </a:xfrm>
      </p:grpSpPr>
      <p:grpSp>
        <p:nvGrpSpPr>
          <p:cNvPr id="16" name="Google Shape;16;p3"/>
          <p:cNvGrpSpPr/>
          <p:nvPr/>
        </p:nvGrpSpPr>
        <p:grpSpPr>
          <a:xfrm>
            <a:off x="3078603" y="0"/>
            <a:ext cx="6065389" cy="6858189"/>
            <a:chOff x="2052402" y="0"/>
            <a:chExt cx="6065389" cy="5143642"/>
          </a:xfrm>
        </p:grpSpPr>
        <p:sp>
          <p:nvSpPr>
            <p:cNvPr id="17" name="Google Shape;17;p3"/>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20;p3"/>
          <p:cNvSpPr txBox="1">
            <a:spLocks noGrp="1"/>
          </p:cNvSpPr>
          <p:nvPr>
            <p:ph type="ctrTitle"/>
          </p:nvPr>
        </p:nvSpPr>
        <p:spPr>
          <a:xfrm>
            <a:off x="685800" y="2224201"/>
            <a:ext cx="7772400" cy="1748800"/>
          </a:xfrm>
          <a:prstGeom prst="rect">
            <a:avLst/>
          </a:prstGeom>
        </p:spPr>
        <p:txBody>
          <a:bodyPr spcFirstLastPara="1" wrap="square" lIns="0" tIns="0" rIns="0" bIns="0" anchor="b" anchorCtr="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a:r>
              <a:rPr lang="en-US"/>
              <a:t>Click to edit Master title style</a:t>
            </a:r>
            <a:endParaRPr/>
          </a:p>
        </p:txBody>
      </p:sp>
      <p:sp>
        <p:nvSpPr>
          <p:cNvPr id="21" name="Google Shape;21;p3"/>
          <p:cNvSpPr txBox="1">
            <a:spLocks noGrp="1"/>
          </p:cNvSpPr>
          <p:nvPr>
            <p:ph type="subTitle" idx="1"/>
          </p:nvPr>
        </p:nvSpPr>
        <p:spPr>
          <a:xfrm>
            <a:off x="685800" y="4102203"/>
            <a:ext cx="7772400" cy="5316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a:r>
              <a:rPr lang="en-US"/>
              <a:t>Click to edit Master subtitle style</a:t>
            </a:r>
            <a:endParaRPr/>
          </a:p>
        </p:txBody>
      </p:sp>
    </p:spTree>
    <p:extLst>
      <p:ext uri="{BB962C8B-B14F-4D97-AF65-F5344CB8AC3E}">
        <p14:creationId xmlns:p14="http://schemas.microsoft.com/office/powerpoint/2010/main" val="202820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grpSp>
        <p:nvGrpSpPr>
          <p:cNvPr id="23" name="Google Shape;23;p4"/>
          <p:cNvGrpSpPr/>
          <p:nvPr/>
        </p:nvGrpSpPr>
        <p:grpSpPr>
          <a:xfrm>
            <a:off x="3078603" y="0"/>
            <a:ext cx="6065389" cy="6858189"/>
            <a:chOff x="2052402" y="0"/>
            <a:chExt cx="6065389" cy="5143642"/>
          </a:xfrm>
        </p:grpSpPr>
        <p:sp>
          <p:nvSpPr>
            <p:cNvPr id="24" name="Google Shape;24;p4"/>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810450" y="2124667"/>
            <a:ext cx="5783700" cy="3649200"/>
          </a:xfrm>
          <a:prstGeom prst="rect">
            <a:avLst/>
          </a:prstGeom>
        </p:spPr>
        <p:txBody>
          <a:bodyPr spcFirstLastPara="1" wrap="square" lIns="0" tIns="0" rIns="0" bIns="0" anchor="t" anchorCtr="0">
            <a:noAutofit/>
          </a:bodyPr>
          <a:lstStyle>
            <a:lvl1pPr marL="457200" lvl="0" indent="-431800" rtl="0">
              <a:spcBef>
                <a:spcPts val="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rtl="0">
              <a:spcBef>
                <a:spcPts val="600"/>
              </a:spcBef>
              <a:spcAft>
                <a:spcPts val="600"/>
              </a:spcAft>
              <a:buClr>
                <a:schemeClr val="lt1"/>
              </a:buClr>
              <a:buSzPts val="3200"/>
              <a:buChar char="■"/>
              <a:defRPr sz="3200">
                <a:solidFill>
                  <a:schemeClr val="lt1"/>
                </a:solidFill>
              </a:defRPr>
            </a:lvl9pPr>
          </a:lstStyle>
          <a:p>
            <a:pPr lvl="0"/>
            <a:r>
              <a:rPr lang="en-US"/>
              <a:t>Click to edit Master text styles</a:t>
            </a:r>
          </a:p>
        </p:txBody>
      </p:sp>
      <p:sp>
        <p:nvSpPr>
          <p:cNvPr id="28" name="Google Shape;28;p4"/>
          <p:cNvSpPr txBox="1"/>
          <p:nvPr/>
        </p:nvSpPr>
        <p:spPr>
          <a:xfrm>
            <a:off x="810450" y="893692"/>
            <a:ext cx="1957200" cy="871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lt1"/>
                </a:solidFill>
                <a:latin typeface="Montserrat"/>
                <a:ea typeface="Montserrat"/>
                <a:cs typeface="Montserrat"/>
                <a:sym typeface="Montserrat"/>
              </a:rPr>
              <a:t>“</a:t>
            </a:r>
            <a:endParaRPr sz="9600" b="1">
              <a:solidFill>
                <a:schemeClr val="lt1"/>
              </a:solidFill>
              <a:latin typeface="Montserrat"/>
              <a:ea typeface="Montserrat"/>
              <a:cs typeface="Montserrat"/>
              <a:sym typeface="Montserrat"/>
            </a:endParaRPr>
          </a:p>
        </p:txBody>
      </p:sp>
      <p:sp>
        <p:nvSpPr>
          <p:cNvPr id="29" name="Google Shape;29;p4"/>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28712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31" name="Google Shape;31;p5"/>
          <p:cNvGrpSpPr/>
          <p:nvPr/>
        </p:nvGrpSpPr>
        <p:grpSpPr>
          <a:xfrm>
            <a:off x="5005048" y="0"/>
            <a:ext cx="4138960" cy="6858189"/>
            <a:chOff x="5005048" y="0"/>
            <a:chExt cx="4138960" cy="5143642"/>
          </a:xfrm>
        </p:grpSpPr>
        <p:sp>
          <p:nvSpPr>
            <p:cNvPr id="32" name="Google Shape;32;p5"/>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5"/>
          <p:cNvSpPr txBox="1">
            <a:spLocks noGrp="1"/>
          </p:cNvSpPr>
          <p:nvPr>
            <p:ph type="title"/>
          </p:nvPr>
        </p:nvSpPr>
        <p:spPr>
          <a:xfrm>
            <a:off x="855300" y="1114667"/>
            <a:ext cx="74334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6" name="Google Shape;36;p5"/>
          <p:cNvSpPr txBox="1">
            <a:spLocks noGrp="1"/>
          </p:cNvSpPr>
          <p:nvPr>
            <p:ph type="body" idx="1"/>
          </p:nvPr>
        </p:nvSpPr>
        <p:spPr>
          <a:xfrm>
            <a:off x="855300" y="1906863"/>
            <a:ext cx="7433400" cy="40452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pPr lvl="0"/>
            <a:r>
              <a:rPr lang="en-US"/>
              <a:t>Click to edit Master text styles</a:t>
            </a:r>
          </a:p>
        </p:txBody>
      </p:sp>
      <p:sp>
        <p:nvSpPr>
          <p:cNvPr id="37" name="Google Shape;37;p5"/>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425636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8"/>
        <p:cNvGrpSpPr/>
        <p:nvPr/>
      </p:nvGrpSpPr>
      <p:grpSpPr>
        <a:xfrm>
          <a:off x="0" y="0"/>
          <a:ext cx="0" cy="0"/>
          <a:chOff x="0" y="0"/>
          <a:chExt cx="0" cy="0"/>
        </a:xfrm>
      </p:grpSpPr>
      <p:grpSp>
        <p:nvGrpSpPr>
          <p:cNvPr id="39" name="Google Shape;39;p6"/>
          <p:cNvGrpSpPr/>
          <p:nvPr/>
        </p:nvGrpSpPr>
        <p:grpSpPr>
          <a:xfrm>
            <a:off x="5005048" y="0"/>
            <a:ext cx="4138960" cy="6858189"/>
            <a:chOff x="5005048" y="0"/>
            <a:chExt cx="4138960" cy="5143642"/>
          </a:xfrm>
        </p:grpSpPr>
        <p:sp>
          <p:nvSpPr>
            <p:cNvPr id="40" name="Google Shape;40;p6"/>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 name="Google Shape;43;p6"/>
          <p:cNvSpPr txBox="1">
            <a:spLocks noGrp="1"/>
          </p:cNvSpPr>
          <p:nvPr>
            <p:ph type="title"/>
          </p:nvPr>
        </p:nvSpPr>
        <p:spPr>
          <a:xfrm>
            <a:off x="855300" y="1114667"/>
            <a:ext cx="74334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4" name="Google Shape;44;p6"/>
          <p:cNvSpPr txBox="1">
            <a:spLocks noGrp="1"/>
          </p:cNvSpPr>
          <p:nvPr>
            <p:ph type="body" idx="1"/>
          </p:nvPr>
        </p:nvSpPr>
        <p:spPr>
          <a:xfrm>
            <a:off x="855300" y="1906867"/>
            <a:ext cx="3473100" cy="4426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45" name="Google Shape;45;p6"/>
          <p:cNvSpPr txBox="1">
            <a:spLocks noGrp="1"/>
          </p:cNvSpPr>
          <p:nvPr>
            <p:ph type="body" idx="2"/>
          </p:nvPr>
        </p:nvSpPr>
        <p:spPr>
          <a:xfrm>
            <a:off x="4815605" y="1906867"/>
            <a:ext cx="3473100" cy="4426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pPr lvl="0"/>
            <a:r>
              <a:rPr lang="en-US"/>
              <a:t>Click to edit Master text styles</a:t>
            </a:r>
          </a:p>
        </p:txBody>
      </p:sp>
      <p:sp>
        <p:nvSpPr>
          <p:cNvPr id="46" name="Google Shape;46;p6"/>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336535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7"/>
        <p:cNvGrpSpPr/>
        <p:nvPr/>
      </p:nvGrpSpPr>
      <p:grpSpPr>
        <a:xfrm>
          <a:off x="0" y="0"/>
          <a:ext cx="0" cy="0"/>
          <a:chOff x="0" y="0"/>
          <a:chExt cx="0" cy="0"/>
        </a:xfrm>
      </p:grpSpPr>
      <p:grpSp>
        <p:nvGrpSpPr>
          <p:cNvPr id="48" name="Google Shape;48;p7"/>
          <p:cNvGrpSpPr/>
          <p:nvPr/>
        </p:nvGrpSpPr>
        <p:grpSpPr>
          <a:xfrm>
            <a:off x="5005048" y="0"/>
            <a:ext cx="4138960" cy="6858189"/>
            <a:chOff x="5005048" y="0"/>
            <a:chExt cx="4138960" cy="5143642"/>
          </a:xfrm>
        </p:grpSpPr>
        <p:sp>
          <p:nvSpPr>
            <p:cNvPr id="49" name="Google Shape;49;p7"/>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p7"/>
          <p:cNvSpPr txBox="1">
            <a:spLocks noGrp="1"/>
          </p:cNvSpPr>
          <p:nvPr>
            <p:ph type="title"/>
          </p:nvPr>
        </p:nvSpPr>
        <p:spPr>
          <a:xfrm>
            <a:off x="855300" y="1114667"/>
            <a:ext cx="74334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3" name="Google Shape;53;p7"/>
          <p:cNvSpPr txBox="1">
            <a:spLocks noGrp="1"/>
          </p:cNvSpPr>
          <p:nvPr>
            <p:ph type="body" idx="1"/>
          </p:nvPr>
        </p:nvSpPr>
        <p:spPr>
          <a:xfrm>
            <a:off x="855300" y="1906867"/>
            <a:ext cx="2315700" cy="4426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4" name="Google Shape;54;p7"/>
          <p:cNvSpPr txBox="1">
            <a:spLocks noGrp="1"/>
          </p:cNvSpPr>
          <p:nvPr>
            <p:ph type="body" idx="2"/>
          </p:nvPr>
        </p:nvSpPr>
        <p:spPr>
          <a:xfrm>
            <a:off x="3414211" y="1906867"/>
            <a:ext cx="2315700" cy="4426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5" name="Google Shape;55;p7"/>
          <p:cNvSpPr txBox="1">
            <a:spLocks noGrp="1"/>
          </p:cNvSpPr>
          <p:nvPr>
            <p:ph type="body" idx="3"/>
          </p:nvPr>
        </p:nvSpPr>
        <p:spPr>
          <a:xfrm>
            <a:off x="5973122" y="1906867"/>
            <a:ext cx="2315700" cy="4426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pPr lvl="0"/>
            <a:r>
              <a:rPr lang="en-US"/>
              <a:t>Click to edit Master text styles</a:t>
            </a:r>
          </a:p>
        </p:txBody>
      </p:sp>
      <p:sp>
        <p:nvSpPr>
          <p:cNvPr id="56" name="Google Shape;56;p7"/>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34978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grpSp>
        <p:nvGrpSpPr>
          <p:cNvPr id="58" name="Google Shape;58;p8"/>
          <p:cNvGrpSpPr/>
          <p:nvPr/>
        </p:nvGrpSpPr>
        <p:grpSpPr>
          <a:xfrm>
            <a:off x="5005048" y="0"/>
            <a:ext cx="4138960" cy="6858189"/>
            <a:chOff x="5005048" y="0"/>
            <a:chExt cx="4138960" cy="5143642"/>
          </a:xfrm>
        </p:grpSpPr>
        <p:sp>
          <p:nvSpPr>
            <p:cNvPr id="59" name="Google Shape;59;p8"/>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8"/>
          <p:cNvSpPr txBox="1">
            <a:spLocks noGrp="1"/>
          </p:cNvSpPr>
          <p:nvPr>
            <p:ph type="title"/>
          </p:nvPr>
        </p:nvSpPr>
        <p:spPr>
          <a:xfrm>
            <a:off x="855300" y="1114667"/>
            <a:ext cx="7433400" cy="5284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3" name="Google Shape;63;p8"/>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168879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4"/>
        <p:cNvGrpSpPr/>
        <p:nvPr/>
      </p:nvGrpSpPr>
      <p:grpSpPr>
        <a:xfrm>
          <a:off x="0" y="0"/>
          <a:ext cx="0" cy="0"/>
          <a:chOff x="0" y="0"/>
          <a:chExt cx="0" cy="0"/>
        </a:xfrm>
      </p:grpSpPr>
      <p:grpSp>
        <p:nvGrpSpPr>
          <p:cNvPr id="65" name="Google Shape;65;p9"/>
          <p:cNvGrpSpPr/>
          <p:nvPr/>
        </p:nvGrpSpPr>
        <p:grpSpPr>
          <a:xfrm>
            <a:off x="5005048" y="0"/>
            <a:ext cx="4138960" cy="6858189"/>
            <a:chOff x="5005048" y="0"/>
            <a:chExt cx="4138960" cy="5143642"/>
          </a:xfrm>
        </p:grpSpPr>
        <p:sp>
          <p:nvSpPr>
            <p:cNvPr id="66" name="Google Shape;66;p9"/>
            <p:cNvSpPr/>
            <p:nvPr/>
          </p:nvSpPr>
          <p:spPr>
            <a:xfrm>
              <a:off x="5005049" y="0"/>
              <a:ext cx="4138960" cy="5143500"/>
            </a:xfrm>
            <a:custGeom>
              <a:avLst/>
              <a:gdLst/>
              <a:ahLst/>
              <a:cxnLst/>
              <a:rect l="l" t="t" r="r" b="b"/>
              <a:pathLst>
                <a:path w="5518613" h="6858000" extrusionOk="0">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avLst/>
              <a:gdLst/>
              <a:ahLst/>
              <a:cxnLst/>
              <a:rect l="l" t="t" r="r" b="b"/>
              <a:pathLst>
                <a:path w="5518613" h="6858190" extrusionOk="0">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avLst/>
              <a:gdLst/>
              <a:ahLst/>
              <a:cxnLst/>
              <a:rect l="l" t="t" r="r" b="b"/>
              <a:pathLst>
                <a:path w="4891368" h="6337788" extrusionOk="0">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 name="Google Shape;69;p9"/>
          <p:cNvSpPr txBox="1">
            <a:spLocks noGrp="1"/>
          </p:cNvSpPr>
          <p:nvPr>
            <p:ph type="body" idx="1"/>
          </p:nvPr>
        </p:nvSpPr>
        <p:spPr>
          <a:xfrm>
            <a:off x="855300" y="5875067"/>
            <a:ext cx="7433400" cy="400000"/>
          </a:xfrm>
          <a:prstGeom prst="rect">
            <a:avLst/>
          </a:prstGeom>
        </p:spPr>
        <p:txBody>
          <a:bodyPr spcFirstLastPara="1" wrap="square" lIns="0" tIns="0" rIns="0" bIns="0" anchor="t" anchorCtr="0">
            <a:noAutofit/>
          </a:bodyPr>
          <a:lstStyle>
            <a:lvl1pPr marL="457200" lvl="0" indent="-228600" rtl="0">
              <a:spcBef>
                <a:spcPts val="0"/>
              </a:spcBef>
              <a:spcAft>
                <a:spcPts val="600"/>
              </a:spcAft>
              <a:buClr>
                <a:schemeClr val="accent2"/>
              </a:buClr>
              <a:buSzPts val="1800"/>
              <a:buNone/>
              <a:defRPr sz="1800">
                <a:solidFill>
                  <a:schemeClr val="accent2"/>
                </a:solidFill>
              </a:defRPr>
            </a:lvl1pPr>
          </a:lstStyle>
          <a:p>
            <a:pPr lvl="0"/>
            <a:r>
              <a:rPr lang="en-US"/>
              <a:t>Click to edit Master text styles</a:t>
            </a:r>
          </a:p>
        </p:txBody>
      </p:sp>
      <p:sp>
        <p:nvSpPr>
          <p:cNvPr id="70" name="Google Shape;70;p9"/>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374337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grpSp>
        <p:nvGrpSpPr>
          <p:cNvPr id="72" name="Google Shape;72;p10"/>
          <p:cNvGrpSpPr/>
          <p:nvPr/>
        </p:nvGrpSpPr>
        <p:grpSpPr>
          <a:xfrm>
            <a:off x="3078603" y="0"/>
            <a:ext cx="6065389" cy="6858189"/>
            <a:chOff x="2052402" y="0"/>
            <a:chExt cx="6065389" cy="5143642"/>
          </a:xfrm>
        </p:grpSpPr>
        <p:sp>
          <p:nvSpPr>
            <p:cNvPr id="73" name="Google Shape;73;p10"/>
            <p:cNvSpPr/>
            <p:nvPr/>
          </p:nvSpPr>
          <p:spPr>
            <a:xfrm>
              <a:off x="2052402" y="0"/>
              <a:ext cx="6065388" cy="5143500"/>
            </a:xfrm>
            <a:custGeom>
              <a:avLst/>
              <a:gdLst/>
              <a:ahLst/>
              <a:cxnLst/>
              <a:rect l="l" t="t" r="r" b="b"/>
              <a:pathLst>
                <a:path w="8087184" h="6858000" extrusionOk="0">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avLst/>
              <a:gdLst/>
              <a:ahLst/>
              <a:cxnLst/>
              <a:rect l="l" t="t" r="r" b="b"/>
              <a:pathLst>
                <a:path w="8087184" h="6858190" extrusionOk="0">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avLst/>
              <a:gdLst/>
              <a:ahLst/>
              <a:cxnLst/>
              <a:rect l="l" t="t" r="r" b="b"/>
              <a:pathLst>
                <a:path w="7435051" h="6441453" extrusionOk="0">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10"/>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307280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1114667"/>
            <a:ext cx="74334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855300" y="1906863"/>
            <a:ext cx="7433400" cy="40452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marL="914400" lvl="1" indent="-3810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marL="1371600" lvl="2"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marL="1828800" lvl="3"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marL="2286000" lvl="4"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marL="2743200" lvl="5"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marL="3200400" lvl="6"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marL="3657600" lvl="7" indent="-381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marL="4114800" lvl="8" indent="-3810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rtl="0">
              <a:buNone/>
              <a:defRPr sz="1300" b="1">
                <a:solidFill>
                  <a:schemeClr val="dk2"/>
                </a:solidFill>
                <a:latin typeface="Montserrat"/>
                <a:ea typeface="Montserrat"/>
                <a:cs typeface="Montserrat"/>
                <a:sym typeface="Montserrat"/>
              </a:defRPr>
            </a:lvl1pPr>
            <a:lvl2pPr lvl="1" algn="r" rtl="0">
              <a:buNone/>
              <a:defRPr sz="1300" b="1">
                <a:solidFill>
                  <a:schemeClr val="dk2"/>
                </a:solidFill>
                <a:latin typeface="Montserrat"/>
                <a:ea typeface="Montserrat"/>
                <a:cs typeface="Montserrat"/>
                <a:sym typeface="Montserrat"/>
              </a:defRPr>
            </a:lvl2pPr>
            <a:lvl3pPr lvl="2" algn="r" rtl="0">
              <a:buNone/>
              <a:defRPr sz="1300" b="1">
                <a:solidFill>
                  <a:schemeClr val="dk2"/>
                </a:solidFill>
                <a:latin typeface="Montserrat"/>
                <a:ea typeface="Montserrat"/>
                <a:cs typeface="Montserrat"/>
                <a:sym typeface="Montserrat"/>
              </a:defRPr>
            </a:lvl3pPr>
            <a:lvl4pPr lvl="3" algn="r" rtl="0">
              <a:buNone/>
              <a:defRPr sz="1300" b="1">
                <a:solidFill>
                  <a:schemeClr val="dk2"/>
                </a:solidFill>
                <a:latin typeface="Montserrat"/>
                <a:ea typeface="Montserrat"/>
                <a:cs typeface="Montserrat"/>
                <a:sym typeface="Montserrat"/>
              </a:defRPr>
            </a:lvl4pPr>
            <a:lvl5pPr lvl="4" algn="r" rtl="0">
              <a:buNone/>
              <a:defRPr sz="1300" b="1">
                <a:solidFill>
                  <a:schemeClr val="dk2"/>
                </a:solidFill>
                <a:latin typeface="Montserrat"/>
                <a:ea typeface="Montserrat"/>
                <a:cs typeface="Montserrat"/>
                <a:sym typeface="Montserrat"/>
              </a:defRPr>
            </a:lvl5pPr>
            <a:lvl6pPr lvl="5" algn="r" rtl="0">
              <a:buNone/>
              <a:defRPr sz="1300" b="1">
                <a:solidFill>
                  <a:schemeClr val="dk2"/>
                </a:solidFill>
                <a:latin typeface="Montserrat"/>
                <a:ea typeface="Montserrat"/>
                <a:cs typeface="Montserrat"/>
                <a:sym typeface="Montserrat"/>
              </a:defRPr>
            </a:lvl6pPr>
            <a:lvl7pPr lvl="6" algn="r" rtl="0">
              <a:buNone/>
              <a:defRPr sz="1300" b="1">
                <a:solidFill>
                  <a:schemeClr val="dk2"/>
                </a:solidFill>
                <a:latin typeface="Montserrat"/>
                <a:ea typeface="Montserrat"/>
                <a:cs typeface="Montserrat"/>
                <a:sym typeface="Montserrat"/>
              </a:defRPr>
            </a:lvl7pPr>
            <a:lvl8pPr lvl="7" algn="r" rtl="0">
              <a:buNone/>
              <a:defRPr sz="1300" b="1">
                <a:solidFill>
                  <a:schemeClr val="dk2"/>
                </a:solidFill>
                <a:latin typeface="Montserrat"/>
                <a:ea typeface="Montserrat"/>
                <a:cs typeface="Montserrat"/>
                <a:sym typeface="Montserrat"/>
              </a:defRPr>
            </a:lvl8pPr>
            <a:lvl9pPr lvl="8" algn="r" rtl="0">
              <a:buNone/>
              <a:defRPr sz="1300" b="1">
                <a:solidFill>
                  <a:schemeClr val="dk2"/>
                </a:solidFill>
                <a:latin typeface="Montserrat"/>
                <a:ea typeface="Montserrat"/>
                <a:cs typeface="Montserrat"/>
                <a:sym typeface="Montserrat"/>
              </a:defRPr>
            </a:lvl9pPr>
          </a:lstStyle>
          <a:p>
            <a:fld id="{EBC30AAF-28FC-49F9-B4E3-71A7D03E4086}" type="slidenum">
              <a:rPr lang="en-US" smtClean="0"/>
              <a:t>‹#›</a:t>
            </a:fld>
            <a:endParaRPr lang="en-US"/>
          </a:p>
        </p:txBody>
      </p:sp>
    </p:spTree>
    <p:extLst>
      <p:ext uri="{BB962C8B-B14F-4D97-AF65-F5344CB8AC3E}">
        <p14:creationId xmlns:p14="http://schemas.microsoft.com/office/powerpoint/2010/main" val="808264260"/>
      </p:ext>
    </p:extLst>
  </p:cSld>
  <p:clrMap bg1="lt1" tx1="dk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5"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7CC7-CE49-4E4D-A568-71DED3C95950}"/>
              </a:ext>
            </a:extLst>
          </p:cNvPr>
          <p:cNvSpPr>
            <a:spLocks noGrp="1"/>
          </p:cNvSpPr>
          <p:nvPr>
            <p:ph type="ctrTitle"/>
          </p:nvPr>
        </p:nvSpPr>
        <p:spPr/>
        <p:txBody>
          <a:bodyPr>
            <a:noAutofit/>
          </a:bodyPr>
          <a:lstStyle/>
          <a:p>
            <a:r>
              <a:rPr lang="en-US" sz="4400" dirty="0" smtClean="0"/>
              <a:t>OCCUPATIONAL SAFETY AND HEALTH LAW FOUNDATION IN </a:t>
            </a:r>
            <a:r>
              <a:rPr lang="en-US" sz="4400" dirty="0"/>
              <a:t>INDONESIA</a:t>
            </a:r>
          </a:p>
        </p:txBody>
      </p:sp>
      <p:sp>
        <p:nvSpPr>
          <p:cNvPr id="3" name="Subtitle 2">
            <a:extLst>
              <a:ext uri="{FF2B5EF4-FFF2-40B4-BE49-F238E27FC236}">
                <a16:creationId xmlns:a16="http://schemas.microsoft.com/office/drawing/2014/main" id="{32D88C1E-C727-4269-96FD-686BB029E0B8}"/>
              </a:ext>
            </a:extLst>
          </p:cNvPr>
          <p:cNvSpPr>
            <a:spLocks noGrp="1"/>
          </p:cNvSpPr>
          <p:nvPr>
            <p:ph type="subTitle" idx="4294967295"/>
          </p:nvPr>
        </p:nvSpPr>
        <p:spPr>
          <a:xfrm>
            <a:off x="238538" y="4848225"/>
            <a:ext cx="6619461" cy="1655763"/>
          </a:xfrm>
        </p:spPr>
        <p:txBody>
          <a:bodyPr>
            <a:normAutofit/>
          </a:bodyPr>
          <a:lstStyle/>
          <a:p>
            <a:r>
              <a:rPr lang="en-US" sz="2000" dirty="0" smtClean="0">
                <a:solidFill>
                  <a:schemeClr val="tx1"/>
                </a:solidFill>
              </a:rPr>
              <a:t>TEAM TEACHING OF OSH</a:t>
            </a:r>
            <a:endParaRPr lang="en-US" sz="2000" dirty="0">
              <a:solidFill>
                <a:schemeClr val="tx1"/>
              </a:solidFill>
            </a:endParaRPr>
          </a:p>
          <a:p>
            <a:endParaRPr lang="en-US" sz="2000" dirty="0">
              <a:solidFill>
                <a:schemeClr val="tx1"/>
              </a:solidFill>
            </a:endParaRPr>
          </a:p>
          <a:p>
            <a:r>
              <a:rPr lang="en-US" sz="2000" b="1" dirty="0">
                <a:solidFill>
                  <a:schemeClr val="tx1"/>
                </a:solidFill>
              </a:rPr>
              <a:t>JURUSAN TEKNOLOGI INFORMASI</a:t>
            </a:r>
          </a:p>
          <a:p>
            <a:r>
              <a:rPr lang="en-US" sz="2000" b="1" dirty="0">
                <a:solidFill>
                  <a:schemeClr val="tx1"/>
                </a:solidFill>
              </a:rPr>
              <a:t>POLITEKNIK NEGERI MALANG</a:t>
            </a:r>
          </a:p>
        </p:txBody>
      </p:sp>
    </p:spTree>
    <p:extLst>
      <p:ext uri="{BB962C8B-B14F-4D97-AF65-F5344CB8AC3E}">
        <p14:creationId xmlns:p14="http://schemas.microsoft.com/office/powerpoint/2010/main" val="818076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313F-8368-483B-B723-9E84EDAD20A4}"/>
              </a:ext>
            </a:extLst>
          </p:cNvPr>
          <p:cNvSpPr>
            <a:spLocks noGrp="1"/>
          </p:cNvSpPr>
          <p:nvPr>
            <p:ph type="title"/>
          </p:nvPr>
        </p:nvSpPr>
        <p:spPr>
          <a:xfrm>
            <a:off x="855300" y="889383"/>
            <a:ext cx="7433400" cy="528400"/>
          </a:xfrm>
        </p:spPr>
        <p:txBody>
          <a:bodyPr/>
          <a:lstStyle/>
          <a:p>
            <a:r>
              <a:rPr lang="en-US" sz="3600" dirty="0"/>
              <a:t>UU NO. 1 </a:t>
            </a:r>
            <a:r>
              <a:rPr lang="en-US" sz="3600" dirty="0" smtClean="0"/>
              <a:t>OF 1970</a:t>
            </a:r>
            <a:endParaRPr lang="en-US" sz="3600" dirty="0"/>
          </a:p>
        </p:txBody>
      </p:sp>
      <p:sp>
        <p:nvSpPr>
          <p:cNvPr id="3" name="Content Placeholder 2">
            <a:extLst>
              <a:ext uri="{FF2B5EF4-FFF2-40B4-BE49-F238E27FC236}">
                <a16:creationId xmlns:a16="http://schemas.microsoft.com/office/drawing/2014/main" id="{3E48DC63-D12C-44E6-A446-AB252C6A4DCA}"/>
              </a:ext>
            </a:extLst>
          </p:cNvPr>
          <p:cNvSpPr>
            <a:spLocks noGrp="1"/>
          </p:cNvSpPr>
          <p:nvPr>
            <p:ph type="body" idx="1"/>
          </p:nvPr>
        </p:nvSpPr>
        <p:spPr/>
        <p:txBody>
          <a:bodyPr>
            <a:normAutofit fontScale="85000" lnSpcReduction="10000"/>
          </a:bodyPr>
          <a:lstStyle/>
          <a:p>
            <a:r>
              <a:rPr lang="en-US" dirty="0"/>
              <a:t>Published to replace the </a:t>
            </a:r>
            <a:r>
              <a:rPr lang="en-US" dirty="0" err="1"/>
              <a:t>Veiligheids</a:t>
            </a:r>
            <a:r>
              <a:rPr lang="en-US" dirty="0"/>
              <a:t> </a:t>
            </a:r>
            <a:r>
              <a:rPr lang="en-US" dirty="0" err="1"/>
              <a:t>Reglement</a:t>
            </a:r>
            <a:r>
              <a:rPr lang="en-US" dirty="0"/>
              <a:t> (VR) in 1910 (promulgated in State Gazette No. 406 of 1910).</a:t>
            </a:r>
          </a:p>
          <a:p>
            <a:endParaRPr lang="en-US" dirty="0"/>
          </a:p>
          <a:p>
            <a:r>
              <a:rPr lang="en-US" dirty="0"/>
              <a:t>Issued because the old regulations were unable to deal with industrial developments involving the use of mechanical and electrical machines, installations, and raw materials.</a:t>
            </a:r>
          </a:p>
          <a:p>
            <a:endParaRPr lang="en-US" dirty="0"/>
          </a:p>
          <a:p>
            <a:r>
              <a:rPr lang="en-US" dirty="0"/>
              <a:t>The old regulation contained repressive oversight so that it was not suitable for implementation in an independent country.</a:t>
            </a:r>
          </a:p>
          <a:p>
            <a:endParaRPr lang="en-US" dirty="0"/>
          </a:p>
          <a:p>
            <a:r>
              <a:rPr lang="en-US" dirty="0"/>
              <a:t>The purpose of this law is to provide protection for the safety of workers and other people who enter the work area, and to ensure that production sources are used safely and efficiently.</a:t>
            </a:r>
          </a:p>
          <a:p>
            <a:endParaRPr lang="en-US" dirty="0"/>
          </a:p>
          <a:p>
            <a:endParaRPr lang="en-US" dirty="0"/>
          </a:p>
        </p:txBody>
      </p:sp>
    </p:spTree>
    <p:extLst>
      <p:ext uri="{BB962C8B-B14F-4D97-AF65-F5344CB8AC3E}">
        <p14:creationId xmlns:p14="http://schemas.microsoft.com/office/powerpoint/2010/main" val="3862202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446D-065E-4504-A54E-81287DABD055}"/>
              </a:ext>
            </a:extLst>
          </p:cNvPr>
          <p:cNvSpPr>
            <a:spLocks noGrp="1"/>
          </p:cNvSpPr>
          <p:nvPr>
            <p:ph type="title"/>
          </p:nvPr>
        </p:nvSpPr>
        <p:spPr>
          <a:xfrm>
            <a:off x="855300" y="902635"/>
            <a:ext cx="7433400" cy="528400"/>
          </a:xfrm>
        </p:spPr>
        <p:txBody>
          <a:bodyPr/>
          <a:lstStyle/>
          <a:p>
            <a:r>
              <a:rPr lang="en-US" sz="3600" dirty="0"/>
              <a:t>UU NO. 1 </a:t>
            </a:r>
            <a:r>
              <a:rPr lang="en-US" sz="3600" dirty="0" smtClean="0"/>
              <a:t>OF </a:t>
            </a:r>
            <a:r>
              <a:rPr lang="en-US" sz="3600" dirty="0"/>
              <a:t>1970</a:t>
            </a:r>
          </a:p>
        </p:txBody>
      </p:sp>
      <p:sp>
        <p:nvSpPr>
          <p:cNvPr id="3" name="Content Placeholder 2">
            <a:extLst>
              <a:ext uri="{FF2B5EF4-FFF2-40B4-BE49-F238E27FC236}">
                <a16:creationId xmlns:a16="http://schemas.microsoft.com/office/drawing/2014/main" id="{DD80DD71-26F9-4A66-901E-E0DC2F5FDF45}"/>
              </a:ext>
            </a:extLst>
          </p:cNvPr>
          <p:cNvSpPr>
            <a:spLocks noGrp="1"/>
          </p:cNvSpPr>
          <p:nvPr>
            <p:ph type="body" idx="1"/>
          </p:nvPr>
        </p:nvSpPr>
        <p:spPr>
          <a:xfrm>
            <a:off x="855300" y="2782958"/>
            <a:ext cx="7433400" cy="3420896"/>
          </a:xfrm>
        </p:spPr>
        <p:txBody>
          <a:bodyPr>
            <a:normAutofit/>
          </a:bodyPr>
          <a:lstStyle/>
          <a:p>
            <a:pPr marL="514350" indent="-514350">
              <a:buFont typeface="+mj-lt"/>
              <a:buAutoNum type="arabicPeriod"/>
            </a:pPr>
            <a:r>
              <a:rPr lang="en-US" dirty="0"/>
              <a:t>Ask the management to carry out all the mandatory occupational safety and health requirements.</a:t>
            </a:r>
          </a:p>
          <a:p>
            <a:pPr marL="514350" indent="-514350">
              <a:buFont typeface="+mj-lt"/>
              <a:buAutoNum type="arabicPeriod"/>
            </a:pPr>
            <a:r>
              <a:rPr lang="en-US" dirty="0"/>
              <a:t>Expressing work objections to jobs where the requirements for occupational safety and health as well as the required personal protective equipment are questionable by him.</a:t>
            </a:r>
            <a:endParaRPr lang="en-US" sz="2400" dirty="0"/>
          </a:p>
        </p:txBody>
      </p:sp>
      <p:sp>
        <p:nvSpPr>
          <p:cNvPr id="4" name="TextBox 3">
            <a:extLst>
              <a:ext uri="{FF2B5EF4-FFF2-40B4-BE49-F238E27FC236}">
                <a16:creationId xmlns:a16="http://schemas.microsoft.com/office/drawing/2014/main" id="{168D783B-CF44-4956-B658-FD0F3C29DBA1}"/>
              </a:ext>
            </a:extLst>
          </p:cNvPr>
          <p:cNvSpPr txBox="1"/>
          <p:nvPr/>
        </p:nvSpPr>
        <p:spPr>
          <a:xfrm>
            <a:off x="628650" y="2038522"/>
            <a:ext cx="3227733" cy="461665"/>
          </a:xfrm>
          <a:prstGeom prst="rect">
            <a:avLst/>
          </a:prstGeom>
          <a:noFill/>
          <a:ln w="57150" cmpd="thickThin">
            <a:solidFill>
              <a:schemeClr val="tx1"/>
            </a:solidFill>
          </a:ln>
        </p:spPr>
        <p:txBody>
          <a:bodyPr wrap="square" rtlCol="0">
            <a:spAutoFit/>
          </a:bodyPr>
          <a:lstStyle/>
          <a:p>
            <a:r>
              <a:rPr lang="en-US" sz="2400" dirty="0" smtClean="0"/>
              <a:t>Workers’ </a:t>
            </a:r>
            <a:r>
              <a:rPr lang="en-US" sz="2400" dirty="0"/>
              <a:t>Rights</a:t>
            </a:r>
          </a:p>
        </p:txBody>
      </p:sp>
    </p:spTree>
    <p:extLst>
      <p:ext uri="{BB962C8B-B14F-4D97-AF65-F5344CB8AC3E}">
        <p14:creationId xmlns:p14="http://schemas.microsoft.com/office/powerpoint/2010/main" val="1485460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446D-065E-4504-A54E-81287DABD055}"/>
              </a:ext>
            </a:extLst>
          </p:cNvPr>
          <p:cNvSpPr>
            <a:spLocks noGrp="1"/>
          </p:cNvSpPr>
          <p:nvPr>
            <p:ph type="title"/>
          </p:nvPr>
        </p:nvSpPr>
        <p:spPr>
          <a:xfrm>
            <a:off x="855300" y="929139"/>
            <a:ext cx="7433400" cy="528400"/>
          </a:xfrm>
        </p:spPr>
        <p:txBody>
          <a:bodyPr/>
          <a:lstStyle/>
          <a:p>
            <a:r>
              <a:rPr lang="en-US" sz="3600" dirty="0"/>
              <a:t>UU NO. 1 </a:t>
            </a:r>
            <a:r>
              <a:rPr lang="en-US" sz="3600" dirty="0" smtClean="0"/>
              <a:t>OF 1970</a:t>
            </a:r>
            <a:endParaRPr lang="en-US" sz="3600" dirty="0"/>
          </a:p>
        </p:txBody>
      </p:sp>
      <p:sp>
        <p:nvSpPr>
          <p:cNvPr id="3" name="Content Placeholder 2">
            <a:extLst>
              <a:ext uri="{FF2B5EF4-FFF2-40B4-BE49-F238E27FC236}">
                <a16:creationId xmlns:a16="http://schemas.microsoft.com/office/drawing/2014/main" id="{DD80DD71-26F9-4A66-901E-E0DC2F5FDF45}"/>
              </a:ext>
            </a:extLst>
          </p:cNvPr>
          <p:cNvSpPr>
            <a:spLocks noGrp="1"/>
          </p:cNvSpPr>
          <p:nvPr>
            <p:ph type="body" idx="1"/>
          </p:nvPr>
        </p:nvSpPr>
        <p:spPr>
          <a:xfrm>
            <a:off x="855300" y="2822713"/>
            <a:ext cx="7433400" cy="3129349"/>
          </a:xfrm>
        </p:spPr>
        <p:txBody>
          <a:bodyPr>
            <a:normAutofit/>
          </a:bodyPr>
          <a:lstStyle/>
          <a:p>
            <a:pPr marL="514350" indent="-514350">
              <a:buFont typeface="+mj-lt"/>
              <a:buAutoNum type="arabicPeriod"/>
            </a:pPr>
            <a:r>
              <a:rPr lang="en-US" dirty="0"/>
              <a:t>Provide correct information when requested by supervisory staff and / or work safety experts.</a:t>
            </a:r>
          </a:p>
          <a:p>
            <a:pPr marL="514350" indent="-514350">
              <a:buFont typeface="+mj-lt"/>
              <a:buAutoNum type="arabicPeriod"/>
            </a:pPr>
            <a:r>
              <a:rPr lang="en-US" dirty="0"/>
              <a:t>Wear the required personal protective equipment.</a:t>
            </a:r>
          </a:p>
          <a:p>
            <a:pPr marL="514350" indent="-514350">
              <a:buFont typeface="+mj-lt"/>
              <a:buAutoNum type="arabicPeriod"/>
            </a:pPr>
            <a:r>
              <a:rPr lang="en-US" dirty="0"/>
              <a:t>Fulfill and comply with the required occupational safety and health requirements</a:t>
            </a:r>
            <a:endParaRPr lang="en-US" sz="2400" dirty="0"/>
          </a:p>
        </p:txBody>
      </p:sp>
      <p:sp>
        <p:nvSpPr>
          <p:cNvPr id="4" name="TextBox 3">
            <a:extLst>
              <a:ext uri="{FF2B5EF4-FFF2-40B4-BE49-F238E27FC236}">
                <a16:creationId xmlns:a16="http://schemas.microsoft.com/office/drawing/2014/main" id="{168D783B-CF44-4956-B658-FD0F3C29DBA1}"/>
              </a:ext>
            </a:extLst>
          </p:cNvPr>
          <p:cNvSpPr txBox="1"/>
          <p:nvPr/>
        </p:nvSpPr>
        <p:spPr>
          <a:xfrm>
            <a:off x="628650" y="1906007"/>
            <a:ext cx="4354167" cy="461665"/>
          </a:xfrm>
          <a:prstGeom prst="rect">
            <a:avLst/>
          </a:prstGeom>
          <a:noFill/>
          <a:ln w="57150" cmpd="thickThin">
            <a:solidFill>
              <a:schemeClr val="tx1"/>
            </a:solidFill>
          </a:ln>
        </p:spPr>
        <p:txBody>
          <a:bodyPr wrap="square" rtlCol="0">
            <a:spAutoFit/>
          </a:bodyPr>
          <a:lstStyle/>
          <a:p>
            <a:r>
              <a:rPr lang="en-US" sz="2400" dirty="0" smtClean="0"/>
              <a:t>Workers’ Obligations</a:t>
            </a:r>
            <a:endParaRPr lang="en-US" sz="2400" dirty="0"/>
          </a:p>
        </p:txBody>
      </p:sp>
    </p:spTree>
    <p:extLst>
      <p:ext uri="{BB962C8B-B14F-4D97-AF65-F5344CB8AC3E}">
        <p14:creationId xmlns:p14="http://schemas.microsoft.com/office/powerpoint/2010/main" val="664702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446D-065E-4504-A54E-81287DABD055}"/>
              </a:ext>
            </a:extLst>
          </p:cNvPr>
          <p:cNvSpPr>
            <a:spLocks noGrp="1"/>
          </p:cNvSpPr>
          <p:nvPr>
            <p:ph type="title"/>
          </p:nvPr>
        </p:nvSpPr>
        <p:spPr>
          <a:xfrm>
            <a:off x="855300" y="904341"/>
            <a:ext cx="7433400" cy="528400"/>
          </a:xfrm>
        </p:spPr>
        <p:txBody>
          <a:bodyPr/>
          <a:lstStyle/>
          <a:p>
            <a:r>
              <a:rPr lang="en-US" sz="3600" dirty="0"/>
              <a:t>UU NO. 1 </a:t>
            </a:r>
            <a:r>
              <a:rPr lang="en-US" sz="3600" dirty="0" smtClean="0"/>
              <a:t>OF 1970</a:t>
            </a:r>
            <a:endParaRPr lang="en-US" sz="3600" dirty="0"/>
          </a:p>
        </p:txBody>
      </p:sp>
      <p:sp>
        <p:nvSpPr>
          <p:cNvPr id="3" name="Content Placeholder 2">
            <a:extLst>
              <a:ext uri="{FF2B5EF4-FFF2-40B4-BE49-F238E27FC236}">
                <a16:creationId xmlns:a16="http://schemas.microsoft.com/office/drawing/2014/main" id="{DD80DD71-26F9-4A66-901E-E0DC2F5FDF45}"/>
              </a:ext>
            </a:extLst>
          </p:cNvPr>
          <p:cNvSpPr>
            <a:spLocks noGrp="1"/>
          </p:cNvSpPr>
          <p:nvPr>
            <p:ph type="body" idx="1"/>
          </p:nvPr>
        </p:nvSpPr>
        <p:spPr>
          <a:xfrm>
            <a:off x="855300" y="2547248"/>
            <a:ext cx="7433400" cy="4045200"/>
          </a:xfrm>
        </p:spPr>
        <p:txBody>
          <a:bodyPr>
            <a:normAutofit/>
          </a:bodyPr>
          <a:lstStyle/>
          <a:p>
            <a:pPr marL="514350" indent="-514350">
              <a:buFont typeface="+mj-lt"/>
              <a:buAutoNum type="arabicPeriod"/>
            </a:pPr>
            <a:r>
              <a:rPr lang="en-US" dirty="0"/>
              <a:t>Carry out the requirements for work safety, as described in Article 3 paragraph (1).</a:t>
            </a:r>
          </a:p>
          <a:p>
            <a:pPr marL="514350" indent="-514350">
              <a:buFont typeface="+mj-lt"/>
              <a:buAutoNum type="arabicPeriod"/>
            </a:pPr>
            <a:endParaRPr lang="en-US" dirty="0"/>
          </a:p>
          <a:p>
            <a:pPr marL="514350" indent="-514350">
              <a:buFont typeface="+mj-lt"/>
              <a:buAutoNum type="arabicPeriod"/>
            </a:pPr>
            <a:r>
              <a:rPr lang="en-US" dirty="0"/>
              <a:t>Conduct health checks on workers who will be accepted or will be transferred, and conduct periodic health checks for workers.</a:t>
            </a:r>
          </a:p>
          <a:p>
            <a:pPr marL="514350" indent="-514350">
              <a:buFont typeface="+mj-lt"/>
              <a:buAutoNum type="arabicPeriod"/>
            </a:pPr>
            <a:endParaRPr lang="en-US" dirty="0"/>
          </a:p>
          <a:p>
            <a:pPr marL="514350" indent="-514350">
              <a:buFont typeface="+mj-lt"/>
              <a:buAutoNum type="arabicPeriod"/>
            </a:pPr>
            <a:r>
              <a:rPr lang="en-US" dirty="0"/>
              <a:t>Demonstrate and explain to each new worker the conditions and hazards in the workplace, all safeguards and protective equipment in the workplace, and safe ways to carry out their work.</a:t>
            </a:r>
            <a:endParaRPr lang="en-US" sz="2400" dirty="0"/>
          </a:p>
        </p:txBody>
      </p:sp>
      <p:sp>
        <p:nvSpPr>
          <p:cNvPr id="4" name="TextBox 3">
            <a:extLst>
              <a:ext uri="{FF2B5EF4-FFF2-40B4-BE49-F238E27FC236}">
                <a16:creationId xmlns:a16="http://schemas.microsoft.com/office/drawing/2014/main" id="{168D783B-CF44-4956-B658-FD0F3C29DBA1}"/>
              </a:ext>
            </a:extLst>
          </p:cNvPr>
          <p:cNvSpPr txBox="1"/>
          <p:nvPr/>
        </p:nvSpPr>
        <p:spPr>
          <a:xfrm>
            <a:off x="628650" y="1826488"/>
            <a:ext cx="4317214" cy="461665"/>
          </a:xfrm>
          <a:prstGeom prst="rect">
            <a:avLst/>
          </a:prstGeom>
          <a:noFill/>
          <a:ln w="57150" cmpd="thickThin">
            <a:solidFill>
              <a:schemeClr val="tx1"/>
            </a:solidFill>
          </a:ln>
        </p:spPr>
        <p:txBody>
          <a:bodyPr wrap="square" rtlCol="0">
            <a:spAutoFit/>
          </a:bodyPr>
          <a:lstStyle/>
          <a:p>
            <a:r>
              <a:rPr lang="en-US" sz="2400" dirty="0" smtClean="0"/>
              <a:t>Business’s </a:t>
            </a:r>
            <a:r>
              <a:rPr lang="en-US" sz="2400" dirty="0"/>
              <a:t>O</a:t>
            </a:r>
            <a:r>
              <a:rPr lang="en-US" sz="2400" dirty="0" smtClean="0"/>
              <a:t>wner </a:t>
            </a:r>
            <a:r>
              <a:rPr lang="en-US" sz="2400" dirty="0"/>
              <a:t>O</a:t>
            </a:r>
            <a:r>
              <a:rPr lang="en-US" sz="2400" dirty="0" smtClean="0"/>
              <a:t>bligation</a:t>
            </a:r>
            <a:endParaRPr lang="en-US" sz="2400" dirty="0"/>
          </a:p>
        </p:txBody>
      </p:sp>
    </p:spTree>
    <p:extLst>
      <p:ext uri="{BB962C8B-B14F-4D97-AF65-F5344CB8AC3E}">
        <p14:creationId xmlns:p14="http://schemas.microsoft.com/office/powerpoint/2010/main" val="2089605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446D-065E-4504-A54E-81287DABD055}"/>
              </a:ext>
            </a:extLst>
          </p:cNvPr>
          <p:cNvSpPr>
            <a:spLocks noGrp="1"/>
          </p:cNvSpPr>
          <p:nvPr>
            <p:ph type="title"/>
          </p:nvPr>
        </p:nvSpPr>
        <p:spPr>
          <a:xfrm>
            <a:off x="855300" y="895795"/>
            <a:ext cx="7433400" cy="528400"/>
          </a:xfrm>
        </p:spPr>
        <p:txBody>
          <a:bodyPr/>
          <a:lstStyle/>
          <a:p>
            <a:r>
              <a:rPr lang="en-US" sz="3600" dirty="0"/>
              <a:t>UU NO. 1 </a:t>
            </a:r>
            <a:r>
              <a:rPr lang="en-US" sz="3600" dirty="0" smtClean="0"/>
              <a:t>OF 1970</a:t>
            </a:r>
            <a:endParaRPr lang="en-US" sz="3600" dirty="0"/>
          </a:p>
        </p:txBody>
      </p:sp>
      <p:sp>
        <p:nvSpPr>
          <p:cNvPr id="3" name="Content Placeholder 2">
            <a:extLst>
              <a:ext uri="{FF2B5EF4-FFF2-40B4-BE49-F238E27FC236}">
                <a16:creationId xmlns:a16="http://schemas.microsoft.com/office/drawing/2014/main" id="{DD80DD71-26F9-4A66-901E-E0DC2F5FDF45}"/>
              </a:ext>
            </a:extLst>
          </p:cNvPr>
          <p:cNvSpPr>
            <a:spLocks noGrp="1"/>
          </p:cNvSpPr>
          <p:nvPr>
            <p:ph type="body" idx="1"/>
          </p:nvPr>
        </p:nvSpPr>
        <p:spPr>
          <a:xfrm>
            <a:off x="855300" y="2504916"/>
            <a:ext cx="7433400" cy="3826328"/>
          </a:xfrm>
        </p:spPr>
        <p:txBody>
          <a:bodyPr>
            <a:normAutofit lnSpcReduction="10000"/>
          </a:bodyPr>
          <a:lstStyle/>
          <a:p>
            <a:pPr marL="514350" indent="-514350">
              <a:buFont typeface="+mj-lt"/>
              <a:buAutoNum type="arabicPeriod" startAt="4"/>
            </a:pPr>
            <a:r>
              <a:rPr lang="en-US" dirty="0"/>
              <a:t>The Minister of Manpower has the authority to form an Occupational Safety and Health Committee (P2K3).</a:t>
            </a:r>
          </a:p>
          <a:p>
            <a:pPr marL="514350" indent="-514350">
              <a:buFont typeface="+mj-lt"/>
              <a:buAutoNum type="arabicPeriod" startAt="4"/>
            </a:pPr>
            <a:endParaRPr lang="en-US" dirty="0"/>
          </a:p>
          <a:p>
            <a:pPr marL="514350" indent="-514350">
              <a:buFont typeface="+mj-lt"/>
              <a:buAutoNum type="arabicPeriod" startAt="4"/>
            </a:pPr>
            <a:r>
              <a:rPr lang="en-US" dirty="0"/>
              <a:t>Managers are required to report every accident that occurs in the workplace.</a:t>
            </a:r>
          </a:p>
          <a:p>
            <a:pPr marL="514350" indent="-514350">
              <a:buFont typeface="+mj-lt"/>
              <a:buAutoNum type="arabicPeriod" startAt="4"/>
            </a:pPr>
            <a:endParaRPr lang="en-US" dirty="0"/>
          </a:p>
          <a:p>
            <a:pPr marL="514350" indent="-514350">
              <a:buFont typeface="+mj-lt"/>
              <a:buAutoNum type="arabicPeriod" startAt="4"/>
            </a:pPr>
            <a:r>
              <a:rPr lang="en-US" dirty="0"/>
              <a:t>Managers are required to post all required work safety drawings and all other guidance materials in the workplaces they lead and provide the required personal protective equipment to workers.</a:t>
            </a:r>
            <a:endParaRPr lang="en-US" sz="2400" dirty="0"/>
          </a:p>
        </p:txBody>
      </p:sp>
      <p:sp>
        <p:nvSpPr>
          <p:cNvPr id="4" name="TextBox 3">
            <a:extLst>
              <a:ext uri="{FF2B5EF4-FFF2-40B4-BE49-F238E27FC236}">
                <a16:creationId xmlns:a16="http://schemas.microsoft.com/office/drawing/2014/main" id="{168D783B-CF44-4956-B658-FD0F3C29DBA1}"/>
              </a:ext>
            </a:extLst>
          </p:cNvPr>
          <p:cNvSpPr txBox="1"/>
          <p:nvPr/>
        </p:nvSpPr>
        <p:spPr>
          <a:xfrm>
            <a:off x="628649" y="1733723"/>
            <a:ext cx="4601267" cy="461665"/>
          </a:xfrm>
          <a:prstGeom prst="rect">
            <a:avLst/>
          </a:prstGeom>
          <a:noFill/>
          <a:ln w="57150" cmpd="thickThin">
            <a:solidFill>
              <a:schemeClr val="tx1"/>
            </a:solidFill>
          </a:ln>
        </p:spPr>
        <p:txBody>
          <a:bodyPr wrap="square" rtlCol="0">
            <a:spAutoFit/>
          </a:bodyPr>
          <a:lstStyle/>
          <a:p>
            <a:r>
              <a:rPr lang="en-US" sz="2400" dirty="0" smtClean="0"/>
              <a:t>Business’s Owner Obligations</a:t>
            </a:r>
            <a:endParaRPr lang="en-US" sz="2400" dirty="0"/>
          </a:p>
        </p:txBody>
      </p:sp>
    </p:spTree>
    <p:extLst>
      <p:ext uri="{BB962C8B-B14F-4D97-AF65-F5344CB8AC3E}">
        <p14:creationId xmlns:p14="http://schemas.microsoft.com/office/powerpoint/2010/main" val="4234040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656E-1BE1-4C21-ABCA-231653D1896B}"/>
              </a:ext>
            </a:extLst>
          </p:cNvPr>
          <p:cNvSpPr>
            <a:spLocks noGrp="1"/>
          </p:cNvSpPr>
          <p:nvPr>
            <p:ph type="title"/>
          </p:nvPr>
        </p:nvSpPr>
        <p:spPr/>
        <p:txBody>
          <a:bodyPr>
            <a:normAutofit fontScale="90000"/>
          </a:bodyPr>
          <a:lstStyle/>
          <a:p>
            <a:r>
              <a:rPr lang="en-US" sz="3600" dirty="0" smtClean="0"/>
              <a:t>Work-Related Accident Law </a:t>
            </a:r>
            <a:r>
              <a:rPr lang="en-US" sz="3600" dirty="0"/>
              <a:t>(1947-1951)</a:t>
            </a:r>
          </a:p>
        </p:txBody>
      </p:sp>
      <p:sp>
        <p:nvSpPr>
          <p:cNvPr id="3" name="Content Placeholder 2">
            <a:extLst>
              <a:ext uri="{FF2B5EF4-FFF2-40B4-BE49-F238E27FC236}">
                <a16:creationId xmlns:a16="http://schemas.microsoft.com/office/drawing/2014/main" id="{B3FA6557-7C3E-4E2F-BED2-4FEBA364EC68}"/>
              </a:ext>
            </a:extLst>
          </p:cNvPr>
          <p:cNvSpPr>
            <a:spLocks noGrp="1"/>
          </p:cNvSpPr>
          <p:nvPr>
            <p:ph type="body" idx="1"/>
          </p:nvPr>
        </p:nvSpPr>
        <p:spPr>
          <a:xfrm>
            <a:off x="855300" y="2105644"/>
            <a:ext cx="7433400" cy="4045200"/>
          </a:xfrm>
        </p:spPr>
        <p:txBody>
          <a:bodyPr>
            <a:normAutofit fontScale="92500" lnSpcReduction="20000"/>
          </a:bodyPr>
          <a:lstStyle/>
          <a:p>
            <a:r>
              <a:rPr lang="en-US" dirty="0"/>
              <a:t>This law was promulgated in 1947 and entered into force in 1951.</a:t>
            </a:r>
          </a:p>
          <a:p>
            <a:endParaRPr lang="en-US" dirty="0"/>
          </a:p>
          <a:p>
            <a:r>
              <a:rPr lang="en-US" dirty="0"/>
              <a:t>Contains compensation rules for workers who have an accident or illness due to work.</a:t>
            </a:r>
          </a:p>
          <a:p>
            <a:endParaRPr lang="en-US" dirty="0"/>
          </a:p>
          <a:p>
            <a:r>
              <a:rPr lang="en-US" dirty="0"/>
              <a:t>Some important points from the Accident Law, include:</a:t>
            </a:r>
          </a:p>
          <a:p>
            <a:endParaRPr lang="en-US" dirty="0"/>
          </a:p>
          <a:p>
            <a:pPr marL="533400" indent="-457200">
              <a:buFont typeface="+mj-lt"/>
              <a:buAutoNum type="arabicPeriod"/>
            </a:pPr>
            <a:r>
              <a:rPr lang="en-US" dirty="0"/>
              <a:t>Employers are obliged to pay compensation to workers who have a work accident.</a:t>
            </a:r>
          </a:p>
          <a:p>
            <a:pPr marL="533400" indent="-457200">
              <a:buFont typeface="+mj-lt"/>
              <a:buAutoNum type="arabicPeriod"/>
            </a:pPr>
            <a:r>
              <a:rPr lang="en-US" dirty="0"/>
              <a:t>Diseases arising from work relations are seen as accidents.</a:t>
            </a:r>
          </a:p>
          <a:p>
            <a:pPr marL="533400" indent="-457200">
              <a:buFont typeface="+mj-lt"/>
              <a:buAutoNum type="arabicPeriod"/>
            </a:pPr>
            <a:r>
              <a:rPr lang="en-US" dirty="0"/>
              <a:t>If a worker dies due to a work accident, the obligation to pay is imposed on the family that is left behind.</a:t>
            </a:r>
          </a:p>
        </p:txBody>
      </p:sp>
    </p:spTree>
    <p:extLst>
      <p:ext uri="{BB962C8B-B14F-4D97-AF65-F5344CB8AC3E}">
        <p14:creationId xmlns:p14="http://schemas.microsoft.com/office/powerpoint/2010/main" val="1454676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7894-F101-47C5-9702-C0B366DE9FC8}"/>
              </a:ext>
            </a:extLst>
          </p:cNvPr>
          <p:cNvSpPr>
            <a:spLocks noGrp="1"/>
          </p:cNvSpPr>
          <p:nvPr>
            <p:ph type="title"/>
          </p:nvPr>
        </p:nvSpPr>
        <p:spPr/>
        <p:txBody>
          <a:bodyPr>
            <a:noAutofit/>
          </a:bodyPr>
          <a:lstStyle/>
          <a:p>
            <a:r>
              <a:rPr lang="en-US" sz="3200" dirty="0"/>
              <a:t>Work-Related Accident Law (1947-1951)</a:t>
            </a:r>
          </a:p>
        </p:txBody>
      </p:sp>
      <p:sp>
        <p:nvSpPr>
          <p:cNvPr id="3" name="Content Placeholder 2">
            <a:extLst>
              <a:ext uri="{FF2B5EF4-FFF2-40B4-BE49-F238E27FC236}">
                <a16:creationId xmlns:a16="http://schemas.microsoft.com/office/drawing/2014/main" id="{7CD2EE7E-F83F-4CEE-9073-DE9F9155265B}"/>
              </a:ext>
            </a:extLst>
          </p:cNvPr>
          <p:cNvSpPr>
            <a:spLocks noGrp="1"/>
          </p:cNvSpPr>
          <p:nvPr>
            <p:ph idx="4294967295"/>
          </p:nvPr>
        </p:nvSpPr>
        <p:spPr>
          <a:xfrm>
            <a:off x="855300" y="2064648"/>
            <a:ext cx="7599587" cy="4429125"/>
          </a:xfrm>
        </p:spPr>
        <p:txBody>
          <a:bodyPr>
            <a:normAutofit fontScale="92500" lnSpcReduction="20000"/>
          </a:bodyPr>
          <a:lstStyle/>
          <a:p>
            <a:pPr marL="514350" indent="-514350">
              <a:buFont typeface="+mj-lt"/>
              <a:buAutoNum type="arabicPeriod" startAt="4"/>
            </a:pPr>
            <a:r>
              <a:rPr lang="en-US" dirty="0"/>
              <a:t>This law defines the types of companies that are obliged to provide compensation.</a:t>
            </a:r>
          </a:p>
          <a:p>
            <a:pPr marL="514350" indent="-514350">
              <a:buFont typeface="+mj-lt"/>
              <a:buAutoNum type="arabicPeriod" startAt="4"/>
            </a:pPr>
            <a:endParaRPr lang="en-US" dirty="0"/>
          </a:p>
          <a:p>
            <a:pPr marL="514350" indent="-514350">
              <a:buFont typeface="+mj-lt"/>
              <a:buAutoNum type="arabicPeriod" startAt="4"/>
            </a:pPr>
            <a:r>
              <a:rPr lang="en-US" dirty="0"/>
              <a:t>This law defines the conditions for a person to be called a worker and non-laborer.</a:t>
            </a:r>
          </a:p>
          <a:p>
            <a:pPr marL="514350" indent="-514350">
              <a:buFont typeface="+mj-lt"/>
              <a:buAutoNum type="arabicPeriod" startAt="4"/>
            </a:pPr>
            <a:endParaRPr lang="en-US" dirty="0"/>
          </a:p>
          <a:p>
            <a:pPr marL="514350" indent="-514350">
              <a:buFont typeface="+mj-lt"/>
              <a:buAutoNum type="arabicPeriod" startAt="4"/>
            </a:pPr>
            <a:r>
              <a:rPr lang="en-US" dirty="0"/>
              <a:t>Doctors, advisors, and supervisory employees are appointed, whose positions are also determined.</a:t>
            </a:r>
          </a:p>
          <a:p>
            <a:pPr marL="514350" indent="-514350">
              <a:buFont typeface="+mj-lt"/>
              <a:buAutoNum type="arabicPeriod" startAt="4"/>
            </a:pPr>
            <a:endParaRPr lang="en-US" dirty="0"/>
          </a:p>
          <a:p>
            <a:pPr marL="514350" indent="-514350">
              <a:buFont typeface="+mj-lt"/>
              <a:buAutoNum type="arabicPeriod" startAt="4"/>
            </a:pPr>
            <a:r>
              <a:rPr lang="en-US" dirty="0"/>
              <a:t>This law determines the types of compensation that must be provided.</a:t>
            </a:r>
          </a:p>
          <a:p>
            <a:pPr marL="514350" indent="-514350">
              <a:buFont typeface="+mj-lt"/>
              <a:buAutoNum type="arabicPeriod" startAt="4"/>
            </a:pPr>
            <a:endParaRPr lang="en-US" dirty="0"/>
          </a:p>
          <a:p>
            <a:pPr marL="514350" indent="-514350">
              <a:buFont typeface="+mj-lt"/>
              <a:buAutoNum type="arabicPeriod" startAt="4"/>
            </a:pPr>
            <a:r>
              <a:rPr lang="en-US" dirty="0"/>
              <a:t>The company is obliged to provide benefits to workers who due to an accident are temporarily unable to work, permanently unable to work partially, permanently disabled, or permanently unable to work again.</a:t>
            </a:r>
            <a:endParaRPr lang="en-US" sz="2400"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1694397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656E-1BE1-4C21-ABCA-231653D1896B}"/>
              </a:ext>
            </a:extLst>
          </p:cNvPr>
          <p:cNvSpPr>
            <a:spLocks noGrp="1"/>
          </p:cNvSpPr>
          <p:nvPr>
            <p:ph type="title"/>
          </p:nvPr>
        </p:nvSpPr>
        <p:spPr/>
        <p:txBody>
          <a:bodyPr>
            <a:noAutofit/>
          </a:bodyPr>
          <a:lstStyle/>
          <a:p>
            <a:r>
              <a:rPr lang="en-US" sz="3200" dirty="0"/>
              <a:t>Work-Related Accident Law (1947-1951)</a:t>
            </a:r>
          </a:p>
        </p:txBody>
      </p:sp>
      <p:sp>
        <p:nvSpPr>
          <p:cNvPr id="3" name="Content Placeholder 2">
            <a:extLst>
              <a:ext uri="{FF2B5EF4-FFF2-40B4-BE49-F238E27FC236}">
                <a16:creationId xmlns:a16="http://schemas.microsoft.com/office/drawing/2014/main" id="{B3FA6557-7C3E-4E2F-BED2-4FEBA364EC68}"/>
              </a:ext>
            </a:extLst>
          </p:cNvPr>
          <p:cNvSpPr>
            <a:spLocks noGrp="1"/>
          </p:cNvSpPr>
          <p:nvPr>
            <p:ph type="body" idx="1"/>
          </p:nvPr>
        </p:nvSpPr>
        <p:spPr/>
        <p:txBody>
          <a:bodyPr>
            <a:normAutofit/>
          </a:bodyPr>
          <a:lstStyle/>
          <a:p>
            <a:pPr marL="514350" indent="-514350">
              <a:buFont typeface="+mj-lt"/>
              <a:buAutoNum type="arabicPeriod" startAt="9"/>
            </a:pPr>
            <a:r>
              <a:rPr lang="en-US" sz="2000" dirty="0"/>
              <a:t>This law explains the amount of allowance for the family of workers who die.</a:t>
            </a:r>
          </a:p>
          <a:p>
            <a:pPr marL="514350" indent="-514350">
              <a:buFont typeface="+mj-lt"/>
              <a:buAutoNum type="arabicPeriod" startAt="9"/>
            </a:pPr>
            <a:endParaRPr lang="en-US" sz="2000" dirty="0"/>
          </a:p>
          <a:p>
            <a:pPr marL="514350" indent="-514350">
              <a:buFont typeface="+mj-lt"/>
              <a:buAutoNum type="arabicPeriod" startAt="9"/>
            </a:pPr>
            <a:r>
              <a:rPr lang="en-US" sz="2000" dirty="0"/>
              <a:t>The things that cause the company not to be obliged to pay losses are also described in this law.</a:t>
            </a:r>
          </a:p>
          <a:p>
            <a:pPr marL="514350" indent="-514350">
              <a:buFont typeface="+mj-lt"/>
              <a:buAutoNum type="arabicPeriod" startAt="9"/>
            </a:pPr>
            <a:endParaRPr lang="en-US" sz="2000" dirty="0"/>
          </a:p>
          <a:p>
            <a:pPr marL="514350" indent="-514350">
              <a:buFont typeface="+mj-lt"/>
              <a:buAutoNum type="arabicPeriod" startAt="9"/>
            </a:pPr>
            <a:r>
              <a:rPr lang="en-US" sz="2000" dirty="0"/>
              <a:t>The employer or management is obliged to report an accident that occurs no more than 2x24 hours after the accident.</a:t>
            </a:r>
            <a:endParaRPr lang="en-US" dirty="0"/>
          </a:p>
        </p:txBody>
      </p:sp>
    </p:spTree>
    <p:extLst>
      <p:ext uri="{BB962C8B-B14F-4D97-AF65-F5344CB8AC3E}">
        <p14:creationId xmlns:p14="http://schemas.microsoft.com/office/powerpoint/2010/main" val="319503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DDA7-ADEC-41FE-9E35-A21668B50FF2}"/>
              </a:ext>
            </a:extLst>
          </p:cNvPr>
          <p:cNvSpPr>
            <a:spLocks noGrp="1"/>
          </p:cNvSpPr>
          <p:nvPr>
            <p:ph type="title"/>
          </p:nvPr>
        </p:nvSpPr>
        <p:spPr>
          <a:xfrm>
            <a:off x="855300" y="1038459"/>
            <a:ext cx="7433400" cy="528400"/>
          </a:xfrm>
        </p:spPr>
        <p:txBody>
          <a:bodyPr/>
          <a:lstStyle/>
          <a:p>
            <a:r>
              <a:rPr lang="en-US" sz="3600" dirty="0"/>
              <a:t>UU NO. 23 </a:t>
            </a:r>
            <a:r>
              <a:rPr lang="en-US" sz="3600" dirty="0" smtClean="0"/>
              <a:t>OF 1992</a:t>
            </a:r>
            <a:endParaRPr lang="en-US" sz="3600" dirty="0"/>
          </a:p>
        </p:txBody>
      </p:sp>
      <p:sp>
        <p:nvSpPr>
          <p:cNvPr id="3" name="Content Placeholder 2">
            <a:extLst>
              <a:ext uri="{FF2B5EF4-FFF2-40B4-BE49-F238E27FC236}">
                <a16:creationId xmlns:a16="http://schemas.microsoft.com/office/drawing/2014/main" id="{4594C59F-001F-409A-947D-19BFA2F986EE}"/>
              </a:ext>
            </a:extLst>
          </p:cNvPr>
          <p:cNvSpPr>
            <a:spLocks noGrp="1"/>
          </p:cNvSpPr>
          <p:nvPr>
            <p:ph type="body" idx="1"/>
          </p:nvPr>
        </p:nvSpPr>
        <p:spPr>
          <a:xfrm>
            <a:off x="855300" y="1999627"/>
            <a:ext cx="7433400" cy="4045200"/>
          </a:xfrm>
        </p:spPr>
        <p:txBody>
          <a:bodyPr>
            <a:normAutofit fontScale="85000" lnSpcReduction="20000"/>
          </a:bodyPr>
          <a:lstStyle/>
          <a:p>
            <a:r>
              <a:rPr lang="en-US" dirty="0"/>
              <a:t>This law regulates the implementation of JAMSOSTEK (Social Security for Workers) which is managed by an insurance mechanism. (since 2014, JAMSOSTEK was replaced by BPJS </a:t>
            </a:r>
            <a:r>
              <a:rPr lang="en-US" dirty="0" err="1"/>
              <a:t>Ketenagakerjaan</a:t>
            </a:r>
            <a:r>
              <a:rPr lang="en-US" dirty="0"/>
              <a:t>)</a:t>
            </a:r>
          </a:p>
          <a:p>
            <a:endParaRPr lang="en-US" dirty="0"/>
          </a:p>
          <a:p>
            <a:r>
              <a:rPr lang="en-US" dirty="0"/>
              <a:t>The scope of JAMSOSTEK in this law, among others:</a:t>
            </a:r>
          </a:p>
          <a:p>
            <a:pPr marL="990600" lvl="1" indent="-457200">
              <a:buFont typeface="+mj-lt"/>
              <a:buAutoNum type="arabicPeriod"/>
            </a:pPr>
            <a:r>
              <a:rPr lang="en-US" dirty="0"/>
              <a:t>Accident insurance</a:t>
            </a:r>
          </a:p>
          <a:p>
            <a:pPr marL="990600" lvl="1" indent="-457200">
              <a:buFont typeface="+mj-lt"/>
              <a:buAutoNum type="arabicPeriod"/>
            </a:pPr>
            <a:r>
              <a:rPr lang="en-US" dirty="0"/>
              <a:t>Life insurance</a:t>
            </a:r>
          </a:p>
          <a:p>
            <a:pPr marL="990600" lvl="1" indent="-457200">
              <a:buFont typeface="+mj-lt"/>
              <a:buAutoNum type="arabicPeriod"/>
            </a:pPr>
            <a:r>
              <a:rPr lang="en-US" dirty="0"/>
              <a:t>Pension plan</a:t>
            </a:r>
          </a:p>
          <a:p>
            <a:pPr marL="990600" lvl="1" indent="-457200">
              <a:buFont typeface="+mj-lt"/>
              <a:buAutoNum type="arabicPeriod"/>
            </a:pPr>
            <a:r>
              <a:rPr lang="en-US" dirty="0"/>
              <a:t>Health care insurance</a:t>
            </a:r>
          </a:p>
          <a:p>
            <a:endParaRPr lang="en-US" dirty="0"/>
          </a:p>
          <a:p>
            <a:r>
              <a:rPr lang="en-US" dirty="0"/>
              <a:t>Work Accident Security Contribution, Death Security Fee, and The health care insurance contribution is borne by the entrepreneur. Old age savings contributions are borne by employers and workers.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210377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D4AE-61DE-4A1A-8312-1C2C5E0246C7}"/>
              </a:ext>
            </a:extLst>
          </p:cNvPr>
          <p:cNvSpPr>
            <a:spLocks noGrp="1"/>
          </p:cNvSpPr>
          <p:nvPr>
            <p:ph type="title"/>
          </p:nvPr>
        </p:nvSpPr>
        <p:spPr>
          <a:xfrm>
            <a:off x="855300" y="1048407"/>
            <a:ext cx="7433400" cy="528400"/>
          </a:xfrm>
        </p:spPr>
        <p:txBody>
          <a:bodyPr>
            <a:normAutofit/>
          </a:bodyPr>
          <a:lstStyle/>
          <a:p>
            <a:r>
              <a:rPr lang="en-US" sz="3600" dirty="0"/>
              <a:t>UU NO. 24 </a:t>
            </a:r>
            <a:r>
              <a:rPr lang="en-US" sz="3600" dirty="0" smtClean="0"/>
              <a:t>OF 2011</a:t>
            </a:r>
            <a:endParaRPr lang="en-US" sz="3600" dirty="0"/>
          </a:p>
        </p:txBody>
      </p:sp>
      <p:sp>
        <p:nvSpPr>
          <p:cNvPr id="3" name="Content Placeholder 2">
            <a:extLst>
              <a:ext uri="{FF2B5EF4-FFF2-40B4-BE49-F238E27FC236}">
                <a16:creationId xmlns:a16="http://schemas.microsoft.com/office/drawing/2014/main" id="{BCFA7FBC-8789-468C-9B5A-1C18D215FF2F}"/>
              </a:ext>
            </a:extLst>
          </p:cNvPr>
          <p:cNvSpPr>
            <a:spLocks noGrp="1"/>
          </p:cNvSpPr>
          <p:nvPr>
            <p:ph type="body" idx="1"/>
          </p:nvPr>
        </p:nvSpPr>
        <p:spPr>
          <a:xfrm>
            <a:off x="855300" y="1946619"/>
            <a:ext cx="7433400" cy="4045200"/>
          </a:xfrm>
        </p:spPr>
        <p:txBody>
          <a:bodyPr>
            <a:normAutofit fontScale="85000" lnSpcReduction="20000"/>
          </a:bodyPr>
          <a:lstStyle/>
          <a:p>
            <a:r>
              <a:rPr lang="en-US" dirty="0"/>
              <a:t>Law No. 24 of 2011 regulates the formation of the Social Security Administration (BPJS), including BPJS </a:t>
            </a:r>
            <a:r>
              <a:rPr lang="en-US" dirty="0" err="1"/>
              <a:t>Ketenagakerjaan</a:t>
            </a:r>
            <a:endParaRPr lang="en-US" dirty="0"/>
          </a:p>
          <a:p>
            <a:endParaRPr lang="en-US" dirty="0"/>
          </a:p>
          <a:p>
            <a:r>
              <a:rPr lang="en-US" dirty="0"/>
              <a:t>The scope of BPJS </a:t>
            </a:r>
            <a:r>
              <a:rPr lang="en-US" dirty="0" err="1"/>
              <a:t>Ketenagakerjaan</a:t>
            </a:r>
            <a:r>
              <a:rPr lang="en-US" dirty="0"/>
              <a:t>, includes:</a:t>
            </a:r>
          </a:p>
          <a:p>
            <a:pPr marL="990600" lvl="1" indent="-457200">
              <a:buFont typeface="+mj-lt"/>
              <a:buAutoNum type="arabicPeriod"/>
            </a:pPr>
            <a:r>
              <a:rPr lang="en-US" dirty="0"/>
              <a:t>Accident insurance</a:t>
            </a:r>
          </a:p>
          <a:p>
            <a:pPr marL="990600" lvl="1" indent="-457200">
              <a:buFont typeface="+mj-lt"/>
              <a:buAutoNum type="arabicPeriod"/>
            </a:pPr>
            <a:r>
              <a:rPr lang="en-US" dirty="0"/>
              <a:t>Life insurance</a:t>
            </a:r>
          </a:p>
          <a:p>
            <a:pPr marL="990600" lvl="1" indent="-457200">
              <a:buFont typeface="+mj-lt"/>
              <a:buAutoNum type="arabicPeriod"/>
            </a:pPr>
            <a:r>
              <a:rPr lang="en-US" dirty="0"/>
              <a:t>Pension plan</a:t>
            </a:r>
          </a:p>
          <a:p>
            <a:pPr marL="990600" lvl="1" indent="-457200">
              <a:buFont typeface="+mj-lt"/>
              <a:buAutoNum type="arabicPeriod"/>
            </a:pPr>
            <a:r>
              <a:rPr lang="en-US" dirty="0"/>
              <a:t>Pension Guarantee</a:t>
            </a:r>
          </a:p>
          <a:p>
            <a:endParaRPr lang="en-US" dirty="0"/>
          </a:p>
          <a:p>
            <a:r>
              <a:rPr lang="en-US" dirty="0"/>
              <a:t>Employers (in this case employers or managers) are required to collect contributions that are borne by participants from BPJS </a:t>
            </a:r>
            <a:r>
              <a:rPr lang="en-US" dirty="0" err="1"/>
              <a:t>Ketenagakerjaan</a:t>
            </a:r>
            <a:r>
              <a:rPr lang="en-US" dirty="0"/>
              <a:t> from their employees and deposit them to BPJS.</a:t>
            </a:r>
          </a:p>
        </p:txBody>
      </p:sp>
    </p:spTree>
    <p:extLst>
      <p:ext uri="{BB962C8B-B14F-4D97-AF65-F5344CB8AC3E}">
        <p14:creationId xmlns:p14="http://schemas.microsoft.com/office/powerpoint/2010/main" val="4100411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1DF-21C7-4CEA-A092-B679F5F5AF6C}"/>
              </a:ext>
            </a:extLst>
          </p:cNvPr>
          <p:cNvSpPr>
            <a:spLocks noGrp="1"/>
          </p:cNvSpPr>
          <p:nvPr>
            <p:ph type="title"/>
          </p:nvPr>
        </p:nvSpPr>
        <p:spPr>
          <a:xfrm>
            <a:off x="1152939" y="1114667"/>
            <a:ext cx="7288160" cy="528400"/>
          </a:xfrm>
        </p:spPr>
        <p:txBody>
          <a:bodyPr>
            <a:normAutofit fontScale="90000"/>
          </a:bodyPr>
          <a:lstStyle/>
          <a:p>
            <a:r>
              <a:rPr lang="en-US" sz="4000" dirty="0" smtClean="0"/>
              <a:t>Review</a:t>
            </a:r>
            <a:endParaRPr lang="en-US" sz="4000" dirty="0"/>
          </a:p>
        </p:txBody>
      </p:sp>
      <p:sp>
        <p:nvSpPr>
          <p:cNvPr id="6" name="TextBox 5">
            <a:extLst>
              <a:ext uri="{FF2B5EF4-FFF2-40B4-BE49-F238E27FC236}">
                <a16:creationId xmlns:a16="http://schemas.microsoft.com/office/drawing/2014/main" id="{0A98DE15-F19E-40FA-B5AF-B7DCCA0B760C}"/>
              </a:ext>
            </a:extLst>
          </p:cNvPr>
          <p:cNvSpPr txBox="1"/>
          <p:nvPr/>
        </p:nvSpPr>
        <p:spPr>
          <a:xfrm>
            <a:off x="4704521" y="5378241"/>
            <a:ext cx="3909391" cy="646331"/>
          </a:xfrm>
          <a:prstGeom prst="rect">
            <a:avLst/>
          </a:prstGeom>
          <a:noFill/>
        </p:spPr>
        <p:txBody>
          <a:bodyPr wrap="square" rtlCol="0">
            <a:spAutoFit/>
          </a:bodyPr>
          <a:lstStyle/>
          <a:p>
            <a:r>
              <a:rPr lang="en-US" dirty="0"/>
              <a:t> </a:t>
            </a:r>
          </a:p>
          <a:p>
            <a:endParaRPr lang="en-US" dirty="0"/>
          </a:p>
        </p:txBody>
      </p:sp>
      <p:sp>
        <p:nvSpPr>
          <p:cNvPr id="7" name="Content Placeholder 2">
            <a:extLst>
              <a:ext uri="{FF2B5EF4-FFF2-40B4-BE49-F238E27FC236}">
                <a16:creationId xmlns:a16="http://schemas.microsoft.com/office/drawing/2014/main" id="{8BEFD0FD-9E53-4E8F-9932-02678E0603E3}"/>
              </a:ext>
            </a:extLst>
          </p:cNvPr>
          <p:cNvSpPr>
            <a:spLocks noGrp="1"/>
          </p:cNvSpPr>
          <p:nvPr>
            <p:ph type="body" idx="1"/>
          </p:nvPr>
        </p:nvSpPr>
        <p:spPr>
          <a:xfrm>
            <a:off x="742122" y="2008467"/>
            <a:ext cx="7698978" cy="3811600"/>
          </a:xfrm>
        </p:spPr>
        <p:txBody>
          <a:bodyPr>
            <a:normAutofit lnSpcReduction="10000"/>
          </a:bodyPr>
          <a:lstStyle/>
          <a:p>
            <a:pPr marL="342900" indent="-342900">
              <a:lnSpc>
                <a:spcPct val="150000"/>
              </a:lnSpc>
            </a:pPr>
            <a:r>
              <a:rPr lang="en-US" i="1" dirty="0"/>
              <a:t>What is the law that forms the basis of K3 in Indonesia</a:t>
            </a:r>
            <a:r>
              <a:rPr lang="en-US" i="1" dirty="0" smtClean="0"/>
              <a:t>?</a:t>
            </a:r>
          </a:p>
          <a:p>
            <a:pPr marL="342900" indent="-342900">
              <a:lnSpc>
                <a:spcPct val="150000"/>
              </a:lnSpc>
            </a:pPr>
            <a:r>
              <a:rPr lang="en-US" i="1" dirty="0" smtClean="0"/>
              <a:t>More </a:t>
            </a:r>
            <a:r>
              <a:rPr lang="en-US" i="1" dirty="0"/>
              <a:t>important health or safety</a:t>
            </a:r>
            <a:r>
              <a:rPr lang="en-US" i="1" dirty="0" smtClean="0"/>
              <a:t>?</a:t>
            </a:r>
          </a:p>
          <a:p>
            <a:pPr marL="342900" indent="-342900">
              <a:lnSpc>
                <a:spcPct val="150000"/>
              </a:lnSpc>
            </a:pPr>
            <a:r>
              <a:rPr lang="en-US" i="1" dirty="0" smtClean="0"/>
              <a:t>In </a:t>
            </a:r>
            <a:r>
              <a:rPr lang="en-US" i="1" dirty="0"/>
              <a:t>the IT field, where are the most common OHS applications?</a:t>
            </a:r>
            <a:endParaRPr lang="en-US" i="1" dirty="0" smtClean="0"/>
          </a:p>
          <a:p>
            <a:pPr marL="342900" indent="-342900">
              <a:lnSpc>
                <a:spcPct val="150000"/>
              </a:lnSpc>
            </a:pPr>
            <a:r>
              <a:rPr lang="en-US" i="1" dirty="0" smtClean="0"/>
              <a:t>What </a:t>
            </a:r>
            <a:r>
              <a:rPr lang="en-US" i="1" dirty="0"/>
              <a:t>does the gear in the </a:t>
            </a:r>
            <a:r>
              <a:rPr lang="en-US" i="1" dirty="0" err="1"/>
              <a:t>osh</a:t>
            </a:r>
            <a:r>
              <a:rPr lang="en-US" i="1" dirty="0"/>
              <a:t> symbol mean</a:t>
            </a:r>
            <a:r>
              <a:rPr lang="en-US" i="1" dirty="0" smtClean="0"/>
              <a:t>?</a:t>
            </a:r>
          </a:p>
          <a:p>
            <a:pPr marL="342900" indent="-342900">
              <a:lnSpc>
                <a:spcPct val="150000"/>
              </a:lnSpc>
            </a:pPr>
            <a:r>
              <a:rPr lang="en-US" i="1" dirty="0" smtClean="0"/>
              <a:t>What </a:t>
            </a:r>
            <a:r>
              <a:rPr lang="en-US" i="1" dirty="0"/>
              <a:t>does the green color in the </a:t>
            </a:r>
            <a:r>
              <a:rPr lang="en-US" i="1" dirty="0" err="1"/>
              <a:t>osh</a:t>
            </a:r>
            <a:r>
              <a:rPr lang="en-US" i="1" dirty="0"/>
              <a:t> symbol mean?</a:t>
            </a:r>
            <a:endParaRPr lang="en-US" i="1" dirty="0"/>
          </a:p>
        </p:txBody>
      </p:sp>
    </p:spTree>
    <p:extLst>
      <p:ext uri="{BB962C8B-B14F-4D97-AF65-F5344CB8AC3E}">
        <p14:creationId xmlns:p14="http://schemas.microsoft.com/office/powerpoint/2010/main" val="30094745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D4AE-61DE-4A1A-8312-1C2C5E0246C7}"/>
              </a:ext>
            </a:extLst>
          </p:cNvPr>
          <p:cNvSpPr>
            <a:spLocks noGrp="1"/>
          </p:cNvSpPr>
          <p:nvPr>
            <p:ph type="title"/>
          </p:nvPr>
        </p:nvSpPr>
        <p:spPr>
          <a:xfrm>
            <a:off x="855300" y="1048407"/>
            <a:ext cx="7433400" cy="528400"/>
          </a:xfrm>
        </p:spPr>
        <p:txBody>
          <a:bodyPr>
            <a:normAutofit/>
          </a:bodyPr>
          <a:lstStyle/>
          <a:p>
            <a:r>
              <a:rPr lang="en-US" sz="3600" dirty="0"/>
              <a:t>UU NO. </a:t>
            </a:r>
            <a:r>
              <a:rPr lang="en-US" sz="3600" dirty="0" smtClean="0"/>
              <a:t>50 </a:t>
            </a:r>
            <a:r>
              <a:rPr lang="en-US" sz="3600" dirty="0" smtClean="0"/>
              <a:t>OF </a:t>
            </a:r>
            <a:r>
              <a:rPr lang="en-US" sz="3600" dirty="0" smtClean="0"/>
              <a:t>2012</a:t>
            </a:r>
            <a:endParaRPr lang="en-US" sz="3600" dirty="0"/>
          </a:p>
        </p:txBody>
      </p:sp>
      <p:sp>
        <p:nvSpPr>
          <p:cNvPr id="3" name="Content Placeholder 2">
            <a:extLst>
              <a:ext uri="{FF2B5EF4-FFF2-40B4-BE49-F238E27FC236}">
                <a16:creationId xmlns:a16="http://schemas.microsoft.com/office/drawing/2014/main" id="{BCFA7FBC-8789-468C-9B5A-1C18D215FF2F}"/>
              </a:ext>
            </a:extLst>
          </p:cNvPr>
          <p:cNvSpPr>
            <a:spLocks noGrp="1"/>
          </p:cNvSpPr>
          <p:nvPr>
            <p:ph type="body" idx="1"/>
          </p:nvPr>
        </p:nvSpPr>
        <p:spPr>
          <a:xfrm>
            <a:off x="855300" y="1946619"/>
            <a:ext cx="7433400" cy="4045200"/>
          </a:xfrm>
        </p:spPr>
        <p:txBody>
          <a:bodyPr>
            <a:normAutofit/>
          </a:bodyPr>
          <a:lstStyle/>
          <a:p>
            <a:r>
              <a:rPr lang="en-US" dirty="0"/>
              <a:t>Law No. </a:t>
            </a:r>
            <a:r>
              <a:rPr lang="en-US" dirty="0" smtClean="0"/>
              <a:t>50</a:t>
            </a:r>
            <a:r>
              <a:rPr lang="en-US" dirty="0" smtClean="0"/>
              <a:t> </a:t>
            </a:r>
            <a:r>
              <a:rPr lang="en-US" dirty="0"/>
              <a:t>of </a:t>
            </a:r>
            <a:r>
              <a:rPr lang="en-US" dirty="0" smtClean="0"/>
              <a:t>2012 </a:t>
            </a:r>
            <a:r>
              <a:rPr lang="en-US" dirty="0"/>
              <a:t>regulates </a:t>
            </a:r>
            <a:r>
              <a:rPr lang="en-US" dirty="0"/>
              <a:t>concerning Implementation of Occupational Health and Safety Management </a:t>
            </a:r>
            <a:r>
              <a:rPr lang="en-US" dirty="0" smtClean="0"/>
              <a:t>System.</a:t>
            </a:r>
          </a:p>
          <a:p>
            <a:pPr marL="76200" indent="0">
              <a:buNone/>
            </a:pPr>
            <a:endParaRPr lang="en-US" dirty="0" smtClean="0"/>
          </a:p>
          <a:p>
            <a:pPr marL="533400" indent="-457200">
              <a:buFont typeface="+mj-lt"/>
              <a:buAutoNum type="arabicPeriod"/>
            </a:pPr>
            <a:r>
              <a:rPr lang="en-US" dirty="0" smtClean="0"/>
              <a:t>Every </a:t>
            </a:r>
            <a:r>
              <a:rPr lang="en-US" dirty="0"/>
              <a:t>company is required to implement SMK3 in their </a:t>
            </a:r>
            <a:r>
              <a:rPr lang="en-US" dirty="0" smtClean="0"/>
              <a:t>company. The </a:t>
            </a:r>
            <a:r>
              <a:rPr lang="en-US" dirty="0"/>
              <a:t>obligations as referred to in paragraph (1) apply to companies:</a:t>
            </a:r>
          </a:p>
          <a:p>
            <a:pPr marL="990600" lvl="1" indent="-457200">
              <a:buFont typeface="+mj-lt"/>
              <a:buAutoNum type="alphaLcPeriod"/>
            </a:pPr>
            <a:r>
              <a:rPr lang="en-US" dirty="0" smtClean="0"/>
              <a:t>employs </a:t>
            </a:r>
            <a:r>
              <a:rPr lang="en-US" dirty="0"/>
              <a:t>at least 100 (one hundred) workers/laborers; or</a:t>
            </a:r>
          </a:p>
          <a:p>
            <a:pPr marL="990600" lvl="1" indent="-457200">
              <a:buFont typeface="+mj-lt"/>
              <a:buAutoNum type="alphaLcPeriod"/>
            </a:pPr>
            <a:r>
              <a:rPr lang="en-US" dirty="0" smtClean="0"/>
              <a:t>has </a:t>
            </a:r>
            <a:r>
              <a:rPr lang="en-US" dirty="0"/>
              <a:t>a high level of potential danger.</a:t>
            </a:r>
            <a:endParaRPr lang="en-US" dirty="0"/>
          </a:p>
        </p:txBody>
      </p:sp>
    </p:spTree>
    <p:extLst>
      <p:ext uri="{BB962C8B-B14F-4D97-AF65-F5344CB8AC3E}">
        <p14:creationId xmlns:p14="http://schemas.microsoft.com/office/powerpoint/2010/main" val="429150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3F12-1B5F-4D62-8B4C-25161732B061}"/>
              </a:ext>
            </a:extLst>
          </p:cNvPr>
          <p:cNvSpPr>
            <a:spLocks noGrp="1"/>
          </p:cNvSpPr>
          <p:nvPr>
            <p:ph type="title"/>
          </p:nvPr>
        </p:nvSpPr>
        <p:spPr>
          <a:xfrm>
            <a:off x="855300" y="1207432"/>
            <a:ext cx="7433400" cy="528400"/>
          </a:xfrm>
        </p:spPr>
        <p:txBody>
          <a:bodyPr>
            <a:normAutofit fontScale="90000"/>
          </a:bodyPr>
          <a:lstStyle/>
          <a:p>
            <a:r>
              <a:rPr lang="en-US" sz="4000" dirty="0" smtClean="0"/>
              <a:t>Other Law that regulate OSH</a:t>
            </a:r>
            <a:endParaRPr lang="en-US" sz="4000" dirty="0"/>
          </a:p>
        </p:txBody>
      </p:sp>
      <p:sp>
        <p:nvSpPr>
          <p:cNvPr id="3" name="Content Placeholder 2">
            <a:extLst>
              <a:ext uri="{FF2B5EF4-FFF2-40B4-BE49-F238E27FC236}">
                <a16:creationId xmlns:a16="http://schemas.microsoft.com/office/drawing/2014/main" id="{AE464BFD-57E3-4C75-9D11-0F971183E817}"/>
              </a:ext>
            </a:extLst>
          </p:cNvPr>
          <p:cNvSpPr>
            <a:spLocks noGrp="1"/>
          </p:cNvSpPr>
          <p:nvPr>
            <p:ph type="body" idx="1"/>
          </p:nvPr>
        </p:nvSpPr>
        <p:spPr>
          <a:xfrm>
            <a:off x="855300" y="2118897"/>
            <a:ext cx="7433400" cy="4045200"/>
          </a:xfrm>
        </p:spPr>
        <p:txBody>
          <a:bodyPr>
            <a:normAutofit/>
          </a:bodyPr>
          <a:lstStyle/>
          <a:p>
            <a:r>
              <a:rPr lang="en-US" sz="2000" dirty="0"/>
              <a:t>PP No. 88 of 2019 concerning work safety.</a:t>
            </a:r>
          </a:p>
          <a:p>
            <a:r>
              <a:rPr lang="en-US" sz="2000" dirty="0" smtClean="0"/>
              <a:t>Presidential </a:t>
            </a:r>
            <a:r>
              <a:rPr lang="en-US" sz="2000" dirty="0"/>
              <a:t>Decree No. 7 of 2019 concerning Occupational Diseases</a:t>
            </a:r>
          </a:p>
          <a:p>
            <a:r>
              <a:rPr lang="en-US" sz="2000" dirty="0"/>
              <a:t>Presidential Decree No. 34 of 2014 concerning Ratification of the Convention Concerning The Promotional Framework For Occupational Safety and Health / convention 187, 2006 (Convention Concerning the Framework for Improving Occupational Safety and Health / convention 187, 2006)</a:t>
            </a:r>
          </a:p>
          <a:p>
            <a:endParaRPr lang="en-US" sz="2000" dirty="0"/>
          </a:p>
          <a:p>
            <a:pPr marL="76200" indent="0">
              <a:buNone/>
            </a:pPr>
            <a:r>
              <a:rPr lang="en-US" sz="2000" dirty="0"/>
              <a:t>Regulations on occupational safety and health are more specifically regulated </a:t>
            </a:r>
            <a:r>
              <a:rPr lang="en-US" sz="2000" dirty="0" smtClean="0"/>
              <a:t>through </a:t>
            </a:r>
            <a:r>
              <a:rPr lang="en-US" sz="2000" dirty="0"/>
              <a:t>Ministerial Regulation.</a:t>
            </a:r>
            <a:endParaRPr lang="en-US" dirty="0"/>
          </a:p>
        </p:txBody>
      </p:sp>
    </p:spTree>
    <p:extLst>
      <p:ext uri="{BB962C8B-B14F-4D97-AF65-F5344CB8AC3E}">
        <p14:creationId xmlns:p14="http://schemas.microsoft.com/office/powerpoint/2010/main" val="2556874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3F12-1B5F-4D62-8B4C-25161732B061}"/>
              </a:ext>
            </a:extLst>
          </p:cNvPr>
          <p:cNvSpPr>
            <a:spLocks noGrp="1"/>
          </p:cNvSpPr>
          <p:nvPr>
            <p:ph type="title"/>
          </p:nvPr>
        </p:nvSpPr>
        <p:spPr>
          <a:xfrm>
            <a:off x="855300" y="1207432"/>
            <a:ext cx="7433400" cy="528400"/>
          </a:xfrm>
        </p:spPr>
        <p:txBody>
          <a:bodyPr>
            <a:normAutofit fontScale="90000"/>
          </a:bodyPr>
          <a:lstStyle/>
          <a:p>
            <a:r>
              <a:rPr lang="en-US" sz="4000" dirty="0" smtClean="0"/>
              <a:t>List Of </a:t>
            </a:r>
            <a:r>
              <a:rPr lang="en-US" sz="4000" dirty="0" smtClean="0"/>
              <a:t>Law that regulate OSH</a:t>
            </a:r>
            <a:endParaRPr lang="en-US" sz="4000" dirty="0"/>
          </a:p>
        </p:txBody>
      </p:sp>
      <p:sp>
        <p:nvSpPr>
          <p:cNvPr id="4" name="Text Placeholder 3"/>
          <p:cNvSpPr>
            <a:spLocks noGrp="1"/>
          </p:cNvSpPr>
          <p:nvPr>
            <p:ph type="body" idx="1"/>
          </p:nvPr>
        </p:nvSpPr>
        <p:spPr/>
        <p:txBody>
          <a:bodyPr/>
          <a:lstStyle/>
          <a:p>
            <a:pPr marL="419100" indent="-342900">
              <a:lnSpc>
                <a:spcPct val="150000"/>
              </a:lnSpc>
              <a:buFont typeface="+mj-lt"/>
              <a:buAutoNum type="arabicPeriod"/>
            </a:pPr>
            <a:r>
              <a:rPr lang="en-US" sz="1800" dirty="0" smtClean="0"/>
              <a:t>The </a:t>
            </a:r>
            <a:r>
              <a:rPr lang="en-US" sz="1800" dirty="0"/>
              <a:t>1945 Constitution Article 27 Paragraph 2 concerning a decent living</a:t>
            </a:r>
          </a:p>
          <a:p>
            <a:pPr marL="419100" indent="-342900">
              <a:lnSpc>
                <a:spcPct val="150000"/>
              </a:lnSpc>
              <a:buFont typeface="+mj-lt"/>
              <a:buAutoNum type="arabicPeriod"/>
            </a:pPr>
            <a:r>
              <a:rPr lang="en-US" sz="1800" dirty="0" smtClean="0"/>
              <a:t>Law </a:t>
            </a:r>
            <a:r>
              <a:rPr lang="en-US" sz="1800" dirty="0"/>
              <a:t>No. 1 of 1970 concerning Occupational Safety</a:t>
            </a:r>
          </a:p>
          <a:p>
            <a:pPr marL="419100" indent="-342900">
              <a:lnSpc>
                <a:spcPct val="150000"/>
              </a:lnSpc>
              <a:buFont typeface="+mj-lt"/>
              <a:buAutoNum type="arabicPeriod"/>
            </a:pPr>
            <a:r>
              <a:rPr lang="en-US" sz="1800" dirty="0" smtClean="0"/>
              <a:t>Law </a:t>
            </a:r>
            <a:r>
              <a:rPr lang="en-US" sz="1800" dirty="0"/>
              <a:t>No. 13 of 2003 concerning Manpower</a:t>
            </a:r>
          </a:p>
          <a:p>
            <a:pPr marL="419100" indent="-342900">
              <a:lnSpc>
                <a:spcPct val="150000"/>
              </a:lnSpc>
              <a:buFont typeface="+mj-lt"/>
              <a:buAutoNum type="arabicPeriod"/>
            </a:pPr>
            <a:r>
              <a:rPr lang="en-US" sz="1800" dirty="0" smtClean="0"/>
              <a:t>Regulation </a:t>
            </a:r>
            <a:r>
              <a:rPr lang="en-US" sz="1800" dirty="0"/>
              <a:t>of the Minister of Manpower and Transmigration No. PER.03/MEN/1982 concerning Labor Health Services</a:t>
            </a:r>
          </a:p>
          <a:p>
            <a:pPr marL="419100" indent="-342900">
              <a:lnSpc>
                <a:spcPct val="150000"/>
              </a:lnSpc>
              <a:buFont typeface="+mj-lt"/>
              <a:buAutoNum type="arabicPeriod"/>
            </a:pPr>
            <a:r>
              <a:rPr lang="en-US" sz="1800" dirty="0" smtClean="0"/>
              <a:t>Regulation </a:t>
            </a:r>
            <a:r>
              <a:rPr lang="en-US" sz="1800" dirty="0"/>
              <a:t>of the Minister of Manpower of the Republic of Indonesia NUMBER: PER.04/MEN/1987 concerning the Committee for the Development of Occupational Safety and Health (P2K3)</a:t>
            </a:r>
            <a:endParaRPr lang="en-US" sz="1800" dirty="0"/>
          </a:p>
        </p:txBody>
      </p:sp>
    </p:spTree>
    <p:extLst>
      <p:ext uri="{BB962C8B-B14F-4D97-AF65-F5344CB8AC3E}">
        <p14:creationId xmlns:p14="http://schemas.microsoft.com/office/powerpoint/2010/main" val="1223021487"/>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3F12-1B5F-4D62-8B4C-25161732B061}"/>
              </a:ext>
            </a:extLst>
          </p:cNvPr>
          <p:cNvSpPr>
            <a:spLocks noGrp="1"/>
          </p:cNvSpPr>
          <p:nvPr>
            <p:ph type="title"/>
          </p:nvPr>
        </p:nvSpPr>
        <p:spPr>
          <a:xfrm>
            <a:off x="855300" y="1207432"/>
            <a:ext cx="7433400" cy="528400"/>
          </a:xfrm>
        </p:spPr>
        <p:txBody>
          <a:bodyPr>
            <a:normAutofit fontScale="90000"/>
          </a:bodyPr>
          <a:lstStyle/>
          <a:p>
            <a:r>
              <a:rPr lang="en-US" sz="4000" dirty="0" smtClean="0"/>
              <a:t>List Of </a:t>
            </a:r>
            <a:r>
              <a:rPr lang="en-US" sz="4000" dirty="0" smtClean="0"/>
              <a:t>Law that regulate OSH</a:t>
            </a:r>
            <a:endParaRPr lang="en-US" sz="4000" dirty="0"/>
          </a:p>
        </p:txBody>
      </p:sp>
      <p:sp>
        <p:nvSpPr>
          <p:cNvPr id="4" name="Text Placeholder 3"/>
          <p:cNvSpPr>
            <a:spLocks noGrp="1"/>
          </p:cNvSpPr>
          <p:nvPr>
            <p:ph type="body" idx="1"/>
          </p:nvPr>
        </p:nvSpPr>
        <p:spPr/>
        <p:txBody>
          <a:bodyPr/>
          <a:lstStyle/>
          <a:p>
            <a:pPr marL="419100" indent="-342900">
              <a:lnSpc>
                <a:spcPct val="150000"/>
              </a:lnSpc>
              <a:buFont typeface="+mj-lt"/>
              <a:buAutoNum type="arabicPeriod" startAt="6"/>
            </a:pPr>
            <a:r>
              <a:rPr lang="en-US" sz="1600" dirty="0" smtClean="0"/>
              <a:t>Regulation </a:t>
            </a:r>
            <a:r>
              <a:rPr lang="en-US" sz="1600" dirty="0"/>
              <a:t>of the Minister of Manpower No. NUMBER : PER-02/MEN/1992 concerning Procedures for Appointment, Obligations and Authorities of Occupational Safety and Health Experts</a:t>
            </a:r>
          </a:p>
          <a:p>
            <a:pPr marL="419100" indent="-342900">
              <a:lnSpc>
                <a:spcPct val="150000"/>
              </a:lnSpc>
              <a:buFont typeface="+mj-lt"/>
              <a:buAutoNum type="arabicPeriod" startAt="6"/>
            </a:pPr>
            <a:r>
              <a:rPr lang="en-US" sz="1600" dirty="0" smtClean="0"/>
              <a:t>Regulation </a:t>
            </a:r>
            <a:r>
              <a:rPr lang="en-US" sz="1600" dirty="0"/>
              <a:t>of the Minister of Manpower Number Per-04/MEN/1995 concerning Occupational Safety and Health Service Companies</a:t>
            </a:r>
          </a:p>
          <a:p>
            <a:pPr marL="419100" indent="-342900">
              <a:lnSpc>
                <a:spcPct val="150000"/>
              </a:lnSpc>
              <a:buFont typeface="+mj-lt"/>
              <a:buAutoNum type="arabicPeriod" startAt="6"/>
            </a:pPr>
            <a:r>
              <a:rPr lang="en-US" sz="1600" dirty="0" smtClean="0"/>
              <a:t>Decree </a:t>
            </a:r>
            <a:r>
              <a:rPr lang="en-US" sz="1600" dirty="0"/>
              <a:t>of the Minister of Manpower and Transmigration of the Republic of Indonesia NUMBER: KEP.239/MEN/2003. regarding Guidelines for Implementing Competency Certification for Candidates for Occupational Health and Health Experts</a:t>
            </a:r>
          </a:p>
          <a:p>
            <a:pPr marL="419100" indent="-342900">
              <a:lnSpc>
                <a:spcPct val="150000"/>
              </a:lnSpc>
              <a:buFont typeface="+mj-lt"/>
              <a:buAutoNum type="arabicPeriod" startAt="6"/>
            </a:pPr>
            <a:r>
              <a:rPr lang="en-US" sz="1600" dirty="0" smtClean="0"/>
              <a:t>OSH </a:t>
            </a:r>
            <a:r>
              <a:rPr lang="en-US" sz="1600" dirty="0"/>
              <a:t>Month Award for </a:t>
            </a:r>
            <a:r>
              <a:rPr lang="en-US" sz="1600" dirty="0" err="1"/>
              <a:t>Permenakertrans</a:t>
            </a:r>
            <a:r>
              <a:rPr lang="en-US" sz="1600" dirty="0"/>
              <a:t> companies NUMBER: PER – 01/MEN/I/2007 About Occupational Safety and Health Award for Companies.</a:t>
            </a:r>
          </a:p>
          <a:p>
            <a:pPr marL="419100" indent="-342900">
              <a:lnSpc>
                <a:spcPct val="150000"/>
              </a:lnSpc>
              <a:buFont typeface="+mj-lt"/>
              <a:buAutoNum type="arabicPeriod" startAt="6"/>
            </a:pPr>
            <a:r>
              <a:rPr lang="en-US" sz="1600" dirty="0" smtClean="0"/>
              <a:t>Government </a:t>
            </a:r>
            <a:r>
              <a:rPr lang="en-US" sz="1600" dirty="0"/>
              <a:t>Regulation Number 50 of 2012 concerning Implementation of Occupational Health and Safety Management System</a:t>
            </a:r>
          </a:p>
        </p:txBody>
      </p:sp>
    </p:spTree>
    <p:extLst>
      <p:ext uri="{BB962C8B-B14F-4D97-AF65-F5344CB8AC3E}">
        <p14:creationId xmlns:p14="http://schemas.microsoft.com/office/powerpoint/2010/main" val="3339328887"/>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6C598-844F-4803-A1B3-ADC9D777FF72}"/>
              </a:ext>
            </a:extLst>
          </p:cNvPr>
          <p:cNvSpPr>
            <a:spLocks noGrp="1"/>
          </p:cNvSpPr>
          <p:nvPr>
            <p:ph idx="4294967295"/>
          </p:nvPr>
        </p:nvSpPr>
        <p:spPr>
          <a:xfrm>
            <a:off x="628650" y="1152525"/>
            <a:ext cx="7886700" cy="5130800"/>
          </a:xfrm>
        </p:spPr>
        <p:txBody>
          <a:bodyPr/>
          <a:lstStyle/>
          <a:p>
            <a:pPr marL="0" indent="0">
              <a:buNone/>
            </a:pPr>
            <a:r>
              <a:rPr lang="en-US" dirty="0" smtClean="0"/>
              <a:t>Task :</a:t>
            </a:r>
          </a:p>
          <a:p>
            <a:pPr indent="-457200">
              <a:buAutoNum type="arabicPeriod"/>
            </a:pPr>
            <a:r>
              <a:rPr lang="en-US" dirty="0" smtClean="0"/>
              <a:t>Work in group consist of 3 students.</a:t>
            </a:r>
          </a:p>
          <a:p>
            <a:pPr indent="-457200">
              <a:buAutoNum type="arabicPeriod"/>
            </a:pPr>
            <a:r>
              <a:rPr lang="en-US" dirty="0" smtClean="0"/>
              <a:t>Based on the presentation above, each group choose one law, highlight or make it in one pages, make it eye-catching and easy to understand or remember by make it as </a:t>
            </a:r>
            <a:r>
              <a:rPr lang="en-US" dirty="0" err="1" smtClean="0"/>
              <a:t>instagram</a:t>
            </a:r>
            <a:r>
              <a:rPr lang="en-US" dirty="0" smtClean="0"/>
              <a:t> stories :D </a:t>
            </a:r>
          </a:p>
          <a:p>
            <a:pPr indent="-457200">
              <a:buAutoNum type="arabicPeriod"/>
            </a:pPr>
            <a:r>
              <a:rPr lang="en-US" dirty="0" smtClean="0"/>
              <a:t>You may publish your ‘</a:t>
            </a:r>
            <a:r>
              <a:rPr lang="en-US" dirty="0" err="1" smtClean="0"/>
              <a:t>insta</a:t>
            </a:r>
            <a:r>
              <a:rPr lang="en-US" dirty="0" smtClean="0"/>
              <a:t> story’ next week while you are presenting to your friend. Next week we will have a nice discussion about OSH Law.</a:t>
            </a:r>
          </a:p>
          <a:p>
            <a:pPr indent="-457200">
              <a:buAutoNum type="arabicPeriod"/>
            </a:pPr>
            <a:r>
              <a:rPr lang="en-US" dirty="0" smtClean="0"/>
              <a:t>You can use </a:t>
            </a:r>
            <a:r>
              <a:rPr lang="en-US" dirty="0" err="1" smtClean="0"/>
              <a:t>Canva</a:t>
            </a:r>
            <a:r>
              <a:rPr lang="en-US" dirty="0" smtClean="0"/>
              <a:t> as a tool to arrange the material and to design your task</a:t>
            </a:r>
            <a:endParaRPr lang="en-US" dirty="0"/>
          </a:p>
        </p:txBody>
      </p:sp>
    </p:spTree>
    <p:extLst>
      <p:ext uri="{BB962C8B-B14F-4D97-AF65-F5344CB8AC3E}">
        <p14:creationId xmlns:p14="http://schemas.microsoft.com/office/powerpoint/2010/main" val="2432576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1DF-21C7-4CEA-A092-B679F5F5AF6C}"/>
              </a:ext>
            </a:extLst>
          </p:cNvPr>
          <p:cNvSpPr>
            <a:spLocks noGrp="1"/>
          </p:cNvSpPr>
          <p:nvPr>
            <p:ph type="title"/>
          </p:nvPr>
        </p:nvSpPr>
        <p:spPr>
          <a:xfrm>
            <a:off x="1152939" y="1114667"/>
            <a:ext cx="7288160" cy="528400"/>
          </a:xfrm>
        </p:spPr>
        <p:txBody>
          <a:bodyPr>
            <a:normAutofit fontScale="90000"/>
          </a:bodyPr>
          <a:lstStyle/>
          <a:p>
            <a:r>
              <a:rPr lang="en-US" sz="4000" dirty="0"/>
              <a:t>Why Work Accidents Occur?</a:t>
            </a:r>
          </a:p>
        </p:txBody>
      </p:sp>
      <p:sp>
        <p:nvSpPr>
          <p:cNvPr id="6" name="TextBox 5">
            <a:extLst>
              <a:ext uri="{FF2B5EF4-FFF2-40B4-BE49-F238E27FC236}">
                <a16:creationId xmlns:a16="http://schemas.microsoft.com/office/drawing/2014/main" id="{0A98DE15-F19E-40FA-B5AF-B7DCCA0B760C}"/>
              </a:ext>
            </a:extLst>
          </p:cNvPr>
          <p:cNvSpPr txBox="1"/>
          <p:nvPr/>
        </p:nvSpPr>
        <p:spPr>
          <a:xfrm>
            <a:off x="4704521" y="5378241"/>
            <a:ext cx="3909391" cy="646331"/>
          </a:xfrm>
          <a:prstGeom prst="rect">
            <a:avLst/>
          </a:prstGeom>
          <a:noFill/>
        </p:spPr>
        <p:txBody>
          <a:bodyPr wrap="square" rtlCol="0">
            <a:spAutoFit/>
          </a:bodyPr>
          <a:lstStyle/>
          <a:p>
            <a:r>
              <a:rPr lang="en-US" dirty="0"/>
              <a:t> </a:t>
            </a:r>
          </a:p>
          <a:p>
            <a:endParaRPr lang="en-US" dirty="0"/>
          </a:p>
        </p:txBody>
      </p:sp>
      <p:sp>
        <p:nvSpPr>
          <p:cNvPr id="7" name="Content Placeholder 2">
            <a:extLst>
              <a:ext uri="{FF2B5EF4-FFF2-40B4-BE49-F238E27FC236}">
                <a16:creationId xmlns:a16="http://schemas.microsoft.com/office/drawing/2014/main" id="{8BEFD0FD-9E53-4E8F-9932-02678E0603E3}"/>
              </a:ext>
            </a:extLst>
          </p:cNvPr>
          <p:cNvSpPr>
            <a:spLocks noGrp="1"/>
          </p:cNvSpPr>
          <p:nvPr>
            <p:ph type="body" idx="1"/>
          </p:nvPr>
        </p:nvSpPr>
        <p:spPr>
          <a:xfrm>
            <a:off x="742122" y="2008467"/>
            <a:ext cx="7698978" cy="3811600"/>
          </a:xfrm>
        </p:spPr>
        <p:txBody>
          <a:bodyPr>
            <a:normAutofit/>
          </a:bodyPr>
          <a:lstStyle/>
          <a:p>
            <a:pPr marL="342900" indent="-342900">
              <a:lnSpc>
                <a:spcPct val="150000"/>
              </a:lnSpc>
            </a:pPr>
            <a:r>
              <a:rPr lang="en-US" i="1" dirty="0" smtClean="0"/>
              <a:t>Unsafe </a:t>
            </a:r>
            <a:r>
              <a:rPr lang="en-US" i="1" dirty="0"/>
              <a:t>act?</a:t>
            </a:r>
          </a:p>
          <a:p>
            <a:pPr marL="342900" indent="-342900">
              <a:lnSpc>
                <a:spcPct val="150000"/>
              </a:lnSpc>
            </a:pPr>
            <a:r>
              <a:rPr lang="en-US" i="1" dirty="0"/>
              <a:t>Unsafe condition ?</a:t>
            </a:r>
          </a:p>
          <a:p>
            <a:pPr marL="342900" indent="-342900">
              <a:lnSpc>
                <a:spcPct val="150000"/>
              </a:lnSpc>
            </a:pPr>
            <a:r>
              <a:rPr lang="en-US" i="1" dirty="0"/>
              <a:t>Work environment ?</a:t>
            </a:r>
          </a:p>
          <a:p>
            <a:pPr marL="342900" indent="-342900">
              <a:lnSpc>
                <a:spcPct val="150000"/>
              </a:lnSpc>
            </a:pPr>
            <a:r>
              <a:rPr lang="en-US" i="1" dirty="0"/>
              <a:t>Weak management control</a:t>
            </a:r>
            <a:r>
              <a:rPr lang="en-US" i="1" dirty="0" smtClean="0"/>
              <a:t>?</a:t>
            </a:r>
          </a:p>
          <a:p>
            <a:pPr marL="342900" indent="-342900">
              <a:lnSpc>
                <a:spcPct val="150000"/>
              </a:lnSpc>
            </a:pPr>
            <a:r>
              <a:rPr lang="en-US" i="1" dirty="0" smtClean="0"/>
              <a:t>….</a:t>
            </a:r>
            <a:endParaRPr lang="en-US" i="1" dirty="0"/>
          </a:p>
        </p:txBody>
      </p:sp>
    </p:spTree>
    <p:extLst>
      <p:ext uri="{BB962C8B-B14F-4D97-AF65-F5344CB8AC3E}">
        <p14:creationId xmlns:p14="http://schemas.microsoft.com/office/powerpoint/2010/main" val="2909067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1DF-21C7-4CEA-A092-B679F5F5AF6C}"/>
              </a:ext>
            </a:extLst>
          </p:cNvPr>
          <p:cNvSpPr>
            <a:spLocks noGrp="1"/>
          </p:cNvSpPr>
          <p:nvPr>
            <p:ph type="title"/>
          </p:nvPr>
        </p:nvSpPr>
        <p:spPr>
          <a:xfrm>
            <a:off x="1152939" y="1114667"/>
            <a:ext cx="7288160" cy="528400"/>
          </a:xfrm>
        </p:spPr>
        <p:txBody>
          <a:bodyPr>
            <a:normAutofit fontScale="90000"/>
          </a:bodyPr>
          <a:lstStyle/>
          <a:p>
            <a:r>
              <a:rPr lang="en-US" sz="4000" dirty="0" smtClean="0"/>
              <a:t>OSH Issue</a:t>
            </a:r>
            <a:endParaRPr lang="en-US" sz="4000" dirty="0"/>
          </a:p>
        </p:txBody>
      </p:sp>
      <p:sp>
        <p:nvSpPr>
          <p:cNvPr id="6" name="TextBox 5">
            <a:extLst>
              <a:ext uri="{FF2B5EF4-FFF2-40B4-BE49-F238E27FC236}">
                <a16:creationId xmlns:a16="http://schemas.microsoft.com/office/drawing/2014/main" id="{0A98DE15-F19E-40FA-B5AF-B7DCCA0B760C}"/>
              </a:ext>
            </a:extLst>
          </p:cNvPr>
          <p:cNvSpPr txBox="1"/>
          <p:nvPr/>
        </p:nvSpPr>
        <p:spPr>
          <a:xfrm>
            <a:off x="4704521" y="5378241"/>
            <a:ext cx="3909391" cy="646331"/>
          </a:xfrm>
          <a:prstGeom prst="rect">
            <a:avLst/>
          </a:prstGeom>
          <a:noFill/>
        </p:spPr>
        <p:txBody>
          <a:bodyPr wrap="square" rtlCol="0">
            <a:spAutoFit/>
          </a:bodyPr>
          <a:lstStyle/>
          <a:p>
            <a:r>
              <a:rPr lang="en-US" dirty="0"/>
              <a:t> </a:t>
            </a:r>
          </a:p>
          <a:p>
            <a:endParaRPr lang="en-US" dirty="0"/>
          </a:p>
        </p:txBody>
      </p:sp>
      <p:pic>
        <p:nvPicPr>
          <p:cNvPr id="4" name="Picture 3"/>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1117" y="947065"/>
            <a:ext cx="6998986" cy="4431176"/>
          </a:xfrm>
          <a:prstGeom prst="rect">
            <a:avLst/>
          </a:prstGeom>
        </p:spPr>
      </p:pic>
      <p:sp>
        <p:nvSpPr>
          <p:cNvPr id="7" name="Content Placeholder 2">
            <a:extLst>
              <a:ext uri="{FF2B5EF4-FFF2-40B4-BE49-F238E27FC236}">
                <a16:creationId xmlns:a16="http://schemas.microsoft.com/office/drawing/2014/main" id="{94DA8255-B837-4CB1-9C34-15870A789031}"/>
              </a:ext>
            </a:extLst>
          </p:cNvPr>
          <p:cNvSpPr>
            <a:spLocks noGrp="1"/>
          </p:cNvSpPr>
          <p:nvPr>
            <p:ph type="body" idx="1"/>
          </p:nvPr>
        </p:nvSpPr>
        <p:spPr>
          <a:xfrm>
            <a:off x="985230" y="4815231"/>
            <a:ext cx="4492401" cy="1540849"/>
          </a:xfrm>
        </p:spPr>
        <p:txBody>
          <a:bodyPr>
            <a:normAutofit/>
          </a:bodyPr>
          <a:lstStyle/>
          <a:p>
            <a:pPr marL="76200" indent="0">
              <a:buNone/>
            </a:pPr>
            <a:r>
              <a:rPr lang="en-US" sz="2000" b="1" dirty="0" smtClean="0">
                <a:solidFill>
                  <a:srgbClr val="FF0000"/>
                </a:solidFill>
              </a:rPr>
              <a:t>Work Safety Issues</a:t>
            </a:r>
          </a:p>
          <a:p>
            <a:pPr marL="76200" indent="0">
              <a:buNone/>
            </a:pPr>
            <a:r>
              <a:rPr lang="en-US" sz="1600" dirty="0"/>
              <a:t>Work-related accidents, including:</a:t>
            </a:r>
          </a:p>
          <a:p>
            <a:r>
              <a:rPr lang="en-US" sz="1600" dirty="0"/>
              <a:t>The high number of work accidents.</a:t>
            </a:r>
          </a:p>
          <a:p>
            <a:r>
              <a:rPr lang="en-US" sz="1600" dirty="0"/>
              <a:t>Fire hazard.</a:t>
            </a:r>
          </a:p>
          <a:p>
            <a:r>
              <a:rPr lang="en-US" sz="1600" dirty="0"/>
              <a:t>Traffic accident to </a:t>
            </a:r>
            <a:r>
              <a:rPr lang="en-US" sz="1600" dirty="0" smtClean="0"/>
              <a:t>and from </a:t>
            </a:r>
            <a:r>
              <a:rPr lang="en-US" sz="1600" dirty="0"/>
              <a:t>work.</a:t>
            </a:r>
          </a:p>
        </p:txBody>
      </p:sp>
      <p:sp>
        <p:nvSpPr>
          <p:cNvPr id="8" name="Content Placeholder 2">
            <a:extLst>
              <a:ext uri="{FF2B5EF4-FFF2-40B4-BE49-F238E27FC236}">
                <a16:creationId xmlns:a16="http://schemas.microsoft.com/office/drawing/2014/main" id="{94DA8255-B837-4CB1-9C34-15870A789031}"/>
              </a:ext>
            </a:extLst>
          </p:cNvPr>
          <p:cNvSpPr txBox="1">
            <a:spLocks/>
          </p:cNvSpPr>
          <p:nvPr/>
        </p:nvSpPr>
        <p:spPr>
          <a:xfrm>
            <a:off x="1422411" y="2669479"/>
            <a:ext cx="4492401" cy="1889765"/>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00" marR="0" lvl="0" indent="-381000" algn="l" rtl="0" eaLnBrk="1" hangingPunct="1">
              <a:lnSpc>
                <a:spcPct val="100000"/>
              </a:lnSpc>
              <a:spcBef>
                <a:spcPts val="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1pPr>
            <a:lvl2pPr marL="914400" marR="0" lvl="1" indent="-381000" algn="l" rtl="0" eaLnBrk="1" hangingPunct="1">
              <a:lnSpc>
                <a:spcPct val="100000"/>
              </a:lnSpc>
              <a:spcBef>
                <a:spcPts val="60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2pPr>
            <a:lvl3pPr marL="1371600" marR="0" lvl="2"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3pPr>
            <a:lvl4pPr marL="1828800" marR="0" lvl="3"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4pPr>
            <a:lvl5pPr marL="2286000" marR="0" lvl="4"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5pPr>
            <a:lvl6pPr marL="2743200" marR="0" lvl="5"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6pPr>
            <a:lvl7pPr marL="3200400" marR="0" lvl="6"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7pPr>
            <a:lvl8pPr marL="3657600" marR="0" lvl="7"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8pPr>
            <a:lvl9pPr marL="4114800" marR="0" lvl="8" indent="-381000" algn="l" rtl="0" eaLnBrk="1" hangingPunct="1">
              <a:lnSpc>
                <a:spcPct val="100000"/>
              </a:lnSpc>
              <a:spcBef>
                <a:spcPts val="600"/>
              </a:spcBef>
              <a:spcAft>
                <a:spcPts val="60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9pPr>
          </a:lstStyle>
          <a:p>
            <a:pPr marL="76200" indent="0">
              <a:buFont typeface="Montserrat Light"/>
              <a:buNone/>
            </a:pPr>
            <a:r>
              <a:rPr lang="en-US" sz="2900" b="1" dirty="0" smtClean="0">
                <a:solidFill>
                  <a:srgbClr val="FF0000"/>
                </a:solidFill>
              </a:rPr>
              <a:t>Occupational Health Issues</a:t>
            </a:r>
          </a:p>
          <a:p>
            <a:pPr marL="76200" indent="0">
              <a:buNone/>
            </a:pPr>
            <a:r>
              <a:rPr lang="en-US" sz="2300" dirty="0"/>
              <a:t>On-site health </a:t>
            </a:r>
            <a:r>
              <a:rPr lang="en-US" sz="2300" dirty="0" smtClean="0"/>
              <a:t>disorders work</a:t>
            </a:r>
            <a:r>
              <a:rPr lang="en-US" sz="2300" dirty="0"/>
              <a:t>, including:</a:t>
            </a:r>
          </a:p>
          <a:p>
            <a:r>
              <a:rPr lang="en-US" sz="2300" dirty="0"/>
              <a:t>Lung disease.</a:t>
            </a:r>
          </a:p>
          <a:p>
            <a:r>
              <a:rPr lang="en-US" sz="2300" dirty="0"/>
              <a:t>Bone muscle injury.</a:t>
            </a:r>
          </a:p>
          <a:p>
            <a:r>
              <a:rPr lang="en-US" sz="2300" dirty="0"/>
              <a:t>Cancer.</a:t>
            </a:r>
          </a:p>
          <a:p>
            <a:r>
              <a:rPr lang="en-US" sz="2300" dirty="0"/>
              <a:t>Hearing loss due </a:t>
            </a:r>
            <a:r>
              <a:rPr lang="en-US" sz="2300" dirty="0" smtClean="0"/>
              <a:t>to noisy</a:t>
            </a:r>
            <a:r>
              <a:rPr lang="en-US" sz="2300" dirty="0"/>
              <a:t>.</a:t>
            </a:r>
          </a:p>
          <a:p>
            <a:r>
              <a:rPr lang="en-US" sz="2300" dirty="0"/>
              <a:t>Occupational diseases.</a:t>
            </a:r>
          </a:p>
        </p:txBody>
      </p:sp>
      <p:sp>
        <p:nvSpPr>
          <p:cNvPr id="10" name="Content Placeholder 2">
            <a:extLst>
              <a:ext uri="{FF2B5EF4-FFF2-40B4-BE49-F238E27FC236}">
                <a16:creationId xmlns:a16="http://schemas.microsoft.com/office/drawing/2014/main" id="{94DA8255-B837-4CB1-9C34-15870A789031}"/>
              </a:ext>
            </a:extLst>
          </p:cNvPr>
          <p:cNvSpPr txBox="1">
            <a:spLocks/>
          </p:cNvSpPr>
          <p:nvPr/>
        </p:nvSpPr>
        <p:spPr>
          <a:xfrm>
            <a:off x="5218898" y="3629977"/>
            <a:ext cx="4492401" cy="154084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1pPr>
            <a:lvl2pPr marL="914400" marR="0" lvl="1" indent="-381000" algn="l" rtl="0" eaLnBrk="1" hangingPunct="1">
              <a:lnSpc>
                <a:spcPct val="100000"/>
              </a:lnSpc>
              <a:spcBef>
                <a:spcPts val="60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2pPr>
            <a:lvl3pPr marL="1371600" marR="0" lvl="2"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3pPr>
            <a:lvl4pPr marL="1828800" marR="0" lvl="3"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4pPr>
            <a:lvl5pPr marL="2286000" marR="0" lvl="4"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5pPr>
            <a:lvl6pPr marL="2743200" marR="0" lvl="5"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6pPr>
            <a:lvl7pPr marL="3200400" marR="0" lvl="6"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7pPr>
            <a:lvl8pPr marL="3657600" marR="0" lvl="7"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8pPr>
            <a:lvl9pPr marL="4114800" marR="0" lvl="8" indent="-381000" algn="l" rtl="0" eaLnBrk="1" hangingPunct="1">
              <a:lnSpc>
                <a:spcPct val="100000"/>
              </a:lnSpc>
              <a:spcBef>
                <a:spcPts val="600"/>
              </a:spcBef>
              <a:spcAft>
                <a:spcPts val="60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9pPr>
          </a:lstStyle>
          <a:p>
            <a:pPr marL="76200" indent="0">
              <a:buFont typeface="Montserrat Light"/>
              <a:buNone/>
            </a:pPr>
            <a:r>
              <a:rPr lang="en-US" sz="2000" b="1" dirty="0" smtClean="0">
                <a:solidFill>
                  <a:srgbClr val="FF0000"/>
                </a:solidFill>
              </a:rPr>
              <a:t>OSH Problems</a:t>
            </a:r>
          </a:p>
          <a:p>
            <a:r>
              <a:rPr lang="en-US" sz="1600" dirty="0"/>
              <a:t>No system.</a:t>
            </a:r>
          </a:p>
          <a:p>
            <a:r>
              <a:rPr lang="en-US" sz="1600" dirty="0"/>
              <a:t>Lack of work standards.</a:t>
            </a:r>
          </a:p>
          <a:p>
            <a:r>
              <a:rPr lang="en-US" sz="1600" dirty="0"/>
              <a:t>Less concerned about K3 issues.</a:t>
            </a:r>
          </a:p>
          <a:p>
            <a:r>
              <a:rPr lang="en-US" sz="1600" dirty="0"/>
              <a:t>Still using the old paradigm.</a:t>
            </a:r>
          </a:p>
        </p:txBody>
      </p:sp>
      <p:sp>
        <p:nvSpPr>
          <p:cNvPr id="13" name="Content Placeholder 2">
            <a:extLst>
              <a:ext uri="{FF2B5EF4-FFF2-40B4-BE49-F238E27FC236}">
                <a16:creationId xmlns:a16="http://schemas.microsoft.com/office/drawing/2014/main" id="{94DA8255-B837-4CB1-9C34-15870A789031}"/>
              </a:ext>
            </a:extLst>
          </p:cNvPr>
          <p:cNvSpPr txBox="1">
            <a:spLocks/>
          </p:cNvSpPr>
          <p:nvPr/>
        </p:nvSpPr>
        <p:spPr>
          <a:xfrm>
            <a:off x="6043021" y="1643067"/>
            <a:ext cx="2398078" cy="924579"/>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1pPr>
            <a:lvl2pPr marL="914400" marR="0" lvl="1" indent="-381000" algn="l" rtl="0" eaLnBrk="1" hangingPunct="1">
              <a:lnSpc>
                <a:spcPct val="100000"/>
              </a:lnSpc>
              <a:spcBef>
                <a:spcPts val="600"/>
              </a:spcBef>
              <a:spcAft>
                <a:spcPts val="0"/>
              </a:spcAft>
              <a:buClr>
                <a:schemeClr val="accent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2pPr>
            <a:lvl3pPr marL="1371600" marR="0" lvl="2"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3pPr>
            <a:lvl4pPr marL="1828800" marR="0" lvl="3"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4pPr>
            <a:lvl5pPr marL="2286000" marR="0" lvl="4"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5pPr>
            <a:lvl6pPr marL="2743200" marR="0" lvl="5"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6pPr>
            <a:lvl7pPr marL="3200400" marR="0" lvl="6"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7pPr>
            <a:lvl8pPr marL="3657600" marR="0" lvl="7" indent="-381000" algn="l" rtl="0" eaLnBrk="1" hangingPunct="1">
              <a:lnSpc>
                <a:spcPct val="100000"/>
              </a:lnSpc>
              <a:spcBef>
                <a:spcPts val="600"/>
              </a:spcBef>
              <a:spcAft>
                <a:spcPts val="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8pPr>
            <a:lvl9pPr marL="4114800" marR="0" lvl="8" indent="-381000" algn="l" rtl="0" eaLnBrk="1" hangingPunct="1">
              <a:lnSpc>
                <a:spcPct val="100000"/>
              </a:lnSpc>
              <a:spcBef>
                <a:spcPts val="600"/>
              </a:spcBef>
              <a:spcAft>
                <a:spcPts val="600"/>
              </a:spcAft>
              <a:buClr>
                <a:schemeClr val="dk1"/>
              </a:buClr>
              <a:buSzPts val="2400"/>
              <a:buFont typeface="Montserrat Light"/>
              <a:buChar char="■"/>
              <a:defRPr sz="2400" b="0" i="0" u="none" strike="noStrike" cap="none">
                <a:solidFill>
                  <a:schemeClr val="dk1"/>
                </a:solidFill>
                <a:latin typeface="Montserrat Light"/>
                <a:ea typeface="Montserrat Light"/>
                <a:cs typeface="Montserrat Light"/>
                <a:sym typeface="Montserrat Light"/>
              </a:defRPr>
            </a:lvl9pPr>
          </a:lstStyle>
          <a:p>
            <a:pPr marL="76200" indent="0">
              <a:buFont typeface="Montserrat Light"/>
              <a:buNone/>
            </a:pPr>
            <a:r>
              <a:rPr lang="en-US" sz="2800" b="1" dirty="0" smtClean="0">
                <a:solidFill>
                  <a:srgbClr val="FF0000"/>
                </a:solidFill>
              </a:rPr>
              <a:t>NEED SMK3 </a:t>
            </a:r>
            <a:endParaRPr lang="en-US" sz="2000" dirty="0"/>
          </a:p>
        </p:txBody>
      </p:sp>
    </p:spTree>
    <p:extLst>
      <p:ext uri="{BB962C8B-B14F-4D97-AF65-F5344CB8AC3E}">
        <p14:creationId xmlns:p14="http://schemas.microsoft.com/office/powerpoint/2010/main" val="229050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1DF-21C7-4CEA-A092-B679F5F5AF6C}"/>
              </a:ext>
            </a:extLst>
          </p:cNvPr>
          <p:cNvSpPr>
            <a:spLocks noGrp="1"/>
          </p:cNvSpPr>
          <p:nvPr>
            <p:ph type="title"/>
          </p:nvPr>
        </p:nvSpPr>
        <p:spPr>
          <a:xfrm>
            <a:off x="1152939" y="1114667"/>
            <a:ext cx="7288160" cy="528400"/>
          </a:xfrm>
        </p:spPr>
        <p:txBody>
          <a:bodyPr>
            <a:normAutofit fontScale="90000"/>
          </a:bodyPr>
          <a:lstStyle/>
          <a:p>
            <a:r>
              <a:rPr lang="en-US" sz="4000" dirty="0" smtClean="0"/>
              <a:t>Why is OSH law important?</a:t>
            </a:r>
            <a:endParaRPr lang="en-US" sz="4000" dirty="0"/>
          </a:p>
        </p:txBody>
      </p:sp>
      <p:sp>
        <p:nvSpPr>
          <p:cNvPr id="6" name="TextBox 5">
            <a:extLst>
              <a:ext uri="{FF2B5EF4-FFF2-40B4-BE49-F238E27FC236}">
                <a16:creationId xmlns:a16="http://schemas.microsoft.com/office/drawing/2014/main" id="{0A98DE15-F19E-40FA-B5AF-B7DCCA0B760C}"/>
              </a:ext>
            </a:extLst>
          </p:cNvPr>
          <p:cNvSpPr txBox="1"/>
          <p:nvPr/>
        </p:nvSpPr>
        <p:spPr>
          <a:xfrm>
            <a:off x="4704521" y="5378241"/>
            <a:ext cx="3909391" cy="646331"/>
          </a:xfrm>
          <a:prstGeom prst="rect">
            <a:avLst/>
          </a:prstGeom>
          <a:noFill/>
        </p:spPr>
        <p:txBody>
          <a:bodyPr wrap="square" rtlCol="0">
            <a:spAutoFit/>
          </a:bodyPr>
          <a:lstStyle/>
          <a:p>
            <a:r>
              <a:rPr lang="en-US" dirty="0"/>
              <a:t> </a:t>
            </a:r>
          </a:p>
          <a:p>
            <a:endParaRPr lang="en-US" dirty="0"/>
          </a:p>
        </p:txBody>
      </p:sp>
      <p:sp>
        <p:nvSpPr>
          <p:cNvPr id="3" name="TextBox 2">
            <a:extLst>
              <a:ext uri="{FF2B5EF4-FFF2-40B4-BE49-F238E27FC236}">
                <a16:creationId xmlns:a16="http://schemas.microsoft.com/office/drawing/2014/main" id="{2A6A918F-19FE-4D6C-B023-B8493F646C09}"/>
              </a:ext>
            </a:extLst>
          </p:cNvPr>
          <p:cNvSpPr txBox="1"/>
          <p:nvPr/>
        </p:nvSpPr>
        <p:spPr>
          <a:xfrm>
            <a:off x="530088" y="2175426"/>
            <a:ext cx="3048000" cy="2893100"/>
          </a:xfrm>
          <a:prstGeom prst="rect">
            <a:avLst/>
          </a:prstGeom>
          <a:noFill/>
        </p:spPr>
        <p:txBody>
          <a:bodyPr wrap="square" rtlCol="0">
            <a:spAutoFit/>
          </a:bodyPr>
          <a:lstStyle/>
          <a:p>
            <a:r>
              <a:rPr lang="en-US" b="1" dirty="0" smtClean="0"/>
              <a:t>Global:</a:t>
            </a:r>
            <a:endParaRPr lang="en-US" b="1" dirty="0"/>
          </a:p>
          <a:p>
            <a:pPr marL="285750" lvl="0" indent="-285750">
              <a:buFont typeface="Arial" panose="020B0604020202020204" pitchFamily="34" charset="0"/>
              <a:buChar char="•"/>
            </a:pPr>
            <a:r>
              <a:rPr lang="en-US" dirty="0"/>
              <a:t>2,3 million deaths from occupational accidents and work-related diseases each year</a:t>
            </a:r>
          </a:p>
          <a:p>
            <a:pPr marL="285750" lvl="0" indent="-285750">
              <a:buFont typeface="Arial" panose="020B0604020202020204" pitchFamily="34" charset="0"/>
              <a:buChar char="•"/>
            </a:pPr>
            <a:r>
              <a:rPr lang="en-US" dirty="0"/>
              <a:t>5,850 fatal work accidents are reported every day</a:t>
            </a:r>
          </a:p>
          <a:p>
            <a:pPr lvl="0"/>
            <a:r>
              <a:rPr lang="en-US" b="1" dirty="0" smtClean="0"/>
              <a:t>Indonesia (</a:t>
            </a:r>
            <a:r>
              <a:rPr lang="en-US" b="1" dirty="0"/>
              <a:t>2002-2005):</a:t>
            </a:r>
          </a:p>
          <a:p>
            <a:pPr marL="285750" lvl="0" indent="-285750">
              <a:buFont typeface="Arial" panose="020B0604020202020204" pitchFamily="34" charset="0"/>
              <a:buChar char="•"/>
            </a:pPr>
            <a:r>
              <a:rPr lang="en-US" dirty="0"/>
              <a:t>More than 300,000 job accidents</a:t>
            </a:r>
          </a:p>
          <a:p>
            <a:pPr marL="285750" lvl="0" indent="-285750">
              <a:buFont typeface="Arial" panose="020B0604020202020204" pitchFamily="34" charset="0"/>
              <a:buChar char="•"/>
            </a:pPr>
            <a:r>
              <a:rPr lang="en-US" dirty="0"/>
              <a:t>5000 deaths</a:t>
            </a:r>
          </a:p>
          <a:p>
            <a:pPr marL="285750" lvl="0" indent="-285750">
              <a:buFont typeface="Arial" panose="020B0604020202020204" pitchFamily="34" charset="0"/>
              <a:buChar char="•"/>
            </a:pPr>
            <a:r>
              <a:rPr lang="en-US" dirty="0"/>
              <a:t>500 permanent disabilities</a:t>
            </a:r>
          </a:p>
          <a:p>
            <a:pPr marL="285750" lvl="0" indent="-285750">
              <a:buFont typeface="Arial" panose="020B0604020202020204" pitchFamily="34" charset="0"/>
              <a:buChar char="•"/>
            </a:pPr>
            <a:r>
              <a:rPr lang="en-US" dirty="0"/>
              <a:t>Compensation of more than IDR 550 billion</a:t>
            </a:r>
          </a:p>
          <a:p>
            <a:endParaRPr lang="en-US" dirty="0"/>
          </a:p>
        </p:txBody>
      </p:sp>
      <p:pic>
        <p:nvPicPr>
          <p:cNvPr id="9" name="Picture 8">
            <a:extLst>
              <a:ext uri="{FF2B5EF4-FFF2-40B4-BE49-F238E27FC236}">
                <a16:creationId xmlns:a16="http://schemas.microsoft.com/office/drawing/2014/main" id="{4E48B339-F299-4116-8219-6552BD840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871" y="2095914"/>
            <a:ext cx="4996069" cy="3747052"/>
          </a:xfrm>
          <a:prstGeom prst="rect">
            <a:avLst/>
          </a:prstGeom>
        </p:spPr>
      </p:pic>
    </p:spTree>
    <p:extLst>
      <p:ext uri="{BB962C8B-B14F-4D97-AF65-F5344CB8AC3E}">
        <p14:creationId xmlns:p14="http://schemas.microsoft.com/office/powerpoint/2010/main" val="252089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1DF-21C7-4CEA-A092-B679F5F5AF6C}"/>
              </a:ext>
            </a:extLst>
          </p:cNvPr>
          <p:cNvSpPr>
            <a:spLocks noGrp="1"/>
          </p:cNvSpPr>
          <p:nvPr>
            <p:ph type="title"/>
          </p:nvPr>
        </p:nvSpPr>
        <p:spPr>
          <a:xfrm>
            <a:off x="1152939" y="1114667"/>
            <a:ext cx="7288160" cy="528400"/>
          </a:xfrm>
        </p:spPr>
        <p:txBody>
          <a:bodyPr>
            <a:normAutofit fontScale="90000"/>
          </a:bodyPr>
          <a:lstStyle/>
          <a:p>
            <a:r>
              <a:rPr lang="en-US" sz="4000" dirty="0" smtClean="0"/>
              <a:t>Why is OSH law important?</a:t>
            </a:r>
            <a:endParaRPr lang="en-US" sz="4000" dirty="0"/>
          </a:p>
        </p:txBody>
      </p:sp>
      <p:sp>
        <p:nvSpPr>
          <p:cNvPr id="6" name="TextBox 5">
            <a:extLst>
              <a:ext uri="{FF2B5EF4-FFF2-40B4-BE49-F238E27FC236}">
                <a16:creationId xmlns:a16="http://schemas.microsoft.com/office/drawing/2014/main" id="{0A98DE15-F19E-40FA-B5AF-B7DCCA0B760C}"/>
              </a:ext>
            </a:extLst>
          </p:cNvPr>
          <p:cNvSpPr txBox="1"/>
          <p:nvPr/>
        </p:nvSpPr>
        <p:spPr>
          <a:xfrm>
            <a:off x="4704521" y="5378241"/>
            <a:ext cx="3909391" cy="646331"/>
          </a:xfrm>
          <a:prstGeom prst="rect">
            <a:avLst/>
          </a:prstGeom>
          <a:noFill/>
        </p:spPr>
        <p:txBody>
          <a:bodyPr wrap="square" rtlCol="0">
            <a:spAutoFit/>
          </a:bodyPr>
          <a:lstStyle/>
          <a:p>
            <a:r>
              <a:rPr lang="en-US" dirty="0"/>
              <a:t> </a:t>
            </a:r>
          </a:p>
          <a:p>
            <a:endParaRPr lang="en-US" dirty="0"/>
          </a:p>
        </p:txBody>
      </p:sp>
      <p:pic>
        <p:nvPicPr>
          <p:cNvPr id="4" name="Picture 3"/>
          <p:cNvPicPr>
            <a:picLocks noChangeAspect="1"/>
          </p:cNvPicPr>
          <p:nvPr/>
        </p:nvPicPr>
        <p:blipFill>
          <a:blip r:embed="rId2"/>
          <a:stretch>
            <a:fillRect/>
          </a:stretch>
        </p:blipFill>
        <p:spPr>
          <a:xfrm>
            <a:off x="425450" y="1881052"/>
            <a:ext cx="4431778" cy="4107996"/>
          </a:xfrm>
          <a:prstGeom prst="rect">
            <a:avLst/>
          </a:prstGeom>
        </p:spPr>
      </p:pic>
      <p:pic>
        <p:nvPicPr>
          <p:cNvPr id="5" name="Picture 4"/>
          <p:cNvPicPr>
            <a:picLocks noChangeAspect="1"/>
          </p:cNvPicPr>
          <p:nvPr/>
        </p:nvPicPr>
        <p:blipFill>
          <a:blip r:embed="rId3"/>
          <a:stretch>
            <a:fillRect/>
          </a:stretch>
        </p:blipFill>
        <p:spPr>
          <a:xfrm>
            <a:off x="4857228" y="1881052"/>
            <a:ext cx="3854546" cy="4107996"/>
          </a:xfrm>
          <a:prstGeom prst="rect">
            <a:avLst/>
          </a:prstGeom>
        </p:spPr>
      </p:pic>
    </p:spTree>
    <p:extLst>
      <p:ext uri="{BB962C8B-B14F-4D97-AF65-F5344CB8AC3E}">
        <p14:creationId xmlns:p14="http://schemas.microsoft.com/office/powerpoint/2010/main" val="700800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C30D-30B9-4BD2-9526-5C5E4E527D80}"/>
              </a:ext>
            </a:extLst>
          </p:cNvPr>
          <p:cNvSpPr>
            <a:spLocks noGrp="1"/>
          </p:cNvSpPr>
          <p:nvPr>
            <p:ph type="title"/>
          </p:nvPr>
        </p:nvSpPr>
        <p:spPr>
          <a:xfrm>
            <a:off x="765419" y="1131379"/>
            <a:ext cx="7433400" cy="528400"/>
          </a:xfrm>
        </p:spPr>
        <p:txBody>
          <a:bodyPr/>
          <a:lstStyle/>
          <a:p>
            <a:r>
              <a:rPr lang="en-US" sz="3600" dirty="0" smtClean="0"/>
              <a:t>Backgrounds</a:t>
            </a:r>
            <a:endParaRPr lang="en-US" sz="3600" dirty="0"/>
          </a:p>
        </p:txBody>
      </p:sp>
      <p:sp>
        <p:nvSpPr>
          <p:cNvPr id="3" name="Content Placeholder 2">
            <a:extLst>
              <a:ext uri="{FF2B5EF4-FFF2-40B4-BE49-F238E27FC236}">
                <a16:creationId xmlns:a16="http://schemas.microsoft.com/office/drawing/2014/main" id="{8BEFD0FD-9E53-4E8F-9932-02678E0603E3}"/>
              </a:ext>
            </a:extLst>
          </p:cNvPr>
          <p:cNvSpPr>
            <a:spLocks noGrp="1"/>
          </p:cNvSpPr>
          <p:nvPr>
            <p:ph type="body" idx="1"/>
          </p:nvPr>
        </p:nvSpPr>
        <p:spPr>
          <a:xfrm>
            <a:off x="742122" y="2008467"/>
            <a:ext cx="7698978" cy="3811600"/>
          </a:xfrm>
        </p:spPr>
        <p:txBody>
          <a:bodyPr>
            <a:normAutofit fontScale="92500"/>
          </a:bodyPr>
          <a:lstStyle/>
          <a:p>
            <a:pPr marL="342900" indent="-342900"/>
            <a:r>
              <a:rPr lang="en-US" dirty="0"/>
              <a:t>One of the efforts in overcoming accidents </a:t>
            </a:r>
            <a:r>
              <a:rPr lang="en-US" dirty="0" smtClean="0"/>
              <a:t>and occupational </a:t>
            </a:r>
            <a:r>
              <a:rPr lang="en-US" dirty="0"/>
              <a:t>disease in the workplace </a:t>
            </a:r>
            <a:r>
              <a:rPr lang="en-US" dirty="0" smtClean="0"/>
              <a:t>is implementation </a:t>
            </a:r>
            <a:r>
              <a:rPr lang="en-US" dirty="0"/>
              <a:t>of laws and regulations, among </a:t>
            </a:r>
            <a:r>
              <a:rPr lang="en-US" dirty="0" smtClean="0"/>
              <a:t>others through</a:t>
            </a:r>
            <a:r>
              <a:rPr lang="en-US" dirty="0"/>
              <a:t>:</a:t>
            </a:r>
          </a:p>
          <a:p>
            <a:pPr marL="800100" lvl="1" indent="-342900"/>
            <a:r>
              <a:rPr lang="en-US" dirty="0"/>
              <a:t>There are </a:t>
            </a:r>
            <a:r>
              <a:rPr lang="en-US" dirty="0" smtClean="0"/>
              <a:t>OSH </a:t>
            </a:r>
            <a:r>
              <a:rPr lang="en-US" dirty="0"/>
              <a:t>terms and conditions that always </a:t>
            </a:r>
            <a:r>
              <a:rPr lang="en-US" dirty="0" smtClean="0"/>
              <a:t>follow developments </a:t>
            </a:r>
            <a:r>
              <a:rPr lang="en-US" dirty="0"/>
              <a:t>in science, engineering and technology.</a:t>
            </a:r>
          </a:p>
          <a:p>
            <a:pPr marL="800100" lvl="1" indent="-342900"/>
            <a:r>
              <a:rPr lang="en-US" dirty="0"/>
              <a:t>The application of all </a:t>
            </a:r>
            <a:r>
              <a:rPr lang="en-US" dirty="0" smtClean="0"/>
              <a:t>OSH </a:t>
            </a:r>
            <a:r>
              <a:rPr lang="en-US" dirty="0"/>
              <a:t>terms and conditions is </a:t>
            </a:r>
            <a:r>
              <a:rPr lang="en-US" dirty="0" smtClean="0"/>
              <a:t>appropriate with </a:t>
            </a:r>
            <a:r>
              <a:rPr lang="en-US" dirty="0"/>
              <a:t>the laws and regulations in force since </a:t>
            </a:r>
            <a:r>
              <a:rPr lang="en-US" dirty="0" smtClean="0"/>
              <a:t>the manipulation</a:t>
            </a:r>
            <a:r>
              <a:rPr lang="en-US" dirty="0"/>
              <a:t>.</a:t>
            </a:r>
          </a:p>
          <a:p>
            <a:pPr marL="800100" lvl="1" indent="-342900"/>
            <a:r>
              <a:rPr lang="en-US" dirty="0"/>
              <a:t>Supervision and monitoring of the implementation of </a:t>
            </a:r>
            <a:r>
              <a:rPr lang="en-US" dirty="0" smtClean="0"/>
              <a:t>OSH through workplace </a:t>
            </a:r>
            <a:r>
              <a:rPr lang="en-US" dirty="0"/>
              <a:t>inspections.</a:t>
            </a:r>
            <a:endParaRPr lang="en-US" dirty="0"/>
          </a:p>
        </p:txBody>
      </p:sp>
    </p:spTree>
    <p:extLst>
      <p:ext uri="{BB962C8B-B14F-4D97-AF65-F5344CB8AC3E}">
        <p14:creationId xmlns:p14="http://schemas.microsoft.com/office/powerpoint/2010/main" val="102411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C0A7FE-E398-45BE-980C-E2C840AC2A0D}"/>
              </a:ext>
            </a:extLst>
          </p:cNvPr>
          <p:cNvPicPr>
            <a:picLocks noChangeAspect="1"/>
          </p:cNvPicPr>
          <p:nvPr/>
        </p:nvPicPr>
        <p:blipFill rotWithShape="1">
          <a:blip r:embed="rId2">
            <a:extLst>
              <a:ext uri="{28A0092B-C50C-407E-A947-70E740481C1C}">
                <a14:useLocalDpi xmlns:a14="http://schemas.microsoft.com/office/drawing/2010/main" val="0"/>
              </a:ext>
            </a:extLst>
          </a:blip>
          <a:srcRect l="12936" r="12290"/>
          <a:stretch/>
        </p:blipFill>
        <p:spPr>
          <a:xfrm>
            <a:off x="596350" y="2303600"/>
            <a:ext cx="3140765" cy="2973259"/>
          </a:xfrm>
          <a:prstGeom prst="rect">
            <a:avLst/>
          </a:prstGeom>
        </p:spPr>
      </p:pic>
      <p:sp>
        <p:nvSpPr>
          <p:cNvPr id="2" name="Title 1">
            <a:extLst>
              <a:ext uri="{FF2B5EF4-FFF2-40B4-BE49-F238E27FC236}">
                <a16:creationId xmlns:a16="http://schemas.microsoft.com/office/drawing/2014/main" id="{AA492E7A-ACFC-494F-AB12-1AE1D80CFC73}"/>
              </a:ext>
            </a:extLst>
          </p:cNvPr>
          <p:cNvSpPr>
            <a:spLocks noGrp="1"/>
          </p:cNvSpPr>
          <p:nvPr>
            <p:ph type="title"/>
          </p:nvPr>
        </p:nvSpPr>
        <p:spPr>
          <a:xfrm>
            <a:off x="1205950" y="1118291"/>
            <a:ext cx="7062874" cy="528400"/>
          </a:xfrm>
        </p:spPr>
        <p:txBody>
          <a:bodyPr/>
          <a:lstStyle/>
          <a:p>
            <a:r>
              <a:rPr lang="en-US" sz="3600" dirty="0" smtClean="0"/>
              <a:t>OSH Law Foundation in Indonesia</a:t>
            </a:r>
            <a:endParaRPr lang="en-US" sz="3600" dirty="0"/>
          </a:p>
        </p:txBody>
      </p:sp>
      <p:sp>
        <p:nvSpPr>
          <p:cNvPr id="3" name="Content Placeholder 2">
            <a:extLst>
              <a:ext uri="{FF2B5EF4-FFF2-40B4-BE49-F238E27FC236}">
                <a16:creationId xmlns:a16="http://schemas.microsoft.com/office/drawing/2014/main" id="{94DA8255-B837-4CB1-9C34-15870A789031}"/>
              </a:ext>
            </a:extLst>
          </p:cNvPr>
          <p:cNvSpPr>
            <a:spLocks noGrp="1"/>
          </p:cNvSpPr>
          <p:nvPr>
            <p:ph type="body" idx="1"/>
          </p:nvPr>
        </p:nvSpPr>
        <p:spPr>
          <a:xfrm>
            <a:off x="4240781" y="2008467"/>
            <a:ext cx="4492401" cy="3811600"/>
          </a:xfrm>
        </p:spPr>
        <p:txBody>
          <a:bodyPr>
            <a:normAutofit/>
          </a:bodyPr>
          <a:lstStyle/>
          <a:p>
            <a:pPr marL="76200" indent="0">
              <a:buNone/>
            </a:pPr>
            <a:r>
              <a:rPr lang="en-US" sz="2000" b="1" dirty="0" smtClean="0">
                <a:solidFill>
                  <a:srgbClr val="FF0000"/>
                </a:solidFill>
              </a:rPr>
              <a:t>Article </a:t>
            </a:r>
            <a:r>
              <a:rPr lang="en-US" sz="2000" b="1" dirty="0">
                <a:solidFill>
                  <a:srgbClr val="FF0000"/>
                </a:solidFill>
              </a:rPr>
              <a:t>27 paragraph (2) of the 1945 Constitution</a:t>
            </a:r>
            <a:r>
              <a:rPr lang="en-US" sz="2000" dirty="0"/>
              <a:t>:</a:t>
            </a:r>
            <a:endParaRPr lang="en-US" sz="2000" b="1" dirty="0">
              <a:solidFill>
                <a:srgbClr val="FF0000"/>
              </a:solidFill>
            </a:endParaRPr>
          </a:p>
          <a:p>
            <a:pPr marL="0" indent="0">
              <a:buNone/>
            </a:pPr>
            <a:r>
              <a:rPr lang="en-US" sz="2000" dirty="0" smtClean="0"/>
              <a:t>"Every citizen has the right to work and a livelihood that is decent for humanity"”.</a:t>
            </a:r>
          </a:p>
          <a:p>
            <a:pPr marL="76200" indent="0">
              <a:buNone/>
            </a:pPr>
            <a:endParaRPr lang="en-US" sz="2000" dirty="0"/>
          </a:p>
          <a:p>
            <a:pPr marL="76200" indent="0">
              <a:buNone/>
            </a:pPr>
            <a:endParaRPr lang="en-US" sz="2000" dirty="0"/>
          </a:p>
          <a:p>
            <a:pPr marL="76200" indent="0">
              <a:buNone/>
            </a:pPr>
            <a:r>
              <a:rPr lang="en-US" sz="2000" b="1" dirty="0">
                <a:solidFill>
                  <a:srgbClr val="FF0000"/>
                </a:solidFill>
              </a:rPr>
              <a:t>Law No. 14 of 1969:</a:t>
            </a:r>
          </a:p>
          <a:p>
            <a:pPr marL="76200" indent="0">
              <a:buNone/>
            </a:pPr>
            <a:r>
              <a:rPr lang="en-US" sz="2000" dirty="0" smtClean="0">
                <a:solidFill>
                  <a:schemeClr val="tx1"/>
                </a:solidFill>
              </a:rPr>
              <a:t>Article 9 → "Every workforce is entitled to protection by security".</a:t>
            </a:r>
          </a:p>
          <a:p>
            <a:pPr marL="76200" indent="0">
              <a:buNone/>
            </a:pPr>
            <a:r>
              <a:rPr lang="en-US" sz="2000" dirty="0" smtClean="0">
                <a:solidFill>
                  <a:schemeClr val="tx1"/>
                </a:solidFill>
              </a:rPr>
              <a:t>Article 10 (a) → “The government builds work safety norms”.</a:t>
            </a:r>
            <a:endParaRPr lang="en-US" dirty="0" smtClean="0">
              <a:solidFill>
                <a:schemeClr val="tx1"/>
              </a:solidFill>
            </a:endParaRPr>
          </a:p>
          <a:p>
            <a:endParaRPr lang="en-US" dirty="0"/>
          </a:p>
        </p:txBody>
      </p:sp>
    </p:spTree>
    <p:extLst>
      <p:ext uri="{BB962C8B-B14F-4D97-AF65-F5344CB8AC3E}">
        <p14:creationId xmlns:p14="http://schemas.microsoft.com/office/powerpoint/2010/main" val="2398405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C30D-30B9-4BD2-9526-5C5E4E527D80}"/>
              </a:ext>
            </a:extLst>
          </p:cNvPr>
          <p:cNvSpPr>
            <a:spLocks noGrp="1"/>
          </p:cNvSpPr>
          <p:nvPr>
            <p:ph type="title"/>
          </p:nvPr>
        </p:nvSpPr>
        <p:spPr>
          <a:xfrm>
            <a:off x="765419" y="1131379"/>
            <a:ext cx="7433400" cy="528400"/>
          </a:xfrm>
        </p:spPr>
        <p:txBody>
          <a:bodyPr/>
          <a:lstStyle/>
          <a:p>
            <a:r>
              <a:rPr lang="en-US" sz="3600" dirty="0" smtClean="0"/>
              <a:t>OSH Law in Indonesia</a:t>
            </a:r>
            <a:endParaRPr lang="en-US" sz="3600" dirty="0"/>
          </a:p>
        </p:txBody>
      </p:sp>
      <p:sp>
        <p:nvSpPr>
          <p:cNvPr id="3" name="Content Placeholder 2">
            <a:extLst>
              <a:ext uri="{FF2B5EF4-FFF2-40B4-BE49-F238E27FC236}">
                <a16:creationId xmlns:a16="http://schemas.microsoft.com/office/drawing/2014/main" id="{8BEFD0FD-9E53-4E8F-9932-02678E0603E3}"/>
              </a:ext>
            </a:extLst>
          </p:cNvPr>
          <p:cNvSpPr>
            <a:spLocks noGrp="1"/>
          </p:cNvSpPr>
          <p:nvPr>
            <p:ph type="body" idx="1"/>
          </p:nvPr>
        </p:nvSpPr>
        <p:spPr>
          <a:xfrm>
            <a:off x="742122" y="2008467"/>
            <a:ext cx="7698978" cy="3811600"/>
          </a:xfrm>
        </p:spPr>
        <p:txBody>
          <a:bodyPr>
            <a:normAutofit lnSpcReduction="10000"/>
          </a:bodyPr>
          <a:lstStyle/>
          <a:p>
            <a:pPr marL="0" indent="0">
              <a:buNone/>
            </a:pPr>
            <a:r>
              <a:rPr lang="en-US" dirty="0"/>
              <a:t>Looking at the target, there are 2 groups of occupational safety legislation:</a:t>
            </a:r>
          </a:p>
          <a:p>
            <a:pPr marL="0" indent="0">
              <a:buNone/>
            </a:pPr>
            <a:endParaRPr lang="en-US" dirty="0"/>
          </a:p>
          <a:p>
            <a:pPr marL="0" indent="0">
              <a:buNone/>
            </a:pPr>
            <a:r>
              <a:rPr lang="en-US" dirty="0"/>
              <a:t>Legislative groups </a:t>
            </a:r>
            <a:r>
              <a:rPr lang="en-US" dirty="0" smtClean="0"/>
              <a:t>aim to </a:t>
            </a:r>
            <a:r>
              <a:rPr lang="en-US" b="1" dirty="0"/>
              <a:t>preventing work-related accidents</a:t>
            </a:r>
            <a:r>
              <a:rPr lang="en-US" dirty="0"/>
              <a:t>.</a:t>
            </a:r>
          </a:p>
          <a:p>
            <a:pPr marL="0" indent="0">
              <a:buNone/>
            </a:pPr>
            <a:r>
              <a:rPr lang="en-US" dirty="0"/>
              <a:t>→ Law No. 1 of 1970</a:t>
            </a:r>
          </a:p>
          <a:p>
            <a:pPr marL="0" indent="0">
              <a:buNone/>
            </a:pPr>
            <a:endParaRPr lang="en-US" dirty="0"/>
          </a:p>
          <a:p>
            <a:pPr marL="0" indent="0">
              <a:buNone/>
            </a:pPr>
            <a:r>
              <a:rPr lang="en-US" dirty="0"/>
              <a:t>Legislative groups that aim to </a:t>
            </a:r>
            <a:r>
              <a:rPr lang="en-US" b="1" dirty="0"/>
              <a:t>compensate for accidents that have already occurred</a:t>
            </a:r>
            <a:r>
              <a:rPr lang="en-US" dirty="0"/>
              <a:t>.</a:t>
            </a:r>
          </a:p>
          <a:p>
            <a:pPr marL="0" indent="0">
              <a:buNone/>
            </a:pPr>
            <a:r>
              <a:rPr lang="en-US" dirty="0"/>
              <a:t>→ </a:t>
            </a:r>
            <a:r>
              <a:rPr lang="en-US" dirty="0" smtClean="0"/>
              <a:t>Work-related Accident </a:t>
            </a:r>
            <a:r>
              <a:rPr lang="en-US" dirty="0"/>
              <a:t>Law (1947-1957) and its derivatives</a:t>
            </a:r>
          </a:p>
        </p:txBody>
      </p:sp>
    </p:spTree>
    <p:extLst>
      <p:ext uri="{BB962C8B-B14F-4D97-AF65-F5344CB8AC3E}">
        <p14:creationId xmlns:p14="http://schemas.microsoft.com/office/powerpoint/2010/main" val="2038222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Nicholas">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icholas" id="{430F6BBE-EEEA-4D1C-95BA-0077FAA9BF5C}" vid="{8B57A795-2EE3-46CD-B83D-30E3F9400BEE}"/>
    </a:ext>
  </a:extLst>
</a:theme>
</file>

<file path=docProps/app.xml><?xml version="1.0" encoding="utf-8"?>
<Properties xmlns="http://schemas.openxmlformats.org/officeDocument/2006/extended-properties" xmlns:vt="http://schemas.openxmlformats.org/officeDocument/2006/docPropsVTypes">
  <Template>Nicholas</Template>
  <TotalTime>1722</TotalTime>
  <Words>1627</Words>
  <Application>Microsoft Office PowerPoint</Application>
  <PresentationFormat>On-screen Show (4:3)</PresentationFormat>
  <Paragraphs>179</Paragraphs>
  <Slides>24</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Montserrat</vt:lpstr>
      <vt:lpstr>Montserrat Light</vt:lpstr>
      <vt:lpstr>Nicholas</vt:lpstr>
      <vt:lpstr>OCCUPATIONAL SAFETY AND HEALTH LAW FOUNDATION IN INDONESIA</vt:lpstr>
      <vt:lpstr>Review</vt:lpstr>
      <vt:lpstr>Why Work Accidents Occur?</vt:lpstr>
      <vt:lpstr>OSH Issue</vt:lpstr>
      <vt:lpstr>Why is OSH law important?</vt:lpstr>
      <vt:lpstr>Why is OSH law important?</vt:lpstr>
      <vt:lpstr>Backgrounds</vt:lpstr>
      <vt:lpstr>OSH Law Foundation in Indonesia</vt:lpstr>
      <vt:lpstr>OSH Law in Indonesia</vt:lpstr>
      <vt:lpstr>UU NO. 1 OF 1970</vt:lpstr>
      <vt:lpstr>UU NO. 1 OF 1970</vt:lpstr>
      <vt:lpstr>UU NO. 1 OF 1970</vt:lpstr>
      <vt:lpstr>UU NO. 1 OF 1970</vt:lpstr>
      <vt:lpstr>UU NO. 1 OF 1970</vt:lpstr>
      <vt:lpstr>Work-Related Accident Law (1947-1951)</vt:lpstr>
      <vt:lpstr>Work-Related Accident Law (1947-1951)</vt:lpstr>
      <vt:lpstr>Work-Related Accident Law (1947-1951)</vt:lpstr>
      <vt:lpstr>UU NO. 23 OF 1992</vt:lpstr>
      <vt:lpstr>UU NO. 24 OF 2011</vt:lpstr>
      <vt:lpstr>UU NO. 50 OF 2012</vt:lpstr>
      <vt:lpstr>Other Law that regulate OSH</vt:lpstr>
      <vt:lpstr>List Of Law that regulate OSH</vt:lpstr>
      <vt:lpstr>List Of Law that regulate OSH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LANDASAN HUKUM KESEHATAN DAN KESELAMATAN KERJA (K3) DI INDONESIA</dc:title>
  <dc:creator>Ashri Shabrina</dc:creator>
  <cp:lastModifiedBy>Ade Ismail</cp:lastModifiedBy>
  <cp:revision>84</cp:revision>
  <dcterms:created xsi:type="dcterms:W3CDTF">2020-09-08T08:11:07Z</dcterms:created>
  <dcterms:modified xsi:type="dcterms:W3CDTF">2021-09-08T09:11:00Z</dcterms:modified>
</cp:coreProperties>
</file>