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2"/>
    <p:sldId id="264" r:id="rId3"/>
    <p:sldId id="263" r:id="rId4"/>
    <p:sldId id="266" r:id="rId5"/>
    <p:sldId id="268" r:id="rId6"/>
    <p:sldId id="265" r:id="rId7"/>
    <p:sldId id="270" r:id="rId8"/>
    <p:sldId id="267" r:id="rId9"/>
    <p:sldId id="269" r:id="rId10"/>
    <p:sldId id="274" r:id="rId11"/>
    <p:sldId id="285" r:id="rId1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54" d="100"/>
          <a:sy n="54" d="100"/>
        </p:scale>
        <p:origin x="658" y="48"/>
      </p:cViewPr>
      <p:guideLst>
        <p:guide orient="horz" pos="2160"/>
        <p:guide pos="3840"/>
      </p:guideLst>
    </p:cSldViewPr>
  </p:slideViewPr>
  <p:notesTextViewPr>
    <p:cViewPr>
      <p:scale>
        <a:sx n="1" d="1"/>
        <a:sy n="1" d="1"/>
      </p:scale>
      <p:origin x="0" y="0"/>
    </p:cViewPr>
  </p:notesTextViewPr>
  <p:sorterViewPr showFormatting="0">
    <p:cViewPr>
      <p:scale>
        <a:sx n="100" d="100"/>
        <a:sy n="100" d="100"/>
      </p:scale>
      <p:origin x="0" y="-1106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2022/9/9</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t>2022/9/9</a:t>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lvl="0"/>
            <a:r>
              <a:rPr lang="zh-CN" altLang="en-US" dirty="0"/>
              <a:t>Click to edit Master text style</a:t>
            </a:r>
          </a:p>
          <a:p>
            <a:pPr lvl="1" indent="0"/>
            <a:r>
              <a:rPr lang="zh-CN" altLang="en-US" dirty="0"/>
              <a:t>Second level</a:t>
            </a:r>
          </a:p>
          <a:p>
            <a:pPr lvl="2" indent="0"/>
            <a:r>
              <a:rPr lang="zh-CN" altLang="en-US" dirty="0"/>
              <a:t>Third level</a:t>
            </a:r>
          </a:p>
          <a:p>
            <a:pPr lvl="3" indent="0"/>
            <a:r>
              <a:rPr lang="zh-CN" altLang="en-US" dirty="0"/>
              <a:t>Fourth level</a:t>
            </a:r>
          </a:p>
          <a:p>
            <a:pPr lvl="4" indent="0"/>
            <a:r>
              <a:rPr lang="zh-CN" altLang="en-US" dirty="0"/>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Text Placeholder 2"/>
          <p:cNvSpPr>
            <a:spLocks noGrp="1"/>
          </p:cNvSpPr>
          <p:nvPr>
            <p:ph type="body"/>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Text Placeholder 2"/>
          <p:cNvSpPr>
            <a:spLocks noGrp="1"/>
          </p:cNvSpPr>
          <p:nvPr>
            <p:ph type="body"/>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EF05245-1089-431C-9CB9-1C9E798A99A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EF05245-1089-431C-9CB9-1C9E798A99A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transition spd="slow">
    <p:wip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图片 3"/>
          <p:cNvPicPr>
            <a:picLocks noChangeAspect="1"/>
          </p:cNvPicPr>
          <p:nvPr/>
        </p:nvPicPr>
        <p:blipFill>
          <a:blip r:embed="rId3"/>
          <a:srcRect l="5727" r="16841" b="26530"/>
          <a:stretch>
            <a:fillRect/>
          </a:stretch>
        </p:blipFill>
        <p:spPr>
          <a:xfrm>
            <a:off x="-7620" y="0"/>
            <a:ext cx="12192000" cy="6858000"/>
          </a:xfrm>
          <a:prstGeom prst="rect">
            <a:avLst/>
          </a:prstGeom>
          <a:noFill/>
          <a:ln w="9525">
            <a:noFill/>
          </a:ln>
        </p:spPr>
      </p:pic>
      <p:grpSp>
        <p:nvGrpSpPr>
          <p:cNvPr id="4098" name="组合 4"/>
          <p:cNvGrpSpPr/>
          <p:nvPr/>
        </p:nvGrpSpPr>
        <p:grpSpPr>
          <a:xfrm>
            <a:off x="3302000" y="673393"/>
            <a:ext cx="5588000" cy="2300630"/>
            <a:chOff x="3457574" y="1980069"/>
            <a:chExt cx="5143501" cy="2116786"/>
          </a:xfrm>
        </p:grpSpPr>
        <p:grpSp>
          <p:nvGrpSpPr>
            <p:cNvPr id="4099" name="组合 5"/>
            <p:cNvGrpSpPr/>
            <p:nvPr/>
          </p:nvGrpSpPr>
          <p:grpSpPr>
            <a:xfrm>
              <a:off x="3590925" y="1980069"/>
              <a:ext cx="5010150" cy="679906"/>
              <a:chOff x="4324350" y="2295525"/>
              <a:chExt cx="3733800" cy="679906"/>
            </a:xfrm>
          </p:grpSpPr>
          <p:cxnSp>
            <p:nvCxnSpPr>
              <p:cNvPr id="15" name="直接连接符 14"/>
              <p:cNvCxnSpPr/>
              <p:nvPr/>
            </p:nvCxnSpPr>
            <p:spPr>
              <a:xfrm>
                <a:off x="4325257"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324350" y="2295525"/>
                <a:ext cx="36004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916182"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7915275" y="2886075"/>
                <a:ext cx="142875" cy="8935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4104" name="组合 6"/>
            <p:cNvGrpSpPr/>
            <p:nvPr/>
          </p:nvGrpSpPr>
          <p:grpSpPr>
            <a:xfrm flipH="1" flipV="1">
              <a:off x="3457574" y="3370824"/>
              <a:ext cx="4951785" cy="726031"/>
              <a:chOff x="4324350" y="2295525"/>
              <a:chExt cx="3733800" cy="679906"/>
            </a:xfrm>
          </p:grpSpPr>
          <p:cxnSp>
            <p:nvCxnSpPr>
              <p:cNvPr id="11" name="直接连接符 10"/>
              <p:cNvCxnSpPr/>
              <p:nvPr/>
            </p:nvCxnSpPr>
            <p:spPr>
              <a:xfrm>
                <a:off x="4325257"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24350" y="2295525"/>
                <a:ext cx="36004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916182"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7915275" y="2886075"/>
                <a:ext cx="142875" cy="8935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ext Box 1"/>
          <p:cNvSpPr txBox="1"/>
          <p:nvPr/>
        </p:nvSpPr>
        <p:spPr>
          <a:xfrm>
            <a:off x="3596005" y="1039495"/>
            <a:ext cx="5000625" cy="1568450"/>
          </a:xfrm>
          <a:prstGeom prst="rect">
            <a:avLst/>
          </a:prstGeom>
          <a:noFill/>
        </p:spPr>
        <p:txBody>
          <a:bodyPr wrap="square" rtlCol="0">
            <a:spAutoFit/>
          </a:bodyPr>
          <a:lstStyle/>
          <a:p>
            <a:pPr algn="ctr"/>
            <a:r>
              <a:rPr lang="en-US" sz="3200"/>
              <a:t>Pancasila education in historical, cultural, juridical and philosophical views</a:t>
            </a:r>
          </a:p>
        </p:txBody>
      </p:sp>
      <p:sp>
        <p:nvSpPr>
          <p:cNvPr id="3" name="文本框 8"/>
          <p:cNvSpPr txBox="1"/>
          <p:nvPr/>
        </p:nvSpPr>
        <p:spPr>
          <a:xfrm>
            <a:off x="3494405" y="3719830"/>
            <a:ext cx="6290945" cy="3107690"/>
          </a:xfrm>
          <a:prstGeom prst="rect">
            <a:avLst/>
          </a:prstGeom>
          <a:noFill/>
          <a:ln w="9525">
            <a:noFill/>
          </a:ln>
        </p:spPr>
        <p:txBody>
          <a:bodyPr wrap="square" anchor="t">
            <a:spAutoFit/>
          </a:bodyPr>
          <a:lstStyle/>
          <a:p>
            <a:pPr algn="ctr" defTabSz="914400"/>
            <a:r>
              <a:rPr lang="id-ID" altLang="en-US" sz="2800" dirty="0">
                <a:sym typeface="+mn-ea"/>
              </a:rPr>
              <a:t>POIN</a:t>
            </a:r>
            <a:endParaRPr lang="en-US" sz="2800" dirty="0">
              <a:sym typeface="+mn-ea"/>
            </a:endParaRPr>
          </a:p>
          <a:p>
            <a:pPr algn="ctr" defTabSz="914400"/>
            <a:r>
              <a:rPr lang="en-US" sz="2800" dirty="0">
                <a:sym typeface="+mn-ea"/>
              </a:rPr>
              <a:t>from a historical point of view</a:t>
            </a:r>
          </a:p>
          <a:p>
            <a:pPr algn="ctr" defTabSz="914400"/>
            <a:r>
              <a:rPr lang="en-US" sz="2800" dirty="0">
                <a:sym typeface="+mn-ea"/>
              </a:rPr>
              <a:t>from a cultural point of view</a:t>
            </a:r>
          </a:p>
          <a:p>
            <a:pPr algn="ctr" defTabSz="914400"/>
            <a:r>
              <a:rPr lang="en-US" sz="2800" dirty="0">
                <a:sym typeface="+mn-ea"/>
              </a:rPr>
              <a:t>from a juridical point of view</a:t>
            </a:r>
          </a:p>
          <a:p>
            <a:pPr algn="ctr" defTabSz="914400"/>
            <a:r>
              <a:rPr lang="en-US" sz="2800" dirty="0">
                <a:sym typeface="+mn-ea"/>
              </a:rPr>
              <a:t>from a philosophical point of view </a:t>
            </a:r>
            <a:endParaRPr lang="en-US" sz="2800" dirty="0"/>
          </a:p>
          <a:p>
            <a:pPr algn="ctr" defTabSz="914400"/>
            <a:endParaRPr lang="en-US" altLang="zh-CN" sz="2800" dirty="0">
              <a:solidFill>
                <a:srgbClr val="404040"/>
              </a:solidFill>
              <a:ea typeface="Calibri" panose="020F0502020204030204" pitchFamily="34" charset="0"/>
              <a:sym typeface="Arial" panose="020B0604020202020204" pitchFamily="34" charset="0"/>
            </a:endParaRPr>
          </a:p>
          <a:p>
            <a:pPr algn="ctr" defTabSz="914400"/>
            <a:endParaRPr lang="en-US" altLang="zh-CN" sz="2800" dirty="0">
              <a:solidFill>
                <a:srgbClr val="404040"/>
              </a:solidFill>
              <a:ea typeface="Calibri" panose="020F0502020204030204" pitchFamily="34" charset="0"/>
              <a:sym typeface="Arial" panose="020B0604020202020204" pitchFamily="34" charset="0"/>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图片 3"/>
          <p:cNvPicPr>
            <a:picLocks noChangeAspect="1"/>
          </p:cNvPicPr>
          <p:nvPr/>
        </p:nvPicPr>
        <p:blipFill>
          <a:blip r:embed="rId2"/>
          <a:srcRect l="5727" r="16841" b="26530"/>
          <a:stretch>
            <a:fillRect/>
          </a:stretch>
        </p:blipFill>
        <p:spPr>
          <a:xfrm>
            <a:off x="0" y="0"/>
            <a:ext cx="12192000" cy="6858000"/>
          </a:xfrm>
          <a:prstGeom prst="rect">
            <a:avLst/>
          </a:prstGeom>
          <a:noFill/>
          <a:ln w="9525">
            <a:noFill/>
          </a:ln>
        </p:spPr>
      </p:pic>
      <p:grpSp>
        <p:nvGrpSpPr>
          <p:cNvPr id="22530" name="组合 1"/>
          <p:cNvGrpSpPr/>
          <p:nvPr/>
        </p:nvGrpSpPr>
        <p:grpSpPr>
          <a:xfrm>
            <a:off x="158115" y="191135"/>
            <a:ext cx="2379345" cy="1647825"/>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6394" name="文本框 28"/>
          <p:cNvSpPr txBox="1"/>
          <p:nvPr/>
        </p:nvSpPr>
        <p:spPr>
          <a:xfrm>
            <a:off x="1809115" y="2012950"/>
            <a:ext cx="9674225" cy="4523105"/>
          </a:xfrm>
          <a:prstGeom prst="rect">
            <a:avLst/>
          </a:prstGeom>
          <a:noFill/>
          <a:ln w="9525">
            <a:noFill/>
          </a:ln>
        </p:spPr>
        <p:txBody>
          <a:bodyPr wrap="square" anchor="t">
            <a:spAutoFit/>
          </a:bodyPr>
          <a:lstStyle/>
          <a:p>
            <a:pPr marL="0" indent="0">
              <a:buNone/>
            </a:pPr>
            <a:r>
              <a:rPr lang="en-US" altLang="zh-CN" sz="2400" dirty="0">
                <a:solidFill>
                  <a:schemeClr val="tx1"/>
                </a:solidFill>
                <a:latin typeface="Times New Roman" panose="02020603050405020304" charset="0"/>
                <a:ea typeface="Calibri" panose="020F0502020204030204" pitchFamily="34" charset="0"/>
                <a:cs typeface="Times New Roman" panose="02020603050405020304" charset="0"/>
              </a:rPr>
              <a:t>As a legal development paradigm, Pancasila has at least 4 guiding principles that must be used as guidelines in the formation and enforcement of law in Indonesia</a:t>
            </a:r>
            <a:r>
              <a:rPr lang="id-ID" altLang="en-US" sz="2400" dirty="0">
                <a:solidFill>
                  <a:schemeClr val="tx1"/>
                </a:solidFill>
                <a:latin typeface="Times New Roman" panose="02020603050405020304" charset="0"/>
                <a:ea typeface="Calibri" panose="020F0502020204030204" pitchFamily="34" charset="0"/>
                <a:cs typeface="Times New Roman" panose="02020603050405020304" charset="0"/>
              </a:rPr>
              <a:t> :</a:t>
            </a:r>
            <a:endParaRPr lang="en-US" altLang="zh-CN" sz="2400" dirty="0">
              <a:solidFill>
                <a:schemeClr val="tx1"/>
              </a:solidFill>
              <a:latin typeface="Times New Roman" panose="02020603050405020304" charset="0"/>
              <a:ea typeface="Calibri" panose="020F0502020204030204" pitchFamily="34" charset="0"/>
              <a:cs typeface="Times New Roman" panose="02020603050405020304" charset="0"/>
            </a:endParaRPr>
          </a:p>
          <a:p>
            <a:pPr marL="0" indent="0">
              <a:buNone/>
            </a:pPr>
            <a:r>
              <a:rPr lang="en-US" altLang="zh-CN" sz="2400" dirty="0">
                <a:solidFill>
                  <a:schemeClr val="tx1"/>
                </a:solidFill>
                <a:latin typeface="Times New Roman" panose="02020603050405020304" charset="0"/>
                <a:ea typeface="Calibri" panose="020F0502020204030204" pitchFamily="34" charset="0"/>
                <a:cs typeface="Times New Roman" panose="02020603050405020304" charset="0"/>
              </a:rPr>
              <a:t>1 The law must protect the entire nation and ensure the integrity of the nation</a:t>
            </a:r>
          </a:p>
          <a:p>
            <a:pPr marL="0" indent="0">
              <a:buNone/>
            </a:pPr>
            <a:r>
              <a:rPr lang="en-US" altLang="zh-CN" sz="2400" dirty="0">
                <a:solidFill>
                  <a:schemeClr val="tx1"/>
                </a:solidFill>
                <a:latin typeface="Times New Roman" panose="02020603050405020304" charset="0"/>
                <a:ea typeface="Calibri" panose="020F0502020204030204" pitchFamily="34" charset="0"/>
                <a:cs typeface="Times New Roman" panose="02020603050405020304" charset="0"/>
              </a:rPr>
              <a:t>The law must be able to guarantee social justice and provide special protection for the weak so as not to be exploited in free competition against the occurrence of a strong group of people.</a:t>
            </a:r>
          </a:p>
          <a:p>
            <a:pPr marL="0" indent="0">
              <a:buNone/>
            </a:pPr>
            <a:r>
              <a:rPr lang="en-US" altLang="zh-CN" sz="2400" dirty="0">
                <a:solidFill>
                  <a:schemeClr val="tx1"/>
                </a:solidFill>
                <a:latin typeface="Times New Roman" panose="02020603050405020304" charset="0"/>
                <a:ea typeface="Calibri" panose="020F0502020204030204" pitchFamily="34" charset="0"/>
                <a:cs typeface="Times New Roman" panose="02020603050405020304" charset="0"/>
              </a:rPr>
              <a:t>3 Laws must be built democratically while building democracy directly with nomocracy</a:t>
            </a:r>
          </a:p>
          <a:p>
            <a:pPr marL="0" indent="0">
              <a:buNone/>
            </a:pPr>
            <a:r>
              <a:rPr lang="en-US" altLang="zh-CN" sz="2400" dirty="0">
                <a:solidFill>
                  <a:schemeClr val="tx1"/>
                </a:solidFill>
                <a:latin typeface="Times New Roman" panose="02020603050405020304" charset="0"/>
                <a:ea typeface="Calibri" panose="020F0502020204030204" pitchFamily="34" charset="0"/>
                <a:cs typeface="Times New Roman" panose="02020603050405020304" charset="0"/>
              </a:rPr>
              <a:t>The law must not be discriminatory based on any primordial ties and must encourage the creation of religious tolerance based on humanity and civilization.</a:t>
            </a: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图片 3"/>
          <p:cNvPicPr>
            <a:picLocks noChangeAspect="1"/>
          </p:cNvPicPr>
          <p:nvPr/>
        </p:nvPicPr>
        <p:blipFill>
          <a:blip r:embed="rId2"/>
          <a:srcRect l="5727" r="16841" b="26530"/>
          <a:stretch>
            <a:fillRect/>
          </a:stretch>
        </p:blipFill>
        <p:spPr>
          <a:xfrm>
            <a:off x="0" y="0"/>
            <a:ext cx="12192000" cy="6858000"/>
          </a:xfrm>
          <a:prstGeom prst="rect">
            <a:avLst/>
          </a:prstGeom>
          <a:noFill/>
          <a:ln w="9525">
            <a:noFill/>
          </a:ln>
        </p:spPr>
      </p:pic>
      <p:grpSp>
        <p:nvGrpSpPr>
          <p:cNvPr id="29698" name="组合 4"/>
          <p:cNvGrpSpPr/>
          <p:nvPr/>
        </p:nvGrpSpPr>
        <p:grpSpPr>
          <a:xfrm>
            <a:off x="3302000" y="1849438"/>
            <a:ext cx="5588000" cy="2668587"/>
            <a:chOff x="3457574" y="1641515"/>
            <a:chExt cx="5143501" cy="2455340"/>
          </a:xfrm>
        </p:grpSpPr>
        <p:grpSp>
          <p:nvGrpSpPr>
            <p:cNvPr id="29699" name="组合 5"/>
            <p:cNvGrpSpPr/>
            <p:nvPr/>
          </p:nvGrpSpPr>
          <p:grpSpPr>
            <a:xfrm>
              <a:off x="3590925" y="1980069"/>
              <a:ext cx="5010150" cy="679906"/>
              <a:chOff x="4324350" y="2295525"/>
              <a:chExt cx="3733800" cy="679906"/>
            </a:xfrm>
          </p:grpSpPr>
          <p:cxnSp>
            <p:nvCxnSpPr>
              <p:cNvPr id="15" name="直接连接符 14"/>
              <p:cNvCxnSpPr/>
              <p:nvPr/>
            </p:nvCxnSpPr>
            <p:spPr>
              <a:xfrm>
                <a:off x="4325257"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324350" y="2295525"/>
                <a:ext cx="36004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916182"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7915275" y="2886075"/>
                <a:ext cx="142875" cy="8935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29704" name="组合 6"/>
            <p:cNvGrpSpPr/>
            <p:nvPr/>
          </p:nvGrpSpPr>
          <p:grpSpPr>
            <a:xfrm flipH="1" flipV="1">
              <a:off x="3457574" y="3370824"/>
              <a:ext cx="4951785" cy="726031"/>
              <a:chOff x="4324350" y="2295525"/>
              <a:chExt cx="3733800" cy="679906"/>
            </a:xfrm>
          </p:grpSpPr>
          <p:cxnSp>
            <p:nvCxnSpPr>
              <p:cNvPr id="11" name="直接连接符 10"/>
              <p:cNvCxnSpPr/>
              <p:nvPr/>
            </p:nvCxnSpPr>
            <p:spPr>
              <a:xfrm>
                <a:off x="4325257"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324350" y="2295525"/>
                <a:ext cx="36004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916182" y="2295525"/>
                <a:ext cx="0" cy="679904"/>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7915275" y="2886075"/>
                <a:ext cx="142875" cy="89356"/>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9709" name="文本框 7"/>
            <p:cNvSpPr txBox="1"/>
            <p:nvPr/>
          </p:nvSpPr>
          <p:spPr>
            <a:xfrm>
              <a:off x="3646364" y="2020114"/>
              <a:ext cx="4761830" cy="1712458"/>
            </a:xfrm>
            <a:prstGeom prst="rect">
              <a:avLst/>
            </a:prstGeom>
            <a:noFill/>
            <a:ln w="9525">
              <a:noFill/>
            </a:ln>
          </p:spPr>
          <p:txBody>
            <a:bodyPr wrap="square" anchor="t">
              <a:spAutoFit/>
            </a:bodyPr>
            <a:lstStyle/>
            <a:p>
              <a:pPr defTabSz="914400"/>
              <a:r>
                <a:rPr lang="en-US" altLang="zh-CN" sz="11500" i="1" dirty="0">
                  <a:solidFill>
                    <a:srgbClr val="404040"/>
                  </a:solidFill>
                  <a:ea typeface="Calibri" panose="020F0502020204030204" pitchFamily="34" charset="0"/>
                </a:rPr>
                <a:t>THANKS</a:t>
              </a:r>
            </a:p>
          </p:txBody>
        </p:sp>
        <p:sp>
          <p:nvSpPr>
            <p:cNvPr id="29710" name="文本框 9"/>
            <p:cNvSpPr txBox="1"/>
            <p:nvPr/>
          </p:nvSpPr>
          <p:spPr>
            <a:xfrm>
              <a:off x="4495261" y="1641515"/>
              <a:ext cx="3316567" cy="338554"/>
            </a:xfrm>
            <a:prstGeom prst="rect">
              <a:avLst/>
            </a:prstGeom>
            <a:noFill/>
            <a:ln w="9525">
              <a:noFill/>
            </a:ln>
          </p:spPr>
          <p:txBody>
            <a:bodyPr wrap="square" anchor="t">
              <a:spAutoFit/>
            </a:bodyPr>
            <a:lstStyle/>
            <a:p>
              <a:pPr defTabSz="914400"/>
              <a:r>
                <a:rPr lang="en-US" altLang="zh-CN" sz="1600" dirty="0">
                  <a:solidFill>
                    <a:srgbClr val="404040"/>
                  </a:solidFill>
                  <a:ea typeface="Calibri" panose="020F0502020204030204" pitchFamily="34" charset="0"/>
                  <a:sym typeface="Arial" panose="020B0604020202020204" pitchFamily="34" charset="0"/>
                </a:rPr>
                <a:t>THE PROFESSIONAL TEMPLATE</a:t>
              </a:r>
              <a:endParaRPr lang="zh-CN" altLang="en-US" sz="1600" dirty="0">
                <a:solidFill>
                  <a:srgbClr val="404040"/>
                </a:solidFill>
                <a:ea typeface="Calibri" panose="020F0502020204030204" pitchFamily="34" charset="0"/>
                <a:sym typeface="Arial" panose="020B0604020202020204" pitchFamily="34" charset="0"/>
              </a:endParaRPr>
            </a:p>
          </p:txBody>
        </p:sp>
      </p:gr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图片 3"/>
          <p:cNvPicPr>
            <a:picLocks noChangeAspect="1"/>
          </p:cNvPicPr>
          <p:nvPr/>
        </p:nvPicPr>
        <p:blipFill>
          <a:blip r:embed="rId2"/>
          <a:srcRect l="5727" r="16841" b="26530"/>
          <a:stretch>
            <a:fillRect/>
          </a:stretch>
        </p:blipFill>
        <p:spPr>
          <a:xfrm>
            <a:off x="0" y="0"/>
            <a:ext cx="12192000" cy="6858000"/>
          </a:xfrm>
          <a:prstGeom prst="rect">
            <a:avLst/>
          </a:prstGeom>
          <a:noFill/>
          <a:ln w="9525">
            <a:noFill/>
          </a:ln>
        </p:spPr>
      </p:pic>
      <p:grpSp>
        <p:nvGrpSpPr>
          <p:cNvPr id="11266"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1274" name="文本框 28"/>
          <p:cNvSpPr txBox="1"/>
          <p:nvPr/>
        </p:nvSpPr>
        <p:spPr>
          <a:xfrm>
            <a:off x="290830" y="254000"/>
            <a:ext cx="4498340" cy="829945"/>
          </a:xfrm>
          <a:prstGeom prst="rect">
            <a:avLst/>
          </a:prstGeom>
          <a:noFill/>
          <a:ln w="9525">
            <a:noFill/>
          </a:ln>
        </p:spPr>
        <p:txBody>
          <a:bodyPr wrap="square" anchor="t">
            <a:spAutoFit/>
          </a:bodyPr>
          <a:lstStyle/>
          <a:p>
            <a:pPr>
              <a:buFont typeface="Arial" panose="020B0604020202020204" pitchFamily="34" charset="0"/>
            </a:pPr>
            <a:r>
              <a:rPr lang="en-US" sz="2400" dirty="0">
                <a:sym typeface="+mn-ea"/>
              </a:rPr>
              <a:t>from a historical point of view</a:t>
            </a:r>
          </a:p>
          <a:p>
            <a:pPr>
              <a:buFont typeface="Arial" panose="020B0604020202020204" pitchFamily="34" charset="0"/>
            </a:pPr>
            <a:endParaRPr lang="zh-CN" altLang="en-US" sz="2400" b="1" dirty="0">
              <a:solidFill>
                <a:srgbClr val="404040"/>
              </a:solidFill>
              <a:ea typeface="Calibri" panose="020F0502020204030204" pitchFamily="34" charset="0"/>
            </a:endParaRPr>
          </a:p>
        </p:txBody>
      </p:sp>
      <p:sp>
        <p:nvSpPr>
          <p:cNvPr id="12" name="矩形 11"/>
          <p:cNvSpPr/>
          <p:nvPr/>
        </p:nvSpPr>
        <p:spPr>
          <a:xfrm>
            <a:off x="501015" y="1569085"/>
            <a:ext cx="5987415" cy="4841875"/>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4" name="矩形 13"/>
          <p:cNvSpPr/>
          <p:nvPr/>
        </p:nvSpPr>
        <p:spPr>
          <a:xfrm>
            <a:off x="80645" y="1351915"/>
            <a:ext cx="3954780" cy="560705"/>
          </a:xfrm>
          <a:prstGeom prst="rect">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5" name="矩形 14"/>
          <p:cNvSpPr/>
          <p:nvPr/>
        </p:nvSpPr>
        <p:spPr>
          <a:xfrm>
            <a:off x="2144713" y="3914775"/>
            <a:ext cx="3008313" cy="560388"/>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6" name="文本框 15"/>
          <p:cNvSpPr txBox="1">
            <a:spLocks noChangeArrowheads="1"/>
          </p:cNvSpPr>
          <p:nvPr/>
        </p:nvSpPr>
        <p:spPr bwMode="auto">
          <a:xfrm>
            <a:off x="501015" y="1912620"/>
            <a:ext cx="5988050"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Times New Roman" panose="02020603050405020304" charset="0"/>
                <a:ea typeface="Calibri" panose="020F0502020204030204" pitchFamily="34" charset="0"/>
                <a:cs typeface="Times New Roman" panose="02020603050405020304" charset="0"/>
                <a:sym typeface="+mn-ea"/>
              </a:rPr>
              <a:t>The 1945 Constitution was ratified by PPKI on August 18, 1945. The term Pancasila in terms of history (historical) was first discovered by Buddhism which means five moral principles (five moral principles) It is a Buddhist teaching that must be obeyed and practiced by all Buddhists, how is it contained in the Tripitaka book (Sutta Pitaka, abbidama pitaka and finaya pitaka) or three large baskets. Five taboos or five prohibitions that absolutely must be avoided by every Buddhist, namely:</a:t>
            </a:r>
          </a:p>
        </p:txBody>
      </p:sp>
      <p:sp>
        <p:nvSpPr>
          <p:cNvPr id="68" name="矩形 13"/>
          <p:cNvSpPr>
            <a:spLocks noChangeArrowheads="1"/>
          </p:cNvSpPr>
          <p:nvPr/>
        </p:nvSpPr>
        <p:spPr bwMode="auto">
          <a:xfrm>
            <a:off x="6814185" y="918845"/>
            <a:ext cx="5377815" cy="1169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R="0" lvl="0" algn="l" defTabSz="1216025" rtl="0" eaLnBrk="1" fontAlgn="auto" latinLnBrk="0" hangingPunct="1">
              <a:lnSpc>
                <a:spcPct val="120000"/>
              </a:lnSpc>
              <a:spcBef>
                <a:spcPct val="20000"/>
              </a:spcBef>
              <a:spcAft>
                <a:spcPts val="0"/>
              </a:spcAft>
              <a:buClrTx/>
              <a:buSzTx/>
              <a:buFontTx/>
              <a:buNone/>
              <a:defRPr/>
            </a:pPr>
            <a:r>
              <a:rPr lang="en-US" sz="2000">
                <a:latin typeface="Times New Roman" panose="02020603050405020304" charset="0"/>
                <a:cs typeface="Times New Roman" panose="02020603050405020304" charset="0"/>
                <a:sym typeface="+mn-ea"/>
              </a:rPr>
              <a:t>1. Panatipat Veramani Sikkhapadam Samadiyami (We promise to avoid killing)</a:t>
            </a:r>
          </a:p>
          <a:p>
            <a:pPr marL="0" marR="0" lvl="0" indent="0" algn="l" defTabSz="1216025" rtl="0" eaLnBrk="1" fontAlgn="auto" latinLnBrk="0" hangingPunct="1">
              <a:lnSpc>
                <a:spcPct val="120000"/>
              </a:lnSpc>
              <a:spcBef>
                <a:spcPct val="20000"/>
              </a:spcBef>
              <a:spcAft>
                <a:spcPts val="0"/>
              </a:spcAft>
              <a:buClrTx/>
              <a:buSzTx/>
              <a:buFontTx/>
              <a:buNone/>
              <a:defRPr/>
            </a:pPr>
            <a:endParaRPr kumimoji="0" lang="en-US" altLang="zh-CN" sz="20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p:txBody>
      </p:sp>
      <p:sp>
        <p:nvSpPr>
          <p:cNvPr id="69" name="矩形 13"/>
          <p:cNvSpPr>
            <a:spLocks noChangeArrowheads="1"/>
          </p:cNvSpPr>
          <p:nvPr/>
        </p:nvSpPr>
        <p:spPr bwMode="auto">
          <a:xfrm>
            <a:off x="6814185" y="1736725"/>
            <a:ext cx="5109845" cy="1169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R="0" lvl="0" algn="l" defTabSz="1216025" rtl="0" eaLnBrk="1" fontAlgn="auto" latinLnBrk="0" hangingPunct="1">
              <a:lnSpc>
                <a:spcPct val="120000"/>
              </a:lnSpc>
              <a:spcBef>
                <a:spcPct val="20000"/>
              </a:spcBef>
              <a:spcAft>
                <a:spcPts val="0"/>
              </a:spcAft>
              <a:buClrTx/>
              <a:buSzTx/>
              <a:buFontTx/>
              <a:buNone/>
              <a:defRPr/>
            </a:pPr>
            <a:r>
              <a:rPr lang="en-US" sz="2000">
                <a:latin typeface="Times New Roman" panose="02020603050405020304" charset="0"/>
                <a:cs typeface="Times New Roman" panose="02020603050405020304" charset="0"/>
                <a:sym typeface="+mn-ea"/>
              </a:rPr>
              <a:t>2.Adinnadana Veramani Sikkhapadam Samadiyami (We promise to avoid theft)</a:t>
            </a:r>
          </a:p>
          <a:p>
            <a:pPr marL="0" marR="0" lvl="0" indent="0" algn="l" defTabSz="1216025" rtl="0" eaLnBrk="1" fontAlgn="auto" latinLnBrk="0" hangingPunct="1">
              <a:lnSpc>
                <a:spcPct val="120000"/>
              </a:lnSpc>
              <a:spcBef>
                <a:spcPct val="20000"/>
              </a:spcBef>
              <a:spcAft>
                <a:spcPts val="0"/>
              </a:spcAft>
              <a:buClrTx/>
              <a:buSzTx/>
              <a:buFontTx/>
              <a:buNone/>
              <a:defRPr/>
            </a:pPr>
            <a:endParaRPr kumimoji="0" lang="en-US" altLang="zh-CN" sz="20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p:txBody>
      </p:sp>
      <p:sp>
        <p:nvSpPr>
          <p:cNvPr id="70" name="矩形 13"/>
          <p:cNvSpPr>
            <a:spLocks noChangeArrowheads="1"/>
          </p:cNvSpPr>
          <p:nvPr/>
        </p:nvSpPr>
        <p:spPr bwMode="auto">
          <a:xfrm>
            <a:off x="6815455" y="2690495"/>
            <a:ext cx="5107940"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a:buFont typeface="Wingdings" panose="05000000000000000000" charset="0"/>
              <a:buNone/>
            </a:pPr>
            <a:r>
              <a:rPr kumimoji="0" lang="en-US" altLang="zh-CN" sz="2000" b="0" i="0" u="none" strike="noStrike" kern="1200" cap="none" spc="0" normalizeH="0" baseline="0" noProof="0">
                <a:ln>
                  <a:noFill/>
                </a:ln>
                <a:solidFill>
                  <a:schemeClr val="tx1"/>
                </a:solidFill>
                <a:effectLst/>
                <a:uLnTx/>
                <a:uFillTx/>
                <a:latin typeface="Times New Roman" panose="02020603050405020304" charset="0"/>
                <a:ea typeface="Calibri" panose="020F0502020204030204" pitchFamily="34" charset="0"/>
                <a:cs typeface="Times New Roman" panose="02020603050405020304" charset="0"/>
                <a:sym typeface="Arial" panose="020B0604020202020204" pitchFamily="34" charset="0"/>
              </a:rPr>
              <a:t>3. Kamesu Micchara Veramani Sikkhapadam Samadiyami (We promise to avoid adultery)</a:t>
            </a:r>
          </a:p>
        </p:txBody>
      </p:sp>
      <p:sp>
        <p:nvSpPr>
          <p:cNvPr id="2" name="矩形 13"/>
          <p:cNvSpPr>
            <a:spLocks noChangeArrowheads="1"/>
          </p:cNvSpPr>
          <p:nvPr/>
        </p:nvSpPr>
        <p:spPr bwMode="auto">
          <a:xfrm>
            <a:off x="6813550" y="3491230"/>
            <a:ext cx="510984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a:buFont typeface="Wingdings" panose="05000000000000000000" charset="0"/>
              <a:buNone/>
            </a:pPr>
            <a:r>
              <a:rPr lang="en-US" sz="2000">
                <a:latin typeface="Times New Roman" panose="02020603050405020304" charset="0"/>
                <a:cs typeface="Times New Roman" panose="02020603050405020304" charset="0"/>
                <a:sym typeface="+mn-ea"/>
              </a:rPr>
              <a:t>4.Mussavada Veramani Sikkhapadam Samadiyami (We promise to avoid lies)</a:t>
            </a:r>
          </a:p>
        </p:txBody>
      </p:sp>
      <p:sp>
        <p:nvSpPr>
          <p:cNvPr id="3" name="矩形 13"/>
          <p:cNvSpPr>
            <a:spLocks noChangeArrowheads="1"/>
          </p:cNvSpPr>
          <p:nvPr/>
        </p:nvSpPr>
        <p:spPr bwMode="auto">
          <a:xfrm>
            <a:off x="6815455" y="4291330"/>
            <a:ext cx="5259070" cy="1235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a:buFont typeface="Wingdings" panose="05000000000000000000" charset="0"/>
              <a:buNone/>
            </a:pPr>
            <a:r>
              <a:rPr lang="en-US" sz="2000">
                <a:latin typeface="Times New Roman" panose="02020603050405020304" charset="0"/>
                <a:cs typeface="Times New Roman" panose="02020603050405020304" charset="0"/>
                <a:sym typeface="+mn-ea"/>
              </a:rPr>
              <a:t>5. Sura Meraya Pamadattahana Veramani Sikkhapadam Samadiyami (We promise to avoid intoxicating and addictive food and drink)</a:t>
            </a:r>
          </a:p>
          <a:p>
            <a:pPr>
              <a:buFont typeface="Wingdings" panose="05000000000000000000" charset="0"/>
              <a:buChar char="ü"/>
            </a:pPr>
            <a:endParaRPr kumimoji="0" lang="en-US" altLang="zh-CN" sz="20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图片 3"/>
          <p:cNvPicPr>
            <a:picLocks noChangeAspect="1"/>
          </p:cNvPicPr>
          <p:nvPr/>
        </p:nvPicPr>
        <p:blipFill>
          <a:blip r:embed="rId3"/>
          <a:srcRect l="5727" r="16841" b="26530"/>
          <a:stretch>
            <a:fillRect/>
          </a:stretch>
        </p:blipFill>
        <p:spPr>
          <a:xfrm>
            <a:off x="0" y="0"/>
            <a:ext cx="12192000" cy="6858000"/>
          </a:xfrm>
          <a:prstGeom prst="rect">
            <a:avLst/>
          </a:prstGeom>
          <a:noFill/>
          <a:ln w="9525">
            <a:noFill/>
          </a:ln>
        </p:spPr>
      </p:pic>
      <p:grpSp>
        <p:nvGrpSpPr>
          <p:cNvPr id="10242"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290830" y="1048385"/>
            <a:ext cx="11631930" cy="56007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55" name="矩形 8"/>
          <p:cNvSpPr/>
          <p:nvPr/>
        </p:nvSpPr>
        <p:spPr>
          <a:xfrm>
            <a:off x="517525" y="1048385"/>
            <a:ext cx="10544810" cy="5611495"/>
          </a:xfrm>
          <a:prstGeom prst="rect">
            <a:avLst/>
          </a:prstGeom>
          <a:noFill/>
          <a:ln w="9525">
            <a:noFill/>
          </a:ln>
        </p:spPr>
        <p:txBody>
          <a:bodyPr wrap="square" lIns="0" tIns="0" rIns="0" bIns="0" anchor="t">
            <a:spAutoFit/>
          </a:bodyPr>
          <a:lstStyle/>
          <a:p>
            <a:pPr algn="l" defTabSz="1216025">
              <a:lnSpc>
                <a:spcPct val="120000"/>
              </a:lnSpc>
              <a:spcBef>
                <a:spcPct val="20000"/>
              </a:spcBef>
              <a:buFont typeface="Arial" panose="020B0604020202020204" pitchFamily="34" charset="0"/>
            </a:pPr>
            <a:r>
              <a:rPr lang="id-ID" altLang="en-US" sz="2400">
                <a:solidFill>
                  <a:schemeClr val="tx1"/>
                </a:solidFill>
                <a:latin typeface="Times New Roman" panose="02020603050405020304" charset="0"/>
                <a:cs typeface="Times New Roman" panose="02020603050405020304" charset="0"/>
                <a:sym typeface="+mn-ea"/>
              </a:rPr>
              <a:t>	During the Majapahit kingdom under the rule of King Hayam Wuruk the term Pancasila entered the ancient Javanese literature, as contained in the book "Negarakertagama" by the poet Empu Prapanca as follows: "Yatnanggegwani Pancasyiila Kertasangskarbhisekaka krama" It means a king who faithfully observes the five taboos (pancasila). In addition to the term Pancasila contained in the book Negarakertagama the same term is also found in the book "Sutasoma" Empu Tantular. In Sutasoma's book the term Pancasila is defined as the implementation of five decency (Pancasila krama), namely:</a:t>
            </a:r>
          </a:p>
          <a:p>
            <a:pPr algn="l" defTabSz="1216025">
              <a:lnSpc>
                <a:spcPct val="120000"/>
              </a:lnSpc>
              <a:spcBef>
                <a:spcPct val="20000"/>
              </a:spcBef>
              <a:buFont typeface="Arial" panose="020B0604020202020204" pitchFamily="34" charset="0"/>
            </a:pPr>
            <a:r>
              <a:rPr lang="en-US" altLang="zh-CN" sz="2400" dirty="0">
                <a:solidFill>
                  <a:schemeClr val="tx1"/>
                </a:solidFill>
                <a:latin typeface="Times New Roman" panose="02020603050405020304" charset="0"/>
                <a:ea typeface="Calibri" panose="020F0502020204030204" pitchFamily="34" charset="0"/>
                <a:cs typeface="Times New Roman" panose="02020603050405020304" charset="0"/>
                <a:sym typeface="Arial" panose="020B0604020202020204" pitchFamily="34" charset="0"/>
              </a:rPr>
              <a:t>No violence</a:t>
            </a:r>
            <a:r>
              <a:rPr lang="id-ID" altLang="en-US" sz="2400" dirty="0">
                <a:solidFill>
                  <a:schemeClr val="tx1"/>
                </a:solidFill>
                <a:latin typeface="Times New Roman" panose="02020603050405020304" charset="0"/>
                <a:ea typeface="Calibri" panose="020F0502020204030204" pitchFamily="34" charset="0"/>
                <a:cs typeface="Times New Roman" panose="02020603050405020304" charset="0"/>
                <a:sym typeface="Arial" panose="020B0604020202020204" pitchFamily="34" charset="0"/>
              </a:rPr>
              <a:t>		</a:t>
            </a:r>
            <a:r>
              <a:rPr lang="en-US" altLang="zh-CN" sz="2400" dirty="0">
                <a:latin typeface="Times New Roman" panose="02020603050405020304" charset="0"/>
                <a:ea typeface="Calibri" panose="020F0502020204030204" pitchFamily="34" charset="0"/>
                <a:cs typeface="Times New Roman" panose="02020603050405020304" charset="0"/>
                <a:sym typeface="Arial" panose="020B0604020202020204" pitchFamily="34" charset="0"/>
              </a:rPr>
              <a:t>Can't lie</a:t>
            </a:r>
            <a:endParaRPr lang="en-US" altLang="zh-CN" sz="2400" dirty="0">
              <a:solidFill>
                <a:schemeClr val="tx1"/>
              </a:solidFill>
              <a:latin typeface="Times New Roman" panose="02020603050405020304" charset="0"/>
              <a:ea typeface="Calibri" panose="020F0502020204030204" pitchFamily="34" charset="0"/>
              <a:cs typeface="Times New Roman" panose="02020603050405020304" charset="0"/>
              <a:sym typeface="Arial" panose="020B0604020202020204" pitchFamily="34" charset="0"/>
            </a:endParaRPr>
          </a:p>
          <a:p>
            <a:pPr algn="l" defTabSz="1216025">
              <a:lnSpc>
                <a:spcPct val="120000"/>
              </a:lnSpc>
              <a:spcBef>
                <a:spcPct val="20000"/>
              </a:spcBef>
              <a:buFont typeface="Arial" panose="020B0604020202020204" pitchFamily="34" charset="0"/>
            </a:pPr>
            <a:r>
              <a:rPr lang="en-US" altLang="zh-CN" sz="2400" dirty="0">
                <a:solidFill>
                  <a:schemeClr val="tx1"/>
                </a:solidFill>
                <a:latin typeface="Times New Roman" panose="02020603050405020304" charset="0"/>
                <a:ea typeface="Calibri" panose="020F0502020204030204" pitchFamily="34" charset="0"/>
                <a:cs typeface="Times New Roman" panose="02020603050405020304" charset="0"/>
                <a:sym typeface="Arial" panose="020B0604020202020204" pitchFamily="34" charset="0"/>
              </a:rPr>
              <a:t>Can't steal</a:t>
            </a:r>
            <a:r>
              <a:rPr lang="id-ID" altLang="en-US" sz="2400" dirty="0">
                <a:solidFill>
                  <a:schemeClr val="tx1"/>
                </a:solidFill>
                <a:latin typeface="Times New Roman" panose="02020603050405020304" charset="0"/>
                <a:ea typeface="Calibri" panose="020F0502020204030204" pitchFamily="34" charset="0"/>
                <a:cs typeface="Times New Roman" panose="02020603050405020304" charset="0"/>
                <a:sym typeface="Arial" panose="020B0604020202020204" pitchFamily="34" charset="0"/>
              </a:rPr>
              <a:t>		</a:t>
            </a:r>
            <a:r>
              <a:rPr lang="en-US" altLang="zh-CN" sz="2400" dirty="0">
                <a:latin typeface="Times New Roman" panose="02020603050405020304" charset="0"/>
                <a:ea typeface="Calibri" panose="020F0502020204030204" pitchFamily="34" charset="0"/>
                <a:cs typeface="Times New Roman" panose="02020603050405020304" charset="0"/>
                <a:sym typeface="Arial" panose="020B0604020202020204" pitchFamily="34" charset="0"/>
              </a:rPr>
              <a:t>Can't get drunk</a:t>
            </a:r>
            <a:endParaRPr lang="en-US" altLang="zh-CN" sz="2400" dirty="0">
              <a:solidFill>
                <a:schemeClr val="tx1"/>
              </a:solidFill>
              <a:latin typeface="Times New Roman" panose="02020603050405020304" charset="0"/>
              <a:ea typeface="Calibri" panose="020F0502020204030204" pitchFamily="34" charset="0"/>
              <a:cs typeface="Times New Roman" panose="02020603050405020304" charset="0"/>
              <a:sym typeface="Arial" panose="020B0604020202020204" pitchFamily="34" charset="0"/>
            </a:endParaRPr>
          </a:p>
          <a:p>
            <a:pPr algn="l" defTabSz="1216025">
              <a:lnSpc>
                <a:spcPct val="120000"/>
              </a:lnSpc>
              <a:spcBef>
                <a:spcPct val="20000"/>
              </a:spcBef>
              <a:buFont typeface="Arial" panose="020B0604020202020204" pitchFamily="34" charset="0"/>
            </a:pPr>
            <a:r>
              <a:rPr lang="en-US" altLang="zh-CN" sz="2400" dirty="0">
                <a:solidFill>
                  <a:schemeClr val="tx1"/>
                </a:solidFill>
                <a:latin typeface="Times New Roman" panose="02020603050405020304" charset="0"/>
                <a:ea typeface="Calibri" panose="020F0502020204030204" pitchFamily="34" charset="0"/>
                <a:cs typeface="Times New Roman" panose="02020603050405020304" charset="0"/>
                <a:sym typeface="Arial" panose="020B0604020202020204" pitchFamily="34" charset="0"/>
              </a:rPr>
              <a:t>Can't be envious</a:t>
            </a:r>
          </a:p>
          <a:p>
            <a:pPr algn="l" defTabSz="1216025">
              <a:lnSpc>
                <a:spcPct val="120000"/>
              </a:lnSpc>
              <a:spcBef>
                <a:spcPct val="20000"/>
              </a:spcBef>
              <a:buFont typeface="Arial" panose="020B0604020202020204" pitchFamily="34" charset="0"/>
            </a:pPr>
            <a:endParaRPr lang="en-US" altLang="zh-CN" sz="2400" dirty="0">
              <a:solidFill>
                <a:schemeClr val="tx1"/>
              </a:solidFill>
              <a:latin typeface="Times New Roman" panose="02020603050405020304" charset="0"/>
              <a:ea typeface="Calibri" panose="020F0502020204030204" pitchFamily="34" charset="0"/>
              <a:cs typeface="Times New Roman" panose="02020603050405020304" charset="0"/>
              <a:sym typeface="Arial" panose="020B0604020202020204" pitchFamily="34" charset="0"/>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图片 3"/>
          <p:cNvPicPr>
            <a:picLocks noChangeAspect="1"/>
          </p:cNvPicPr>
          <p:nvPr/>
        </p:nvPicPr>
        <p:blipFill>
          <a:blip r:embed="rId2"/>
          <a:srcRect l="5727" r="16841" b="26530"/>
          <a:stretch>
            <a:fillRect/>
          </a:stretch>
        </p:blipFill>
        <p:spPr>
          <a:xfrm>
            <a:off x="0" y="-106045"/>
            <a:ext cx="12192000" cy="6858000"/>
          </a:xfrm>
          <a:prstGeom prst="rect">
            <a:avLst/>
          </a:prstGeom>
          <a:noFill/>
          <a:ln w="9525">
            <a:noFill/>
          </a:ln>
        </p:spPr>
      </p:pic>
      <p:grpSp>
        <p:nvGrpSpPr>
          <p:cNvPr id="13314"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3322" name="文本框 28"/>
          <p:cNvSpPr txBox="1"/>
          <p:nvPr/>
        </p:nvSpPr>
        <p:spPr>
          <a:xfrm>
            <a:off x="290513" y="254000"/>
            <a:ext cx="3744912" cy="461963"/>
          </a:xfrm>
          <a:prstGeom prst="rect">
            <a:avLst/>
          </a:prstGeom>
          <a:noFill/>
          <a:ln w="9525">
            <a:noFill/>
          </a:ln>
        </p:spPr>
        <p:txBody>
          <a:bodyPr anchor="t">
            <a:spAutoFit/>
          </a:bodyPr>
          <a:lstStyle/>
          <a:p>
            <a:pPr>
              <a:buFont typeface="Arial" panose="020B0604020202020204" pitchFamily="34" charset="0"/>
            </a:pPr>
            <a:r>
              <a:rPr lang="en-US" altLang="zh-CN" sz="2400" b="1" dirty="0">
                <a:solidFill>
                  <a:srgbClr val="404040"/>
                </a:solidFill>
                <a:ea typeface="Calibri" panose="020F0502020204030204" pitchFamily="34" charset="0"/>
              </a:rPr>
              <a:t>ADD YOUR TITLE HERE</a:t>
            </a:r>
            <a:endParaRPr lang="zh-CN" altLang="en-US" sz="2400" b="1" dirty="0">
              <a:solidFill>
                <a:srgbClr val="404040"/>
              </a:solidFill>
              <a:ea typeface="Calibri" panose="020F0502020204030204" pitchFamily="34" charset="0"/>
            </a:endParaRPr>
          </a:p>
        </p:txBody>
      </p:sp>
      <p:sp>
        <p:nvSpPr>
          <p:cNvPr id="12" name="泪滴形 11"/>
          <p:cNvSpPr/>
          <p:nvPr/>
        </p:nvSpPr>
        <p:spPr>
          <a:xfrm rot="5400000">
            <a:off x="3700463" y="1514475"/>
            <a:ext cx="2486025" cy="2486025"/>
          </a:xfrm>
          <a:prstGeom prst="teardrop">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3" name="泪滴形 12"/>
          <p:cNvSpPr/>
          <p:nvPr/>
        </p:nvSpPr>
        <p:spPr>
          <a:xfrm rot="10800000">
            <a:off x="6186805" y="1626235"/>
            <a:ext cx="2230755" cy="2272665"/>
          </a:xfrm>
          <a:prstGeom prst="teardrop">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4" name="泪滴形 13"/>
          <p:cNvSpPr/>
          <p:nvPr/>
        </p:nvSpPr>
        <p:spPr>
          <a:xfrm rot="16200000">
            <a:off x="6251575" y="3962400"/>
            <a:ext cx="1619250" cy="1619250"/>
          </a:xfrm>
          <a:prstGeom prst="teardrop">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5" name="泪滴形 14"/>
          <p:cNvSpPr/>
          <p:nvPr/>
        </p:nvSpPr>
        <p:spPr>
          <a:xfrm>
            <a:off x="4732338" y="4060825"/>
            <a:ext cx="1454150" cy="1454150"/>
          </a:xfrm>
          <a:prstGeom prst="teardrop">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6" name="椭圆 15"/>
          <p:cNvSpPr/>
          <p:nvPr/>
        </p:nvSpPr>
        <p:spPr>
          <a:xfrm>
            <a:off x="3808413" y="1622425"/>
            <a:ext cx="2270125" cy="22701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id-ID" altLang="zh-CN"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7" name="椭圆 16"/>
          <p:cNvSpPr/>
          <p:nvPr/>
        </p:nvSpPr>
        <p:spPr>
          <a:xfrm>
            <a:off x="6350000" y="2230438"/>
            <a:ext cx="1668463" cy="16684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8" name="椭圆 17"/>
          <p:cNvSpPr/>
          <p:nvPr/>
        </p:nvSpPr>
        <p:spPr>
          <a:xfrm>
            <a:off x="6350000" y="4159250"/>
            <a:ext cx="1422400" cy="142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22" name="椭圆 21"/>
          <p:cNvSpPr/>
          <p:nvPr/>
        </p:nvSpPr>
        <p:spPr>
          <a:xfrm>
            <a:off x="4803775" y="4132263"/>
            <a:ext cx="1311275" cy="1311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27" name="等腰三角形 26"/>
          <p:cNvSpPr/>
          <p:nvPr/>
        </p:nvSpPr>
        <p:spPr>
          <a:xfrm rot="18085212">
            <a:off x="8084979" y="1851184"/>
            <a:ext cx="357188" cy="298450"/>
          </a:xfrm>
          <a:prstGeom prst="triangle">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28" name="等腰三角形 27"/>
          <p:cNvSpPr/>
          <p:nvPr/>
        </p:nvSpPr>
        <p:spPr>
          <a:xfrm rot="4257598">
            <a:off x="7924165" y="4660265"/>
            <a:ext cx="347980" cy="339725"/>
          </a:xfrm>
          <a:prstGeom prst="triangle">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30" name="等腰三角形 29"/>
          <p:cNvSpPr/>
          <p:nvPr/>
        </p:nvSpPr>
        <p:spPr>
          <a:xfrm rot="4929495">
            <a:off x="3404394" y="3077369"/>
            <a:ext cx="357188" cy="298450"/>
          </a:xfrm>
          <a:prstGeom prst="triangle">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31" name="等腰三角形 30"/>
          <p:cNvSpPr/>
          <p:nvPr/>
        </p:nvSpPr>
        <p:spPr>
          <a:xfrm rot="4168545">
            <a:off x="4551839" y="4865211"/>
            <a:ext cx="236538" cy="196850"/>
          </a:xfrm>
          <a:prstGeom prst="triangle">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33" name="文本框 17"/>
          <p:cNvSpPr txBox="1">
            <a:spLocks noChangeArrowheads="1"/>
          </p:cNvSpPr>
          <p:nvPr/>
        </p:nvSpPr>
        <p:spPr bwMode="auto">
          <a:xfrm>
            <a:off x="6365875" y="2399030"/>
            <a:ext cx="211772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i="0" u="none" strike="noStrike" kern="1200" cap="none" spc="0" normalizeH="0" baseline="0" noProof="0">
                <a:ln>
                  <a:noFill/>
                </a:ln>
                <a:solidFill>
                  <a:schemeClr val="tx1"/>
                </a:solidFill>
                <a:effectLst/>
                <a:uLnTx/>
                <a:uFillTx/>
                <a:latin typeface="Times New Roman" panose="02020603050405020304" charset="0"/>
                <a:ea typeface="Calibri" panose="020F0502020204030204" pitchFamily="34" charset="0"/>
                <a:cs typeface="Times New Roman" panose="02020603050405020304" charset="0"/>
                <a:sym typeface="+mn-ea"/>
              </a:rPr>
              <a:t>From February to April 1945</a:t>
            </a:r>
          </a:p>
        </p:txBody>
      </p:sp>
      <p:sp>
        <p:nvSpPr>
          <p:cNvPr id="34" name="文本框 18"/>
          <p:cNvSpPr txBox="1">
            <a:spLocks noChangeArrowheads="1"/>
          </p:cNvSpPr>
          <p:nvPr/>
        </p:nvSpPr>
        <p:spPr bwMode="auto">
          <a:xfrm>
            <a:off x="4989830" y="4495800"/>
            <a:ext cx="211772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i="0" u="none" strike="noStrike" kern="1200" cap="none" spc="0" normalizeH="0" baseline="0" noProof="0">
                <a:ln>
                  <a:noFill/>
                </a:ln>
                <a:solidFill>
                  <a:schemeClr val="tx1"/>
                </a:solidFill>
                <a:effectLst/>
                <a:uLnTx/>
                <a:uFillTx/>
                <a:latin typeface="Times New Roman" panose="02020603050405020304" charset="0"/>
                <a:ea typeface="Calibri" panose="020F0502020204030204" pitchFamily="34" charset="0"/>
                <a:cs typeface="Times New Roman" panose="02020603050405020304" charset="0"/>
                <a:sym typeface="+mn-ea"/>
              </a:rPr>
              <a:t>At the end</a:t>
            </a: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i="0" u="none" strike="noStrike" kern="1200" cap="none" spc="0" normalizeH="0" baseline="0" noProof="0">
                <a:ln>
                  <a:noFill/>
                </a:ln>
                <a:solidFill>
                  <a:schemeClr val="tx1"/>
                </a:solidFill>
                <a:effectLst/>
                <a:uLnTx/>
                <a:uFillTx/>
                <a:latin typeface="Times New Roman" panose="02020603050405020304" charset="0"/>
                <a:ea typeface="Calibri" panose="020F0502020204030204" pitchFamily="34" charset="0"/>
                <a:cs typeface="Times New Roman" panose="02020603050405020304" charset="0"/>
                <a:sym typeface="+mn-ea"/>
              </a:rPr>
              <a:t>  1944</a:t>
            </a:r>
          </a:p>
        </p:txBody>
      </p:sp>
      <p:sp>
        <p:nvSpPr>
          <p:cNvPr id="35" name="文本框 19"/>
          <p:cNvSpPr txBox="1">
            <a:spLocks noChangeArrowheads="1"/>
          </p:cNvSpPr>
          <p:nvPr/>
        </p:nvSpPr>
        <p:spPr bwMode="auto">
          <a:xfrm>
            <a:off x="6554788" y="4451350"/>
            <a:ext cx="1233488" cy="645160"/>
          </a:xfrm>
          <a:prstGeom prst="rect">
            <a:avLst/>
          </a:prstGeom>
          <a:noFill/>
          <a:ln>
            <a:noFill/>
          </a:ln>
        </p:spPr>
        <p:txBody>
          <a:bodyPr>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i="0" u="none" strike="noStrike" kern="1200" cap="none" spc="0" normalizeH="0" baseline="0" noProof="0">
                <a:ln>
                  <a:noFill/>
                </a:ln>
                <a:solidFill>
                  <a:schemeClr val="tx1"/>
                </a:solidFill>
                <a:effectLst/>
                <a:uLnTx/>
                <a:uFillTx/>
                <a:latin typeface="Times New Roman" panose="02020603050405020304" charset="0"/>
                <a:ea typeface="Calibri" panose="020F0502020204030204" pitchFamily="34" charset="0"/>
                <a:cs typeface="Times New Roman" panose="02020603050405020304" charset="0"/>
                <a:sym typeface="+mn-ea"/>
              </a:rPr>
              <a:t>In May 1945</a:t>
            </a:r>
          </a:p>
        </p:txBody>
      </p:sp>
      <p:sp>
        <p:nvSpPr>
          <p:cNvPr id="37" name="矩形 13"/>
          <p:cNvSpPr>
            <a:spLocks noChangeArrowheads="1"/>
          </p:cNvSpPr>
          <p:nvPr/>
        </p:nvSpPr>
        <p:spPr bwMode="auto">
          <a:xfrm>
            <a:off x="8483600" y="47625"/>
            <a:ext cx="3587115" cy="2656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Times New Roman" panose="02020603050405020304" charset="0"/>
                <a:ea typeface="Calibri" panose="020F0502020204030204" pitchFamily="34" charset="0"/>
                <a:cs typeface="Times New Roman" panose="02020603050405020304" charset="0"/>
                <a:sym typeface="Arial" panose="020B0604020202020204" pitchFamily="34" charset="0"/>
              </a:rPr>
              <a:t>secret debate about tensions between the two sides, namely by the “religious neutral” national elite and Islamic leaders on the other. Tensions are unavoidable. The most crucial focus is on the fundamental basis of the philosophy of the Indonesian state if Indonesia has become independent</a:t>
            </a:r>
          </a:p>
        </p:txBody>
      </p:sp>
      <p:sp>
        <p:nvSpPr>
          <p:cNvPr id="39" name="矩形 13"/>
          <p:cNvSpPr>
            <a:spLocks noChangeArrowheads="1"/>
          </p:cNvSpPr>
          <p:nvPr/>
        </p:nvSpPr>
        <p:spPr bwMode="auto">
          <a:xfrm>
            <a:off x="8315325" y="3321050"/>
            <a:ext cx="4040505" cy="2821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kumimoji="0" lang="en-US" altLang="zh-CN" sz="1700" b="0" i="0" u="none" strike="noStrike" kern="1200" cap="none" spc="0" normalizeH="0" baseline="0" noProof="0">
                <a:ln>
                  <a:noFill/>
                </a:ln>
                <a:solidFill>
                  <a:schemeClr val="tx1"/>
                </a:solidFill>
                <a:effectLst/>
                <a:uLnTx/>
                <a:uFillTx/>
                <a:latin typeface="Times New Roman" panose="02020603050405020304" charset="0"/>
                <a:ea typeface="Calibri" panose="020F0502020204030204" pitchFamily="34" charset="0"/>
                <a:cs typeface="Times New Roman" panose="02020603050405020304" charset="0"/>
                <a:sym typeface="Arial" panose="020B0604020202020204" pitchFamily="34" charset="0"/>
              </a:rPr>
              <a:t>The Indonesian Independence Preparatory Agency or BPUPKI was formed with a total of 26 people chaired by Radjiman Wedyodiningrat. The Japanese government wanted to be serious in gathering support from all the forces possessed by the Indonesian nation. This is because Japan's strength in facing the Pacific War is already very weak and fragile.</a:t>
            </a:r>
          </a:p>
        </p:txBody>
      </p:sp>
      <p:sp>
        <p:nvSpPr>
          <p:cNvPr id="41" name="矩形 13"/>
          <p:cNvSpPr>
            <a:spLocks noChangeArrowheads="1"/>
          </p:cNvSpPr>
          <p:nvPr/>
        </p:nvSpPr>
        <p:spPr bwMode="auto">
          <a:xfrm>
            <a:off x="392113" y="951865"/>
            <a:ext cx="3017838" cy="2656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r" defTabSz="1216025" rtl="0" eaLnBrk="1" fontAlgn="auto" latinLnBrk="0" hangingPunct="1">
              <a:lnSpc>
                <a:spcPct val="120000"/>
              </a:lnSpc>
              <a:spcBef>
                <a:spcPct val="20000"/>
              </a:spcBef>
              <a:spcAft>
                <a:spcPts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Times New Roman" panose="02020603050405020304" charset="0"/>
                <a:ea typeface="Calibri" panose="020F0502020204030204" pitchFamily="34" charset="0"/>
                <a:cs typeface="Times New Roman" panose="02020603050405020304" charset="0"/>
                <a:sym typeface="Arial" panose="020B0604020202020204" pitchFamily="34" charset="0"/>
              </a:rPr>
              <a:t>Islamic leaders have carried out political movements with three important results, namely the establishment of the Office of Religious Affairs, the formation of the Indonesian Muslim Shura Council (Masyumi) and the formation of Lasyikar Hizbullah.</a:t>
            </a:r>
          </a:p>
        </p:txBody>
      </p:sp>
      <p:sp>
        <p:nvSpPr>
          <p:cNvPr id="43" name="矩形 13"/>
          <p:cNvSpPr>
            <a:spLocks noChangeArrowheads="1"/>
          </p:cNvSpPr>
          <p:nvPr/>
        </p:nvSpPr>
        <p:spPr bwMode="auto">
          <a:xfrm>
            <a:off x="1196023" y="3995738"/>
            <a:ext cx="3017838" cy="2324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r" defTabSz="1216025" rtl="0" eaLnBrk="1" fontAlgn="auto" latinLnBrk="0" hangingPunct="1">
              <a:lnSpc>
                <a:spcPct val="120000"/>
              </a:lnSpc>
              <a:spcBef>
                <a:spcPct val="20000"/>
              </a:spcBef>
              <a:spcAft>
                <a:spcPts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Times New Roman" panose="02020603050405020304" charset="0"/>
                <a:ea typeface="Calibri" panose="020F0502020204030204" pitchFamily="34" charset="0"/>
                <a:cs typeface="Times New Roman" panose="02020603050405020304" charset="0"/>
                <a:sym typeface="Arial" panose="020B0604020202020204" pitchFamily="34" charset="0"/>
              </a:rPr>
              <a:t>The Japanese Forces withdrew from the South Pacific in September 1944, Prime Minister Kaiso's remarks about Indonesia's independence would be carried out in the not too distant future.</a:t>
            </a:r>
          </a:p>
        </p:txBody>
      </p:sp>
      <p:sp>
        <p:nvSpPr>
          <p:cNvPr id="2" name="Text Box 1"/>
          <p:cNvSpPr txBox="1"/>
          <p:nvPr/>
        </p:nvSpPr>
        <p:spPr>
          <a:xfrm>
            <a:off x="4536440" y="2230755"/>
            <a:ext cx="874395" cy="368300"/>
          </a:xfrm>
          <a:prstGeom prst="rect">
            <a:avLst/>
          </a:prstGeom>
          <a:noFill/>
        </p:spPr>
        <p:txBody>
          <a:bodyPr wrap="none" rtlCol="0" anchor="t">
            <a:spAutoFit/>
          </a:bodyPr>
          <a:lstStyle/>
          <a:p>
            <a:pPr algn="l"/>
            <a:r>
              <a:rPr lang="en-US"/>
              <a:t>In 1940</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图片 3"/>
          <p:cNvPicPr>
            <a:picLocks noChangeAspect="1"/>
          </p:cNvPicPr>
          <p:nvPr/>
        </p:nvPicPr>
        <p:blipFill>
          <a:blip r:embed="rId2"/>
          <a:srcRect l="5727" r="16841" b="26530"/>
          <a:stretch>
            <a:fillRect/>
          </a:stretch>
        </p:blipFill>
        <p:spPr>
          <a:xfrm>
            <a:off x="0" y="0"/>
            <a:ext cx="12192000" cy="6858000"/>
          </a:xfrm>
          <a:prstGeom prst="rect">
            <a:avLst/>
          </a:prstGeom>
          <a:noFill/>
          <a:ln w="9525">
            <a:noFill/>
          </a:ln>
        </p:spPr>
      </p:pic>
      <p:sp>
        <p:nvSpPr>
          <p:cNvPr id="14" name="矩形 8"/>
          <p:cNvSpPr>
            <a:spLocks noChangeArrowheads="1"/>
          </p:cNvSpPr>
          <p:nvPr/>
        </p:nvSpPr>
        <p:spPr bwMode="auto">
          <a:xfrm>
            <a:off x="442595" y="996315"/>
            <a:ext cx="11438255" cy="451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indent="0">
              <a:buNone/>
            </a:pPr>
            <a:r>
              <a:rPr lang="id-ID" altLang="en-US">
                <a:solidFill>
                  <a:schemeClr val="tx1"/>
                </a:solidFill>
                <a:latin typeface="Times New Roman" panose="02020603050405020304" charset="0"/>
                <a:cs typeface="Times New Roman" panose="02020603050405020304" charset="0"/>
                <a:sym typeface="+mn-ea"/>
              </a:rPr>
              <a:t>	When Indonesia's independence was approaching, they even kidnapped Soekarno Hatta to carry out the proclamation on behalf of the Indonesian nation purely using the Preparatory Committee for Indonesian Independence or PPKI, an institution made in Japan.</a:t>
            </a:r>
          </a:p>
          <a:p>
            <a:pPr marL="0" indent="0">
              <a:buNone/>
            </a:pPr>
            <a:endParaRPr lang="id-ID" altLang="en-US">
              <a:solidFill>
                <a:schemeClr val="tx1"/>
              </a:solidFill>
              <a:latin typeface="Times New Roman" panose="02020603050405020304" charset="0"/>
              <a:cs typeface="Times New Roman" panose="02020603050405020304" charset="0"/>
              <a:sym typeface="+mn-ea"/>
            </a:endParaRPr>
          </a:p>
          <a:p>
            <a:pPr marL="0" indent="0">
              <a:buNone/>
            </a:pPr>
            <a:r>
              <a:rPr kumimoji="0" lang="en-US" altLang="zh-CN" b="0" i="0" u="none" strike="noStrike" kern="1200" cap="none" spc="0" normalizeH="0" baseline="0" noProof="0">
                <a:ln>
                  <a:noFill/>
                </a:ln>
                <a:solidFill>
                  <a:schemeClr val="tx1"/>
                </a:solidFill>
                <a:effectLst/>
                <a:uLnTx/>
                <a:uFillTx/>
                <a:latin typeface="Times New Roman" panose="02020603050405020304" charset="0"/>
                <a:ea typeface="Calibri" panose="020F0502020204030204" pitchFamily="34" charset="0"/>
                <a:cs typeface="Times New Roman" panose="02020603050405020304" charset="0"/>
                <a:sym typeface="Arial" panose="020B0604020202020204" pitchFamily="34" charset="0"/>
              </a:rPr>
              <a:t>BPUPKI held a session for the first time on May 29, baby with June 1, 1945 then continued on July 10 to 17, 1940. On June 1, 1945 Ir Soekarno in a long speech that took no less than 1 hour this became the most important event at the time. That's because it contains the formulation of Pancasila as the basic draft of the fundamental philosophy of the Indonesian state, Soekarno's speech was later known as the history of the birth of the term Pancasila.</a:t>
            </a: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图片 3"/>
          <p:cNvPicPr>
            <a:picLocks noChangeAspect="1"/>
          </p:cNvPicPr>
          <p:nvPr/>
        </p:nvPicPr>
        <p:blipFill>
          <a:blip r:embed="rId2"/>
          <a:srcRect l="5727" r="16841" b="26530"/>
          <a:stretch>
            <a:fillRect/>
          </a:stretch>
        </p:blipFill>
        <p:spPr>
          <a:xfrm>
            <a:off x="0" y="0"/>
            <a:ext cx="12192000" cy="6858000"/>
          </a:xfrm>
          <a:prstGeom prst="rect">
            <a:avLst/>
          </a:prstGeom>
          <a:noFill/>
          <a:ln w="9525">
            <a:noFill/>
          </a:ln>
        </p:spPr>
      </p:pic>
      <p:grpSp>
        <p:nvGrpSpPr>
          <p:cNvPr id="12290"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2298" name="文本框 28"/>
          <p:cNvSpPr txBox="1"/>
          <p:nvPr/>
        </p:nvSpPr>
        <p:spPr>
          <a:xfrm>
            <a:off x="290513" y="254000"/>
            <a:ext cx="3744912" cy="829945"/>
          </a:xfrm>
          <a:prstGeom prst="rect">
            <a:avLst/>
          </a:prstGeom>
          <a:noFill/>
          <a:ln w="9525">
            <a:noFill/>
          </a:ln>
        </p:spPr>
        <p:txBody>
          <a:bodyPr anchor="t">
            <a:spAutoFit/>
          </a:bodyPr>
          <a:lstStyle/>
          <a:p>
            <a:pPr>
              <a:buFont typeface="Arial" panose="020B0604020202020204" pitchFamily="34" charset="0"/>
            </a:pPr>
            <a:r>
              <a:rPr lang="en-US" sz="2400" dirty="0">
                <a:sym typeface="+mn-ea"/>
              </a:rPr>
              <a:t>from a cultural point of view</a:t>
            </a:r>
          </a:p>
          <a:p>
            <a:pPr>
              <a:buFont typeface="Arial" panose="020B0604020202020204" pitchFamily="34" charset="0"/>
            </a:pPr>
            <a:endParaRPr lang="zh-CN" altLang="en-US" sz="2400" b="1" dirty="0">
              <a:solidFill>
                <a:srgbClr val="404040"/>
              </a:solidFill>
              <a:ea typeface="Calibri" panose="020F0502020204030204" pitchFamily="34" charset="0"/>
            </a:endParaRPr>
          </a:p>
        </p:txBody>
      </p:sp>
      <p:sp>
        <p:nvSpPr>
          <p:cNvPr id="12" name="矩形 11"/>
          <p:cNvSpPr/>
          <p:nvPr/>
        </p:nvSpPr>
        <p:spPr>
          <a:xfrm>
            <a:off x="0" y="2314575"/>
            <a:ext cx="12192000" cy="2343150"/>
          </a:xfrm>
          <a:prstGeom prst="rect">
            <a:avLst/>
          </a:pr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3" name="矩形 10"/>
          <p:cNvSpPr>
            <a:spLocks noChangeArrowheads="1"/>
          </p:cNvSpPr>
          <p:nvPr/>
        </p:nvSpPr>
        <p:spPr bwMode="auto">
          <a:xfrm>
            <a:off x="5240020" y="329565"/>
            <a:ext cx="6720840" cy="6276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kumimoji="0" lang="id-ID" altLang="en-US" sz="2400" b="0" i="0" u="none" strike="noStrike" kern="1200" cap="none" spc="0" normalizeH="0" baseline="0" noProof="0">
                <a:ln>
                  <a:noFill/>
                </a:ln>
                <a:solidFill>
                  <a:schemeClr val="tx1"/>
                </a:solidFill>
                <a:effectLst/>
                <a:uLnTx/>
                <a:uFillTx/>
                <a:latin typeface="Times New Roman" panose="02020603050405020304" charset="0"/>
                <a:ea typeface="Calibri" panose="020F0502020204030204" pitchFamily="34" charset="0"/>
                <a:cs typeface="Times New Roman" panose="02020603050405020304" charset="0"/>
                <a:sym typeface="Arial" panose="020B0604020202020204" pitchFamily="34" charset="0"/>
              </a:rPr>
              <a:t>	</a:t>
            </a:r>
            <a:r>
              <a:rPr kumimoji="0" lang="en-US" altLang="zh-CN" sz="2400" b="0" i="0" u="none" strike="noStrike" kern="1200" cap="none" spc="0" normalizeH="0" baseline="0" noProof="0">
                <a:ln>
                  <a:noFill/>
                </a:ln>
                <a:solidFill>
                  <a:schemeClr val="tx1"/>
                </a:solidFill>
                <a:effectLst/>
                <a:uLnTx/>
                <a:uFillTx/>
                <a:latin typeface="Times New Roman" panose="02020603050405020304" charset="0"/>
                <a:ea typeface="Calibri" panose="020F0502020204030204" pitchFamily="34" charset="0"/>
                <a:cs typeface="Times New Roman" panose="02020603050405020304" charset="0"/>
                <a:sym typeface="Arial" panose="020B0604020202020204" pitchFamily="34" charset="0"/>
              </a:rPr>
              <a:t>The Garuda Pancasila symbol is the work of Sultan Hamid al-Gadri 2 after being discussed by the "National Badge Committee" chaired by Muhammad Yamin, finally accepted and ratified as the concept of the state symbol of the Republic of Indonesia.</a:t>
            </a:r>
          </a:p>
          <a:p>
            <a:pPr marL="0" marR="0" lvl="0" indent="0" algn="l" defTabSz="1216025" rtl="0" eaLnBrk="1" fontAlgn="auto" latinLnBrk="0" hangingPunct="1">
              <a:lnSpc>
                <a:spcPct val="120000"/>
              </a:lnSpc>
              <a:spcBef>
                <a:spcPct val="20000"/>
              </a:spcBef>
              <a:spcAft>
                <a:spcPts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Times New Roman" panose="02020603050405020304" charset="0"/>
                <a:ea typeface="Calibri" panose="020F0502020204030204" pitchFamily="34" charset="0"/>
                <a:cs typeface="Times New Roman" panose="02020603050405020304" charset="0"/>
                <a:sym typeface="Arial" panose="020B0604020202020204" pitchFamily="34" charset="0"/>
              </a:rPr>
              <a:t>In 1991 the government ratified the symbol of Garuda Pancasila according to Government Regulation No. 66 of 1951 and it applies retroactively starting August 17, 1950. On the symbol of Garuda Pancasila there is a motto. Sotasoma's book to describe the sociocultural reality that occurred in the Majapahit Kingdom, where the diversity between Hinduism and Buddhism does not hinder the attitude of living together with mutual cooperation and full of brotherhood.</a:t>
            </a:r>
          </a:p>
        </p:txBody>
      </p:sp>
      <p:sp>
        <p:nvSpPr>
          <p:cNvPr id="15" name="矩形 14"/>
          <p:cNvSpPr/>
          <p:nvPr/>
        </p:nvSpPr>
        <p:spPr>
          <a:xfrm>
            <a:off x="211138" y="1303020"/>
            <a:ext cx="4786313" cy="3354388"/>
          </a:xfrm>
          <a:prstGeom prst="rect">
            <a:avLst/>
          </a:prstGeom>
          <a:noFill/>
          <a:ln>
            <a:solidFill>
              <a:srgbClr val="C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pic>
        <p:nvPicPr>
          <p:cNvPr id="2" name="Picture 1"/>
          <p:cNvPicPr>
            <a:picLocks noChangeAspect="1"/>
          </p:cNvPicPr>
          <p:nvPr/>
        </p:nvPicPr>
        <p:blipFill>
          <a:blip r:embed="rId3"/>
          <a:stretch>
            <a:fillRect/>
          </a:stretch>
        </p:blipFill>
        <p:spPr>
          <a:xfrm>
            <a:off x="1349375" y="1551305"/>
            <a:ext cx="2686050" cy="2857500"/>
          </a:xfrm>
          <a:prstGeom prst="rect">
            <a:avLst/>
          </a:prstGeom>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图片 3"/>
          <p:cNvPicPr>
            <a:picLocks noChangeAspect="1"/>
          </p:cNvPicPr>
          <p:nvPr/>
        </p:nvPicPr>
        <p:blipFill>
          <a:blip r:embed="rId2"/>
          <a:srcRect l="5727" r="16841" b="26530"/>
          <a:stretch>
            <a:fillRect/>
          </a:stretch>
        </p:blipFill>
        <p:spPr>
          <a:xfrm>
            <a:off x="0" y="0"/>
            <a:ext cx="12192000" cy="6858000"/>
          </a:xfrm>
          <a:prstGeom prst="rect">
            <a:avLst/>
          </a:prstGeom>
          <a:noFill/>
          <a:ln w="9525">
            <a:noFill/>
          </a:ln>
        </p:spPr>
      </p:pic>
      <p:grpSp>
        <p:nvGrpSpPr>
          <p:cNvPr id="17410"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74" name="矩形 73"/>
          <p:cNvSpPr/>
          <p:nvPr/>
        </p:nvSpPr>
        <p:spPr>
          <a:xfrm>
            <a:off x="12072938" y="1030288"/>
            <a:ext cx="119063" cy="4702175"/>
          </a:xfrm>
          <a:prstGeom prst="rect">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75" name="矩形 13"/>
          <p:cNvSpPr>
            <a:spLocks noChangeArrowheads="1"/>
          </p:cNvSpPr>
          <p:nvPr/>
        </p:nvSpPr>
        <p:spPr bwMode="auto">
          <a:xfrm>
            <a:off x="4035425" y="329565"/>
            <a:ext cx="5845175"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Times New Roman" panose="02020603050405020304" charset="0"/>
                <a:ea typeface="Calibri" panose="020F0502020204030204" pitchFamily="34" charset="0"/>
                <a:cs typeface="Times New Roman" panose="02020603050405020304" charset="0"/>
                <a:sym typeface="Arial" panose="020B0604020202020204" pitchFamily="34" charset="0"/>
              </a:rPr>
              <a:t>Belief in the One and Only God is the first precept which is symbolized by a golden star with five corners and a black background. The golden star can be interpreted that God Almighty is a light that illuminates human life.</a:t>
            </a:r>
          </a:p>
        </p:txBody>
      </p:sp>
      <p:sp>
        <p:nvSpPr>
          <p:cNvPr id="76" name="矩形 13"/>
          <p:cNvSpPr>
            <a:spLocks noChangeArrowheads="1"/>
          </p:cNvSpPr>
          <p:nvPr/>
        </p:nvSpPr>
        <p:spPr bwMode="auto">
          <a:xfrm>
            <a:off x="5602605" y="2387600"/>
            <a:ext cx="6008370" cy="1846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Times New Roman" panose="02020603050405020304" charset="0"/>
                <a:ea typeface="Calibri" panose="020F0502020204030204" pitchFamily="34" charset="0"/>
                <a:cs typeface="Times New Roman" panose="02020603050405020304" charset="0"/>
                <a:sym typeface="Arial" panose="020B0604020202020204" pitchFamily="34" charset="0"/>
              </a:rPr>
              <a:t>The second precept is Just and Civilized Humanity which is symbolized by a circle and square eyed chain at the bottom left of the shield. The chain consists of links in the shape of a rectangle and interrelated circles that form a circle.</a:t>
            </a:r>
          </a:p>
        </p:txBody>
      </p:sp>
      <p:sp>
        <p:nvSpPr>
          <p:cNvPr id="3" name="矩形 13"/>
          <p:cNvSpPr>
            <a:spLocks noChangeArrowheads="1"/>
          </p:cNvSpPr>
          <p:nvPr/>
        </p:nvSpPr>
        <p:spPr bwMode="auto">
          <a:xfrm>
            <a:off x="3425190" y="4740910"/>
            <a:ext cx="7800340" cy="1846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Times New Roman" panose="02020603050405020304" charset="0"/>
                <a:ea typeface="Calibri" panose="020F0502020204030204" pitchFamily="34" charset="0"/>
                <a:cs typeface="Times New Roman" panose="02020603050405020304" charset="0"/>
                <a:sym typeface="Arial" panose="020B0604020202020204" pitchFamily="34" charset="0"/>
              </a:rPr>
              <a:t>The third precept, namely the Unity of Indonesia, is symbolized by a banyan tree at the top left of the shield with a white background. The banyan tree is a large tree that reflects the State of Indonesia which is a shelter for all Indonesian people. This has the meaning of unity and the unity of the Indonesian nation.</a:t>
            </a:r>
          </a:p>
        </p:txBody>
      </p:sp>
      <p:sp>
        <p:nvSpPr>
          <p:cNvPr id="7" name="矩形 13"/>
          <p:cNvSpPr>
            <a:spLocks noChangeArrowheads="1"/>
          </p:cNvSpPr>
          <p:nvPr/>
        </p:nvSpPr>
        <p:spPr bwMode="auto">
          <a:xfrm>
            <a:off x="4793615" y="4483100"/>
            <a:ext cx="4201795"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endParaRPr kumimoji="0" lang="en-US" altLang="zh-CN" sz="1400" b="0" i="0" u="none" strike="noStrike" kern="1200" cap="none" spc="0" normalizeH="0" baseline="0" noProof="0">
              <a:ln>
                <a:noFill/>
              </a:ln>
              <a:solidFill>
                <a:schemeClr val="tx1">
                  <a:lumMod val="50000"/>
                  <a:lumOff val="50000"/>
                </a:schemeClr>
              </a:solidFill>
              <a:effectLst/>
              <a:uLnTx/>
              <a:uFillTx/>
              <a:ea typeface="Calibri" panose="020F0502020204030204" pitchFamily="34" charset="0"/>
              <a:cs typeface="+mn-cs"/>
              <a:sym typeface="Arial" panose="020B0604020202020204" pitchFamily="34" charset="0"/>
            </a:endParaRPr>
          </a:p>
        </p:txBody>
      </p:sp>
      <p:pic>
        <p:nvPicPr>
          <p:cNvPr id="9" name="Picture 8"/>
          <p:cNvPicPr>
            <a:picLocks noChangeAspect="1"/>
          </p:cNvPicPr>
          <p:nvPr/>
        </p:nvPicPr>
        <p:blipFill>
          <a:blip r:embed="rId3"/>
          <a:stretch>
            <a:fillRect/>
          </a:stretch>
        </p:blipFill>
        <p:spPr>
          <a:xfrm>
            <a:off x="2247900" y="329565"/>
            <a:ext cx="1562100" cy="1552575"/>
          </a:xfrm>
          <a:prstGeom prst="rect">
            <a:avLst/>
          </a:prstGeom>
        </p:spPr>
      </p:pic>
      <p:pic>
        <p:nvPicPr>
          <p:cNvPr id="10" name="Picture 9"/>
          <p:cNvPicPr>
            <a:picLocks noChangeAspect="1"/>
          </p:cNvPicPr>
          <p:nvPr/>
        </p:nvPicPr>
        <p:blipFill>
          <a:blip r:embed="rId4"/>
          <a:stretch>
            <a:fillRect/>
          </a:stretch>
        </p:blipFill>
        <p:spPr>
          <a:xfrm>
            <a:off x="3683635" y="2493645"/>
            <a:ext cx="1514475" cy="1485900"/>
          </a:xfrm>
          <a:prstGeom prst="rect">
            <a:avLst/>
          </a:prstGeom>
        </p:spPr>
      </p:pic>
      <p:pic>
        <p:nvPicPr>
          <p:cNvPr id="11" name="Picture 10"/>
          <p:cNvPicPr>
            <a:picLocks noChangeAspect="1"/>
          </p:cNvPicPr>
          <p:nvPr/>
        </p:nvPicPr>
        <p:blipFill>
          <a:blip r:embed="rId5"/>
          <a:stretch>
            <a:fillRect/>
          </a:stretch>
        </p:blipFill>
        <p:spPr>
          <a:xfrm>
            <a:off x="770255" y="4435475"/>
            <a:ext cx="1905000" cy="1905000"/>
          </a:xfrm>
          <a:prstGeom prst="rect">
            <a:avLst/>
          </a:prstGeom>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图片 3"/>
          <p:cNvPicPr>
            <a:picLocks noChangeAspect="1"/>
          </p:cNvPicPr>
          <p:nvPr/>
        </p:nvPicPr>
        <p:blipFill>
          <a:blip r:embed="rId2"/>
          <a:srcRect l="5727" r="16841" b="26530"/>
          <a:stretch>
            <a:fillRect/>
          </a:stretch>
        </p:blipFill>
        <p:spPr>
          <a:xfrm>
            <a:off x="0" y="0"/>
            <a:ext cx="12192000" cy="6858000"/>
          </a:xfrm>
          <a:prstGeom prst="rect">
            <a:avLst/>
          </a:prstGeom>
          <a:noFill/>
          <a:ln w="9525">
            <a:noFill/>
          </a:ln>
        </p:spPr>
      </p:pic>
      <p:grpSp>
        <p:nvGrpSpPr>
          <p:cNvPr id="14338"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4346" name="文本框 28"/>
          <p:cNvSpPr txBox="1"/>
          <p:nvPr/>
        </p:nvSpPr>
        <p:spPr>
          <a:xfrm>
            <a:off x="290513" y="254000"/>
            <a:ext cx="3744912" cy="461963"/>
          </a:xfrm>
          <a:prstGeom prst="rect">
            <a:avLst/>
          </a:prstGeom>
          <a:noFill/>
          <a:ln w="9525">
            <a:noFill/>
          </a:ln>
        </p:spPr>
        <p:txBody>
          <a:bodyPr anchor="t">
            <a:spAutoFit/>
          </a:bodyPr>
          <a:lstStyle/>
          <a:p>
            <a:pPr>
              <a:buFont typeface="Arial" panose="020B0604020202020204" pitchFamily="34" charset="0"/>
            </a:pPr>
            <a:r>
              <a:rPr lang="en-US" altLang="zh-CN" sz="2400" b="1" dirty="0">
                <a:solidFill>
                  <a:srgbClr val="404040"/>
                </a:solidFill>
                <a:ea typeface="Calibri" panose="020F0502020204030204" pitchFamily="34" charset="0"/>
              </a:rPr>
              <a:t>ADD YOUR TITLE HERE</a:t>
            </a:r>
            <a:endParaRPr lang="zh-CN" altLang="en-US" sz="2400" b="1" dirty="0">
              <a:solidFill>
                <a:srgbClr val="404040"/>
              </a:solidFill>
              <a:ea typeface="Calibri" panose="020F0502020204030204" pitchFamily="34" charset="0"/>
            </a:endParaRPr>
          </a:p>
        </p:txBody>
      </p:sp>
      <p:sp>
        <p:nvSpPr>
          <p:cNvPr id="12" name="矩形 11"/>
          <p:cNvSpPr/>
          <p:nvPr/>
        </p:nvSpPr>
        <p:spPr>
          <a:xfrm>
            <a:off x="1552258" y="924560"/>
            <a:ext cx="2533650" cy="2247900"/>
          </a:xfrm>
          <a:prstGeom prst="rect">
            <a:avLst/>
          </a:prstGeom>
          <a:noFill/>
          <a:ln w="381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6" name="矩形 15"/>
          <p:cNvSpPr/>
          <p:nvPr/>
        </p:nvSpPr>
        <p:spPr>
          <a:xfrm>
            <a:off x="7354253" y="924560"/>
            <a:ext cx="2533650" cy="2247900"/>
          </a:xfrm>
          <a:prstGeom prst="rect">
            <a:avLst/>
          </a:prstGeom>
          <a:noFill/>
          <a:ln w="381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2" name="矩形 13"/>
          <p:cNvSpPr>
            <a:spLocks noChangeArrowheads="1"/>
          </p:cNvSpPr>
          <p:nvPr/>
        </p:nvSpPr>
        <p:spPr bwMode="auto">
          <a:xfrm>
            <a:off x="254000" y="3835400"/>
            <a:ext cx="6190615" cy="221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Times New Roman" panose="02020603050405020304" charset="0"/>
                <a:ea typeface="Calibri" panose="020F0502020204030204" pitchFamily="34" charset="0"/>
                <a:cs typeface="Times New Roman" panose="02020603050405020304" charset="0"/>
                <a:sym typeface="Arial" panose="020B0604020202020204" pitchFamily="34" charset="0"/>
              </a:rPr>
              <a:t>Democracy Led by Wisdom of Wisdom in Deliberation/Representation is the fourth precept with the symbol of a bull's head on the top right of the shield. The meaning of this bull symbol is a strong social animal and often group or gather. This illustrates that the community must consult by gathering or discussing in making decisions</a:t>
            </a:r>
          </a:p>
        </p:txBody>
      </p:sp>
      <p:sp>
        <p:nvSpPr>
          <p:cNvPr id="8" name="矩形 13"/>
          <p:cNvSpPr>
            <a:spLocks noChangeArrowheads="1"/>
          </p:cNvSpPr>
          <p:nvPr/>
        </p:nvSpPr>
        <p:spPr bwMode="auto">
          <a:xfrm>
            <a:off x="6899275" y="3835400"/>
            <a:ext cx="5127625" cy="2585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defTabSz="1216025"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1216025" rtl="0" eaLnBrk="1" fontAlgn="auto" latinLnBrk="0" hangingPunct="1">
              <a:lnSpc>
                <a:spcPct val="120000"/>
              </a:lnSpc>
              <a:spcBef>
                <a:spcPct val="20000"/>
              </a:spcBef>
              <a:spcAft>
                <a:spcPts val="0"/>
              </a:spcAft>
              <a:buClrTx/>
              <a:buSzTx/>
              <a:buFontTx/>
              <a:buNone/>
              <a:defRPr/>
            </a:pPr>
            <a:r>
              <a:rPr kumimoji="0" lang="en-US" altLang="zh-CN" sz="2000" b="0" i="0" u="none" strike="noStrike" kern="1200" cap="none" spc="0" normalizeH="0" baseline="0" noProof="0">
                <a:ln>
                  <a:noFill/>
                </a:ln>
                <a:solidFill>
                  <a:schemeClr val="tx1"/>
                </a:solidFill>
                <a:effectLst/>
                <a:uLnTx/>
                <a:uFillTx/>
                <a:latin typeface="Times New Roman" panose="02020603050405020304" charset="0"/>
                <a:ea typeface="Calibri" panose="020F0502020204030204" pitchFamily="34" charset="0"/>
                <a:cs typeface="Times New Roman" panose="02020603050405020304" charset="0"/>
                <a:sym typeface="Arial" panose="020B0604020202020204" pitchFamily="34" charset="0"/>
              </a:rPr>
              <a:t>The fifth principle is Social Justice for All Indonesian People, which is symbolized by rice and cotton at the bottom right of the shield with a white background. Rice and cotton are part of Pancasila and symbolize the main needs of all Indonesian people regardless of their status and position</a:t>
            </a:r>
          </a:p>
        </p:txBody>
      </p:sp>
      <p:pic>
        <p:nvPicPr>
          <p:cNvPr id="3" name="Picture 2"/>
          <p:cNvPicPr>
            <a:picLocks noChangeAspect="1"/>
          </p:cNvPicPr>
          <p:nvPr/>
        </p:nvPicPr>
        <p:blipFill>
          <a:blip r:embed="rId3"/>
          <a:stretch>
            <a:fillRect/>
          </a:stretch>
        </p:blipFill>
        <p:spPr>
          <a:xfrm>
            <a:off x="1846580" y="1037590"/>
            <a:ext cx="1946275" cy="1946275"/>
          </a:xfrm>
          <a:prstGeom prst="rect">
            <a:avLst/>
          </a:prstGeom>
        </p:spPr>
      </p:pic>
      <p:pic>
        <p:nvPicPr>
          <p:cNvPr id="4" name="Picture 3"/>
          <p:cNvPicPr>
            <a:picLocks noChangeAspect="1"/>
          </p:cNvPicPr>
          <p:nvPr/>
        </p:nvPicPr>
        <p:blipFill>
          <a:blip r:embed="rId4"/>
          <a:stretch>
            <a:fillRect/>
          </a:stretch>
        </p:blipFill>
        <p:spPr>
          <a:xfrm>
            <a:off x="7644130" y="1071245"/>
            <a:ext cx="1954530" cy="1954530"/>
          </a:xfrm>
          <a:prstGeom prst="rect">
            <a:avLst/>
          </a:prstGeom>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图片 3"/>
          <p:cNvPicPr>
            <a:picLocks noChangeAspect="1"/>
          </p:cNvPicPr>
          <p:nvPr/>
        </p:nvPicPr>
        <p:blipFill>
          <a:blip r:embed="rId2"/>
          <a:srcRect l="5727" r="16841" b="26530"/>
          <a:stretch>
            <a:fillRect/>
          </a:stretch>
        </p:blipFill>
        <p:spPr>
          <a:xfrm>
            <a:off x="0" y="0"/>
            <a:ext cx="12192000" cy="6858000"/>
          </a:xfrm>
          <a:prstGeom prst="rect">
            <a:avLst/>
          </a:prstGeom>
          <a:noFill/>
          <a:ln w="9525">
            <a:noFill/>
          </a:ln>
        </p:spPr>
      </p:pic>
      <p:grpSp>
        <p:nvGrpSpPr>
          <p:cNvPr id="16386" name="组合 1"/>
          <p:cNvGrpSpPr/>
          <p:nvPr/>
        </p:nvGrpSpPr>
        <p:grpSpPr>
          <a:xfrm>
            <a:off x="211138" y="257175"/>
            <a:ext cx="558800" cy="463550"/>
            <a:chOff x="3448565" y="1912142"/>
            <a:chExt cx="4927433" cy="2485075"/>
          </a:xfrm>
        </p:grpSpPr>
        <p:cxnSp>
          <p:nvCxnSpPr>
            <p:cNvPr id="19" name="直接连接符 18"/>
            <p:cNvCxnSpPr/>
            <p:nvPr/>
          </p:nvCxnSpPr>
          <p:spPr>
            <a:xfrm>
              <a:off x="3773726" y="1912142"/>
              <a:ext cx="0" cy="79819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772566" y="1912142"/>
              <a:ext cx="460343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364977" y="1912142"/>
              <a:ext cx="0" cy="386837"/>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362673" y="3976971"/>
              <a:ext cx="0" cy="4202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814013" y="4397217"/>
              <a:ext cx="454980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824904" y="3544871"/>
              <a:ext cx="0" cy="852346"/>
            </a:xfrm>
            <a:prstGeom prst="line">
              <a:avLst/>
            </a:prstGeom>
            <a:ln w="31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3448565" y="3544868"/>
              <a:ext cx="377483" cy="2342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16394" name="文本框 28"/>
          <p:cNvSpPr txBox="1"/>
          <p:nvPr/>
        </p:nvSpPr>
        <p:spPr>
          <a:xfrm>
            <a:off x="290513" y="254000"/>
            <a:ext cx="3744912" cy="829945"/>
          </a:xfrm>
          <a:prstGeom prst="rect">
            <a:avLst/>
          </a:prstGeom>
          <a:noFill/>
          <a:ln w="9525">
            <a:noFill/>
          </a:ln>
        </p:spPr>
        <p:txBody>
          <a:bodyPr anchor="t">
            <a:spAutoFit/>
          </a:bodyPr>
          <a:lstStyle/>
          <a:p>
            <a:pPr>
              <a:buFont typeface="Arial" panose="020B0604020202020204" pitchFamily="34" charset="0"/>
            </a:pPr>
            <a:r>
              <a:rPr lang="en-US" sz="2400" dirty="0">
                <a:sym typeface="+mn-ea"/>
              </a:rPr>
              <a:t>from a juridical point of view</a:t>
            </a:r>
          </a:p>
          <a:p>
            <a:pPr>
              <a:buFont typeface="Arial" panose="020B0604020202020204" pitchFamily="34" charset="0"/>
            </a:pPr>
            <a:endParaRPr lang="en-US" altLang="zh-CN" sz="2400" b="1" dirty="0">
              <a:solidFill>
                <a:srgbClr val="404040"/>
              </a:solidFill>
              <a:ea typeface="Calibri" panose="020F0502020204030204" pitchFamily="34" charset="0"/>
            </a:endParaRPr>
          </a:p>
        </p:txBody>
      </p:sp>
      <p:sp>
        <p:nvSpPr>
          <p:cNvPr id="13" name="矩形 12"/>
          <p:cNvSpPr/>
          <p:nvPr/>
        </p:nvSpPr>
        <p:spPr>
          <a:xfrm>
            <a:off x="232410" y="1012190"/>
            <a:ext cx="11268710" cy="457835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14" name="组合 13"/>
          <p:cNvGrpSpPr/>
          <p:nvPr/>
        </p:nvGrpSpPr>
        <p:grpSpPr>
          <a:xfrm>
            <a:off x="7952935" y="936118"/>
            <a:ext cx="841613" cy="841610"/>
            <a:chOff x="530226" y="4791075"/>
            <a:chExt cx="274638" cy="274637"/>
          </a:xfrm>
          <a:solidFill>
            <a:schemeClr val="bg1"/>
          </a:solidFill>
        </p:grpSpPr>
        <p:sp>
          <p:nvSpPr>
            <p:cNvPr id="15" name="Freeform 189"/>
            <p:cNvSpPr/>
            <p:nvPr/>
          </p:nvSpPr>
          <p:spPr bwMode="auto">
            <a:xfrm>
              <a:off x="639763" y="4791075"/>
              <a:ext cx="53975" cy="49212"/>
            </a:xfrm>
            <a:custGeom>
              <a:avLst/>
              <a:gdLst>
                <a:gd name="T0" fmla="*/ 55 w 56"/>
                <a:gd name="T1" fmla="*/ 51 h 51"/>
                <a:gd name="T2" fmla="*/ 56 w 56"/>
                <a:gd name="T3" fmla="*/ 51 h 51"/>
                <a:gd name="T4" fmla="*/ 28 w 56"/>
                <a:gd name="T5" fmla="*/ 0 h 51"/>
                <a:gd name="T6" fmla="*/ 0 w 56"/>
                <a:gd name="T7" fmla="*/ 51 h 51"/>
                <a:gd name="T8" fmla="*/ 1 w 56"/>
                <a:gd name="T9" fmla="*/ 51 h 51"/>
                <a:gd name="T10" fmla="*/ 28 w 56"/>
                <a:gd name="T11" fmla="*/ 47 h 51"/>
                <a:gd name="T12" fmla="*/ 55 w 56"/>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56" h="51">
                  <a:moveTo>
                    <a:pt x="55" y="51"/>
                  </a:moveTo>
                  <a:cubicBezTo>
                    <a:pt x="56" y="51"/>
                    <a:pt x="56" y="51"/>
                    <a:pt x="56" y="51"/>
                  </a:cubicBezTo>
                  <a:cubicBezTo>
                    <a:pt x="28" y="0"/>
                    <a:pt x="28" y="0"/>
                    <a:pt x="28" y="0"/>
                  </a:cubicBezTo>
                  <a:cubicBezTo>
                    <a:pt x="0" y="51"/>
                    <a:pt x="0" y="51"/>
                    <a:pt x="0" y="51"/>
                  </a:cubicBezTo>
                  <a:cubicBezTo>
                    <a:pt x="1" y="51"/>
                    <a:pt x="1" y="51"/>
                    <a:pt x="1" y="51"/>
                  </a:cubicBezTo>
                  <a:cubicBezTo>
                    <a:pt x="10" y="49"/>
                    <a:pt x="19" y="47"/>
                    <a:pt x="28" y="47"/>
                  </a:cubicBezTo>
                  <a:cubicBezTo>
                    <a:pt x="37" y="47"/>
                    <a:pt x="46" y="49"/>
                    <a:pt x="55"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6" name="Freeform 190"/>
            <p:cNvSpPr/>
            <p:nvPr/>
          </p:nvSpPr>
          <p:spPr bwMode="auto">
            <a:xfrm>
              <a:off x="755651" y="4902200"/>
              <a:ext cx="49213" cy="52387"/>
            </a:xfrm>
            <a:custGeom>
              <a:avLst/>
              <a:gdLst>
                <a:gd name="T0" fmla="*/ 0 w 51"/>
                <a:gd name="T1" fmla="*/ 54 h 55"/>
                <a:gd name="T2" fmla="*/ 0 w 51"/>
                <a:gd name="T3" fmla="*/ 55 h 55"/>
                <a:gd name="T4" fmla="*/ 51 w 51"/>
                <a:gd name="T5" fmla="*/ 27 h 55"/>
                <a:gd name="T6" fmla="*/ 0 w 51"/>
                <a:gd name="T7" fmla="*/ 0 h 55"/>
                <a:gd name="T8" fmla="*/ 0 w 51"/>
                <a:gd name="T9" fmla="*/ 1 h 55"/>
                <a:gd name="T10" fmla="*/ 3 w 51"/>
                <a:gd name="T11" fmla="*/ 27 h 55"/>
                <a:gd name="T12" fmla="*/ 0 w 51"/>
                <a:gd name="T13" fmla="*/ 54 h 55"/>
              </a:gdLst>
              <a:ahLst/>
              <a:cxnLst>
                <a:cxn ang="0">
                  <a:pos x="T0" y="T1"/>
                </a:cxn>
                <a:cxn ang="0">
                  <a:pos x="T2" y="T3"/>
                </a:cxn>
                <a:cxn ang="0">
                  <a:pos x="T4" y="T5"/>
                </a:cxn>
                <a:cxn ang="0">
                  <a:pos x="T6" y="T7"/>
                </a:cxn>
                <a:cxn ang="0">
                  <a:pos x="T8" y="T9"/>
                </a:cxn>
                <a:cxn ang="0">
                  <a:pos x="T10" y="T11"/>
                </a:cxn>
                <a:cxn ang="0">
                  <a:pos x="T12" y="T13"/>
                </a:cxn>
              </a:cxnLst>
              <a:rect l="0" t="0" r="r" b="b"/>
              <a:pathLst>
                <a:path w="51" h="55">
                  <a:moveTo>
                    <a:pt x="0" y="54"/>
                  </a:moveTo>
                  <a:cubicBezTo>
                    <a:pt x="0" y="55"/>
                    <a:pt x="0" y="55"/>
                    <a:pt x="0" y="55"/>
                  </a:cubicBezTo>
                  <a:cubicBezTo>
                    <a:pt x="51" y="27"/>
                    <a:pt x="51" y="27"/>
                    <a:pt x="51" y="27"/>
                  </a:cubicBezTo>
                  <a:cubicBezTo>
                    <a:pt x="0" y="0"/>
                    <a:pt x="0" y="0"/>
                    <a:pt x="0" y="0"/>
                  </a:cubicBezTo>
                  <a:cubicBezTo>
                    <a:pt x="0" y="1"/>
                    <a:pt x="0" y="1"/>
                    <a:pt x="0" y="1"/>
                  </a:cubicBezTo>
                  <a:cubicBezTo>
                    <a:pt x="2" y="9"/>
                    <a:pt x="3" y="18"/>
                    <a:pt x="3" y="27"/>
                  </a:cubicBezTo>
                  <a:cubicBezTo>
                    <a:pt x="3" y="37"/>
                    <a:pt x="2" y="46"/>
                    <a:pt x="0"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Freeform 191"/>
            <p:cNvSpPr/>
            <p:nvPr/>
          </p:nvSpPr>
          <p:spPr bwMode="auto">
            <a:xfrm>
              <a:off x="711201" y="4832350"/>
              <a:ext cx="52388" cy="52387"/>
            </a:xfrm>
            <a:custGeom>
              <a:avLst/>
              <a:gdLst>
                <a:gd name="T0" fmla="*/ 37 w 55"/>
                <a:gd name="T1" fmla="*/ 52 h 54"/>
                <a:gd name="T2" fmla="*/ 40 w 55"/>
                <a:gd name="T3" fmla="*/ 54 h 54"/>
                <a:gd name="T4" fmla="*/ 55 w 55"/>
                <a:gd name="T5" fmla="*/ 0 h 54"/>
                <a:gd name="T6" fmla="*/ 0 w 55"/>
                <a:gd name="T7" fmla="*/ 15 h 54"/>
                <a:gd name="T8" fmla="*/ 2 w 55"/>
                <a:gd name="T9" fmla="*/ 17 h 54"/>
                <a:gd name="T10" fmla="*/ 37 w 55"/>
                <a:gd name="T11" fmla="*/ 52 h 54"/>
              </a:gdLst>
              <a:ahLst/>
              <a:cxnLst>
                <a:cxn ang="0">
                  <a:pos x="T0" y="T1"/>
                </a:cxn>
                <a:cxn ang="0">
                  <a:pos x="T2" y="T3"/>
                </a:cxn>
                <a:cxn ang="0">
                  <a:pos x="T4" y="T5"/>
                </a:cxn>
                <a:cxn ang="0">
                  <a:pos x="T6" y="T7"/>
                </a:cxn>
                <a:cxn ang="0">
                  <a:pos x="T8" y="T9"/>
                </a:cxn>
                <a:cxn ang="0">
                  <a:pos x="T10" y="T11"/>
                </a:cxn>
              </a:cxnLst>
              <a:rect l="0" t="0" r="r" b="b"/>
              <a:pathLst>
                <a:path w="55" h="54">
                  <a:moveTo>
                    <a:pt x="37" y="52"/>
                  </a:moveTo>
                  <a:cubicBezTo>
                    <a:pt x="40" y="54"/>
                    <a:pt x="40" y="54"/>
                    <a:pt x="40" y="54"/>
                  </a:cubicBezTo>
                  <a:cubicBezTo>
                    <a:pt x="55" y="0"/>
                    <a:pt x="55" y="0"/>
                    <a:pt x="55" y="0"/>
                  </a:cubicBezTo>
                  <a:cubicBezTo>
                    <a:pt x="0" y="15"/>
                    <a:pt x="0" y="15"/>
                    <a:pt x="0" y="15"/>
                  </a:cubicBezTo>
                  <a:cubicBezTo>
                    <a:pt x="2" y="17"/>
                    <a:pt x="2" y="17"/>
                    <a:pt x="2" y="17"/>
                  </a:cubicBezTo>
                  <a:cubicBezTo>
                    <a:pt x="17" y="26"/>
                    <a:pt x="29" y="38"/>
                    <a:pt x="37"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8" name="Freeform 192"/>
            <p:cNvSpPr/>
            <p:nvPr/>
          </p:nvSpPr>
          <p:spPr bwMode="auto">
            <a:xfrm>
              <a:off x="641351" y="5016500"/>
              <a:ext cx="52388" cy="49212"/>
            </a:xfrm>
            <a:custGeom>
              <a:avLst/>
              <a:gdLst>
                <a:gd name="T0" fmla="*/ 0 w 55"/>
                <a:gd name="T1" fmla="*/ 0 h 51"/>
                <a:gd name="T2" fmla="*/ 0 w 55"/>
                <a:gd name="T3" fmla="*/ 0 h 51"/>
                <a:gd name="T4" fmla="*/ 27 w 55"/>
                <a:gd name="T5" fmla="*/ 51 h 51"/>
                <a:gd name="T6" fmla="*/ 55 w 55"/>
                <a:gd name="T7" fmla="*/ 0 h 51"/>
                <a:gd name="T8" fmla="*/ 54 w 55"/>
                <a:gd name="T9" fmla="*/ 0 h 51"/>
                <a:gd name="T10" fmla="*/ 27 w 55"/>
                <a:gd name="T11" fmla="*/ 4 h 51"/>
                <a:gd name="T12" fmla="*/ 0 w 55"/>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5" h="51">
                  <a:moveTo>
                    <a:pt x="0" y="0"/>
                  </a:moveTo>
                  <a:cubicBezTo>
                    <a:pt x="0" y="0"/>
                    <a:pt x="0" y="0"/>
                    <a:pt x="0" y="0"/>
                  </a:cubicBezTo>
                  <a:cubicBezTo>
                    <a:pt x="27" y="51"/>
                    <a:pt x="27" y="51"/>
                    <a:pt x="27" y="51"/>
                  </a:cubicBezTo>
                  <a:cubicBezTo>
                    <a:pt x="55" y="0"/>
                    <a:pt x="55" y="0"/>
                    <a:pt x="55" y="0"/>
                  </a:cubicBezTo>
                  <a:cubicBezTo>
                    <a:pt x="54" y="0"/>
                    <a:pt x="54" y="0"/>
                    <a:pt x="54" y="0"/>
                  </a:cubicBezTo>
                  <a:cubicBezTo>
                    <a:pt x="45" y="2"/>
                    <a:pt x="36" y="4"/>
                    <a:pt x="27" y="4"/>
                  </a:cubicBezTo>
                  <a:cubicBezTo>
                    <a:pt x="18" y="4"/>
                    <a:pt x="9"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2" name="Freeform 193"/>
            <p:cNvSpPr/>
            <p:nvPr/>
          </p:nvSpPr>
          <p:spPr bwMode="auto">
            <a:xfrm>
              <a:off x="530226" y="4902200"/>
              <a:ext cx="47625" cy="52387"/>
            </a:xfrm>
            <a:custGeom>
              <a:avLst/>
              <a:gdLst>
                <a:gd name="T0" fmla="*/ 51 w 51"/>
                <a:gd name="T1" fmla="*/ 0 h 55"/>
                <a:gd name="T2" fmla="*/ 51 w 51"/>
                <a:gd name="T3" fmla="*/ 0 h 55"/>
                <a:gd name="T4" fmla="*/ 0 w 51"/>
                <a:gd name="T5" fmla="*/ 27 h 55"/>
                <a:gd name="T6" fmla="*/ 51 w 51"/>
                <a:gd name="T7" fmla="*/ 55 h 55"/>
                <a:gd name="T8" fmla="*/ 51 w 51"/>
                <a:gd name="T9" fmla="*/ 55 h 55"/>
                <a:gd name="T10" fmla="*/ 47 w 51"/>
                <a:gd name="T11" fmla="*/ 27 h 55"/>
                <a:gd name="T12" fmla="*/ 51 w 51"/>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51" h="55">
                  <a:moveTo>
                    <a:pt x="51" y="0"/>
                  </a:moveTo>
                  <a:cubicBezTo>
                    <a:pt x="51" y="0"/>
                    <a:pt x="51" y="0"/>
                    <a:pt x="51" y="0"/>
                  </a:cubicBezTo>
                  <a:cubicBezTo>
                    <a:pt x="0" y="27"/>
                    <a:pt x="0" y="27"/>
                    <a:pt x="0" y="27"/>
                  </a:cubicBezTo>
                  <a:cubicBezTo>
                    <a:pt x="51" y="55"/>
                    <a:pt x="51" y="55"/>
                    <a:pt x="51" y="55"/>
                  </a:cubicBezTo>
                  <a:cubicBezTo>
                    <a:pt x="51" y="55"/>
                    <a:pt x="51" y="55"/>
                    <a:pt x="51" y="55"/>
                  </a:cubicBezTo>
                  <a:cubicBezTo>
                    <a:pt x="48" y="46"/>
                    <a:pt x="47" y="37"/>
                    <a:pt x="47" y="27"/>
                  </a:cubicBezTo>
                  <a:cubicBezTo>
                    <a:pt x="47" y="18"/>
                    <a:pt x="48" y="8"/>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7" name="Freeform 194"/>
            <p:cNvSpPr/>
            <p:nvPr/>
          </p:nvSpPr>
          <p:spPr bwMode="auto">
            <a:xfrm>
              <a:off x="571501" y="4972050"/>
              <a:ext cx="50800" cy="52387"/>
            </a:xfrm>
            <a:custGeom>
              <a:avLst/>
              <a:gdLst>
                <a:gd name="T0" fmla="*/ 16 w 54"/>
                <a:gd name="T1" fmla="*/ 2 h 55"/>
                <a:gd name="T2" fmla="*/ 15 w 54"/>
                <a:gd name="T3" fmla="*/ 0 h 55"/>
                <a:gd name="T4" fmla="*/ 0 w 54"/>
                <a:gd name="T5" fmla="*/ 55 h 55"/>
                <a:gd name="T6" fmla="*/ 54 w 54"/>
                <a:gd name="T7" fmla="*/ 40 h 55"/>
                <a:gd name="T8" fmla="*/ 53 w 54"/>
                <a:gd name="T9" fmla="*/ 38 h 55"/>
                <a:gd name="T10" fmla="*/ 16 w 54"/>
                <a:gd name="T11" fmla="*/ 2 h 55"/>
              </a:gdLst>
              <a:ahLst/>
              <a:cxnLst>
                <a:cxn ang="0">
                  <a:pos x="T0" y="T1"/>
                </a:cxn>
                <a:cxn ang="0">
                  <a:pos x="T2" y="T3"/>
                </a:cxn>
                <a:cxn ang="0">
                  <a:pos x="T4" y="T5"/>
                </a:cxn>
                <a:cxn ang="0">
                  <a:pos x="T6" y="T7"/>
                </a:cxn>
                <a:cxn ang="0">
                  <a:pos x="T8" y="T9"/>
                </a:cxn>
                <a:cxn ang="0">
                  <a:pos x="T10" y="T11"/>
                </a:cxn>
              </a:cxnLst>
              <a:rect l="0" t="0" r="r" b="b"/>
              <a:pathLst>
                <a:path w="54" h="55">
                  <a:moveTo>
                    <a:pt x="16" y="2"/>
                  </a:moveTo>
                  <a:cubicBezTo>
                    <a:pt x="15" y="0"/>
                    <a:pt x="15" y="0"/>
                    <a:pt x="15" y="0"/>
                  </a:cubicBezTo>
                  <a:cubicBezTo>
                    <a:pt x="0" y="55"/>
                    <a:pt x="0" y="55"/>
                    <a:pt x="0" y="55"/>
                  </a:cubicBezTo>
                  <a:cubicBezTo>
                    <a:pt x="54" y="40"/>
                    <a:pt x="54" y="40"/>
                    <a:pt x="54" y="40"/>
                  </a:cubicBezTo>
                  <a:cubicBezTo>
                    <a:pt x="53" y="38"/>
                    <a:pt x="53" y="38"/>
                    <a:pt x="53" y="38"/>
                  </a:cubicBezTo>
                  <a:cubicBezTo>
                    <a:pt x="38" y="29"/>
                    <a:pt x="25" y="17"/>
                    <a:pt x="1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8" name="Freeform 195"/>
            <p:cNvSpPr/>
            <p:nvPr/>
          </p:nvSpPr>
          <p:spPr bwMode="auto">
            <a:xfrm>
              <a:off x="711201" y="4972050"/>
              <a:ext cx="52388" cy="52387"/>
            </a:xfrm>
            <a:custGeom>
              <a:avLst/>
              <a:gdLst>
                <a:gd name="T0" fmla="*/ 38 w 55"/>
                <a:gd name="T1" fmla="*/ 2 h 55"/>
                <a:gd name="T2" fmla="*/ 2 w 55"/>
                <a:gd name="T3" fmla="*/ 38 h 55"/>
                <a:gd name="T4" fmla="*/ 0 w 55"/>
                <a:gd name="T5" fmla="*/ 40 h 55"/>
                <a:gd name="T6" fmla="*/ 55 w 55"/>
                <a:gd name="T7" fmla="*/ 55 h 55"/>
                <a:gd name="T8" fmla="*/ 40 w 55"/>
                <a:gd name="T9" fmla="*/ 0 h 55"/>
                <a:gd name="T10" fmla="*/ 38 w 55"/>
                <a:gd name="T11" fmla="*/ 2 h 55"/>
              </a:gdLst>
              <a:ahLst/>
              <a:cxnLst>
                <a:cxn ang="0">
                  <a:pos x="T0" y="T1"/>
                </a:cxn>
                <a:cxn ang="0">
                  <a:pos x="T2" y="T3"/>
                </a:cxn>
                <a:cxn ang="0">
                  <a:pos x="T4" y="T5"/>
                </a:cxn>
                <a:cxn ang="0">
                  <a:pos x="T6" y="T7"/>
                </a:cxn>
                <a:cxn ang="0">
                  <a:pos x="T8" y="T9"/>
                </a:cxn>
                <a:cxn ang="0">
                  <a:pos x="T10" y="T11"/>
                </a:cxn>
              </a:cxnLst>
              <a:rect l="0" t="0" r="r" b="b"/>
              <a:pathLst>
                <a:path w="55" h="55">
                  <a:moveTo>
                    <a:pt x="38" y="2"/>
                  </a:moveTo>
                  <a:cubicBezTo>
                    <a:pt x="29" y="17"/>
                    <a:pt x="17" y="29"/>
                    <a:pt x="2" y="38"/>
                  </a:cubicBezTo>
                  <a:cubicBezTo>
                    <a:pt x="0" y="40"/>
                    <a:pt x="0" y="40"/>
                    <a:pt x="0" y="40"/>
                  </a:cubicBezTo>
                  <a:cubicBezTo>
                    <a:pt x="55" y="55"/>
                    <a:pt x="55" y="55"/>
                    <a:pt x="55" y="55"/>
                  </a:cubicBezTo>
                  <a:cubicBezTo>
                    <a:pt x="40" y="0"/>
                    <a:pt x="40" y="0"/>
                    <a:pt x="40" y="0"/>
                  </a:cubicBezTo>
                  <a:lnTo>
                    <a:pt x="38"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0" name="Freeform 196"/>
            <p:cNvSpPr/>
            <p:nvPr/>
          </p:nvSpPr>
          <p:spPr bwMode="auto">
            <a:xfrm>
              <a:off x="569913" y="4832350"/>
              <a:ext cx="52388" cy="52387"/>
            </a:xfrm>
            <a:custGeom>
              <a:avLst/>
              <a:gdLst>
                <a:gd name="T0" fmla="*/ 54 w 55"/>
                <a:gd name="T1" fmla="*/ 17 h 54"/>
                <a:gd name="T2" fmla="*/ 55 w 55"/>
                <a:gd name="T3" fmla="*/ 15 h 54"/>
                <a:gd name="T4" fmla="*/ 0 w 55"/>
                <a:gd name="T5" fmla="*/ 0 h 54"/>
                <a:gd name="T6" fmla="*/ 16 w 55"/>
                <a:gd name="T7" fmla="*/ 54 h 54"/>
                <a:gd name="T8" fmla="*/ 17 w 55"/>
                <a:gd name="T9" fmla="*/ 53 h 54"/>
                <a:gd name="T10" fmla="*/ 54 w 55"/>
                <a:gd name="T11" fmla="*/ 17 h 54"/>
              </a:gdLst>
              <a:ahLst/>
              <a:cxnLst>
                <a:cxn ang="0">
                  <a:pos x="T0" y="T1"/>
                </a:cxn>
                <a:cxn ang="0">
                  <a:pos x="T2" y="T3"/>
                </a:cxn>
                <a:cxn ang="0">
                  <a:pos x="T4" y="T5"/>
                </a:cxn>
                <a:cxn ang="0">
                  <a:pos x="T6" y="T7"/>
                </a:cxn>
                <a:cxn ang="0">
                  <a:pos x="T8" y="T9"/>
                </a:cxn>
                <a:cxn ang="0">
                  <a:pos x="T10" y="T11"/>
                </a:cxn>
              </a:cxnLst>
              <a:rect l="0" t="0" r="r" b="b"/>
              <a:pathLst>
                <a:path w="55" h="54">
                  <a:moveTo>
                    <a:pt x="54" y="17"/>
                  </a:moveTo>
                  <a:cubicBezTo>
                    <a:pt x="55" y="15"/>
                    <a:pt x="55" y="15"/>
                    <a:pt x="55" y="15"/>
                  </a:cubicBezTo>
                  <a:cubicBezTo>
                    <a:pt x="0" y="0"/>
                    <a:pt x="0" y="0"/>
                    <a:pt x="0" y="0"/>
                  </a:cubicBezTo>
                  <a:cubicBezTo>
                    <a:pt x="16" y="54"/>
                    <a:pt x="16" y="54"/>
                    <a:pt x="16" y="54"/>
                  </a:cubicBezTo>
                  <a:cubicBezTo>
                    <a:pt x="17" y="53"/>
                    <a:pt x="17" y="53"/>
                    <a:pt x="17" y="53"/>
                  </a:cubicBezTo>
                  <a:cubicBezTo>
                    <a:pt x="26" y="38"/>
                    <a:pt x="39" y="25"/>
                    <a:pt x="54"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1" name="Oval 197"/>
            <p:cNvSpPr>
              <a:spLocks noChangeArrowheads="1"/>
            </p:cNvSpPr>
            <p:nvPr/>
          </p:nvSpPr>
          <p:spPr bwMode="auto">
            <a:xfrm>
              <a:off x="596901" y="4859338"/>
              <a:ext cx="138113" cy="13811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sp>
        <p:nvSpPr>
          <p:cNvPr id="16398" name="矩形 16"/>
          <p:cNvSpPr/>
          <p:nvPr/>
        </p:nvSpPr>
        <p:spPr>
          <a:xfrm>
            <a:off x="708025" y="1012190"/>
            <a:ext cx="10317480" cy="4577715"/>
          </a:xfrm>
          <a:prstGeom prst="rect">
            <a:avLst/>
          </a:prstGeom>
          <a:noFill/>
          <a:ln w="9525">
            <a:noFill/>
          </a:ln>
        </p:spPr>
        <p:txBody>
          <a:bodyPr wrap="square" lIns="0" tIns="0" rIns="0" bIns="0" anchor="t">
            <a:spAutoFit/>
          </a:bodyPr>
          <a:lstStyle/>
          <a:p>
            <a:pPr algn="ctr" defTabSz="1216025">
              <a:lnSpc>
                <a:spcPct val="120000"/>
              </a:lnSpc>
              <a:spcBef>
                <a:spcPct val="20000"/>
              </a:spcBef>
              <a:buFont typeface="Arial" panose="020B0604020202020204" pitchFamily="34" charset="0"/>
            </a:pPr>
            <a:r>
              <a:rPr lang="en-US" altLang="zh-CN" sz="2400" dirty="0">
                <a:solidFill>
                  <a:schemeClr val="tx1"/>
                </a:solidFill>
                <a:latin typeface="Times New Roman" panose="02020603050405020304" charset="0"/>
                <a:ea typeface="Calibri" panose="020F0502020204030204" pitchFamily="34" charset="0"/>
                <a:cs typeface="Times New Roman" panose="02020603050405020304" charset="0"/>
                <a:sym typeface="Arial" panose="020B0604020202020204" pitchFamily="34" charset="0"/>
              </a:rPr>
              <a:t>In its position as the basis and ideology of the state, Pancasila must be used as a paradigm in development, including its renewal efforts. Pancasila as the basis of the state does have a juridical connotation in the sense of giving birth to various laws and regulations that are arranged hierarchically.</a:t>
            </a:r>
          </a:p>
          <a:p>
            <a:pPr algn="ctr" defTabSz="1216025">
              <a:lnSpc>
                <a:spcPct val="120000"/>
              </a:lnSpc>
              <a:spcBef>
                <a:spcPct val="20000"/>
              </a:spcBef>
              <a:buFont typeface="Arial" panose="020B0604020202020204" pitchFamily="34" charset="0"/>
            </a:pPr>
            <a:r>
              <a:rPr lang="en-US" altLang="zh-CN" sz="2400" dirty="0">
                <a:solidFill>
                  <a:schemeClr val="tx1"/>
                </a:solidFill>
                <a:latin typeface="Times New Roman" panose="02020603050405020304" charset="0"/>
                <a:ea typeface="Calibri" panose="020F0502020204030204" pitchFamily="34" charset="0"/>
                <a:cs typeface="Times New Roman" panose="02020603050405020304" charset="0"/>
                <a:sym typeface="Arial" panose="020B0604020202020204" pitchFamily="34" charset="0"/>
              </a:rPr>
              <a:t>As a paradigm in the renewal of the Pancasila legal order, it can be seen as a "legal ideal" or as a "staatsfundamental norm". As a legal ideal, Pancasila can have a constitutive function as well as a regulatory function</a:t>
            </a:r>
          </a:p>
          <a:p>
            <a:pPr algn="ctr" defTabSz="1216025">
              <a:lnSpc>
                <a:spcPct val="120000"/>
              </a:lnSpc>
              <a:spcBef>
                <a:spcPct val="20000"/>
              </a:spcBef>
              <a:buFont typeface="Arial" panose="020B0604020202020204" pitchFamily="34" charset="0"/>
            </a:pPr>
            <a:r>
              <a:rPr lang="en-US" altLang="zh-CN" sz="2400" dirty="0">
                <a:solidFill>
                  <a:schemeClr val="tx1"/>
                </a:solidFill>
                <a:latin typeface="Times New Roman" panose="02020603050405020304" charset="0"/>
                <a:ea typeface="Calibri" panose="020F0502020204030204" pitchFamily="34" charset="0"/>
                <a:cs typeface="Times New Roman" panose="02020603050405020304" charset="0"/>
                <a:sym typeface="Arial" panose="020B0604020202020204" pitchFamily="34" charset="0"/>
              </a:rPr>
              <a:t>Furthermore, as a fundamental norm, Pancasila which created the constitution determines the content and form of various lower laws and regulations which are all arranged in a hierarchical manner.</a:t>
            </a:r>
          </a:p>
        </p:txBody>
      </p:sp>
    </p:spTree>
  </p:cSld>
  <p:clrMapOvr>
    <a:masterClrMapping/>
  </p:clrMapOvr>
  <p:transition spd="slow">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1662</Words>
  <Application>Microsoft Office PowerPoint</Application>
  <PresentationFormat>Widescreen</PresentationFormat>
  <Paragraphs>50</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ZhuLong</dc:creator>
  <cp:lastModifiedBy>WIDA</cp:lastModifiedBy>
  <cp:revision>20</cp:revision>
  <dcterms:created xsi:type="dcterms:W3CDTF">2016-01-13T03:02:00Z</dcterms:created>
  <dcterms:modified xsi:type="dcterms:W3CDTF">2022-09-09T01:14:43Z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1033-11.2.0.10224</vt:lpwstr>
  </property>
</Properties>
</file>