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64" r:id="rId4"/>
    <p:sldId id="263" r:id="rId5"/>
    <p:sldId id="266" r:id="rId6"/>
    <p:sldId id="268" r:id="rId7"/>
    <p:sldId id="265" r:id="rId8"/>
    <p:sldId id="270" r:id="rId9"/>
    <p:sldId id="267" r:id="rId10"/>
    <p:sldId id="269" r:id="rId11"/>
    <p:sldId id="274" r:id="rId12"/>
    <p:sldId id="285"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222" y="-6"/>
      </p:cViewPr>
      <p:guideLst>
        <p:guide orient="horz" pos="2160"/>
        <p:guide pos="3840"/>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dirty="0"/>
              <a:t>Click to edit Master text style</a:t>
            </a:r>
            <a:endParaRPr lang="zh-CN" altLang="en-US" dirty="0"/>
          </a:p>
          <a:p>
            <a:pPr lvl="1" indent="0"/>
            <a:r>
              <a:rPr lang="zh-CN" altLang="en-US" dirty="0"/>
              <a:t>Second level</a:t>
            </a:r>
            <a:endParaRPr lang="zh-CN" altLang="en-US" dirty="0"/>
          </a:p>
          <a:p>
            <a:pPr lvl="2" indent="0"/>
            <a:r>
              <a:rPr lang="zh-CN" altLang="en-US" dirty="0"/>
              <a:t>Third level</a:t>
            </a:r>
            <a:endParaRPr lang="zh-CN" altLang="en-US" dirty="0"/>
          </a:p>
          <a:p>
            <a:pPr lvl="3" indent="0"/>
            <a:r>
              <a:rPr lang="zh-CN" altLang="en-US" dirty="0"/>
              <a:t>Fourth level</a:t>
            </a:r>
            <a:endParaRPr lang="zh-CN" altLang="en-US" dirty="0"/>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3"/>
          <p:cNvPicPr>
            <a:picLocks noChangeAspect="1"/>
          </p:cNvPicPr>
          <p:nvPr/>
        </p:nvPicPr>
        <p:blipFill>
          <a:blip r:embed="rId1"/>
          <a:srcRect l="5727" r="16841" b="26530"/>
          <a:stretch>
            <a:fillRect/>
          </a:stretch>
        </p:blipFill>
        <p:spPr>
          <a:xfrm>
            <a:off x="-7620" y="0"/>
            <a:ext cx="12192000" cy="6858000"/>
          </a:xfrm>
          <a:prstGeom prst="rect">
            <a:avLst/>
          </a:prstGeom>
          <a:noFill/>
          <a:ln w="9525">
            <a:noFill/>
          </a:ln>
        </p:spPr>
      </p:pic>
      <p:grpSp>
        <p:nvGrpSpPr>
          <p:cNvPr id="4098" name="组合 4"/>
          <p:cNvGrpSpPr/>
          <p:nvPr/>
        </p:nvGrpSpPr>
        <p:grpSpPr>
          <a:xfrm>
            <a:off x="3302000" y="745257"/>
            <a:ext cx="5588000" cy="3888656"/>
            <a:chOff x="3457574" y="518943"/>
            <a:chExt cx="5143501" cy="3577912"/>
          </a:xfrm>
        </p:grpSpPr>
        <p:grpSp>
          <p:nvGrpSpPr>
            <p:cNvPr id="40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1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110" name="文本框 8"/>
            <p:cNvSpPr txBox="1"/>
            <p:nvPr/>
          </p:nvSpPr>
          <p:spPr>
            <a:xfrm>
              <a:off x="4148626" y="518943"/>
              <a:ext cx="3318288" cy="1443115"/>
            </a:xfrm>
            <a:prstGeom prst="rect">
              <a:avLst/>
            </a:prstGeom>
            <a:noFill/>
            <a:ln w="9525">
              <a:noFill/>
            </a:ln>
          </p:spPr>
          <p:txBody>
            <a:bodyPr wrap="square" anchor="t">
              <a:spAutoFit/>
            </a:bodyPr>
            <a:p>
              <a:pPr algn="ctr" defTabSz="914400"/>
              <a:r>
                <a:rPr lang="en-US" sz="3200" dirty="0">
                  <a:sym typeface="+mn-ea"/>
                </a:rPr>
                <a:t>Pendidikan Pancasila </a:t>
              </a:r>
              <a:endParaRPr lang="en-US" sz="3200" dirty="0"/>
            </a:p>
            <a:p>
              <a:pPr algn="ctr" defTabSz="914400"/>
              <a:endParaRPr lang="en-US" altLang="zh-CN" sz="3200" dirty="0">
                <a:solidFill>
                  <a:srgbClr val="404040"/>
                </a:solidFill>
                <a:ea typeface="Calibri" panose="020F0502020204030204" pitchFamily="34" charset="0"/>
                <a:sym typeface="Arial" panose="020B0604020202020204" pitchFamily="34" charset="0"/>
              </a:endParaRPr>
            </a:p>
            <a:p>
              <a:pPr algn="ctr" defTabSz="914400"/>
              <a:endParaRPr lang="en-US" altLang="zh-CN" sz="3200" dirty="0">
                <a:solidFill>
                  <a:srgbClr val="404040"/>
                </a:solidFill>
                <a:ea typeface="Calibri" panose="020F0502020204030204" pitchFamily="34" charset="0"/>
                <a:sym typeface="Arial" panose="020B0604020202020204" pitchFamily="34" charset="0"/>
              </a:endParaRPr>
            </a:p>
          </p:txBody>
        </p:sp>
        <p:sp>
          <p:nvSpPr>
            <p:cNvPr id="4111" name="文本框 9"/>
            <p:cNvSpPr txBox="1"/>
            <p:nvPr/>
          </p:nvSpPr>
          <p:spPr>
            <a:xfrm>
              <a:off x="4495261" y="1641515"/>
              <a:ext cx="3316567" cy="310240"/>
            </a:xfrm>
            <a:prstGeom prst="rect">
              <a:avLst/>
            </a:prstGeom>
            <a:noFill/>
            <a:ln w="9525">
              <a:noFill/>
            </a:ln>
          </p:spPr>
          <p:txBody>
            <a:bodyPr wrap="square" anchor="t">
              <a:spAutoFit/>
            </a:bodyPr>
            <a:p>
              <a:pPr defTabSz="914400"/>
              <a:endParaRPr lang="zh-CN" altLang="en-US" sz="1600" dirty="0">
                <a:solidFill>
                  <a:srgbClr val="404040"/>
                </a:solidFill>
                <a:ea typeface="Calibri" panose="020F0502020204030204" pitchFamily="34" charset="0"/>
                <a:sym typeface="Arial" panose="020B0604020202020204" pitchFamily="34" charset="0"/>
              </a:endParaRPr>
            </a:p>
          </p:txBody>
        </p:sp>
      </p:grpSp>
      <p:sp>
        <p:nvSpPr>
          <p:cNvPr id="2" name="Text Box 1"/>
          <p:cNvSpPr txBox="1"/>
          <p:nvPr/>
        </p:nvSpPr>
        <p:spPr>
          <a:xfrm>
            <a:off x="3570605" y="2592070"/>
            <a:ext cx="5000625" cy="2061210"/>
          </a:xfrm>
          <a:prstGeom prst="rect">
            <a:avLst/>
          </a:prstGeom>
          <a:noFill/>
        </p:spPr>
        <p:txBody>
          <a:bodyPr wrap="square" rtlCol="0">
            <a:spAutoFit/>
          </a:bodyPr>
          <a:p>
            <a:pPr algn="ctr"/>
            <a:r>
              <a:rPr lang="en-US" sz="3200">
                <a:sym typeface="+mn-ea"/>
              </a:rPr>
              <a:t>Pendidikan Pancasila dalam tinjauan historis kultural,yuridis dan filosofis</a:t>
            </a:r>
            <a:endParaRPr lang="en-US" sz="3200">
              <a:sym typeface="+mn-ea"/>
            </a:endParaRPr>
          </a:p>
          <a:p>
            <a:pPr algn="ctr"/>
            <a:endParaRPr lang="en-US" sz="320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2530" name="组合 1"/>
          <p:cNvGrpSpPr/>
          <p:nvPr/>
        </p:nvGrpSpPr>
        <p:grpSpPr>
          <a:xfrm>
            <a:off x="2527300" y="2801620"/>
            <a:ext cx="2379345" cy="1647825"/>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6394" name="文本框 28"/>
          <p:cNvSpPr txBox="1"/>
          <p:nvPr/>
        </p:nvSpPr>
        <p:spPr>
          <a:xfrm>
            <a:off x="4223068" y="3331210"/>
            <a:ext cx="3744912" cy="460375"/>
          </a:xfrm>
          <a:prstGeom prst="rect">
            <a:avLst/>
          </a:prstGeom>
          <a:noFill/>
          <a:ln w="9525">
            <a:noFill/>
          </a:ln>
        </p:spPr>
        <p:txBody>
          <a:bodyPr anchor="t">
            <a:spAutoFit/>
          </a:bodyPr>
          <a:p>
            <a:pPr>
              <a:buFont typeface="Arial" panose="020B0604020202020204" pitchFamily="34" charset="0"/>
            </a:pPr>
            <a:r>
              <a:rPr lang="en-US" sz="2400">
                <a:latin typeface="Times New Roman" panose="02020603050405020304" charset="0"/>
                <a:cs typeface="Times New Roman" panose="02020603050405020304" charset="0"/>
                <a:sym typeface="+mn-ea"/>
              </a:rPr>
              <a:t>dari segi filosofi </a:t>
            </a:r>
            <a:endParaRPr lang="en-US" altLang="zh-CN" sz="2400" b="1" dirty="0">
              <a:solidFill>
                <a:srgbClr val="404040"/>
              </a:solidFill>
              <a:ea typeface="Calibri" panose="020F0502020204030204" pitchFamily="34"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3302000" y="1849438"/>
            <a:ext cx="5588000" cy="2668587"/>
            <a:chOff x="3457574" y="1641515"/>
            <a:chExt cx="5143501" cy="2455340"/>
          </a:xfrm>
        </p:grpSpPr>
        <p:grpSp>
          <p:nvGrpSpPr>
            <p:cNvPr id="296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646364" y="2020114"/>
              <a:ext cx="4761830" cy="1712458"/>
            </a:xfrm>
            <a:prstGeom prst="rect">
              <a:avLst/>
            </a:prstGeom>
            <a:noFill/>
            <a:ln w="9525">
              <a:noFill/>
            </a:ln>
          </p:spPr>
          <p:txBody>
            <a:bodyPr wrap="square" anchor="t">
              <a:spAutoFit/>
            </a:bodyPr>
            <a:p>
              <a:pPr defTabSz="914400"/>
              <a:r>
                <a:rPr lang="en-US" altLang="zh-CN" sz="11500" i="1" dirty="0">
                  <a:solidFill>
                    <a:srgbClr val="404040"/>
                  </a:solidFill>
                  <a:ea typeface="Calibri" panose="020F0502020204030204" pitchFamily="34" charset="0"/>
                </a:rPr>
                <a:t>THANKS</a:t>
              </a:r>
              <a:endParaRPr lang="en-US" altLang="zh-CN" sz="11500" i="1" dirty="0">
                <a:solidFill>
                  <a:srgbClr val="404040"/>
                </a:solidFill>
                <a:ea typeface="Calibri" panose="020F0502020204030204" pitchFamily="34" charset="0"/>
              </a:endParaRPr>
            </a:p>
          </p:txBody>
        </p:sp>
        <p:sp>
          <p:nvSpPr>
            <p:cNvPr id="29710" name="文本框 9"/>
            <p:cNvSpPr txBox="1"/>
            <p:nvPr/>
          </p:nvSpPr>
          <p:spPr>
            <a:xfrm>
              <a:off x="4495261" y="1641515"/>
              <a:ext cx="3316567" cy="338554"/>
            </a:xfrm>
            <a:prstGeom prst="rect">
              <a:avLst/>
            </a:prstGeom>
            <a:noFill/>
            <a:ln w="9525">
              <a:noFill/>
            </a:ln>
          </p:spPr>
          <p:txBody>
            <a:bodyPr wrap="square" anchor="t">
              <a:spAutoFit/>
            </a:bodyPr>
            <a:p>
              <a:pPr defTabSz="914400"/>
              <a:r>
                <a:rPr lang="en-US" altLang="zh-CN" sz="1600" dirty="0">
                  <a:solidFill>
                    <a:srgbClr val="404040"/>
                  </a:solidFill>
                  <a:ea typeface="Calibri" panose="020F0502020204030204" pitchFamily="34" charset="0"/>
                  <a:sym typeface="Arial" panose="020B0604020202020204" pitchFamily="34" charset="0"/>
                </a:rPr>
                <a:t>THE PROFESSIONAL TEMPLATE</a:t>
              </a:r>
              <a:endParaRPr lang="zh-CN" altLang="en-US" sz="1600" dirty="0">
                <a:solidFill>
                  <a:srgbClr val="404040"/>
                </a:solidFill>
                <a:ea typeface="Calibri" panose="020F0502020204030204" pitchFamily="34" charset="0"/>
                <a:sym typeface="Arial" panose="020B0604020202020204" pitchFamily="34" charset="0"/>
              </a:endParaRPr>
            </a:p>
          </p:txBody>
        </p: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126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1274" name="文本框 28"/>
          <p:cNvSpPr txBox="1"/>
          <p:nvPr/>
        </p:nvSpPr>
        <p:spPr>
          <a:xfrm>
            <a:off x="290513" y="254000"/>
            <a:ext cx="3744912" cy="1198880"/>
          </a:xfrm>
          <a:prstGeom prst="rect">
            <a:avLst/>
          </a:prstGeom>
          <a:noFill/>
          <a:ln w="9525">
            <a:noFill/>
          </a:ln>
        </p:spPr>
        <p:txBody>
          <a:bodyPr anchor="t">
            <a:spAutoFit/>
          </a:bodyPr>
          <a:p>
            <a:pPr>
              <a:buFont typeface="Arial" panose="020B0604020202020204" pitchFamily="34" charset="0"/>
            </a:pPr>
            <a:r>
              <a:rPr lang="en-US" sz="2400">
                <a:latin typeface="Times New Roman" panose="02020603050405020304" charset="0"/>
                <a:cs typeface="Times New Roman" panose="02020603050405020304" charset="0"/>
                <a:sym typeface="+mn-ea"/>
              </a:rPr>
              <a:t>Dari segi historis</a:t>
            </a:r>
            <a:endParaRPr lang="en-US" sz="2400">
              <a:latin typeface="Times New Roman" panose="02020603050405020304" charset="0"/>
              <a:cs typeface="Times New Roman" panose="02020603050405020304" charset="0"/>
            </a:endParaRPr>
          </a:p>
          <a:p>
            <a:pPr>
              <a:buFont typeface="Arial" panose="020B0604020202020204" pitchFamily="34" charset="0"/>
            </a:pPr>
            <a:endParaRPr lang="zh-CN" altLang="en-US" sz="2400" b="1" dirty="0">
              <a:solidFill>
                <a:srgbClr val="404040"/>
              </a:solidFill>
              <a:ea typeface="Calibri" panose="020F0502020204030204" pitchFamily="34" charset="0"/>
            </a:endParaRPr>
          </a:p>
          <a:p>
            <a:pPr>
              <a:buFont typeface="Arial" panose="020B0604020202020204" pitchFamily="34" charset="0"/>
            </a:pPr>
            <a:endParaRPr lang="zh-CN" altLang="en-US" sz="2400" b="1" dirty="0">
              <a:solidFill>
                <a:srgbClr val="404040"/>
              </a:solidFill>
              <a:ea typeface="Calibri" panose="020F0502020204030204" pitchFamily="34" charset="0"/>
            </a:endParaRPr>
          </a:p>
        </p:txBody>
      </p:sp>
      <p:sp>
        <p:nvSpPr>
          <p:cNvPr id="12" name="矩形 11"/>
          <p:cNvSpPr/>
          <p:nvPr/>
        </p:nvSpPr>
        <p:spPr>
          <a:xfrm>
            <a:off x="501015" y="1736725"/>
            <a:ext cx="5702300" cy="4268470"/>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4" name="矩形 13"/>
          <p:cNvSpPr/>
          <p:nvPr/>
        </p:nvSpPr>
        <p:spPr>
          <a:xfrm>
            <a:off x="80645" y="1351915"/>
            <a:ext cx="3954780" cy="56070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5" name="矩形 14"/>
          <p:cNvSpPr/>
          <p:nvPr/>
        </p:nvSpPr>
        <p:spPr>
          <a:xfrm>
            <a:off x="2144713" y="3914775"/>
            <a:ext cx="3008313" cy="56038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 name="文本框 15"/>
          <p:cNvSpPr txBox="1">
            <a:spLocks noChangeArrowheads="1"/>
          </p:cNvSpPr>
          <p:nvPr/>
        </p:nvSpPr>
        <p:spPr bwMode="auto">
          <a:xfrm>
            <a:off x="501015" y="1912620"/>
            <a:ext cx="57023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lang="en-US" sz="2000">
                <a:latin typeface="Times New Roman" panose="02020603050405020304" charset="0"/>
                <a:cs typeface="Times New Roman" panose="02020603050405020304" charset="0"/>
                <a:sym typeface="+mn-ea"/>
              </a:rPr>
              <a:t>UUD 1945 disahkan oleh PPKI pada tanggal 18 Agustus 1945. Istilah Pancasila ditinjau dari segi kesejarah (historis) Pertama kalinya ditemukan oleh  agama Buddha  yang berarti lima aturan kesusilaan (five moral principles) Merupakan ajaran Buddha yang harus ditaati dan dikerjakan oleh seluruh penganut agama Buddha, bagaimana yang terdapat dalam kitab Tripitaka (Sutta Pitaka, abbidama pitaka dan finaya pitaka)atau tiga keranjang besar. Lima pantangan atau lima larangan yang benar-benar wajib dihindari oleh setiap pemeluk agama Buddha, yaitu :</a:t>
            </a:r>
            <a:endParaRPr lang="en-US" altLang="zh-CN" sz="2000" dirty="0">
              <a:solidFill>
                <a:srgbClr val="404040"/>
              </a:solidFill>
              <a:ea typeface="Calibri" panose="020F0502020204030204" pitchFamily="34" charset="0"/>
              <a:sym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2000" b="1" i="0" u="none" strike="noStrike" kern="1200" cap="none" spc="0" normalizeH="0" baseline="0" noProof="0" dirty="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68" name="矩形 13"/>
          <p:cNvSpPr>
            <a:spLocks noChangeArrowheads="1"/>
          </p:cNvSpPr>
          <p:nvPr/>
        </p:nvSpPr>
        <p:spPr bwMode="auto">
          <a:xfrm>
            <a:off x="6814185" y="918845"/>
            <a:ext cx="5377815" cy="105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R="0" lvl="0" algn="l"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1. Panatipat Veramani Sikkhapadam  Samadiyami (Kami berjanji untuk menghindari  pembunuhan)</a:t>
            </a:r>
            <a:endParaRPr lang="en-US" sz="1800">
              <a:latin typeface="Times New Roman" panose="02020603050405020304" charset="0"/>
              <a:cs typeface="Times New Roman" panose="0202060305040502030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69" name="矩形 13"/>
          <p:cNvSpPr>
            <a:spLocks noChangeArrowheads="1"/>
          </p:cNvSpPr>
          <p:nvPr/>
        </p:nvSpPr>
        <p:spPr bwMode="auto">
          <a:xfrm>
            <a:off x="6814185" y="1736725"/>
            <a:ext cx="5109845" cy="105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R="0" lvl="0" algn="l"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2. Adinnadana Veramani Sikkhapadam Samadiyami (Kami berjanji untuk menghindari pencurian)</a:t>
            </a:r>
            <a:endParaRPr lang="en-US" sz="1800">
              <a:latin typeface="Times New Roman" panose="02020603050405020304" charset="0"/>
              <a:cs typeface="Times New Roman" panose="0202060305040502030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70" name="矩形 13"/>
          <p:cNvSpPr>
            <a:spLocks noChangeArrowheads="1"/>
          </p:cNvSpPr>
          <p:nvPr/>
        </p:nvSpPr>
        <p:spPr bwMode="auto">
          <a:xfrm>
            <a:off x="6815455" y="2554605"/>
            <a:ext cx="510794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buFont typeface="Wingdings" panose="05000000000000000000" charset="0"/>
              <a:buNone/>
            </a:pPr>
            <a:r>
              <a:rPr lang="en-US" sz="1800">
                <a:latin typeface="Times New Roman" panose="02020603050405020304" charset="0"/>
                <a:cs typeface="Times New Roman" panose="02020603050405020304" charset="0"/>
                <a:sym typeface="+mn-ea"/>
              </a:rPr>
              <a:t>3. Kamesu Micchara Veramani Sikkhapadam Samadiyami (Kami berjanji untuk menghindari perzinahan)</a:t>
            </a: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2" name="矩形 13"/>
          <p:cNvSpPr>
            <a:spLocks noChangeArrowheads="1"/>
          </p:cNvSpPr>
          <p:nvPr/>
        </p:nvSpPr>
        <p:spPr bwMode="auto">
          <a:xfrm>
            <a:off x="6814185" y="3622040"/>
            <a:ext cx="5109845"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buFont typeface="Wingdings" panose="05000000000000000000" charset="0"/>
              <a:buNone/>
            </a:pPr>
            <a:r>
              <a:rPr lang="en-US" sz="1800">
                <a:latin typeface="Times New Roman" panose="02020603050405020304" charset="0"/>
                <a:cs typeface="Times New Roman" panose="02020603050405020304" charset="0"/>
                <a:sym typeface="+mn-ea"/>
              </a:rPr>
              <a:t>4. Mussavada Veramani Sikkhapadam Samadiyami (Kami berjanji untuk menghindari kebohongan)</a:t>
            </a: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3" name="矩形 13"/>
          <p:cNvSpPr>
            <a:spLocks noChangeArrowheads="1"/>
          </p:cNvSpPr>
          <p:nvPr/>
        </p:nvSpPr>
        <p:spPr bwMode="auto">
          <a:xfrm>
            <a:off x="6815455" y="4291330"/>
            <a:ext cx="525907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buFont typeface="Wingdings" panose="05000000000000000000" charset="0"/>
              <a:buNone/>
            </a:pPr>
            <a:r>
              <a:rPr lang="en-US" sz="1800">
                <a:latin typeface="Times New Roman" panose="02020603050405020304" charset="0"/>
                <a:cs typeface="Times New Roman" panose="02020603050405020304" charset="0"/>
                <a:sym typeface="+mn-ea"/>
              </a:rPr>
              <a:t>5. Sura Meraya Pamadattahana Veramani Sikkhapadam Samadiyami (Kami berjanji untuk menghindarkan makanan dan minuman yang memabukkan dan menjadikan ketagihan)</a:t>
            </a:r>
            <a:endParaRPr lang="en-US" sz="1800">
              <a:latin typeface="Times New Roman" panose="02020603050405020304" charset="0"/>
              <a:cs typeface="Times New Roman" panose="02020603050405020304" charset="0"/>
            </a:endParaRPr>
          </a:p>
          <a:p>
            <a:pPr>
              <a:buFont typeface="Wingdings" panose="05000000000000000000" charset="0"/>
              <a:buChar char="ü"/>
            </a:pP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1963"/>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ADD YOUR TITLE HERE</a:t>
            </a:r>
            <a:endParaRPr lang="zh-CN" altLang="en-US" sz="2400" b="1" dirty="0">
              <a:solidFill>
                <a:srgbClr val="404040"/>
              </a:solidFill>
              <a:ea typeface="Calibri" panose="020F0502020204030204" pitchFamily="34" charset="0"/>
            </a:endParaRPr>
          </a:p>
        </p:txBody>
      </p:sp>
      <p:sp>
        <p:nvSpPr>
          <p:cNvPr id="12" name="矩形 11"/>
          <p:cNvSpPr/>
          <p:nvPr/>
        </p:nvSpPr>
        <p:spPr>
          <a:xfrm>
            <a:off x="828675" y="1729105"/>
            <a:ext cx="10711815" cy="451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5" name="矩形 8"/>
          <p:cNvSpPr/>
          <p:nvPr/>
        </p:nvSpPr>
        <p:spPr>
          <a:xfrm>
            <a:off x="996315" y="1729105"/>
            <a:ext cx="10544810" cy="4554855"/>
          </a:xfrm>
          <a:prstGeom prst="rect">
            <a:avLst/>
          </a:prstGeom>
          <a:noFill/>
          <a:ln w="9525">
            <a:noFill/>
          </a:ln>
        </p:spPr>
        <p:txBody>
          <a:bodyPr wrap="square" lIns="0" tIns="0" rIns="0" bIns="0" anchor="t">
            <a:spAutoFit/>
          </a:bodyPr>
          <a:p>
            <a:pPr algn="l" defTabSz="1216025">
              <a:lnSpc>
                <a:spcPct val="120000"/>
              </a:lnSpc>
              <a:spcBef>
                <a:spcPct val="20000"/>
              </a:spcBef>
              <a:buFont typeface="Arial" panose="020B0604020202020204" pitchFamily="34" charset="0"/>
            </a:pPr>
            <a:r>
              <a:rPr lang="en-US" sz="2000">
                <a:latin typeface="Times New Roman" panose="02020603050405020304" charset="0"/>
                <a:cs typeface="Times New Roman" panose="02020603050405020304" charset="0"/>
                <a:sym typeface="+mn-ea"/>
              </a:rPr>
              <a:t>Pada masa kerajaan Majapahit dibawah kekuasaan raja Hayam Wuruk istilah Pancasila masuk ke dalam kesustraan Jawa Kuno, seperti terdapat dalam kitab “Negarakertagama” karya pujangga Empu Prapanca sebagai berikut: “Yatnanggegwani Pancasyiila Kertasangskarbhisekaka krama” Artinya raja yang menjalankan kelima pantangan (pancasila) dengan setia. Selain istilah Pancasila terdapat dalam kitab Negarakertagama istilah yang sama juga terdapat dalam kitab “Sutasoma” Empu Tantular.Dalam buku Sutasoma istilah Pancasila diartikan sebagai pelaksanaan kesusilaan yang lima (Pancasila krama) yaitu: </a:t>
            </a:r>
            <a:endParaRPr lang="en-US" sz="2000">
              <a:latin typeface="Times New Roman" panose="02020603050405020304" charset="0"/>
              <a:cs typeface="Times New Roman" panose="02020603050405020304" charset="0"/>
              <a:sym typeface="+mn-ea"/>
            </a:endParaRPr>
          </a:p>
          <a:p>
            <a:pPr algn="l">
              <a:buFont typeface="Wingdings" panose="05000000000000000000" charset="0"/>
              <a:buChar char="Ø"/>
            </a:pPr>
            <a:r>
              <a:rPr lang="en-US" sz="2000">
                <a:latin typeface="Times New Roman" panose="02020603050405020304" charset="0"/>
                <a:cs typeface="Times New Roman" panose="02020603050405020304" charset="0"/>
                <a:sym typeface="+mn-ea"/>
              </a:rPr>
              <a:t>Tidak boleh melakukan kekerasan</a:t>
            </a:r>
            <a:endParaRPr lang="en-US" sz="2000">
              <a:latin typeface="Times New Roman" panose="02020603050405020304" charset="0"/>
              <a:cs typeface="Times New Roman" panose="02020603050405020304" charset="0"/>
            </a:endParaRPr>
          </a:p>
          <a:p>
            <a:pPr algn="l">
              <a:buFont typeface="Wingdings" panose="05000000000000000000" charset="0"/>
              <a:buChar char="Ø"/>
            </a:pPr>
            <a:r>
              <a:rPr lang="en-US" sz="2000">
                <a:latin typeface="Times New Roman" panose="02020603050405020304" charset="0"/>
                <a:cs typeface="Times New Roman" panose="02020603050405020304" charset="0"/>
                <a:sym typeface="+mn-ea"/>
              </a:rPr>
              <a:t>Tidak boleh mencuri</a:t>
            </a:r>
            <a:endParaRPr lang="en-US" sz="2000">
              <a:latin typeface="Times New Roman" panose="02020603050405020304" charset="0"/>
              <a:cs typeface="Times New Roman" panose="02020603050405020304" charset="0"/>
            </a:endParaRPr>
          </a:p>
          <a:p>
            <a:pPr algn="l">
              <a:buFont typeface="Wingdings" panose="05000000000000000000" charset="0"/>
              <a:buChar char="Ø"/>
            </a:pPr>
            <a:r>
              <a:rPr lang="en-US" sz="2000">
                <a:latin typeface="Times New Roman" panose="02020603050405020304" charset="0"/>
                <a:cs typeface="Times New Roman" panose="02020603050405020304" charset="0"/>
                <a:sym typeface="+mn-ea"/>
              </a:rPr>
              <a:t>Tidak boleh berwatak  dengki</a:t>
            </a:r>
            <a:endParaRPr lang="en-US" sz="2000">
              <a:latin typeface="Times New Roman" panose="02020603050405020304" charset="0"/>
              <a:cs typeface="Times New Roman" panose="02020603050405020304" charset="0"/>
            </a:endParaRPr>
          </a:p>
          <a:p>
            <a:pPr algn="l">
              <a:buFont typeface="Wingdings" panose="05000000000000000000" charset="0"/>
              <a:buChar char="Ø"/>
            </a:pPr>
            <a:r>
              <a:rPr lang="en-US" sz="2000">
                <a:latin typeface="Times New Roman" panose="02020603050405020304" charset="0"/>
                <a:cs typeface="Times New Roman" panose="02020603050405020304" charset="0"/>
                <a:sym typeface="+mn-ea"/>
              </a:rPr>
              <a:t>Tidak boleh berbohong</a:t>
            </a:r>
            <a:endParaRPr lang="en-US" sz="2000">
              <a:latin typeface="Times New Roman" panose="02020603050405020304" charset="0"/>
              <a:cs typeface="Times New Roman" panose="02020603050405020304" charset="0"/>
            </a:endParaRPr>
          </a:p>
          <a:p>
            <a:pPr algn="l">
              <a:buFont typeface="Wingdings" panose="05000000000000000000" charset="0"/>
              <a:buChar char="Ø"/>
            </a:pPr>
            <a:r>
              <a:rPr lang="en-US" sz="2000">
                <a:latin typeface="Times New Roman" panose="02020603050405020304" charset="0"/>
                <a:cs typeface="Times New Roman" panose="02020603050405020304" charset="0"/>
                <a:sym typeface="+mn-ea"/>
              </a:rPr>
              <a:t>Tidak boleh mabuk minuman keras</a:t>
            </a:r>
            <a:endParaRPr lang="en-US" sz="2000">
              <a:latin typeface="Times New Roman" panose="02020603050405020304" charset="0"/>
              <a:cs typeface="Times New Roman" panose="02020603050405020304" charset="0"/>
            </a:endParaRPr>
          </a:p>
          <a:p>
            <a:pPr algn="l" defTabSz="1216025">
              <a:lnSpc>
                <a:spcPct val="120000"/>
              </a:lnSpc>
              <a:spcBef>
                <a:spcPct val="20000"/>
              </a:spcBef>
              <a:buFont typeface="Arial" panose="020B0604020202020204" pitchFamily="34" charset="0"/>
            </a:pPr>
            <a:endParaRPr lang="en-US" altLang="zh-CN" sz="2000" dirty="0">
              <a:solidFill>
                <a:srgbClr val="404040"/>
              </a:solidFill>
              <a:ea typeface="Calibri" panose="020F0502020204030204" pitchFamily="34" charset="0"/>
              <a:sym typeface="Arial" panose="020B0604020202020204" pitchFamily="3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3"/>
          <p:cNvPicPr>
            <a:picLocks noChangeAspect="1"/>
          </p:cNvPicPr>
          <p:nvPr/>
        </p:nvPicPr>
        <p:blipFill>
          <a:blip r:embed="rId1"/>
          <a:srcRect l="5727" r="16841" b="26530"/>
          <a:stretch>
            <a:fillRect/>
          </a:stretch>
        </p:blipFill>
        <p:spPr>
          <a:xfrm>
            <a:off x="0" y="-106045"/>
            <a:ext cx="12192000" cy="6858000"/>
          </a:xfrm>
          <a:prstGeom prst="rect">
            <a:avLst/>
          </a:prstGeom>
          <a:noFill/>
          <a:ln w="9525">
            <a:noFill/>
          </a:ln>
        </p:spPr>
      </p:pic>
      <p:grpSp>
        <p:nvGrpSpPr>
          <p:cNvPr id="13314"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3322" name="文本框 28"/>
          <p:cNvSpPr txBox="1"/>
          <p:nvPr/>
        </p:nvSpPr>
        <p:spPr>
          <a:xfrm>
            <a:off x="290513" y="254000"/>
            <a:ext cx="3744912" cy="461963"/>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ADD YOUR TITLE HERE</a:t>
            </a:r>
            <a:endParaRPr lang="zh-CN" altLang="en-US" sz="2400" b="1" dirty="0">
              <a:solidFill>
                <a:srgbClr val="404040"/>
              </a:solidFill>
              <a:ea typeface="Calibri" panose="020F0502020204030204" pitchFamily="34" charset="0"/>
            </a:endParaRPr>
          </a:p>
        </p:txBody>
      </p:sp>
      <p:sp>
        <p:nvSpPr>
          <p:cNvPr id="12" name="泪滴形 11"/>
          <p:cNvSpPr/>
          <p:nvPr/>
        </p:nvSpPr>
        <p:spPr>
          <a:xfrm rot="5400000">
            <a:off x="3700463" y="1514475"/>
            <a:ext cx="2486025" cy="2486025"/>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3" name="泪滴形 12"/>
          <p:cNvSpPr/>
          <p:nvPr/>
        </p:nvSpPr>
        <p:spPr>
          <a:xfrm rot="10800000">
            <a:off x="6186805" y="1626235"/>
            <a:ext cx="2230755" cy="2272665"/>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4" name="泪滴形 13"/>
          <p:cNvSpPr/>
          <p:nvPr/>
        </p:nvSpPr>
        <p:spPr>
          <a:xfrm rot="16200000">
            <a:off x="6251575" y="3962400"/>
            <a:ext cx="1619250" cy="1619250"/>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5" name="泪滴形 14"/>
          <p:cNvSpPr/>
          <p:nvPr/>
        </p:nvSpPr>
        <p:spPr>
          <a:xfrm>
            <a:off x="4732338" y="4060825"/>
            <a:ext cx="1454150" cy="1454150"/>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 name="椭圆 15"/>
          <p:cNvSpPr/>
          <p:nvPr/>
        </p:nvSpPr>
        <p:spPr>
          <a:xfrm>
            <a:off x="3808413" y="1622425"/>
            <a:ext cx="2270125" cy="2270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7" name="椭圆 16"/>
          <p:cNvSpPr/>
          <p:nvPr/>
        </p:nvSpPr>
        <p:spPr>
          <a:xfrm>
            <a:off x="6350000" y="2230438"/>
            <a:ext cx="1668463" cy="16684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8" name="椭圆 17"/>
          <p:cNvSpPr/>
          <p:nvPr/>
        </p:nvSpPr>
        <p:spPr>
          <a:xfrm>
            <a:off x="6350000" y="4159250"/>
            <a:ext cx="1422400" cy="142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2" name="椭圆 21"/>
          <p:cNvSpPr/>
          <p:nvPr/>
        </p:nvSpPr>
        <p:spPr>
          <a:xfrm>
            <a:off x="4803775" y="4132263"/>
            <a:ext cx="1311275" cy="1311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7" name="等腰三角形 26"/>
          <p:cNvSpPr/>
          <p:nvPr/>
        </p:nvSpPr>
        <p:spPr>
          <a:xfrm rot="18085212">
            <a:off x="8084979" y="1851184"/>
            <a:ext cx="357188" cy="2984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8" name="等腰三角形 27"/>
          <p:cNvSpPr/>
          <p:nvPr/>
        </p:nvSpPr>
        <p:spPr>
          <a:xfrm rot="4257598">
            <a:off x="7924165" y="4660265"/>
            <a:ext cx="347980" cy="339725"/>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0" name="等腰三角形 29"/>
          <p:cNvSpPr/>
          <p:nvPr/>
        </p:nvSpPr>
        <p:spPr>
          <a:xfrm rot="4929495">
            <a:off x="3404394" y="3077369"/>
            <a:ext cx="357188" cy="2984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1" name="等腰三角形 30"/>
          <p:cNvSpPr/>
          <p:nvPr/>
        </p:nvSpPr>
        <p:spPr>
          <a:xfrm rot="4168545">
            <a:off x="4551839" y="4865211"/>
            <a:ext cx="236538" cy="1968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3" name="文本框 17"/>
          <p:cNvSpPr txBox="1">
            <a:spLocks noChangeArrowheads="1"/>
          </p:cNvSpPr>
          <p:nvPr/>
        </p:nvSpPr>
        <p:spPr bwMode="auto">
          <a:xfrm>
            <a:off x="6365875" y="2399030"/>
            <a:ext cx="21177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latin typeface="Times New Roman" panose="02020603050405020304" charset="0"/>
                <a:cs typeface="Times New Roman" panose="02020603050405020304" charset="0"/>
                <a:sym typeface="+mn-ea"/>
              </a:rPr>
              <a:t>Pada bulan Februari sampai dengan April 1945</a:t>
            </a:r>
            <a:endParaRPr kumimoji="0" lang="zh-CN" altLang="en-US"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34" name="文本框 18"/>
          <p:cNvSpPr txBox="1">
            <a:spLocks noChangeArrowheads="1"/>
          </p:cNvSpPr>
          <p:nvPr/>
        </p:nvSpPr>
        <p:spPr bwMode="auto">
          <a:xfrm>
            <a:off x="4989830" y="4495800"/>
            <a:ext cx="21177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a:latin typeface="Times New Roman" panose="02020603050405020304" charset="0"/>
                <a:cs typeface="Times New Roman" panose="02020603050405020304" charset="0"/>
                <a:sym typeface="+mn-ea"/>
              </a:rPr>
              <a:t>Pada akhir</a:t>
            </a:r>
            <a:endParaRPr lang="en-US" sz="1600">
              <a:latin typeface="Times New Roman" panose="02020603050405020304" charset="0"/>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a:latin typeface="Times New Roman" panose="02020603050405020304" charset="0"/>
                <a:cs typeface="Times New Roman" panose="02020603050405020304" charset="0"/>
                <a:sym typeface="+mn-ea"/>
              </a:rPr>
              <a:t> 1944</a:t>
            </a:r>
            <a:endParaRPr kumimoji="0" lang="zh-CN" altLang="en-US" sz="16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35" name="文本框 19"/>
          <p:cNvSpPr txBox="1">
            <a:spLocks noChangeArrowheads="1"/>
          </p:cNvSpPr>
          <p:nvPr/>
        </p:nvSpPr>
        <p:spPr bwMode="auto">
          <a:xfrm>
            <a:off x="6554788" y="4451350"/>
            <a:ext cx="1233488" cy="645160"/>
          </a:xfrm>
          <a:prstGeom prst="rect">
            <a:avLst/>
          </a:prstGeom>
          <a:noFill/>
          <a:ln>
            <a:noFill/>
          </a:ln>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latin typeface="Times New Roman" panose="02020603050405020304" charset="0"/>
                <a:cs typeface="Times New Roman" panose="02020603050405020304" charset="0"/>
                <a:sym typeface="+mn-ea"/>
              </a:rPr>
              <a:t>Pada bulan Mei 1945 </a:t>
            </a:r>
            <a:endParaRPr kumimoji="0" lang="zh-CN" altLang="en-US"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37" name="矩形 13"/>
          <p:cNvSpPr>
            <a:spLocks noChangeArrowheads="1"/>
          </p:cNvSpPr>
          <p:nvPr/>
        </p:nvSpPr>
        <p:spPr bwMode="auto">
          <a:xfrm>
            <a:off x="8483600" y="47625"/>
            <a:ext cx="3587115" cy="337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perdebatan secara rahasia mengenai ketegangan antara dua pihak yaitu oleh kaum elite nasional “netral agama” dan para tokoh Islam dipihak yang lain .Ketegangan-ketegangan memang tidak dapat dihindari. Fokus yang paling krusial adalah tentang dasar fundamental falsafah negara Indonesia jika Indonesia telah merdeka</a:t>
            </a:r>
            <a:endParaRPr lang="en-US" sz="1800">
              <a:latin typeface="Times New Roman" panose="02020603050405020304" charset="0"/>
              <a:cs typeface="Times New Roman" panose="0202060305040502030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39" name="矩形 13"/>
          <p:cNvSpPr>
            <a:spLocks noChangeArrowheads="1"/>
          </p:cNvSpPr>
          <p:nvPr/>
        </p:nvSpPr>
        <p:spPr bwMode="auto">
          <a:xfrm>
            <a:off x="8315325" y="3321050"/>
            <a:ext cx="4040505" cy="318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lang="en-US" sz="1700">
                <a:latin typeface="Times New Roman" panose="02020603050405020304" charset="0"/>
                <a:cs typeface="Times New Roman" panose="02020603050405020304" charset="0"/>
                <a:sym typeface="+mn-ea"/>
              </a:rPr>
              <a:t>dibentuklah badan penyelidik usaha Persiapan Kemerdekaan Indonesia atau BPUPKI yang berjumlah 26 orang diketuai oleh Radjiman Wedyodiningrat .Pemerintah Jepang ingin bersungguh-sungguh dalam  menggalang dukungan dari semua kekuatan yang dimiliki oleh bangsa Indonesia . Hal ini disebabkan karena kekuatan Jepang dalam menghadapi Perang Pasifik sudah sangat lemah dan rapuh.</a:t>
            </a:r>
            <a:endParaRPr lang="en-US" sz="1700">
              <a:latin typeface="Times New Roman" panose="02020603050405020304" charset="0"/>
              <a:cs typeface="Times New Roman" panose="0202060305040502030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7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41" name="矩形 13"/>
          <p:cNvSpPr>
            <a:spLocks noChangeArrowheads="1"/>
          </p:cNvSpPr>
          <p:nvPr/>
        </p:nvSpPr>
        <p:spPr bwMode="auto">
          <a:xfrm>
            <a:off x="392113" y="951865"/>
            <a:ext cx="3017838" cy="304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r"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para tokoh Islam telah melakukan gerakan politik dengan tiga hasil penting yaitu pembentukan Kantor Urusan Agama, pembentukan Majelis Syuro muslimin Indonesia (Masyumi) dan pembentukan Lasyikar Hisbullah </a:t>
            </a:r>
            <a:endParaRPr lang="en-US" sz="1800">
              <a:latin typeface="Times New Roman" panose="02020603050405020304" charset="0"/>
              <a:cs typeface="Times New Roman" panose="02020603050405020304" charset="0"/>
            </a:endParaRPr>
          </a:p>
          <a:p>
            <a:pPr marL="0" marR="0" lvl="0" indent="0" algn="r" defTabSz="1216025" rtl="0" eaLnBrk="1" fontAlgn="auto" latinLnBrk="0" hangingPunct="1">
              <a:lnSpc>
                <a:spcPct val="120000"/>
              </a:lnSpc>
              <a:spcBef>
                <a:spcPct val="20000"/>
              </a:spcBef>
              <a:spcAft>
                <a:spcPts val="0"/>
              </a:spcAft>
              <a:buClrTx/>
              <a:buSzTx/>
              <a:buFontTx/>
              <a:buNone/>
              <a:defRPr/>
            </a:pP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43" name="矩形 13"/>
          <p:cNvSpPr>
            <a:spLocks noChangeArrowheads="1"/>
          </p:cNvSpPr>
          <p:nvPr/>
        </p:nvSpPr>
        <p:spPr bwMode="auto">
          <a:xfrm>
            <a:off x="1196023" y="3995738"/>
            <a:ext cx="3017838" cy="232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r"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Angkatan Jepang mengundurkan diri dari bagian Pasifik Selatan pada September 1944 tersiar ucapan PM Kaiso tentang kemerdekaan Indonesia yang akan dilakukan dalam waktu yang tidak terlalu lama</a:t>
            </a: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2" name="Text Box 1"/>
          <p:cNvSpPr txBox="1"/>
          <p:nvPr/>
        </p:nvSpPr>
        <p:spPr>
          <a:xfrm>
            <a:off x="4090670" y="2479675"/>
            <a:ext cx="1706880" cy="368300"/>
          </a:xfrm>
          <a:prstGeom prst="rect">
            <a:avLst/>
          </a:prstGeom>
          <a:noFill/>
        </p:spPr>
        <p:txBody>
          <a:bodyPr wrap="none" rtlCol="0" anchor="t">
            <a:spAutoFit/>
          </a:bodyPr>
          <a:p>
            <a:r>
              <a:rPr lang="en-US">
                <a:latin typeface="Times New Roman" panose="02020603050405020304" charset="0"/>
                <a:cs typeface="Times New Roman" panose="02020603050405020304" charset="0"/>
                <a:sym typeface="+mn-ea"/>
              </a:rPr>
              <a:t>Pada tahun 1940</a:t>
            </a:r>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4" name="矩形 8"/>
          <p:cNvSpPr>
            <a:spLocks noChangeArrowheads="1"/>
          </p:cNvSpPr>
          <p:nvPr/>
        </p:nvSpPr>
        <p:spPr bwMode="auto">
          <a:xfrm>
            <a:off x="442595" y="996315"/>
            <a:ext cx="1143825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indent="0">
              <a:buNone/>
            </a:pPr>
            <a:r>
              <a:rPr lang="en-US">
                <a:latin typeface="Times New Roman" panose="02020603050405020304" charset="0"/>
                <a:cs typeface="Times New Roman" panose="02020603050405020304" charset="0"/>
                <a:sym typeface="+mn-ea"/>
              </a:rPr>
              <a:t>Ketika menjelang kemerdekaan Indonesia mereka bahkan menculik Soekarno Hatta untuk melakukan proklamasi atas nama bangsa Indonesia secara murni menggunakan lembaga Panitia Persiapan Kemerdekaan Indonesia atau PPKI merupakan lembaga buatan Jepang</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BPUPKI mengadakan sidang untuk pertama kali pada tanggal 29 Mei </a:t>
            </a:r>
            <a:r>
              <a:rPr lang="id-ID" altLang="en-US">
                <a:latin typeface="Times New Roman" panose="02020603050405020304" charset="0"/>
                <a:cs typeface="Times New Roman" panose="02020603050405020304" charset="0"/>
                <a:sym typeface="+mn-ea"/>
              </a:rPr>
              <a:t>sampai </a:t>
            </a:r>
            <a:r>
              <a:rPr lang="en-US">
                <a:latin typeface="Times New Roman" panose="02020603050405020304" charset="0"/>
                <a:cs typeface="Times New Roman" panose="02020603050405020304" charset="0"/>
                <a:sym typeface="+mn-ea"/>
              </a:rPr>
              <a:t>dengan 1 Juni 1945 kemudian dilanjutkan pada tanggal 10 sampai dengan 17 Juli 1940. Pada tanggal 1 Juni 1945 Ir Soekarno dalam sebuah pidato panjang memakan waktu tidak kurang dari 1 jam ini menjadi Peristiwa terpenting pada saat itu karena berisi perumusan Pancasila sebagai rancangan dasar fundamental falsafah negara Indonesia pidato Soekarno itu kemudian dikenal sebagai sejarah lahirnya istilah dari Pancasila.</a:t>
            </a:r>
            <a:endParaRPr lang="en-US">
              <a:latin typeface="Times New Roman" panose="02020603050405020304" charset="0"/>
              <a:cs typeface="Times New Roman" panose="02020603050405020304" charset="0"/>
            </a:endParaRPr>
          </a:p>
          <a:p>
            <a:pPr marL="0" marR="0" lvl="0" indent="0" algn="r" defTabSz="1216025" rtl="0" eaLnBrk="1" fontAlgn="auto" latinLnBrk="0" hangingPunct="1">
              <a:lnSpc>
                <a:spcPct val="120000"/>
              </a:lnSpc>
              <a:spcBef>
                <a:spcPct val="20000"/>
              </a:spcBef>
              <a:spcAft>
                <a:spcPts val="0"/>
              </a:spcAft>
              <a:buClrTx/>
              <a:buSzTx/>
              <a:buFontTx/>
              <a:buNone/>
              <a:defRPr/>
            </a:pPr>
            <a:endParaRPr kumimoji="0" lang="en-US" altLang="zh-CN"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2290"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290513" y="254000"/>
            <a:ext cx="3744912" cy="829945"/>
          </a:xfrm>
          <a:prstGeom prst="rect">
            <a:avLst/>
          </a:prstGeom>
          <a:noFill/>
          <a:ln w="9525">
            <a:noFill/>
          </a:ln>
        </p:spPr>
        <p:txBody>
          <a:bodyPr anchor="t">
            <a:spAutoFit/>
          </a:bodyPr>
          <a:p>
            <a:pPr>
              <a:buFont typeface="Arial" panose="020B0604020202020204" pitchFamily="34" charset="0"/>
            </a:pPr>
            <a:r>
              <a:rPr lang="en-US" sz="2400">
                <a:latin typeface="Times New Roman" panose="02020603050405020304" charset="0"/>
                <a:cs typeface="Times New Roman" panose="02020603050405020304" charset="0"/>
                <a:sym typeface="+mn-ea"/>
              </a:rPr>
              <a:t>dari segi kultural </a:t>
            </a:r>
            <a:endParaRPr lang="en-US" sz="2400">
              <a:latin typeface="Times New Roman" panose="02020603050405020304" charset="0"/>
              <a:cs typeface="Times New Roman" panose="02020603050405020304" charset="0"/>
            </a:endParaRPr>
          </a:p>
          <a:p>
            <a:pPr>
              <a:buFont typeface="Arial" panose="020B0604020202020204" pitchFamily="34" charset="0"/>
            </a:pPr>
            <a:endParaRPr lang="zh-CN" altLang="en-US" sz="2400" b="1" dirty="0">
              <a:solidFill>
                <a:srgbClr val="404040"/>
              </a:solidFill>
              <a:ea typeface="Calibri" panose="020F0502020204030204" pitchFamily="34" charset="0"/>
            </a:endParaRPr>
          </a:p>
        </p:txBody>
      </p:sp>
      <p:sp>
        <p:nvSpPr>
          <p:cNvPr id="12" name="矩形 11"/>
          <p:cNvSpPr/>
          <p:nvPr/>
        </p:nvSpPr>
        <p:spPr>
          <a:xfrm>
            <a:off x="0" y="2314575"/>
            <a:ext cx="12192000" cy="234315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3" name="矩形 10"/>
          <p:cNvSpPr>
            <a:spLocks noChangeArrowheads="1"/>
          </p:cNvSpPr>
          <p:nvPr/>
        </p:nvSpPr>
        <p:spPr bwMode="auto">
          <a:xfrm>
            <a:off x="5314950" y="720725"/>
            <a:ext cx="6495415"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indent="0">
              <a:buNone/>
            </a:pPr>
            <a:r>
              <a:rPr lang="en-US" sz="2000">
                <a:latin typeface="Times New Roman" panose="02020603050405020304" charset="0"/>
                <a:cs typeface="Times New Roman" panose="02020603050405020304" charset="0"/>
                <a:sym typeface="+mn-ea"/>
              </a:rPr>
              <a:t>Lambang Garuda Pancasila merupakan hasil karya Sultan Hamid al-gadri 2 setelah dibahas oleh “panitia Lencana negara” yang Ketuai oleh Muhammad Yamin akhirnya diterima dan disahkan menjadi konsep lambang negara Republik Indonesia</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Pada lambang Garuda Pancasila ada sebuah semboyan Dalam bahasa Jawa kuno tertulis dalam huruf latin Bhineka Tunggal Ika berasal dari ucapan Empu Tantular yang dituangkan dalam buku Sotasoma untuk menggambarkan ralitas sosiokultural yang terjadi di Kerajaan Majapahit,Dimana keanekaragaman antara agama Hindu dan agama Buddha tidak saling menghalangi sikap hidup bersama gotong royong dan penuh persaudaraan.</a:t>
            </a:r>
            <a:endParaRPr lang="en-US" sz="2000">
              <a:latin typeface="Times New Roman" panose="02020603050405020304" charset="0"/>
              <a:cs typeface="Times New Roman" panose="0202060305040502030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20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15" name="矩形 14"/>
          <p:cNvSpPr/>
          <p:nvPr/>
        </p:nvSpPr>
        <p:spPr>
          <a:xfrm>
            <a:off x="211138" y="1303020"/>
            <a:ext cx="4786313" cy="3354388"/>
          </a:xfrm>
          <a:prstGeom prst="rect">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pic>
        <p:nvPicPr>
          <p:cNvPr id="2" name="Picture 1"/>
          <p:cNvPicPr>
            <a:picLocks noChangeAspect="1"/>
          </p:cNvPicPr>
          <p:nvPr/>
        </p:nvPicPr>
        <p:blipFill>
          <a:blip r:embed="rId2"/>
          <a:stretch>
            <a:fillRect/>
          </a:stretch>
        </p:blipFill>
        <p:spPr>
          <a:xfrm>
            <a:off x="1349375" y="1551305"/>
            <a:ext cx="2686050" cy="2857500"/>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7410"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74" name="矩形 73"/>
          <p:cNvSpPr/>
          <p:nvPr/>
        </p:nvSpPr>
        <p:spPr>
          <a:xfrm>
            <a:off x="12072938" y="1030288"/>
            <a:ext cx="119063" cy="470217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5" name="矩形 13"/>
          <p:cNvSpPr>
            <a:spLocks noChangeArrowheads="1"/>
          </p:cNvSpPr>
          <p:nvPr/>
        </p:nvSpPr>
        <p:spPr bwMode="auto">
          <a:xfrm>
            <a:off x="4035425" y="329565"/>
            <a:ext cx="584517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Ketuhanan Yang Maha Esa merupakan sila pertama yang berlambang bintang emas dengan lima sudut serta berlatar belakang hitam. Bintang emas bisa dimaknai bahwa Tuhan yang Maha Esa sebagai cahaya yang menerangi kehidupan manusia.</a:t>
            </a: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76" name="矩形 13"/>
          <p:cNvSpPr>
            <a:spLocks noChangeArrowheads="1"/>
          </p:cNvSpPr>
          <p:nvPr/>
        </p:nvSpPr>
        <p:spPr bwMode="auto">
          <a:xfrm>
            <a:off x="5602605" y="2387600"/>
            <a:ext cx="600837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Sila ke dua yakni Kemanusiaan yang Adil dan Beradab yang dilambangkan dengan tali rantai bermata bulatan dan persegi di bagian kiri bawah perisai. Rantai tersebut terdiri dari mata rantai yang berbentuk segi empat dan lingkaran yang saling berkaitan yang membentuk lingkaran.</a:t>
            </a:r>
            <a:endParaRPr lang="en-US" sz="1800">
              <a:latin typeface="Times New Roman" panose="02020603050405020304" charset="0"/>
              <a:cs typeface="Times New Roman" panose="0202060305040502030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3" name="矩形 13"/>
          <p:cNvSpPr>
            <a:spLocks noChangeArrowheads="1"/>
          </p:cNvSpPr>
          <p:nvPr/>
        </p:nvSpPr>
        <p:spPr bwMode="auto">
          <a:xfrm>
            <a:off x="3425190" y="4740910"/>
            <a:ext cx="7800340" cy="171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 Sila ke tiga yakni Persatuan Indonesia, dilambangkan dengan pohon beringin di bagian kiri atas perisai berlatar putih. Pohon beringin merupakan sebuah pohon besar yang mencerminkan Negara Indonesia yang menjadi tempat berteduh bagi seluruh rakyat Indonesia. Hal ini memiliki arti kesatuan dan persatuan Bangsa Indonesia.</a:t>
            </a:r>
            <a:endParaRPr lang="en-US" sz="1800">
              <a:latin typeface="Times New Roman" panose="02020603050405020304" charset="0"/>
              <a:cs typeface="Times New Roman" panose="0202060305040502030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7" name="矩形 13"/>
          <p:cNvSpPr>
            <a:spLocks noChangeArrowheads="1"/>
          </p:cNvSpPr>
          <p:nvPr/>
        </p:nvSpPr>
        <p:spPr bwMode="auto">
          <a:xfrm>
            <a:off x="4793615" y="4483100"/>
            <a:ext cx="420179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pic>
        <p:nvPicPr>
          <p:cNvPr id="9" name="Picture 8"/>
          <p:cNvPicPr>
            <a:picLocks noChangeAspect="1"/>
          </p:cNvPicPr>
          <p:nvPr/>
        </p:nvPicPr>
        <p:blipFill>
          <a:blip r:embed="rId2"/>
          <a:stretch>
            <a:fillRect/>
          </a:stretch>
        </p:blipFill>
        <p:spPr>
          <a:xfrm>
            <a:off x="2247900" y="329565"/>
            <a:ext cx="1562100" cy="1552575"/>
          </a:xfrm>
          <a:prstGeom prst="rect">
            <a:avLst/>
          </a:prstGeom>
        </p:spPr>
      </p:pic>
      <p:pic>
        <p:nvPicPr>
          <p:cNvPr id="10" name="Picture 9"/>
          <p:cNvPicPr>
            <a:picLocks noChangeAspect="1"/>
          </p:cNvPicPr>
          <p:nvPr/>
        </p:nvPicPr>
        <p:blipFill>
          <a:blip r:embed="rId3"/>
          <a:stretch>
            <a:fillRect/>
          </a:stretch>
        </p:blipFill>
        <p:spPr>
          <a:xfrm>
            <a:off x="3683635" y="2493645"/>
            <a:ext cx="1514475" cy="1485900"/>
          </a:xfrm>
          <a:prstGeom prst="rect">
            <a:avLst/>
          </a:prstGeom>
        </p:spPr>
      </p:pic>
      <p:pic>
        <p:nvPicPr>
          <p:cNvPr id="11" name="Picture 10"/>
          <p:cNvPicPr>
            <a:picLocks noChangeAspect="1"/>
          </p:cNvPicPr>
          <p:nvPr/>
        </p:nvPicPr>
        <p:blipFill>
          <a:blip r:embed="rId4"/>
          <a:stretch>
            <a:fillRect/>
          </a:stretch>
        </p:blipFill>
        <p:spPr>
          <a:xfrm>
            <a:off x="770255" y="4435475"/>
            <a:ext cx="1905000" cy="1905000"/>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4338"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346" name="文本框 28"/>
          <p:cNvSpPr txBox="1"/>
          <p:nvPr/>
        </p:nvSpPr>
        <p:spPr>
          <a:xfrm>
            <a:off x="290513" y="254000"/>
            <a:ext cx="3744912" cy="461963"/>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ADD YOUR TITLE HERE</a:t>
            </a:r>
            <a:endParaRPr lang="zh-CN" altLang="en-US" sz="2400" b="1" dirty="0">
              <a:solidFill>
                <a:srgbClr val="404040"/>
              </a:solidFill>
              <a:ea typeface="Calibri" panose="020F0502020204030204" pitchFamily="34" charset="0"/>
            </a:endParaRPr>
          </a:p>
        </p:txBody>
      </p:sp>
      <p:sp>
        <p:nvSpPr>
          <p:cNvPr id="12" name="矩形 11"/>
          <p:cNvSpPr/>
          <p:nvPr/>
        </p:nvSpPr>
        <p:spPr>
          <a:xfrm>
            <a:off x="1552258" y="924560"/>
            <a:ext cx="2533650" cy="2247900"/>
          </a:xfrm>
          <a:prstGeom prst="rect">
            <a:avLst/>
          </a:prstGeom>
          <a:noFill/>
          <a:ln w="381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 name="矩形 15"/>
          <p:cNvSpPr/>
          <p:nvPr/>
        </p:nvSpPr>
        <p:spPr>
          <a:xfrm>
            <a:off x="7354253" y="924560"/>
            <a:ext cx="2533650" cy="2247900"/>
          </a:xfrm>
          <a:prstGeom prst="rect">
            <a:avLst/>
          </a:prstGeom>
          <a:noFill/>
          <a:ln w="381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 name="矩形 13"/>
          <p:cNvSpPr>
            <a:spLocks noChangeArrowheads="1"/>
          </p:cNvSpPr>
          <p:nvPr/>
        </p:nvSpPr>
        <p:spPr bwMode="auto">
          <a:xfrm>
            <a:off x="254000" y="3835400"/>
            <a:ext cx="6190615" cy="232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Kerakyatan yang Dipimpin oleh Hikmat Kebijaksanaan dalam Permusyawaratan / Perwakilan merupakan sila keempat yang berlambang kepala banteng di bagian kanan atas perisai. Makna lambang Banteng ini merupakan hewan sosial yang kuat dan sering berkelompok atau berkumpul. Ini menggambarkan bahwa masyarakat harus bermusyawarah dengan cara berkumpul atau berdiskusi dalam mengambil keputusan</a:t>
            </a: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8" name="矩形 13"/>
          <p:cNvSpPr>
            <a:spLocks noChangeArrowheads="1"/>
          </p:cNvSpPr>
          <p:nvPr/>
        </p:nvSpPr>
        <p:spPr bwMode="auto">
          <a:xfrm>
            <a:off x="6899275" y="3835400"/>
            <a:ext cx="5127625" cy="199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lang="en-US" sz="1800">
                <a:latin typeface="Times New Roman" panose="02020603050405020304" charset="0"/>
                <a:cs typeface="Times New Roman" panose="02020603050405020304" charset="0"/>
                <a:sym typeface="+mn-ea"/>
              </a:rPr>
              <a:t>Sila ke lima yakni Keadilan Sosial bagi Seluruh Rakyat Indonesia yang dilambangkan dengan padi dan kapas di bagian kanan bawah perisai berlatar putih. Padi dan kapas merupakan bagian dari Pancasila dan lambangnya kebutuhan utama semua masyarakat Indonesia tanpa melihat status dan kedudukannya</a:t>
            </a:r>
            <a:endParaRPr kumimoji="0" lang="en-US" altLang="zh-CN" sz="18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pic>
        <p:nvPicPr>
          <p:cNvPr id="3" name="Picture 2"/>
          <p:cNvPicPr>
            <a:picLocks noChangeAspect="1"/>
          </p:cNvPicPr>
          <p:nvPr/>
        </p:nvPicPr>
        <p:blipFill>
          <a:blip r:embed="rId2"/>
          <a:stretch>
            <a:fillRect/>
          </a:stretch>
        </p:blipFill>
        <p:spPr>
          <a:xfrm>
            <a:off x="1846580" y="1037590"/>
            <a:ext cx="1946275" cy="1946275"/>
          </a:xfrm>
          <a:prstGeom prst="rect">
            <a:avLst/>
          </a:prstGeom>
        </p:spPr>
      </p:pic>
      <p:pic>
        <p:nvPicPr>
          <p:cNvPr id="4" name="Picture 3"/>
          <p:cNvPicPr>
            <a:picLocks noChangeAspect="1"/>
          </p:cNvPicPr>
          <p:nvPr/>
        </p:nvPicPr>
        <p:blipFill>
          <a:blip r:embed="rId3"/>
          <a:stretch>
            <a:fillRect/>
          </a:stretch>
        </p:blipFill>
        <p:spPr>
          <a:xfrm>
            <a:off x="7644130" y="1071245"/>
            <a:ext cx="1954530" cy="1954530"/>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638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6394"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sz="2400">
                <a:latin typeface="Times New Roman" panose="02020603050405020304" charset="0"/>
                <a:cs typeface="Times New Roman" panose="02020603050405020304" charset="0"/>
                <a:sym typeface="+mn-ea"/>
              </a:rPr>
              <a:t>dari segi yuridis</a:t>
            </a:r>
            <a:endParaRPr lang="en-US" altLang="zh-CN" sz="2400" b="1" dirty="0">
              <a:solidFill>
                <a:srgbClr val="404040"/>
              </a:solidFill>
              <a:ea typeface="Calibri" panose="020F0502020204030204" pitchFamily="34" charset="0"/>
            </a:endParaRPr>
          </a:p>
        </p:txBody>
      </p:sp>
      <p:sp>
        <p:nvSpPr>
          <p:cNvPr id="13" name="矩形 12"/>
          <p:cNvSpPr/>
          <p:nvPr/>
        </p:nvSpPr>
        <p:spPr>
          <a:xfrm>
            <a:off x="232410" y="1012190"/>
            <a:ext cx="11268710" cy="41630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14" name="组合 13"/>
          <p:cNvGrpSpPr/>
          <p:nvPr/>
        </p:nvGrpSpPr>
        <p:grpSpPr>
          <a:xfrm>
            <a:off x="7952935" y="936118"/>
            <a:ext cx="841613" cy="841610"/>
            <a:chOff x="530226" y="4791075"/>
            <a:chExt cx="274638" cy="274637"/>
          </a:xfrm>
          <a:solidFill>
            <a:schemeClr val="bg1"/>
          </a:solidFill>
        </p:grpSpPr>
        <p:sp>
          <p:nvSpPr>
            <p:cNvPr id="15" name="Freeform 189"/>
            <p:cNvSpPr/>
            <p:nvPr/>
          </p:nvSpPr>
          <p:spPr bwMode="auto">
            <a:xfrm>
              <a:off x="639763" y="4791075"/>
              <a:ext cx="53975" cy="49212"/>
            </a:xfrm>
            <a:custGeom>
              <a:avLst/>
              <a:gdLst>
                <a:gd name="T0" fmla="*/ 55 w 56"/>
                <a:gd name="T1" fmla="*/ 51 h 51"/>
                <a:gd name="T2" fmla="*/ 56 w 56"/>
                <a:gd name="T3" fmla="*/ 51 h 51"/>
                <a:gd name="T4" fmla="*/ 28 w 56"/>
                <a:gd name="T5" fmla="*/ 0 h 51"/>
                <a:gd name="T6" fmla="*/ 0 w 56"/>
                <a:gd name="T7" fmla="*/ 51 h 51"/>
                <a:gd name="T8" fmla="*/ 1 w 56"/>
                <a:gd name="T9" fmla="*/ 51 h 51"/>
                <a:gd name="T10" fmla="*/ 28 w 56"/>
                <a:gd name="T11" fmla="*/ 47 h 51"/>
                <a:gd name="T12" fmla="*/ 55 w 56"/>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6" h="51">
                  <a:moveTo>
                    <a:pt x="55" y="51"/>
                  </a:moveTo>
                  <a:cubicBezTo>
                    <a:pt x="56" y="51"/>
                    <a:pt x="56" y="51"/>
                    <a:pt x="56" y="51"/>
                  </a:cubicBezTo>
                  <a:cubicBezTo>
                    <a:pt x="28" y="0"/>
                    <a:pt x="28" y="0"/>
                    <a:pt x="28" y="0"/>
                  </a:cubicBezTo>
                  <a:cubicBezTo>
                    <a:pt x="0" y="51"/>
                    <a:pt x="0" y="51"/>
                    <a:pt x="0" y="51"/>
                  </a:cubicBezTo>
                  <a:cubicBezTo>
                    <a:pt x="1" y="51"/>
                    <a:pt x="1" y="51"/>
                    <a:pt x="1" y="51"/>
                  </a:cubicBezTo>
                  <a:cubicBezTo>
                    <a:pt x="10" y="49"/>
                    <a:pt x="19" y="47"/>
                    <a:pt x="28" y="47"/>
                  </a:cubicBezTo>
                  <a:cubicBezTo>
                    <a:pt x="37" y="47"/>
                    <a:pt x="46" y="49"/>
                    <a:pt x="5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Freeform 190"/>
            <p:cNvSpPr/>
            <p:nvPr/>
          </p:nvSpPr>
          <p:spPr bwMode="auto">
            <a:xfrm>
              <a:off x="755651" y="4902200"/>
              <a:ext cx="49213" cy="52387"/>
            </a:xfrm>
            <a:custGeom>
              <a:avLst/>
              <a:gdLst>
                <a:gd name="T0" fmla="*/ 0 w 51"/>
                <a:gd name="T1" fmla="*/ 54 h 55"/>
                <a:gd name="T2" fmla="*/ 0 w 51"/>
                <a:gd name="T3" fmla="*/ 55 h 55"/>
                <a:gd name="T4" fmla="*/ 51 w 51"/>
                <a:gd name="T5" fmla="*/ 27 h 55"/>
                <a:gd name="T6" fmla="*/ 0 w 51"/>
                <a:gd name="T7" fmla="*/ 0 h 55"/>
                <a:gd name="T8" fmla="*/ 0 w 51"/>
                <a:gd name="T9" fmla="*/ 1 h 55"/>
                <a:gd name="T10" fmla="*/ 3 w 51"/>
                <a:gd name="T11" fmla="*/ 27 h 55"/>
                <a:gd name="T12" fmla="*/ 0 w 51"/>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51" h="55">
                  <a:moveTo>
                    <a:pt x="0" y="54"/>
                  </a:moveTo>
                  <a:cubicBezTo>
                    <a:pt x="0" y="55"/>
                    <a:pt x="0" y="55"/>
                    <a:pt x="0" y="55"/>
                  </a:cubicBezTo>
                  <a:cubicBezTo>
                    <a:pt x="51" y="27"/>
                    <a:pt x="51" y="27"/>
                    <a:pt x="51" y="27"/>
                  </a:cubicBezTo>
                  <a:cubicBezTo>
                    <a:pt x="0" y="0"/>
                    <a:pt x="0" y="0"/>
                    <a:pt x="0" y="0"/>
                  </a:cubicBezTo>
                  <a:cubicBezTo>
                    <a:pt x="0" y="1"/>
                    <a:pt x="0" y="1"/>
                    <a:pt x="0" y="1"/>
                  </a:cubicBezTo>
                  <a:cubicBezTo>
                    <a:pt x="2" y="9"/>
                    <a:pt x="3" y="18"/>
                    <a:pt x="3" y="27"/>
                  </a:cubicBezTo>
                  <a:cubicBezTo>
                    <a:pt x="3" y="37"/>
                    <a:pt x="2" y="46"/>
                    <a:pt x="0"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Freeform 191"/>
            <p:cNvSpPr/>
            <p:nvPr/>
          </p:nvSpPr>
          <p:spPr bwMode="auto">
            <a:xfrm>
              <a:off x="711201" y="4832350"/>
              <a:ext cx="52388" cy="52387"/>
            </a:xfrm>
            <a:custGeom>
              <a:avLst/>
              <a:gdLst>
                <a:gd name="T0" fmla="*/ 37 w 55"/>
                <a:gd name="T1" fmla="*/ 52 h 54"/>
                <a:gd name="T2" fmla="*/ 40 w 55"/>
                <a:gd name="T3" fmla="*/ 54 h 54"/>
                <a:gd name="T4" fmla="*/ 55 w 55"/>
                <a:gd name="T5" fmla="*/ 0 h 54"/>
                <a:gd name="T6" fmla="*/ 0 w 55"/>
                <a:gd name="T7" fmla="*/ 15 h 54"/>
                <a:gd name="T8" fmla="*/ 2 w 55"/>
                <a:gd name="T9" fmla="*/ 17 h 54"/>
                <a:gd name="T10" fmla="*/ 37 w 55"/>
                <a:gd name="T11" fmla="*/ 52 h 54"/>
              </a:gdLst>
              <a:ahLst/>
              <a:cxnLst>
                <a:cxn ang="0">
                  <a:pos x="T0" y="T1"/>
                </a:cxn>
                <a:cxn ang="0">
                  <a:pos x="T2" y="T3"/>
                </a:cxn>
                <a:cxn ang="0">
                  <a:pos x="T4" y="T5"/>
                </a:cxn>
                <a:cxn ang="0">
                  <a:pos x="T6" y="T7"/>
                </a:cxn>
                <a:cxn ang="0">
                  <a:pos x="T8" y="T9"/>
                </a:cxn>
                <a:cxn ang="0">
                  <a:pos x="T10" y="T11"/>
                </a:cxn>
              </a:cxnLst>
              <a:rect l="0" t="0" r="r" b="b"/>
              <a:pathLst>
                <a:path w="55" h="54">
                  <a:moveTo>
                    <a:pt x="37" y="52"/>
                  </a:moveTo>
                  <a:cubicBezTo>
                    <a:pt x="40" y="54"/>
                    <a:pt x="40" y="54"/>
                    <a:pt x="40" y="54"/>
                  </a:cubicBezTo>
                  <a:cubicBezTo>
                    <a:pt x="55" y="0"/>
                    <a:pt x="55" y="0"/>
                    <a:pt x="55" y="0"/>
                  </a:cubicBezTo>
                  <a:cubicBezTo>
                    <a:pt x="0" y="15"/>
                    <a:pt x="0" y="15"/>
                    <a:pt x="0" y="15"/>
                  </a:cubicBezTo>
                  <a:cubicBezTo>
                    <a:pt x="2" y="17"/>
                    <a:pt x="2" y="17"/>
                    <a:pt x="2" y="17"/>
                  </a:cubicBezTo>
                  <a:cubicBezTo>
                    <a:pt x="17" y="26"/>
                    <a:pt x="29" y="38"/>
                    <a:pt x="37"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Freeform 192"/>
            <p:cNvSpPr/>
            <p:nvPr/>
          </p:nvSpPr>
          <p:spPr bwMode="auto">
            <a:xfrm>
              <a:off x="641351" y="5016500"/>
              <a:ext cx="52388" cy="49212"/>
            </a:xfrm>
            <a:custGeom>
              <a:avLst/>
              <a:gdLst>
                <a:gd name="T0" fmla="*/ 0 w 55"/>
                <a:gd name="T1" fmla="*/ 0 h 51"/>
                <a:gd name="T2" fmla="*/ 0 w 55"/>
                <a:gd name="T3" fmla="*/ 0 h 51"/>
                <a:gd name="T4" fmla="*/ 27 w 55"/>
                <a:gd name="T5" fmla="*/ 51 h 51"/>
                <a:gd name="T6" fmla="*/ 55 w 55"/>
                <a:gd name="T7" fmla="*/ 0 h 51"/>
                <a:gd name="T8" fmla="*/ 54 w 55"/>
                <a:gd name="T9" fmla="*/ 0 h 51"/>
                <a:gd name="T10" fmla="*/ 27 w 55"/>
                <a:gd name="T11" fmla="*/ 4 h 51"/>
                <a:gd name="T12" fmla="*/ 0 w 55"/>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5" h="51">
                  <a:moveTo>
                    <a:pt x="0" y="0"/>
                  </a:moveTo>
                  <a:cubicBezTo>
                    <a:pt x="0" y="0"/>
                    <a:pt x="0" y="0"/>
                    <a:pt x="0" y="0"/>
                  </a:cubicBezTo>
                  <a:cubicBezTo>
                    <a:pt x="27" y="51"/>
                    <a:pt x="27" y="51"/>
                    <a:pt x="27" y="51"/>
                  </a:cubicBezTo>
                  <a:cubicBezTo>
                    <a:pt x="55" y="0"/>
                    <a:pt x="55" y="0"/>
                    <a:pt x="55" y="0"/>
                  </a:cubicBezTo>
                  <a:cubicBezTo>
                    <a:pt x="54" y="0"/>
                    <a:pt x="54" y="0"/>
                    <a:pt x="54" y="0"/>
                  </a:cubicBezTo>
                  <a:cubicBezTo>
                    <a:pt x="45" y="2"/>
                    <a:pt x="36" y="4"/>
                    <a:pt x="27" y="4"/>
                  </a:cubicBezTo>
                  <a:cubicBezTo>
                    <a:pt x="18" y="4"/>
                    <a:pt x="9"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2" name="Freeform 193"/>
            <p:cNvSpPr/>
            <p:nvPr/>
          </p:nvSpPr>
          <p:spPr bwMode="auto">
            <a:xfrm>
              <a:off x="530226" y="4902200"/>
              <a:ext cx="47625" cy="52387"/>
            </a:xfrm>
            <a:custGeom>
              <a:avLst/>
              <a:gdLst>
                <a:gd name="T0" fmla="*/ 51 w 51"/>
                <a:gd name="T1" fmla="*/ 0 h 55"/>
                <a:gd name="T2" fmla="*/ 51 w 51"/>
                <a:gd name="T3" fmla="*/ 0 h 55"/>
                <a:gd name="T4" fmla="*/ 0 w 51"/>
                <a:gd name="T5" fmla="*/ 27 h 55"/>
                <a:gd name="T6" fmla="*/ 51 w 51"/>
                <a:gd name="T7" fmla="*/ 55 h 55"/>
                <a:gd name="T8" fmla="*/ 51 w 51"/>
                <a:gd name="T9" fmla="*/ 55 h 55"/>
                <a:gd name="T10" fmla="*/ 47 w 51"/>
                <a:gd name="T11" fmla="*/ 27 h 55"/>
                <a:gd name="T12" fmla="*/ 51 w 51"/>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1" h="55">
                  <a:moveTo>
                    <a:pt x="51" y="0"/>
                  </a:moveTo>
                  <a:cubicBezTo>
                    <a:pt x="51" y="0"/>
                    <a:pt x="51" y="0"/>
                    <a:pt x="51" y="0"/>
                  </a:cubicBezTo>
                  <a:cubicBezTo>
                    <a:pt x="0" y="27"/>
                    <a:pt x="0" y="27"/>
                    <a:pt x="0" y="27"/>
                  </a:cubicBezTo>
                  <a:cubicBezTo>
                    <a:pt x="51" y="55"/>
                    <a:pt x="51" y="55"/>
                    <a:pt x="51" y="55"/>
                  </a:cubicBezTo>
                  <a:cubicBezTo>
                    <a:pt x="51" y="55"/>
                    <a:pt x="51" y="55"/>
                    <a:pt x="51" y="55"/>
                  </a:cubicBezTo>
                  <a:cubicBezTo>
                    <a:pt x="48" y="46"/>
                    <a:pt x="47" y="37"/>
                    <a:pt x="47" y="27"/>
                  </a:cubicBezTo>
                  <a:cubicBezTo>
                    <a:pt x="47" y="18"/>
                    <a:pt x="48" y="8"/>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7" name="Freeform 194"/>
            <p:cNvSpPr/>
            <p:nvPr/>
          </p:nvSpPr>
          <p:spPr bwMode="auto">
            <a:xfrm>
              <a:off x="571501" y="4972050"/>
              <a:ext cx="50800" cy="52387"/>
            </a:xfrm>
            <a:custGeom>
              <a:avLst/>
              <a:gdLst>
                <a:gd name="T0" fmla="*/ 16 w 54"/>
                <a:gd name="T1" fmla="*/ 2 h 55"/>
                <a:gd name="T2" fmla="*/ 15 w 54"/>
                <a:gd name="T3" fmla="*/ 0 h 55"/>
                <a:gd name="T4" fmla="*/ 0 w 54"/>
                <a:gd name="T5" fmla="*/ 55 h 55"/>
                <a:gd name="T6" fmla="*/ 54 w 54"/>
                <a:gd name="T7" fmla="*/ 40 h 55"/>
                <a:gd name="T8" fmla="*/ 53 w 54"/>
                <a:gd name="T9" fmla="*/ 38 h 55"/>
                <a:gd name="T10" fmla="*/ 16 w 54"/>
                <a:gd name="T11" fmla="*/ 2 h 55"/>
              </a:gdLst>
              <a:ahLst/>
              <a:cxnLst>
                <a:cxn ang="0">
                  <a:pos x="T0" y="T1"/>
                </a:cxn>
                <a:cxn ang="0">
                  <a:pos x="T2" y="T3"/>
                </a:cxn>
                <a:cxn ang="0">
                  <a:pos x="T4" y="T5"/>
                </a:cxn>
                <a:cxn ang="0">
                  <a:pos x="T6" y="T7"/>
                </a:cxn>
                <a:cxn ang="0">
                  <a:pos x="T8" y="T9"/>
                </a:cxn>
                <a:cxn ang="0">
                  <a:pos x="T10" y="T11"/>
                </a:cxn>
              </a:cxnLst>
              <a:rect l="0" t="0" r="r" b="b"/>
              <a:pathLst>
                <a:path w="54" h="55">
                  <a:moveTo>
                    <a:pt x="16" y="2"/>
                  </a:moveTo>
                  <a:cubicBezTo>
                    <a:pt x="15" y="0"/>
                    <a:pt x="15" y="0"/>
                    <a:pt x="15" y="0"/>
                  </a:cubicBezTo>
                  <a:cubicBezTo>
                    <a:pt x="0" y="55"/>
                    <a:pt x="0" y="55"/>
                    <a:pt x="0" y="55"/>
                  </a:cubicBezTo>
                  <a:cubicBezTo>
                    <a:pt x="54" y="40"/>
                    <a:pt x="54" y="40"/>
                    <a:pt x="54" y="40"/>
                  </a:cubicBezTo>
                  <a:cubicBezTo>
                    <a:pt x="53" y="38"/>
                    <a:pt x="53" y="38"/>
                    <a:pt x="53" y="38"/>
                  </a:cubicBezTo>
                  <a:cubicBezTo>
                    <a:pt x="38" y="29"/>
                    <a:pt x="25" y="17"/>
                    <a:pt x="1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8" name="Freeform 195"/>
            <p:cNvSpPr/>
            <p:nvPr/>
          </p:nvSpPr>
          <p:spPr bwMode="auto">
            <a:xfrm>
              <a:off x="711201" y="4972050"/>
              <a:ext cx="52388" cy="52387"/>
            </a:xfrm>
            <a:custGeom>
              <a:avLst/>
              <a:gdLst>
                <a:gd name="T0" fmla="*/ 38 w 55"/>
                <a:gd name="T1" fmla="*/ 2 h 55"/>
                <a:gd name="T2" fmla="*/ 2 w 55"/>
                <a:gd name="T3" fmla="*/ 38 h 55"/>
                <a:gd name="T4" fmla="*/ 0 w 55"/>
                <a:gd name="T5" fmla="*/ 40 h 55"/>
                <a:gd name="T6" fmla="*/ 55 w 55"/>
                <a:gd name="T7" fmla="*/ 55 h 55"/>
                <a:gd name="T8" fmla="*/ 40 w 55"/>
                <a:gd name="T9" fmla="*/ 0 h 55"/>
                <a:gd name="T10" fmla="*/ 38 w 55"/>
                <a:gd name="T11" fmla="*/ 2 h 55"/>
              </a:gdLst>
              <a:ahLst/>
              <a:cxnLst>
                <a:cxn ang="0">
                  <a:pos x="T0" y="T1"/>
                </a:cxn>
                <a:cxn ang="0">
                  <a:pos x="T2" y="T3"/>
                </a:cxn>
                <a:cxn ang="0">
                  <a:pos x="T4" y="T5"/>
                </a:cxn>
                <a:cxn ang="0">
                  <a:pos x="T6" y="T7"/>
                </a:cxn>
                <a:cxn ang="0">
                  <a:pos x="T8" y="T9"/>
                </a:cxn>
                <a:cxn ang="0">
                  <a:pos x="T10" y="T11"/>
                </a:cxn>
              </a:cxnLst>
              <a:rect l="0" t="0" r="r" b="b"/>
              <a:pathLst>
                <a:path w="55" h="55">
                  <a:moveTo>
                    <a:pt x="38" y="2"/>
                  </a:moveTo>
                  <a:cubicBezTo>
                    <a:pt x="29" y="17"/>
                    <a:pt x="17" y="29"/>
                    <a:pt x="2" y="38"/>
                  </a:cubicBezTo>
                  <a:cubicBezTo>
                    <a:pt x="0" y="40"/>
                    <a:pt x="0" y="40"/>
                    <a:pt x="0" y="40"/>
                  </a:cubicBezTo>
                  <a:cubicBezTo>
                    <a:pt x="55" y="55"/>
                    <a:pt x="55" y="55"/>
                    <a:pt x="55" y="55"/>
                  </a:cubicBezTo>
                  <a:cubicBezTo>
                    <a:pt x="40" y="0"/>
                    <a:pt x="40" y="0"/>
                    <a:pt x="40" y="0"/>
                  </a:cubicBezTo>
                  <a:lnTo>
                    <a:pt x="38"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0" name="Freeform 196"/>
            <p:cNvSpPr/>
            <p:nvPr/>
          </p:nvSpPr>
          <p:spPr bwMode="auto">
            <a:xfrm>
              <a:off x="569913" y="4832350"/>
              <a:ext cx="52388" cy="52387"/>
            </a:xfrm>
            <a:custGeom>
              <a:avLst/>
              <a:gdLst>
                <a:gd name="T0" fmla="*/ 54 w 55"/>
                <a:gd name="T1" fmla="*/ 17 h 54"/>
                <a:gd name="T2" fmla="*/ 55 w 55"/>
                <a:gd name="T3" fmla="*/ 15 h 54"/>
                <a:gd name="T4" fmla="*/ 0 w 55"/>
                <a:gd name="T5" fmla="*/ 0 h 54"/>
                <a:gd name="T6" fmla="*/ 16 w 55"/>
                <a:gd name="T7" fmla="*/ 54 h 54"/>
                <a:gd name="T8" fmla="*/ 17 w 55"/>
                <a:gd name="T9" fmla="*/ 53 h 54"/>
                <a:gd name="T10" fmla="*/ 54 w 55"/>
                <a:gd name="T11" fmla="*/ 17 h 54"/>
              </a:gdLst>
              <a:ahLst/>
              <a:cxnLst>
                <a:cxn ang="0">
                  <a:pos x="T0" y="T1"/>
                </a:cxn>
                <a:cxn ang="0">
                  <a:pos x="T2" y="T3"/>
                </a:cxn>
                <a:cxn ang="0">
                  <a:pos x="T4" y="T5"/>
                </a:cxn>
                <a:cxn ang="0">
                  <a:pos x="T6" y="T7"/>
                </a:cxn>
                <a:cxn ang="0">
                  <a:pos x="T8" y="T9"/>
                </a:cxn>
                <a:cxn ang="0">
                  <a:pos x="T10" y="T11"/>
                </a:cxn>
              </a:cxnLst>
              <a:rect l="0" t="0" r="r" b="b"/>
              <a:pathLst>
                <a:path w="55" h="54">
                  <a:moveTo>
                    <a:pt x="54" y="17"/>
                  </a:moveTo>
                  <a:cubicBezTo>
                    <a:pt x="55" y="15"/>
                    <a:pt x="55" y="15"/>
                    <a:pt x="55" y="15"/>
                  </a:cubicBezTo>
                  <a:cubicBezTo>
                    <a:pt x="0" y="0"/>
                    <a:pt x="0" y="0"/>
                    <a:pt x="0" y="0"/>
                  </a:cubicBezTo>
                  <a:cubicBezTo>
                    <a:pt x="16" y="54"/>
                    <a:pt x="16" y="54"/>
                    <a:pt x="16" y="54"/>
                  </a:cubicBezTo>
                  <a:cubicBezTo>
                    <a:pt x="17" y="53"/>
                    <a:pt x="17" y="53"/>
                    <a:pt x="17" y="53"/>
                  </a:cubicBezTo>
                  <a:cubicBezTo>
                    <a:pt x="26" y="38"/>
                    <a:pt x="39" y="25"/>
                    <a:pt x="5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1" name="Oval 197"/>
            <p:cNvSpPr>
              <a:spLocks noChangeArrowheads="1"/>
            </p:cNvSpPr>
            <p:nvPr/>
          </p:nvSpPr>
          <p:spPr bwMode="auto">
            <a:xfrm>
              <a:off x="596901" y="4859338"/>
              <a:ext cx="138113" cy="1381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6398" name="矩形 16"/>
          <p:cNvSpPr/>
          <p:nvPr/>
        </p:nvSpPr>
        <p:spPr>
          <a:xfrm>
            <a:off x="211455" y="1353185"/>
            <a:ext cx="11310620" cy="5970905"/>
          </a:xfrm>
          <a:prstGeom prst="rect">
            <a:avLst/>
          </a:prstGeom>
          <a:noFill/>
          <a:ln w="9525">
            <a:noFill/>
          </a:ln>
        </p:spPr>
        <p:txBody>
          <a:bodyPr wrap="square" lIns="0" tIns="0" rIns="0" bIns="0" anchor="t">
            <a:spAutoFit/>
          </a:bodyPr>
          <a:p>
            <a:pPr marL="0" indent="0">
              <a:buNone/>
            </a:pPr>
            <a:r>
              <a:rPr lang="en-US" sz="2000">
                <a:latin typeface="Times New Roman" panose="02020603050405020304" charset="0"/>
                <a:cs typeface="Times New Roman" panose="02020603050405020304" charset="0"/>
                <a:sym typeface="+mn-ea"/>
              </a:rPr>
              <a:t>Dalam kedudukannya sebagai dasar dan ideologi negara maka Pancasila harus dijadikan paradigma dalam pembangunan termasuk upaya pembaruannya. Pancasila sebagai dasar negara memang berkonotasi yuridis dalam arti melahirkan berbagai peraturan perundangan yang tersusun secara hierarkis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Sebagai paradigma dalam pembaruan tatanan hukum Pancasila itu dapat dipandang sebagai “cita hukum” maupun sebagai “staatsfundamentalnornm”. Sebagai cita hukum,  Pancasila dapat memiliki fungsi konstitutif maupun fungsi regulatif</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Selanjutnya sebagai staatsfundamentalnornm,  Pancasila yang menciptakan konstitusi menentukan isi dan bentuk berbagai peraturan perundang-undangan yang lebih rendah yang seluruhnya tersusun dalam hirerarkis.</a:t>
            </a: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rPr>
              <a:t>Sebagai paradigma pembangunan hukum Pancasila memiliki sekurang-kurangnya 4 kaidah penuntun yang harus dijadikan pedoman dalam pembentukan dan penegakan hukum di Indonesia</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1 Hukum harus melindungi segenap bangsa dan menjamin keutuhan bangsa</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2 hukum harus mampu menjamin keadilan sosial dan memberikan proteksi khusus bagi golongan lemah agar tidak tereksploitasi dalam persaingan bebas melawan Terjadinya sesuatugolongan rakyat kuat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3 Hukum harus dibangun secara demokratis sekaligus membangun demokrasi secara langsung dengan nomokrasi</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4 hukum  tidak bolehdiskriminatif berdasarkan ikatan primordial  apapun dan harus mendorong terciptanya toleransi beragama berdasarkan kemanusiaan dan peradaban</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algn="ctr" defTabSz="1216025">
              <a:lnSpc>
                <a:spcPct val="120000"/>
              </a:lnSpc>
              <a:spcBef>
                <a:spcPct val="20000"/>
              </a:spcBef>
              <a:buFont typeface="Arial" panose="020B0604020202020204" pitchFamily="34" charset="0"/>
            </a:pPr>
            <a:endParaRPr lang="en-US" altLang="zh-CN" sz="2000" dirty="0">
              <a:solidFill>
                <a:schemeClr val="bg1"/>
              </a:solidFill>
              <a:ea typeface="Calibri" panose="020F0502020204030204" pitchFamily="34" charset="0"/>
              <a:sym typeface="Arial" panose="020B0604020202020204" pitchFamily="34" charset="0"/>
            </a:endParaRPr>
          </a:p>
        </p:txBody>
      </p:sp>
    </p:spTree>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7497</Words>
  <Application>WPS Presentation</Application>
  <PresentationFormat>宽屏</PresentationFormat>
  <Paragraphs>103</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vt:lpstr>
      <vt:lpstr>Times New Roman</vt:lpstr>
      <vt:lpstr>Wingdings</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Eka L Zahro</cp:lastModifiedBy>
  <cp:revision>19</cp:revision>
  <dcterms:created xsi:type="dcterms:W3CDTF">2016-01-13T03:02:00Z</dcterms:created>
  <dcterms:modified xsi:type="dcterms:W3CDTF">2021-09-13T05:56:43Z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1033-11.2.0.10224</vt:lpwstr>
  </property>
</Properties>
</file>