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4" r:id="rId4"/>
    <p:sldId id="286" r:id="rId5"/>
    <p:sldId id="285" r:id="rId6"/>
    <p:sldId id="259" r:id="rId7"/>
    <p:sldId id="257" r:id="rId8"/>
    <p:sldId id="262" r:id="rId9"/>
    <p:sldId id="258" r:id="rId10"/>
    <p:sldId id="260" r:id="rId11"/>
    <p:sldId id="267" r:id="rId12"/>
    <p:sldId id="266" r:id="rId13"/>
    <p:sldId id="268" r:id="rId14"/>
    <p:sldId id="269" r:id="rId15"/>
    <p:sldId id="272" r:id="rId16"/>
    <p:sldId id="270" r:id="rId17"/>
    <p:sldId id="271" r:id="rId18"/>
    <p:sldId id="273" r:id="rId19"/>
    <p:sldId id="275" r:id="rId20"/>
    <p:sldId id="276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90" r:id="rId29"/>
    <p:sldId id="287" r:id="rId30"/>
    <p:sldId id="288" r:id="rId31"/>
    <p:sldId id="289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29" autoAdjust="0"/>
    <p:restoredTop sz="94660"/>
  </p:normalViewPr>
  <p:slideViewPr>
    <p:cSldViewPr snapToGrid="0">
      <p:cViewPr varScale="1">
        <p:scale>
          <a:sx n="86" d="100"/>
          <a:sy n="8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70837BC2-1F7D-4B98-B15D-7FD188EE3A69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5CF88ED9-8783-4617-A643-462FDC553CD3}" type="slidenum">
              <a:rPr lang="en-ID" smtClean="0"/>
            </a:fld>
            <a:endParaRPr lang="en-ID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7BC2-1F7D-4B98-B15D-7FD188EE3A69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8ED9-8783-4617-A643-462FDC553CD3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70837BC2-1F7D-4B98-B15D-7FD188EE3A69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5CF88ED9-8783-4617-A643-462FDC553CD3}" type="slidenum">
              <a:rPr lang="en-ID" smtClean="0"/>
            </a:fld>
            <a:endParaRPr lang="en-ID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7BC2-1F7D-4B98-B15D-7FD188EE3A69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8ED9-8783-4617-A643-462FDC553CD3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0837BC2-1F7D-4B98-B15D-7FD188EE3A69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CF88ED9-8783-4617-A643-462FDC553CD3}" type="slidenum">
              <a:rPr lang="en-ID" smtClean="0"/>
            </a:fld>
            <a:endParaRPr lang="en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7BC2-1F7D-4B98-B15D-7FD188EE3A69}" type="datetimeFigureOut">
              <a:rPr lang="en-ID" smtClean="0"/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8ED9-8783-4617-A643-462FDC553CD3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7BC2-1F7D-4B98-B15D-7FD188EE3A69}" type="datetimeFigureOut">
              <a:rPr lang="en-ID" smtClean="0"/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8ED9-8783-4617-A643-462FDC553CD3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7BC2-1F7D-4B98-B15D-7FD188EE3A69}" type="datetimeFigureOut">
              <a:rPr lang="en-ID" smtClean="0"/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8ED9-8783-4617-A643-462FDC553CD3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7BC2-1F7D-4B98-B15D-7FD188EE3A69}" type="datetimeFigureOut">
              <a:rPr lang="en-ID" smtClean="0"/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8ED9-8783-4617-A643-462FDC553CD3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70837BC2-1F7D-4B98-B15D-7FD188EE3A69}" type="datetimeFigureOut">
              <a:rPr lang="en-ID" smtClean="0"/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5CF88ED9-8783-4617-A643-462FDC553CD3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70837BC2-1F7D-4B98-B15D-7FD188EE3A69}" type="datetimeFigureOut">
              <a:rPr lang="en-ID" smtClean="0"/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5CF88ED9-8783-4617-A643-462FDC553CD3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70837BC2-1F7D-4B98-B15D-7FD188EE3A69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5CF88ED9-8783-4617-A643-462FDC553CD3}" type="slidenum">
              <a:rPr lang="en-ID" smtClean="0"/>
            </a:fld>
            <a:endParaRPr lang="en-ID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D" sz="4800" dirty="0"/>
              <a:t>Tree</a:t>
            </a:r>
            <a:endParaRPr lang="en-ID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FF00"/>
                </a:solidFill>
              </a:rPr>
              <a:t>Endah</a:t>
            </a:r>
            <a:r>
              <a:rPr lang="en-US" b="1" dirty="0">
                <a:solidFill>
                  <a:srgbClr val="FFFF00"/>
                </a:solidFill>
              </a:rPr>
              <a:t> Septa Sintiya,S.Pd.,</a:t>
            </a:r>
            <a:r>
              <a:rPr lang="en-US" b="1" dirty="0" err="1">
                <a:solidFill>
                  <a:srgbClr val="FFFF00"/>
                </a:solidFill>
              </a:rPr>
              <a:t>M.Kom</a:t>
            </a:r>
            <a:endParaRPr lang="en-ID" b="1" dirty="0">
              <a:solidFill>
                <a:srgbClr val="FFFF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557" y="1023867"/>
            <a:ext cx="4996577" cy="540170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412182" y="5464257"/>
            <a:ext cx="44888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D" sz="1400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Sumber</a:t>
            </a:r>
            <a:r>
              <a:rPr lang="en-ID" sz="1400" dirty="0">
                <a:solidFill>
                  <a:srgbClr val="FFFF00"/>
                </a:solidFill>
                <a:latin typeface="Times New Roman" panose="02020603050405020304" pitchFamily="18" charset="0"/>
              </a:rPr>
              <a:t>: Rinaldi Munir/ </a:t>
            </a:r>
            <a:r>
              <a:rPr lang="en-ID" sz="1400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Matematika</a:t>
            </a:r>
            <a:r>
              <a:rPr lang="en-ID" sz="1400" dirty="0">
                <a:solidFill>
                  <a:srgbClr val="FFFF00"/>
                </a:solidFill>
                <a:latin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diskrit</a:t>
            </a:r>
            <a:r>
              <a:rPr lang="en-ID" sz="1400" dirty="0">
                <a:solidFill>
                  <a:srgbClr val="FFFF00"/>
                </a:solidFill>
              </a:rPr>
              <a:t> </a:t>
            </a:r>
            <a:br>
              <a:rPr lang="en-ID" sz="1400" dirty="0">
                <a:solidFill>
                  <a:srgbClr val="FFFF00"/>
                </a:solidFill>
              </a:rPr>
            </a:br>
            <a:endParaRPr lang="en-ID" sz="1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/>
          <p:nvPr/>
        </p:nvSpPr>
        <p:spPr>
          <a:xfrm>
            <a:off x="2933700" y="1141130"/>
            <a:ext cx="9119755" cy="3651504"/>
          </a:xfrm>
          <a:prstGeom prst="rect">
            <a:avLst/>
          </a:prstGeom>
        </p:spPr>
        <p:txBody>
          <a:bodyPr/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/>
              <a:t>A spanning tree of a connected graph is a spanning graph in the form of a tree.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Spanning trees are obtained by breaking circuits in a graph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Every connected graph has at least one spanning tree.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An unconnected graph with k components has k spanning forests.</a:t>
            </a:r>
            <a:br>
              <a:rPr lang="en-ID" sz="1800" dirty="0"/>
            </a:br>
            <a:br>
              <a:rPr lang="en-ID" dirty="0"/>
            </a:br>
            <a:endParaRPr lang="en-ID" b="1" dirty="0"/>
          </a:p>
          <a:p>
            <a:pPr marL="0" indent="0">
              <a:buNone/>
            </a:pPr>
            <a:br>
              <a:rPr lang="en-ID" dirty="0"/>
            </a:br>
            <a:endParaRPr lang="en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7100" y="2971800"/>
            <a:ext cx="7810500" cy="15246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100" y="4506922"/>
            <a:ext cx="7685809" cy="2116382"/>
          </a:xfrm>
          <a:prstGeom prst="rect">
            <a:avLst/>
          </a:prstGeom>
        </p:spPr>
      </p:pic>
      <p:sp>
        <p:nvSpPr>
          <p:cNvPr id="5" name="Title 1"/>
          <p:cNvSpPr txBox="1"/>
          <p:nvPr/>
        </p:nvSpPr>
        <p:spPr>
          <a:xfrm>
            <a:off x="2987064" y="343257"/>
            <a:ext cx="8770571" cy="79787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3600" b="1" i="1" dirty="0"/>
              <a:t>spanning tree</a:t>
            </a:r>
            <a:r>
              <a:rPr lang="en-ID" sz="3600" dirty="0"/>
              <a:t> </a:t>
            </a:r>
            <a:br>
              <a:rPr lang="en-ID" sz="3600" dirty="0"/>
            </a:br>
            <a:endParaRPr lang="en-ID" sz="3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Spanning Tree Applications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698" y="2129061"/>
            <a:ext cx="8770571" cy="3651504"/>
          </a:xfrm>
        </p:spPr>
        <p:txBody>
          <a:bodyPr/>
          <a:lstStyle/>
          <a:p>
            <a:r>
              <a:rPr lang="en-US" dirty="0"/>
              <a:t>The minimum possible number of roads connecting all cities so that each city remains connected to each other.</a:t>
            </a:r>
            <a:endParaRPr lang="en-US" dirty="0"/>
          </a:p>
          <a:p>
            <a:r>
              <a:rPr lang="en-US" dirty="0"/>
              <a:t>Routing (routing) messages on a computer network.</a:t>
            </a:r>
            <a:endParaRPr lang="en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20313" y="3429000"/>
            <a:ext cx="4819734" cy="30064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5"/>
          <a:stretch>
            <a:fillRect/>
          </a:stretch>
        </p:blipFill>
        <p:spPr>
          <a:xfrm>
            <a:off x="2933695" y="3510897"/>
            <a:ext cx="4385287" cy="284264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Spanning Tree Applications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0" y="2258291"/>
            <a:ext cx="8770571" cy="3651504"/>
          </a:xfrm>
        </p:spPr>
        <p:txBody>
          <a:bodyPr/>
          <a:lstStyle/>
          <a:p>
            <a:r>
              <a:rPr lang="en-US" dirty="0"/>
              <a:t>A connected-weighted graph may have more than 1 spanning tree.</a:t>
            </a:r>
            <a:endParaRPr lang="en-US" dirty="0"/>
          </a:p>
          <a:p>
            <a:r>
              <a:rPr lang="en-US" dirty="0"/>
              <a:t>A spanning tree with minimum weight is called a minimum spanning tree.</a:t>
            </a:r>
            <a:endParaRPr lang="en-US" dirty="0"/>
          </a:p>
          <a:p>
            <a:r>
              <a:rPr lang="en-US" dirty="0"/>
              <a:t>spanning tree of a graph that has a minimum number of edge lengths.</a:t>
            </a:r>
            <a:endParaRPr lang="en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3417" y="4151129"/>
            <a:ext cx="5811661" cy="20479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576" y="4165830"/>
            <a:ext cx="4514196" cy="188859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90236" y="2497460"/>
            <a:ext cx="4381500" cy="29146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48000" y="2903215"/>
            <a:ext cx="6096000" cy="11798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228600" algn="just" fontAlgn="base">
              <a:spcAft>
                <a:spcPts val="1000"/>
              </a:spcAft>
            </a:pPr>
            <a:r>
              <a:rPr lang="en-US" dirty="0"/>
              <a:t>From the following graph:</a:t>
            </a:r>
            <a:endParaRPr lang="en-US" dirty="0"/>
          </a:p>
          <a:p>
            <a:pPr marL="228600" marR="228600" algn="just" fontAlgn="base">
              <a:spcAft>
                <a:spcPts val="1000"/>
              </a:spcAft>
            </a:pPr>
            <a:r>
              <a:rPr lang="en-US" dirty="0"/>
              <a:t>Form a spanning tree and</a:t>
            </a:r>
            <a:endParaRPr lang="en-US" dirty="0"/>
          </a:p>
          <a:p>
            <a:pPr marL="228600" marR="228600" algn="just" fontAlgn="base">
              <a:spcAft>
                <a:spcPts val="1000"/>
              </a:spcAft>
            </a:pPr>
            <a:r>
              <a:rPr lang="en-US" dirty="0"/>
              <a:t>Minimum spanning tree</a:t>
            </a:r>
            <a:endParaRPr lang="en-ID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Prim's Algorithm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4036" y="2438400"/>
            <a:ext cx="5040235" cy="365150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Step 1: take the edge of the graph G(Graph) with the minimum weight, insert it into T(Tree). 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Step 2: select the edge (u, v) which has the minimum weight and is adjacent to the vertex in T, but (u, v) does not form a circuit in T. Insert (u, v) into T. 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Step 3: repeat step 2 as many times as n – 2 times</a:t>
            </a:r>
            <a:endParaRPr lang="en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780" y="2327563"/>
            <a:ext cx="5980256" cy="340778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0700" y="2323023"/>
            <a:ext cx="5524500" cy="3781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323023"/>
            <a:ext cx="4876800" cy="29146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108" y="90707"/>
            <a:ext cx="2648810" cy="176203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0" y="2129061"/>
            <a:ext cx="8770571" cy="396084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Minimum spanning tree generated: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Weight = 10 + 25 + 15 + 20 + 35 = 105</a:t>
            </a:r>
            <a:endParaRPr lang="en-ID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62525" y="2550232"/>
            <a:ext cx="4295775" cy="28479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909" y="213930"/>
            <a:ext cx="2562388" cy="170454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Kruskal's Algorithm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4982" y="2438400"/>
            <a:ext cx="4749289" cy="3651504"/>
          </a:xfrm>
        </p:spPr>
        <p:txBody>
          <a:bodyPr>
            <a:normAutofit/>
          </a:bodyPr>
          <a:lstStyle/>
          <a:p>
            <a:r>
              <a:rPr lang="en-US" dirty="0"/>
              <a:t>(Step 0: the edges of the graph have been sorted in ascending order by weight – from small weight to large weight)</a:t>
            </a:r>
            <a:endParaRPr lang="en-US" dirty="0"/>
          </a:p>
          <a:p>
            <a:r>
              <a:rPr lang="en-US" dirty="0"/>
              <a:t>Step 1: T is still empty</a:t>
            </a:r>
            <a:endParaRPr lang="en-US" dirty="0"/>
          </a:p>
          <a:p>
            <a:r>
              <a:rPr lang="en-US" dirty="0"/>
              <a:t>Step 2: select the edge (u, v) with minimum weight that does not form a circuit in T. Add (u, v) into T.</a:t>
            </a:r>
            <a:endParaRPr lang="en-US" dirty="0"/>
          </a:p>
          <a:p>
            <a:r>
              <a:rPr lang="en-US" dirty="0"/>
              <a:t>Step 3: repeat step 2 n – 1 times</a:t>
            </a:r>
            <a:endParaRPr lang="en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4444" y="2314110"/>
            <a:ext cx="6180538" cy="397554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21652" y="324180"/>
            <a:ext cx="6689148" cy="620963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95316" y="530369"/>
            <a:ext cx="6157048" cy="594350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9978" y="1179648"/>
            <a:ext cx="10079718" cy="566719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i="1" dirty="0"/>
              <a:t>rooted tree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tree in which one node is treated as a root and the edges are given directions so that it becomes a directed graph is called a rooted tree.</a:t>
            </a:r>
            <a:endParaRPr lang="en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71429" y="3429000"/>
            <a:ext cx="5880933" cy="324256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D" sz="3600" dirty="0"/>
              <a:t>Terminology on Rooted Trees</a:t>
            </a:r>
            <a:endParaRPr lang="en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i="1" dirty="0"/>
              <a:t>child </a:t>
            </a:r>
            <a:r>
              <a:rPr lang="en-US" b="1" dirty="0"/>
              <a:t>atau </a:t>
            </a:r>
            <a:r>
              <a:rPr lang="en-US" b="1" i="1" dirty="0"/>
              <a:t>children</a:t>
            </a:r>
            <a:r>
              <a:rPr lang="en-US" b="1" dirty="0"/>
              <a:t>) and (</a:t>
            </a:r>
            <a:r>
              <a:rPr lang="en-US" b="1" i="1" dirty="0"/>
              <a:t>parent</a:t>
            </a:r>
            <a:r>
              <a:rPr lang="en-US" b="1" dirty="0"/>
              <a:t>)</a:t>
            </a:r>
            <a:br>
              <a:rPr lang="en-US" b="1" dirty="0"/>
            </a:br>
            <a:r>
              <a:rPr lang="en-US" dirty="0"/>
              <a:t>b, c, and d are the children of node a, </a:t>
            </a:r>
            <a:br>
              <a:rPr lang="en-US" dirty="0"/>
            </a:br>
            <a:r>
              <a:rPr lang="en-US" dirty="0"/>
              <a:t>a is the parent of those children.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ID" b="1" i="1" dirty="0"/>
              <a:t>path</a:t>
            </a:r>
            <a:br>
              <a:rPr lang="en-ID" b="1" dirty="0"/>
            </a:br>
            <a:r>
              <a:rPr lang="en-US" dirty="0"/>
              <a:t>The path from a to j is a, b, e, j. The path length from a to j is 3.</a:t>
            </a:r>
            <a:endParaRPr lang="en-ID" dirty="0"/>
          </a:p>
          <a:p>
            <a:pPr marL="457200" indent="-457200">
              <a:buFont typeface="+mj-lt"/>
              <a:buAutoNum type="arabicPeriod"/>
            </a:pPr>
            <a:r>
              <a:rPr lang="en-ID" b="1" i="1" dirty="0"/>
              <a:t>sibling</a:t>
            </a:r>
            <a:br>
              <a:rPr lang="en-ID" b="1" dirty="0"/>
            </a:br>
            <a:r>
              <a:rPr lang="en-US" dirty="0"/>
              <a:t>f is e's sibling, but g is not e's sibling, </a:t>
            </a:r>
            <a:br>
              <a:rPr lang="en-US" dirty="0"/>
            </a:br>
            <a:r>
              <a:rPr lang="en-US" dirty="0"/>
              <a:t>because their parents are different.</a:t>
            </a:r>
            <a:endParaRPr lang="en-ID" dirty="0"/>
          </a:p>
          <a:p>
            <a:pPr marL="457200" indent="-457200">
              <a:buFont typeface="+mj-lt"/>
              <a:buAutoNum type="arabicPeriod"/>
            </a:pPr>
            <a:r>
              <a:rPr lang="en-ID" dirty="0"/>
              <a:t> </a:t>
            </a:r>
            <a:r>
              <a:rPr lang="en-ID" b="1" dirty="0" err="1"/>
              <a:t>Upapohon</a:t>
            </a:r>
            <a:r>
              <a:rPr lang="en-ID" b="1" dirty="0"/>
              <a:t> (</a:t>
            </a:r>
            <a:r>
              <a:rPr lang="en-ID" b="1" i="1" dirty="0"/>
              <a:t>subtree</a:t>
            </a:r>
            <a:r>
              <a:rPr lang="en-ID" b="1" dirty="0"/>
              <a:t>) </a:t>
            </a:r>
            <a:br>
              <a:rPr lang="en-ID" b="1" dirty="0"/>
            </a:br>
            <a:r>
              <a:rPr lang="en-US" dirty="0"/>
              <a:t>part of the tree in a circle.</a:t>
            </a:r>
            <a:r>
              <a:rPr lang="en-ID" dirty="0"/>
              <a:t>. </a:t>
            </a:r>
            <a:endParaRPr lang="en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04909" y="2270288"/>
            <a:ext cx="3599362" cy="418562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536083" y="187036"/>
            <a:ext cx="8378825" cy="64492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5</a:t>
            </a:r>
            <a:r>
              <a:rPr lang="en-US" dirty="0"/>
              <a:t>. </a:t>
            </a:r>
            <a:r>
              <a:rPr lang="en-ID" b="1" i="1" dirty="0"/>
              <a:t>Degree</a:t>
            </a:r>
            <a:br>
              <a:rPr lang="en-ID" b="1" i="1" dirty="0"/>
            </a:br>
            <a:r>
              <a:rPr lang="en-US" dirty="0"/>
              <a:t>The degree of a node is the number of subtrees (or number of children) at that node. Degree a is 3, degree b is 2, Degree d is one and degree c is 0. Maximum degree = 3</a:t>
            </a:r>
            <a:endParaRPr lang="en-ID" dirty="0"/>
          </a:p>
          <a:p>
            <a:pPr marL="0" indent="0">
              <a:buNone/>
            </a:pPr>
            <a:r>
              <a:rPr lang="en-ID" b="1" dirty="0"/>
              <a:t>6. </a:t>
            </a:r>
            <a:r>
              <a:rPr lang="en-ID" b="1" i="1" dirty="0"/>
              <a:t>leaf</a:t>
            </a:r>
            <a:r>
              <a:rPr lang="en-ID" dirty="0"/>
              <a:t> </a:t>
            </a:r>
            <a:br>
              <a:rPr lang="en-ID" dirty="0"/>
            </a:br>
            <a:r>
              <a:rPr lang="en-US" dirty="0"/>
              <a:t>Nodes with degree zero (or have no children) = leaves.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Vertices h, </a:t>
            </a:r>
            <a:r>
              <a:rPr lang="en-US" dirty="0" err="1"/>
              <a:t>i</a:t>
            </a:r>
            <a:r>
              <a:rPr lang="en-US" dirty="0"/>
              <a:t>, j, f, c, l, and m are leaves.</a:t>
            </a:r>
            <a:endParaRPr lang="en-ID" dirty="0"/>
          </a:p>
          <a:p>
            <a:pPr marL="0" indent="0">
              <a:buNone/>
            </a:pPr>
            <a:r>
              <a:rPr lang="en-ID" b="1" dirty="0"/>
              <a:t>7. </a:t>
            </a:r>
            <a:r>
              <a:rPr lang="en-ID" b="1" i="1" dirty="0"/>
              <a:t>internal nodes</a:t>
            </a:r>
            <a:endParaRPr lang="en-ID" dirty="0"/>
          </a:p>
          <a:p>
            <a:pPr marL="0" indent="0">
              <a:buNone/>
            </a:pPr>
            <a:r>
              <a:rPr lang="en-US" dirty="0"/>
              <a:t>A node that has children is called an inner node.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Vertices b, d, e, g, and k are inner nodes.</a:t>
            </a:r>
            <a:endParaRPr lang="en-US" dirty="0"/>
          </a:p>
          <a:p>
            <a:pPr marL="0" indent="0">
              <a:buNone/>
            </a:pPr>
            <a:r>
              <a:rPr lang="en-ID" dirty="0"/>
              <a:t>8. </a:t>
            </a:r>
            <a:r>
              <a:rPr lang="en-ID" b="1" dirty="0"/>
              <a:t>Aras (</a:t>
            </a:r>
            <a:r>
              <a:rPr lang="en-ID" b="1" i="1" dirty="0"/>
              <a:t>level</a:t>
            </a:r>
            <a:r>
              <a:rPr lang="en-ID" b="1" dirty="0"/>
              <a:t>) </a:t>
            </a:r>
            <a:br>
              <a:rPr lang="en-ID" dirty="0"/>
            </a:br>
            <a:r>
              <a:rPr lang="en-ID" dirty="0"/>
              <a:t>9. </a:t>
            </a:r>
            <a:r>
              <a:rPr lang="en-ID" b="1" i="1" dirty="0"/>
              <a:t>height</a:t>
            </a:r>
            <a:r>
              <a:rPr lang="en-ID" b="1" dirty="0"/>
              <a:t> or </a:t>
            </a:r>
            <a:r>
              <a:rPr lang="en-ID" b="1" i="1" dirty="0"/>
              <a:t>depth</a:t>
            </a:r>
            <a:r>
              <a:rPr lang="en-ID" dirty="0"/>
              <a:t> </a:t>
            </a:r>
            <a:br>
              <a:rPr lang="en-ID" dirty="0"/>
            </a:br>
            <a:r>
              <a:rPr lang="en-US" dirty="0"/>
              <a:t>The maximum height of a tree is called the height or depth of the tree. The tree above has a height of 4</a:t>
            </a:r>
            <a:endParaRPr lang="en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551" y="1242032"/>
            <a:ext cx="3273533" cy="337153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1" dirty="0"/>
              <a:t>ordered tree</a:t>
            </a:r>
            <a:br>
              <a:rPr lang="en-ID" dirty="0"/>
            </a:b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rooted tree in which the order of its children is important is called an ordered tree. The order of the saplings starts from left to right.</a:t>
            </a:r>
            <a:endParaRPr lang="en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51959" y="3541569"/>
            <a:ext cx="5338495" cy="274808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1" dirty="0"/>
              <a:t>n-</a:t>
            </a:r>
            <a:r>
              <a:rPr lang="en-ID" b="1" i="1" dirty="0" err="1"/>
              <a:t>ary</a:t>
            </a:r>
            <a:r>
              <a:rPr lang="en-ID" dirty="0"/>
              <a:t> tree</a:t>
            </a:r>
            <a:br>
              <a:rPr lang="en-ID" dirty="0"/>
            </a:b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0" y="2244436"/>
            <a:ext cx="8770571" cy="4211782"/>
          </a:xfrm>
        </p:spPr>
        <p:txBody>
          <a:bodyPr/>
          <a:lstStyle/>
          <a:p>
            <a:r>
              <a:rPr lang="en-US" dirty="0"/>
              <a:t>A rooted tree in which each branch node has at most n children is called an n-</a:t>
            </a:r>
            <a:r>
              <a:rPr lang="en-US" dirty="0" err="1"/>
              <a:t>ary</a:t>
            </a:r>
            <a:r>
              <a:rPr lang="en-US" dirty="0"/>
              <a:t> tree. Usually to present a structure.</a:t>
            </a:r>
            <a:endParaRPr lang="en-US" dirty="0"/>
          </a:p>
          <a:p>
            <a:r>
              <a:rPr lang="en-US" dirty="0"/>
              <a:t>An n-</a:t>
            </a:r>
            <a:r>
              <a:rPr lang="en-US" dirty="0" err="1"/>
              <a:t>ary</a:t>
            </a:r>
            <a:r>
              <a:rPr lang="en-US" dirty="0"/>
              <a:t> tree is said to be regular or full if each branch node has exactly n children.</a:t>
            </a:r>
            <a:endParaRPr lang="en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7573" y="3865418"/>
            <a:ext cx="5562600" cy="2895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1" dirty="0"/>
              <a:t>binary tree</a:t>
            </a:r>
            <a:br>
              <a:rPr lang="en-ID" dirty="0"/>
            </a:b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tree has roots that have at most 2 children or n=2.</a:t>
            </a:r>
            <a:endParaRPr lang="en-US" dirty="0"/>
          </a:p>
          <a:p>
            <a:r>
              <a:rPr lang="en-US" dirty="0"/>
              <a:t>This type of tree is usually for decision making.</a:t>
            </a:r>
            <a:endParaRPr lang="en-US" dirty="0"/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2781" y="3531690"/>
            <a:ext cx="4279545" cy="301860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854390" y="3531690"/>
            <a:ext cx="1661532" cy="337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football match</a:t>
            </a:r>
            <a:endParaRPr lang="en-ID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2800" dirty="0"/>
            </a:br>
            <a:r>
              <a:rPr lang="en-US" sz="2800" dirty="0"/>
              <a:t>Example of applying a binary tree</a:t>
            </a:r>
            <a:endParaRPr lang="en-ID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523090" y="2246913"/>
            <a:ext cx="3920764" cy="358060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49472" y="2438070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/>
              <a:t>Expression tree of (a + b)*(c/(d + e))</a:t>
            </a:r>
            <a:endParaRPr lang="en-ID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074" y="5254078"/>
            <a:ext cx="3175289" cy="93868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235102" y="2419427"/>
            <a:ext cx="5499913" cy="1560513"/>
          </a:xfrm>
        </p:spPr>
        <p:txBody>
          <a:bodyPr/>
          <a:lstStyle/>
          <a:p>
            <a:r>
              <a:rPr lang="en-US" dirty="0"/>
              <a:t>Group Task</a:t>
            </a:r>
            <a:endParaRPr lang="en-ID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1</a:t>
            </a:r>
            <a:br>
              <a:rPr lang="en-US" dirty="0"/>
            </a:br>
            <a:r>
              <a:rPr lang="en-US" sz="2000" dirty="0"/>
              <a:t>Which of the following images is a tree graph?</a:t>
            </a:r>
            <a:endParaRPr lang="en-ID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1"/>
          <a:srcRect l="35176" t="5294"/>
          <a:stretch>
            <a:fillRect/>
          </a:stretch>
        </p:blipFill>
        <p:spPr>
          <a:xfrm>
            <a:off x="3679902" y="2356549"/>
            <a:ext cx="4438729" cy="3933106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</a:t>
            </a:r>
            <a:endParaRPr lang="en-ID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08967" y="2219969"/>
            <a:ext cx="4534533" cy="242921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441" y="4638031"/>
            <a:ext cx="6230219" cy="18957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35198" y="1348703"/>
            <a:ext cx="60941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Find the minimum spanning tree from the following image with the prim algorithm, continue the table below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5067" y="178420"/>
            <a:ext cx="9142495" cy="5754627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Look for 1 example of a journal application of a Tree / Decision tree and draw a picture of the tree arrangement</a:t>
            </a:r>
            <a:endParaRPr lang="en-ID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0831" y="770835"/>
            <a:ext cx="4747914" cy="4804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377" y="1917293"/>
            <a:ext cx="5149623" cy="222715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Trees have been used since 1857 by the English mathematician Arthur Cayley to calculate the number of chemical compounds and family trees.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Tree diagrams can be used as a tool to solve problems by depicting all alternative solutions.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One application of trees in data mining for classification: decision tree algorithms</a:t>
            </a:r>
            <a:endParaRPr lang="en-ID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0" y="2209056"/>
            <a:ext cx="8770571" cy="3651504"/>
          </a:xfrm>
        </p:spPr>
        <p:txBody>
          <a:bodyPr>
            <a:normAutofit/>
          </a:bodyPr>
          <a:lstStyle/>
          <a:p>
            <a:r>
              <a:rPr lang="en-US" dirty="0"/>
              <a:t>A tree is a connected undirected graph that does not contain circuits.</a:t>
            </a:r>
            <a:endParaRPr lang="en-US" dirty="0"/>
          </a:p>
          <a:p>
            <a:r>
              <a:rPr lang="en-US" dirty="0"/>
              <a:t>A tree is a graph whose number of vertices/sides is equal to n (n&gt;1), if: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~ The graph has no circumference (cycle free)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~ number of edges/sides =n-1, n is a vertex or point.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~ The graph is undirected but connected .</a:t>
            </a:r>
            <a:endParaRPr lang="en-ID" dirty="0"/>
          </a:p>
          <a:p>
            <a:pPr marL="0" indent="0">
              <a:buNone/>
            </a:pPr>
            <a:br>
              <a:rPr lang="en-ID" dirty="0"/>
            </a:br>
            <a:endParaRPr lang="en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25906" y="4388714"/>
            <a:ext cx="3719081" cy="23209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4388714"/>
            <a:ext cx="5031571" cy="2248780"/>
          </a:xfrm>
          <a:prstGeom prst="rect">
            <a:avLst/>
          </a:prstGeom>
        </p:spPr>
      </p:pic>
      <p:graphicFrame>
        <p:nvGraphicFramePr>
          <p:cNvPr id="4" name="Table 6"/>
          <p:cNvGraphicFramePr>
            <a:graphicFrameLocks noGrp="1"/>
          </p:cNvGraphicFramePr>
          <p:nvPr/>
        </p:nvGraphicFramePr>
        <p:xfrm>
          <a:off x="2882038" y="6140227"/>
          <a:ext cx="8971708" cy="5307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3802"/>
                <a:gridCol w="1273977"/>
                <a:gridCol w="1488186"/>
                <a:gridCol w="1510735"/>
                <a:gridCol w="1781313"/>
                <a:gridCol w="1693695"/>
              </a:tblGrid>
              <a:tr h="5307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Tree</a:t>
                      </a:r>
                      <a:endParaRPr lang="en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Tree</a:t>
                      </a:r>
                      <a:endParaRPr lang="en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Tree</a:t>
                      </a:r>
                      <a:endParaRPr lang="en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Tree</a:t>
                      </a:r>
                      <a:endParaRPr lang="en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Tree</a:t>
                      </a:r>
                      <a:endParaRPr lang="en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Tree</a:t>
                      </a:r>
                      <a:endParaRPr lang="en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380" y="334878"/>
            <a:ext cx="8718838" cy="584057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318190" y="6153789"/>
            <a:ext cx="12378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3200" i="1" dirty="0"/>
              <a:t>forest</a:t>
            </a:r>
            <a:r>
              <a:rPr lang="en-ID" sz="3200" dirty="0"/>
              <a:t> </a:t>
            </a:r>
            <a:endParaRPr lang="en-ID" sz="3200" dirty="0"/>
          </a:p>
        </p:txBody>
      </p:sp>
      <p:sp>
        <p:nvSpPr>
          <p:cNvPr id="5" name="Rectangle 4"/>
          <p:cNvSpPr/>
          <p:nvPr/>
        </p:nvSpPr>
        <p:spPr>
          <a:xfrm>
            <a:off x="9393381" y="6334780"/>
            <a:ext cx="22444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D" sz="1400" dirty="0" err="1">
                <a:solidFill>
                  <a:schemeClr val="accent1"/>
                </a:solidFill>
                <a:latin typeface="Times New Roman" panose="02020603050405020304" pitchFamily="18" charset="0"/>
              </a:rPr>
              <a:t>Sumber</a:t>
            </a:r>
            <a:r>
              <a:rPr lang="en-ID" sz="1400" dirty="0">
                <a:solidFill>
                  <a:schemeClr val="accent1"/>
                </a:solidFill>
                <a:latin typeface="Times New Roman" panose="02020603050405020304" pitchFamily="18" charset="0"/>
              </a:rPr>
              <a:t>: Google/ </a:t>
            </a:r>
            <a:r>
              <a:rPr lang="en-ID" sz="1400" dirty="0" err="1">
                <a:solidFill>
                  <a:schemeClr val="accent1"/>
                </a:solidFill>
                <a:latin typeface="Times New Roman" panose="02020603050405020304" pitchFamily="18" charset="0"/>
              </a:rPr>
              <a:t>hutan</a:t>
            </a:r>
            <a:r>
              <a:rPr lang="en-ID" sz="1400" dirty="0">
                <a:solidFill>
                  <a:schemeClr val="accent1"/>
                </a:solidFill>
              </a:rPr>
              <a:t> </a:t>
            </a:r>
            <a:br>
              <a:rPr lang="en-ID" sz="1400" dirty="0">
                <a:solidFill>
                  <a:schemeClr val="accent1"/>
                </a:solidFill>
              </a:rPr>
            </a:br>
            <a:endParaRPr lang="en-ID" sz="14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i="1" dirty="0"/>
              <a:t>forest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collection of mutually exclusive trees consists of unconnected graphs that do not contain circuits.</a:t>
            </a:r>
            <a:endParaRPr lang="en-US" dirty="0"/>
          </a:p>
          <a:p>
            <a:r>
              <a:rPr lang="en-US" dirty="0"/>
              <a:t>Each component in the connected graph is a tree.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Forest characteristics:</a:t>
            </a:r>
            <a:endParaRPr lang="en-US" dirty="0"/>
          </a:p>
          <a:p>
            <a:r>
              <a:rPr lang="en-US" dirty="0"/>
              <a:t>number of points/nodes = n</a:t>
            </a:r>
            <a:endParaRPr lang="en-US" dirty="0"/>
          </a:p>
          <a:p>
            <a:r>
              <a:rPr lang="en-US" dirty="0"/>
              <a:t>number of trees = k</a:t>
            </a:r>
            <a:endParaRPr lang="en-US" dirty="0"/>
          </a:p>
          <a:p>
            <a:r>
              <a:rPr lang="en-US" dirty="0"/>
              <a:t>number of edges/sides = n-k</a:t>
            </a:r>
            <a:endParaRPr lang="en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52323" y="4264152"/>
            <a:ext cx="4961257" cy="2286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18985" y="6089904"/>
            <a:ext cx="4467854" cy="4602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forest consisting of three trees</a:t>
            </a:r>
            <a:endParaRPr lang="en-ID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Properties of tree </a:t>
            </a:r>
            <a:br>
              <a:rPr lang="en-ID" dirty="0"/>
            </a:b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0" y="2129061"/>
            <a:ext cx="8770571" cy="37922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Theorem. Let G = (V, E) be a simple undirected graph and the number of vertices is n, the number of edges is m. So, all the statements below are equivalent: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G is a tree.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Each pair of vertices in G is connected by a single path.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G is connected and has m(edges) = n(nodes) – 1.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G does not contain a circuit and has m = n – 1 edges.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G contains no circuits and adding one edge to the graph will create only one circuit.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G is connected and all sides are bridges.</a:t>
            </a:r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The theorem above can be said to be another definition of a tree.</a:t>
            </a:r>
            <a:endParaRPr lang="en-ID" sz="16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/>
          <a:srcRect b="19658"/>
          <a:stretch>
            <a:fillRect/>
          </a:stretch>
        </p:blipFill>
        <p:spPr>
          <a:xfrm>
            <a:off x="671511" y="2542307"/>
            <a:ext cx="1877586" cy="29663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0</TotalTime>
  <Words>4934</Words>
  <Application>WPS Presentation</Application>
  <PresentationFormat>Widescreen</PresentationFormat>
  <Paragraphs>163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5" baseType="lpstr">
      <vt:lpstr>Arial</vt:lpstr>
      <vt:lpstr>SimSun</vt:lpstr>
      <vt:lpstr>Wingdings</vt:lpstr>
      <vt:lpstr>Corbel</vt:lpstr>
      <vt:lpstr>FreeSans</vt:lpstr>
      <vt:lpstr>Times New Roman</vt:lpstr>
      <vt:lpstr>DejaVu Sans</vt:lpstr>
      <vt:lpstr>Century Schoolbook</vt:lpstr>
      <vt:lpstr>Quicksand Light</vt:lpstr>
      <vt:lpstr>Calibri</vt:lpstr>
      <vt:lpstr>Microsoft YaHei</vt:lpstr>
      <vt:lpstr>Droid Sans Fallback</vt:lpstr>
      <vt:lpstr>Arial Unicode MS</vt:lpstr>
      <vt:lpstr>Symbol Neu for Powerline</vt:lpstr>
      <vt:lpstr>Feathered</vt:lpstr>
      <vt:lpstr>Tree</vt:lpstr>
      <vt:lpstr>PowerPoint 演示文稿</vt:lpstr>
      <vt:lpstr>PowerPoint 演示文稿</vt:lpstr>
      <vt:lpstr>PowerPoint 演示文稿</vt:lpstr>
      <vt:lpstr>Tree</vt:lpstr>
      <vt:lpstr>Introduction</vt:lpstr>
      <vt:lpstr>PowerPoint 演示文稿</vt:lpstr>
      <vt:lpstr>forest</vt:lpstr>
      <vt:lpstr>Properties of tree  </vt:lpstr>
      <vt:lpstr>PowerPoint 演示文稿</vt:lpstr>
      <vt:lpstr>Spanning Tree Applications</vt:lpstr>
      <vt:lpstr>Spanning Tree Applications</vt:lpstr>
      <vt:lpstr>Example</vt:lpstr>
      <vt:lpstr>Prim's Algorithm</vt:lpstr>
      <vt:lpstr>Solution</vt:lpstr>
      <vt:lpstr>Result</vt:lpstr>
      <vt:lpstr>Kruskal's Algorithm</vt:lpstr>
      <vt:lpstr>PowerPoint 演示文稿</vt:lpstr>
      <vt:lpstr>PowerPoint 演示文稿</vt:lpstr>
      <vt:lpstr>rooted tree</vt:lpstr>
      <vt:lpstr>Terminology on Rooted Trees</vt:lpstr>
      <vt:lpstr>PowerPoint 演示文稿</vt:lpstr>
      <vt:lpstr>ordered tree </vt:lpstr>
      <vt:lpstr>n-ary tree </vt:lpstr>
      <vt:lpstr>binary tree </vt:lpstr>
      <vt:lpstr> Example of applying a binary tree</vt:lpstr>
      <vt:lpstr>Group Task</vt:lpstr>
      <vt:lpstr>Task 1 Which of the following images is a tree graph?</vt:lpstr>
      <vt:lpstr>Task 2</vt:lpstr>
      <vt:lpstr>Task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Tree(Pohon)</dc:title>
  <dc:creator>Endah-S</dc:creator>
  <cp:lastModifiedBy>zharsuke</cp:lastModifiedBy>
  <cp:revision>32</cp:revision>
  <dcterms:created xsi:type="dcterms:W3CDTF">2023-10-03T12:57:43Z</dcterms:created>
  <dcterms:modified xsi:type="dcterms:W3CDTF">2023-10-03T12:57:43Z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1033-11.1.0.11664</vt:lpwstr>
  </property>
</Properties>
</file>