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sldIdLst>
    <p:sldId id="264" r:id="rId4"/>
    <p:sldId id="302" r:id="rId5"/>
    <p:sldId id="299" r:id="rId6"/>
    <p:sldId id="300" r:id="rId7"/>
    <p:sldId id="301" r:id="rId8"/>
    <p:sldId id="303" r:id="rId9"/>
    <p:sldId id="304" r:id="rId10"/>
    <p:sldId id="306" r:id="rId11"/>
    <p:sldId id="305" r:id="rId12"/>
    <p:sldId id="308" r:id="rId13"/>
    <p:sldId id="30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FFFFFF"/>
    <a:srgbClr val="2C9BA4"/>
    <a:srgbClr val="32AEB8"/>
    <a:srgbClr val="EE6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reilly.com/library/view/machine-learning-with/9781491989371/ch01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4226" y="2859781"/>
            <a:ext cx="6200308" cy="792865"/>
          </a:xfrm>
        </p:spPr>
        <p:txBody>
          <a:bodyPr/>
          <a:lstStyle/>
          <a:p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Pengenalan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</a:t>
            </a:r>
            <a:endParaRPr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Skalar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dan </a:t>
            </a:r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Besaran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Vektor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1413" y="4515966"/>
            <a:ext cx="3581173" cy="234020"/>
            <a:chOff x="1393058" y="4411652"/>
            <a:chExt cx="3581173" cy="234020"/>
          </a:xfrm>
        </p:grpSpPr>
        <p:sp>
          <p:nvSpPr>
            <p:cNvPr id="6" name="Rectangle 5"/>
            <p:cNvSpPr/>
            <p:nvPr/>
          </p:nvSpPr>
          <p:spPr>
            <a:xfrm>
              <a:off x="1393058" y="4415133"/>
              <a:ext cx="3581173" cy="23053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 Placeholder 9"/>
            <p:cNvSpPr txBox="1"/>
            <p:nvPr/>
          </p:nvSpPr>
          <p:spPr>
            <a:xfrm>
              <a:off x="1445756" y="4411652"/>
              <a:ext cx="3528475" cy="2330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d-ID" sz="1200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Jurusan Teknologi Informasi</a:t>
              </a:r>
              <a:endParaRPr lang="id-ID" sz="1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563638"/>
            <a:ext cx="6030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1"/>
              </a:rPr>
              <a:t>5. Eksplorasi kode Python berikut:</a:t>
            </a:r>
            <a:endParaRPr lang="id-ID" dirty="0"/>
          </a:p>
          <a:p>
            <a:endParaRPr lang="id-ID" dirty="0">
              <a:hlinkClick r:id="rId1"/>
            </a:endParaRPr>
          </a:p>
          <a:p>
            <a:r>
              <a:rPr lang="id-ID" dirty="0">
                <a:hlinkClick r:id="rId1"/>
              </a:rPr>
              <a:t>https://www.oreilly.com/library/view/machine-learning-with/9781491989371/ch01.html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491630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cs typeface="Arial" panose="02080604020202020204" pitchFamily="34" charset="0"/>
              </a:rPr>
              <a:t>6. Silahkan review penerapan vektor atau skalar dalam kehidupan sehari-hari.</a:t>
            </a:r>
            <a:br>
              <a:rPr lang="id-ID" altLang="ko-KR" sz="1400" b="1" dirty="0">
                <a:cs typeface="Arial" panose="02080604020202020204" pitchFamily="34" charset="0"/>
              </a:rPr>
            </a:br>
            <a:endParaRPr lang="en-US" altLang="ko-KR" sz="1400" b="1" dirty="0"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379168"/>
            <a:ext cx="4824536" cy="2385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624" r="20566"/>
          <a:stretch>
            <a:fillRect/>
          </a:stretch>
        </p:blipFill>
        <p:spPr>
          <a:xfrm>
            <a:off x="6372200" y="1384146"/>
            <a:ext cx="2630335" cy="2909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42947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Besaran </a:t>
            </a:r>
            <a:r>
              <a:rPr lang="en-US" altLang="ko-KR" sz="2400" b="1">
                <a:solidFill>
                  <a:srgbClr val="EE6816"/>
                </a:solidFill>
                <a:cs typeface="Arial" panose="02080604020202020204" pitchFamily="34" charset="0"/>
              </a:rPr>
              <a:t>Skalar</a:t>
            </a:r>
            <a:endParaRPr lang="en-US" altLang="ko-KR" sz="2400" b="1" dirty="0">
              <a:solidFill>
                <a:srgbClr val="EE6816"/>
              </a:solidFill>
              <a:cs typeface="Arial" panose="0208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0" y="831719"/>
            <a:ext cx="568863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Besaran yang didefinisikan oleh satu bilangan dengan satuan yang sesuai. Misal panjang, luas, volume, massa, waktu, dll. Setelah satuan dinyatakan, besaran dilambangkan dengan ukuran atau besarannya.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97" y="254213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Besaran </a:t>
            </a:r>
            <a:r>
              <a:rPr lang="en-US" altLang="ko-KR" sz="2400" b="1">
                <a:solidFill>
                  <a:srgbClr val="2C9BA4"/>
                </a:solidFill>
                <a:cs typeface="Arial" panose="02080604020202020204" pitchFamily="34" charset="0"/>
              </a:rPr>
              <a:t>Vektor</a:t>
            </a:r>
            <a:endParaRPr lang="en-US" altLang="ko-KR" sz="2400" b="1" dirty="0">
              <a:solidFill>
                <a:srgbClr val="2C9BA4"/>
              </a:solidFill>
              <a:cs typeface="Arial" panose="0208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20" y="3055432"/>
            <a:ext cx="568863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Besaran yang didefinisikan ketika tidak hanya diketahui besarannya (dengan satuan) tetapi juga arah pengoperasiannya. Misal kekuatan, kecepatan, percepatan. Besaran vektor melibatkan arah dan juga besaran.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5220" y="831719"/>
                <a:ext cx="5688632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Kecepatan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10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𝑘𝑚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/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𝑗𝑎𝑚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adalah besaran skalar, tetapi</a:t>
                </a: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Kecepatan ‘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10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𝑘𝑚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/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𝑗𝑎𝑚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ke utara’ adalah besaran vektor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0" y="831719"/>
                <a:ext cx="5688632" cy="785343"/>
              </a:xfrm>
              <a:prstGeom prst="rect">
                <a:avLst/>
              </a:prstGeom>
              <a:blipFill rotWithShape="1">
                <a:blip r:embed="rId1"/>
                <a:stretch>
                  <a:fillRect l="-6" t="-64" b="-466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83768" y="2271403"/>
                <a:ext cx="4350124" cy="189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Gaya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𝐹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yang bekerja di titilk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𝑃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merupakan besaran vektor, karena untuk mendefinisikannya harus memberikan :</a:t>
                </a: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Besaran, dan</a:t>
                </a:r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80604020202020204" pitchFamily="34" charset="0"/>
                  </a:rPr>
                  <a:t>Arah 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1403"/>
                <a:ext cx="4350124" cy="1893339"/>
              </a:xfrm>
              <a:prstGeom prst="rect">
                <a:avLst/>
              </a:prstGeom>
              <a:blipFill rotWithShape="1">
                <a:blip r:embed="rId2"/>
                <a:stretch>
                  <a:fillRect l="-7" r="1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16316" y="863590"/>
            <a:ext cx="324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FFFFFF"/>
                </a:solidFill>
                <a:cs typeface="Arial" panose="02080604020202020204" pitchFamily="34" charset="0"/>
              </a:rPr>
              <a:t>CONTOH</a:t>
            </a:r>
            <a:endParaRPr lang="en-US" altLang="ko-KR" sz="3600" b="1" dirty="0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7" y="2369896"/>
            <a:ext cx="2098463" cy="14111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7297" y="429477"/>
            <a:ext cx="158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Contoh 1</a:t>
            </a:r>
            <a:endParaRPr lang="en-US" altLang="ko-KR" sz="2400" b="1" dirty="0">
              <a:solidFill>
                <a:srgbClr val="EE6816"/>
              </a:solidFill>
              <a:cs typeface="Arial" panose="0208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297" y="1863192"/>
            <a:ext cx="16159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Contoh 2</a:t>
            </a:r>
            <a:endParaRPr lang="en-US" altLang="ko-KR" sz="2400" b="1" dirty="0">
              <a:solidFill>
                <a:srgbClr val="EE6816"/>
              </a:solidFill>
              <a:cs typeface="Arial" panose="0208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749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cs typeface="Arial" panose="02080604020202020204" pitchFamily="34" charset="0"/>
              </a:rPr>
              <a:t>Latihan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F2A40D"/>
                </a:solidFill>
                <a:cs typeface="Arial" panose="02080604020202020204" pitchFamily="34" charset="0"/>
              </a:rPr>
              <a:t>Soal</a:t>
            </a:r>
            <a:r>
              <a:rPr lang="id-ID" altLang="ko-KR" sz="2400" b="1" dirty="0">
                <a:solidFill>
                  <a:srgbClr val="F2A40D"/>
                </a:solidFill>
                <a:cs typeface="Arial" panose="02080604020202020204" pitchFamily="34" charset="0"/>
              </a:rPr>
              <a:t> 1</a:t>
            </a:r>
            <a:endParaRPr lang="en-US" altLang="ko-KR" sz="2400" b="1" dirty="0">
              <a:solidFill>
                <a:srgbClr val="F2A40D"/>
              </a:solidFill>
              <a:cs typeface="Arial" panose="0208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63688" y="1203598"/>
                <a:ext cx="6840760" cy="170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1.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Suhu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100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80604020202020204" pitchFamily="34" charset="0"/>
                      </a:rPr>
                      <m:t>°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80604020202020204" pitchFamily="34" charset="0"/>
                      </a:rPr>
                      <m:t>𝐶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. . .</a:t>
                </a:r>
                <a:endParaRPr lang="en-US" altLang="ko-KR" dirty="0">
                  <a:solidFill>
                    <a:schemeClr val="tx1"/>
                  </a:solidFill>
                  <a:cs typeface="Arial" panose="0208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2.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Percepatan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9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8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8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8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8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vertikal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ke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bawah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. . .</a:t>
                </a:r>
                <a:endParaRPr lang="en-US" altLang="ko-KR" dirty="0">
                  <a:solidFill>
                    <a:schemeClr val="tx1"/>
                  </a:solidFill>
                  <a:cs typeface="Arial" panose="0208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3.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Berat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massa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7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80604020202020204" pitchFamily="34" charset="0"/>
                      </a:rPr>
                      <m:t>𝑘𝑔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. . .</a:t>
                </a:r>
                <a:endParaRPr lang="en-US" altLang="ko-KR" dirty="0">
                  <a:solidFill>
                    <a:schemeClr val="tx1"/>
                  </a:solidFill>
                  <a:cs typeface="Arial" panose="0208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4.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anose="02080604020202020204" pitchFamily="34" charset="0"/>
                  </a:rPr>
                  <a:t>Jumlah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anose="0208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besaran</a:t>
                </a:r>
                <a:r>
                  <a:rPr lang="en-US" dirty="0">
                    <a:solidFill>
                      <a:schemeClr val="tx1"/>
                    </a:solidFill>
                  </a:rPr>
                  <a:t> . . .</a:t>
                </a:r>
                <a:endParaRPr lang="en-US" altLang="ko-KR" dirty="0">
                  <a:solidFill>
                    <a:schemeClr val="tx1"/>
                  </a:solidFill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6840760" cy="1703030"/>
              </a:xfrm>
              <a:prstGeom prst="rect">
                <a:avLst/>
              </a:prstGeom>
              <a:blipFill rotWithShape="1">
                <a:blip r:embed="rId1"/>
                <a:stretch>
                  <a:fillRect l="-4" t="-16" r="3" b="-5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71101" y="3500890"/>
            <a:ext cx="5904656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cs typeface="Arial" panose="02080604020202020204" pitchFamily="34" charset="0"/>
              </a:rPr>
              <a:t>“Setelah melengkapi soal-soal tersebut, diketahui bahwa besaran tidak hanya mencakup </a:t>
            </a:r>
            <a:r>
              <a:rPr lang="en-US" altLang="ko-KR" sz="1600" b="1" i="1">
                <a:solidFill>
                  <a:schemeClr val="tx1"/>
                </a:solidFill>
                <a:cs typeface="Arial" panose="02080604020202020204" pitchFamily="34" charset="0"/>
              </a:rPr>
              <a:t>ukuran</a:t>
            </a:r>
            <a:r>
              <a:rPr lang="en-US" altLang="ko-KR" sz="1600">
                <a:solidFill>
                  <a:schemeClr val="tx1"/>
                </a:solidFill>
                <a:cs typeface="Arial" panose="02080604020202020204" pitchFamily="34" charset="0"/>
              </a:rPr>
              <a:t> tetapi juga </a:t>
            </a:r>
            <a:r>
              <a:rPr lang="en-US" altLang="ko-KR" sz="1600" b="1" i="1">
                <a:solidFill>
                  <a:schemeClr val="tx1"/>
                </a:solidFill>
                <a:cs typeface="Arial" panose="02080604020202020204" pitchFamily="34" charset="0"/>
              </a:rPr>
              <a:t>arah</a:t>
            </a:r>
            <a:r>
              <a:rPr lang="en-US" altLang="ko-KR" sz="1600">
                <a:solidFill>
                  <a:schemeClr val="tx1"/>
                </a:solidFill>
                <a:cs typeface="Arial" panose="02080604020202020204" pitchFamily="34" charset="0"/>
              </a:rPr>
              <a:t>.”</a:t>
            </a:r>
            <a:endParaRPr lang="en-US" altLang="ko-KR" sz="1600" dirty="0">
              <a:solidFill>
                <a:schemeClr val="tx1"/>
              </a:solidFill>
              <a:cs typeface="Arial" panose="0208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339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Avenir"/>
              </a:rPr>
              <a:t>Create a vector with Python and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venir"/>
              </a:rPr>
              <a:t>Numpy</a:t>
            </a:r>
            <a:endParaRPr lang="en-US" b="1" i="0" dirty="0">
              <a:solidFill>
                <a:srgbClr val="222222"/>
              </a:solidFill>
              <a:effectLst/>
              <a:latin typeface="Aveni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487" y="1133475"/>
            <a:ext cx="5960889" cy="332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6100" y="22945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anose="02080604020202020204" pitchFamily="34" charset="0"/>
              </a:rPr>
              <a:t>2)Silahkan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160" y="627534"/>
            <a:ext cx="4577680" cy="3560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195486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anose="02080604020202020204" pitchFamily="34" charset="0"/>
              </a:rPr>
              <a:t>3.Silahkan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498267"/>
            <a:ext cx="4507701" cy="46406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7684" y="158592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anose="02080604020202020204" pitchFamily="34" charset="0"/>
              </a:rPr>
              <a:t>4.Silahkan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555526"/>
            <a:ext cx="6200875" cy="4495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6100" y="22945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anose="02080604020202020204" pitchFamily="34" charset="0"/>
              </a:rPr>
              <a:t>Tambahkan kode sebelumnya dengan kode ini dan amati hasilnya </a:t>
            </a:r>
            <a:endParaRPr lang="en-US" altLang="ko-KR" sz="1400" b="1" dirty="0">
              <a:solidFill>
                <a:srgbClr val="F2A40D"/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Presentation</Application>
  <PresentationFormat>On-screen Show (16:9)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Arial Black</vt:lpstr>
      <vt:lpstr>Arial</vt:lpstr>
      <vt:lpstr>Cambria Math</vt:lpstr>
      <vt:lpstr>Avenir</vt:lpstr>
      <vt:lpstr>Quicksand Light</vt:lpstr>
      <vt:lpstr>Microsoft YaHei</vt:lpstr>
      <vt:lpstr>Droid Sans Fallback</vt:lpstr>
      <vt:lpstr>Arial Unicode MS</vt:lpstr>
      <vt:lpstr>Calibri</vt:lpstr>
      <vt:lpstr>DejaVu Math TeX Gyre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zharsuke</cp:lastModifiedBy>
  <cp:revision>85</cp:revision>
  <dcterms:created xsi:type="dcterms:W3CDTF">2023-10-23T17:42:46Z</dcterms:created>
  <dcterms:modified xsi:type="dcterms:W3CDTF">2023-10-23T17:42:46Z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