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notesSlides/notesSlide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7"/>
  </p:notesMasterIdLst>
  <p:handoutMasterIdLst>
    <p:handoutMasterId r:id="rId8"/>
  </p:handoutMasterIdLst>
  <p:sldIdLst>
    <p:sldId id="256" r:id="rId2"/>
    <p:sldId id="262" r:id="rId3"/>
    <p:sldId id="263" r:id="rId4"/>
    <p:sldId id="261" r:id="rId5"/>
    <p:sldId id="260" r:id="rId6"/>
  </p:sldIdLst>
  <p:sldSz cx="12192000" cy="6858000"/>
  <p:notesSz cx="6950075" cy="9236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3" autoAdjust="0"/>
  </p:normalViewPr>
  <p:slideViewPr>
    <p:cSldViewPr snapToGrid="0">
      <p:cViewPr varScale="1">
        <p:scale>
          <a:sx n="84" d="100"/>
          <a:sy n="84" d="100"/>
        </p:scale>
        <p:origin x="110"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11/13/2019</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11/13/2019</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3925454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34"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7"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1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6"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9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1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6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1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2019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9193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2019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solidFill>
                <a:latin typeface="+mn-lt"/>
                <a:sym typeface="Trebuchet MS" panose="020B0603020202020204" pitchFamily="34" charset="0"/>
              </a:rPr>
              <a:t>ClientCo key facts.pptx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2019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fr-FR" sz="700" smtClean="0">
                <a:solidFill>
                  <a:schemeClr val="bg1">
                    <a:lumMod val="50000"/>
                  </a:schemeClr>
                </a:solidFill>
                <a:latin typeface="+mn-lt"/>
                <a:sym typeface="Trebuchet MS" panose="020B0603020202020204" pitchFamily="34" charset="0"/>
              </a:rPr>
              <a:t>ClientCo key facts.pptx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oleObject" Target="../embeddings/oleObject1.bin"/><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1"/>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9" name="think-cell Slide" r:id="rId72" imgW="270" imgH="270" progId="TCLayout.ActiveDocument.1">
                  <p:embed/>
                </p:oleObj>
              </mc:Choice>
              <mc:Fallback>
                <p:oleObj name="think-cell Slide" r:id="rId72" imgW="270" imgH="270" progId="TCLayout.ActiveDocument.1">
                  <p:embed/>
                  <p:pic>
                    <p:nvPicPr>
                      <p:cNvPr id="0" name=""/>
                      <p:cNvPicPr/>
                      <p:nvPr/>
                    </p:nvPicPr>
                    <p:blipFill>
                      <a:blip r:embed="rId73"/>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 id="2147485185" r:id="rId6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tags" Target="../tags/tag83.xml"/><Relationship Id="rId7" Type="http://schemas.openxmlformats.org/officeDocument/2006/relationships/image" Target="../media/image2.emf"/><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20.vml"/><Relationship Id="rId6" Type="http://schemas.openxmlformats.org/officeDocument/2006/relationships/image" Target="../media/image11.emf"/><Relationship Id="rId5" Type="http://schemas.openxmlformats.org/officeDocument/2006/relationships/oleObject" Target="../embeddings/oleObject20.bin"/><Relationship Id="rId4"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vmlDrawing" Target="../drawings/vmlDrawing21.vml"/><Relationship Id="rId6" Type="http://schemas.openxmlformats.org/officeDocument/2006/relationships/image" Target="../media/image11.emf"/><Relationship Id="rId5" Type="http://schemas.openxmlformats.org/officeDocument/2006/relationships/oleObject" Target="../embeddings/oleObject21.bin"/><Relationship Id="rId4"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675171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68"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smtClean="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8" name="Picture Placeholder 3"/>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l="4062" r="4062"/>
          <a:stretch>
            <a:fillRect/>
          </a:stretch>
        </p:blipFill>
        <p:spPr/>
      </p:pic>
      <p:sp>
        <p:nvSpPr>
          <p:cNvPr id="13" name="Text Placeholder 12"/>
          <p:cNvSpPr>
            <a:spLocks noGrp="1"/>
          </p:cNvSpPr>
          <p:nvPr>
            <p:ph type="body" sz="quarter" idx="12"/>
          </p:nvPr>
        </p:nvSpPr>
        <p:spPr/>
        <p:txBody>
          <a:bodyPr/>
          <a:lstStyle/>
          <a:p>
            <a:r>
              <a:rPr lang="en-US" dirty="0" err="1" smtClean="0"/>
              <a:t>Lundi</a:t>
            </a:r>
            <a:r>
              <a:rPr lang="en-US" dirty="0" smtClean="0"/>
              <a:t> 20 </a:t>
            </a:r>
            <a:r>
              <a:rPr lang="en-US" dirty="0" err="1" smtClean="0"/>
              <a:t>JANVIER</a:t>
            </a:r>
            <a:r>
              <a:rPr lang="en-US" dirty="0" smtClean="0"/>
              <a:t> 2020</a:t>
            </a:r>
            <a:endParaRPr lang="en-US" dirty="0"/>
          </a:p>
        </p:txBody>
      </p:sp>
      <p:sp>
        <p:nvSpPr>
          <p:cNvPr id="12" name="Subtitle 11"/>
          <p:cNvSpPr>
            <a:spLocks noGrp="1"/>
          </p:cNvSpPr>
          <p:nvPr>
            <p:ph type="subTitle" idx="1"/>
          </p:nvPr>
        </p:nvSpPr>
        <p:spPr/>
        <p:txBody>
          <a:bodyPr/>
          <a:lstStyle/>
          <a:p>
            <a:r>
              <a:rPr lang="en-US" dirty="0" err="1" smtClean="0"/>
              <a:t>CentraleSupélec</a:t>
            </a:r>
            <a:endParaRPr lang="en-US" dirty="0"/>
          </a:p>
        </p:txBody>
      </p:sp>
      <p:sp>
        <p:nvSpPr>
          <p:cNvPr id="11" name="Title 10"/>
          <p:cNvSpPr>
            <a:spLocks noGrp="1"/>
          </p:cNvSpPr>
          <p:nvPr>
            <p:ph type="ctrTitle"/>
          </p:nvPr>
        </p:nvSpPr>
        <p:spPr/>
        <p:txBody>
          <a:bodyPr/>
          <a:lstStyle/>
          <a:p>
            <a:r>
              <a:rPr lang="en-US" dirty="0" smtClean="0"/>
              <a:t>Etude de </a:t>
            </a:r>
            <a:r>
              <a:rPr lang="en-US" dirty="0" err="1" smtClean="0"/>
              <a:t>cas</a:t>
            </a:r>
            <a:r>
              <a:rPr lang="en-US" dirty="0" smtClean="0"/>
              <a:t> </a:t>
            </a:r>
            <a:r>
              <a:rPr lang="en-US" dirty="0" err="1" smtClean="0"/>
              <a:t>FSF</a:t>
            </a:r>
            <a:r>
              <a:rPr lang="en-US" dirty="0" smtClean="0"/>
              <a:t/>
            </a:r>
            <a:br>
              <a:rPr lang="en-US" dirty="0" smtClean="0"/>
            </a:br>
            <a:r>
              <a:rPr lang="en-US" dirty="0" smtClean="0"/>
              <a:t>B2B Retail</a:t>
            </a:r>
            <a:endParaRPr lang="en-US" dirty="0"/>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706418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41"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ClientCo</a:t>
            </a:r>
            <a:r>
              <a:rPr lang="en-US" dirty="0" smtClean="0"/>
              <a:t> summary</a:t>
            </a:r>
            <a:endParaRPr lang="en-US" dirty="0"/>
          </a:p>
        </p:txBody>
      </p:sp>
      <p:sp>
        <p:nvSpPr>
          <p:cNvPr id="6" name="Text Placeholder 5"/>
          <p:cNvSpPr>
            <a:spLocks noGrp="1"/>
          </p:cNvSpPr>
          <p:nvPr>
            <p:ph type="body" sz="quarter" idx="10"/>
          </p:nvPr>
        </p:nvSpPr>
        <p:spPr/>
        <p:txBody>
          <a:bodyPr/>
          <a:lstStyle/>
          <a:p>
            <a:r>
              <a:rPr lang="en-US" sz="1400" b="1" dirty="0" smtClean="0"/>
              <a:t>Company figures</a:t>
            </a:r>
            <a:r>
              <a:rPr lang="en-US" sz="1400" dirty="0" smtClean="0"/>
              <a:t>: ~15.5 B$ revenues, ~675 M$ EBIT and ~31 300 employees (fiscal year 2018)</a:t>
            </a:r>
          </a:p>
          <a:p>
            <a:endParaRPr lang="en-US" sz="1400" dirty="0">
              <a:solidFill>
                <a:schemeClr val="tx1">
                  <a:lumMod val="100000"/>
                </a:schemeClr>
              </a:solidFill>
              <a:latin typeface="Trebuchet MS" panose="020B0603020202020204" pitchFamily="34" charset="0"/>
            </a:endParaRPr>
          </a:p>
          <a:p>
            <a:pPr>
              <a:buSzPct val="100000"/>
              <a:buFont typeface="Trebuchet MS" panose="020B0603020202020204" pitchFamily="34" charset="0"/>
              <a:buChar char="​"/>
            </a:pPr>
            <a:r>
              <a:rPr lang="en-US" sz="1400" b="1" dirty="0" smtClean="0">
                <a:solidFill>
                  <a:schemeClr val="tx1">
                    <a:lumMod val="100000"/>
                  </a:schemeClr>
                </a:solidFill>
                <a:latin typeface="Trebuchet MS" panose="020B0603020202020204" pitchFamily="34" charset="0"/>
              </a:rPr>
              <a:t>Governance</a:t>
            </a:r>
          </a:p>
          <a:p>
            <a:pPr marL="324000" lvl="1" indent="-216000">
              <a:buClr>
                <a:schemeClr val="tx2">
                  <a:lumMod val="100000"/>
                </a:schemeClr>
              </a:buClr>
              <a:buSzPct val="100000"/>
              <a:buFont typeface="Trebuchet MS" panose="020B0603020202020204" pitchFamily="34" charset="0"/>
              <a:buChar char="•"/>
            </a:pPr>
            <a:r>
              <a:rPr lang="en-US" sz="1400" dirty="0" smtClean="0">
                <a:solidFill>
                  <a:schemeClr val="tx1">
                    <a:lumMod val="100000"/>
                  </a:schemeClr>
                </a:solidFill>
                <a:latin typeface="Trebuchet MS" panose="020B0603020202020204" pitchFamily="34" charset="0"/>
              </a:rPr>
              <a:t>CEO, 58 has been leading </a:t>
            </a:r>
            <a:r>
              <a:rPr lang="en-US" sz="1400" dirty="0" err="1" smtClean="0">
                <a:solidFill>
                  <a:schemeClr val="tx1">
                    <a:lumMod val="100000"/>
                  </a:schemeClr>
                </a:solidFill>
                <a:latin typeface="Trebuchet MS" panose="020B0603020202020204" pitchFamily="34" charset="0"/>
              </a:rPr>
              <a:t>ClientCo</a:t>
            </a:r>
            <a:r>
              <a:rPr lang="en-US" sz="1400" dirty="0" smtClean="0">
                <a:solidFill>
                  <a:schemeClr val="tx1">
                    <a:lumMod val="100000"/>
                  </a:schemeClr>
                </a:solidFill>
                <a:latin typeface="Trebuchet MS" panose="020B0603020202020204" pitchFamily="34" charset="0"/>
              </a:rPr>
              <a:t> for 3 years and is likely to remain at his position in the coming years</a:t>
            </a:r>
          </a:p>
          <a:p>
            <a:pPr marL="324000" lvl="1" indent="-216000">
              <a:buClr>
                <a:schemeClr val="tx2">
                  <a:lumMod val="100000"/>
                </a:schemeClr>
              </a:buClr>
              <a:buSzPct val="100000"/>
              <a:buFont typeface="Trebuchet MS" panose="020B0603020202020204" pitchFamily="34" charset="0"/>
              <a:buChar char="•"/>
            </a:pPr>
            <a:r>
              <a:rPr lang="en-US" sz="1400" dirty="0" smtClean="0">
                <a:solidFill>
                  <a:schemeClr val="tx1">
                    <a:lumMod val="100000"/>
                  </a:schemeClr>
                </a:solidFill>
                <a:latin typeface="Trebuchet MS" panose="020B0603020202020204" pitchFamily="34" charset="0"/>
              </a:rPr>
              <a:t>Chairman, 62 is at the beginning of her second 4 years term and is known to endorse easily CEO's strategy</a:t>
            </a:r>
          </a:p>
          <a:p>
            <a:pPr marL="324000" lvl="1" indent="-216000">
              <a:buClr>
                <a:schemeClr val="tx2">
                  <a:lumMod val="100000"/>
                </a:schemeClr>
              </a:buClr>
              <a:buSzPct val="100000"/>
              <a:buFont typeface="Trebuchet MS" panose="020B0603020202020204" pitchFamily="34" charset="0"/>
              <a:buChar char="•"/>
            </a:pPr>
            <a:r>
              <a:rPr lang="en-US" sz="1400" dirty="0" smtClean="0">
                <a:solidFill>
                  <a:schemeClr val="tx1">
                    <a:lumMod val="100000"/>
                  </a:schemeClr>
                </a:solidFill>
                <a:latin typeface="Trebuchet MS" panose="020B0603020202020204" pitchFamily="34" charset="0"/>
              </a:rPr>
              <a:t>Publicly traded with no clear shareholder majority</a:t>
            </a:r>
          </a:p>
          <a:p>
            <a:pPr marL="324000" lvl="1" indent="-216000">
              <a:buClr>
                <a:schemeClr val="tx2">
                  <a:lumMod val="100000"/>
                </a:schemeClr>
              </a:buClr>
              <a:buSzPct val="100000"/>
              <a:buFont typeface="Trebuchet MS" panose="020B0603020202020204" pitchFamily="34" charset="0"/>
              <a:buChar char="•"/>
            </a:pPr>
            <a:endParaRPr lang="en-US" sz="1400" dirty="0">
              <a:solidFill>
                <a:schemeClr val="tx1">
                  <a:lumMod val="100000"/>
                </a:schemeClr>
              </a:solidFill>
              <a:latin typeface="Trebuchet MS" panose="020B0603020202020204" pitchFamily="34" charset="0"/>
            </a:endParaRPr>
          </a:p>
          <a:p>
            <a:pPr>
              <a:buSzPct val="100000"/>
              <a:buFont typeface="Trebuchet MS" panose="020B0603020202020204" pitchFamily="34" charset="0"/>
              <a:buChar char="​"/>
            </a:pPr>
            <a:r>
              <a:rPr lang="en-US" sz="1400" b="1" dirty="0" smtClean="0">
                <a:solidFill>
                  <a:schemeClr val="tx1">
                    <a:lumMod val="100000"/>
                  </a:schemeClr>
                </a:solidFill>
                <a:latin typeface="Trebuchet MS" panose="020B0603020202020204" pitchFamily="34" charset="0"/>
              </a:rPr>
              <a:t>Activity</a:t>
            </a:r>
          </a:p>
          <a:p>
            <a:pPr marL="324000" lvl="1" indent="-216000">
              <a:buClr>
                <a:schemeClr val="tx2">
                  <a:lumMod val="100000"/>
                </a:schemeClr>
              </a:buClr>
              <a:buSzPct val="100000"/>
              <a:buFont typeface="Trebuchet MS" panose="020B0603020202020204" pitchFamily="34" charset="0"/>
              <a:buChar char="•"/>
            </a:pPr>
            <a:r>
              <a:rPr lang="en-US" sz="1400" dirty="0" err="1" smtClean="0">
                <a:solidFill>
                  <a:schemeClr val="tx1">
                    <a:lumMod val="100000"/>
                  </a:schemeClr>
                </a:solidFill>
                <a:latin typeface="Trebuchet MS" panose="020B0603020202020204" pitchFamily="34" charset="0"/>
              </a:rPr>
              <a:t>ClientCo</a:t>
            </a:r>
            <a:r>
              <a:rPr lang="en-US" sz="1400" dirty="0" smtClean="0">
                <a:solidFill>
                  <a:schemeClr val="tx1">
                    <a:lumMod val="100000"/>
                  </a:schemeClr>
                </a:solidFill>
                <a:latin typeface="Trebuchet MS" panose="020B0603020202020204" pitchFamily="34" charset="0"/>
              </a:rPr>
              <a:t> is a global construction and renovation products distributors operating network of branches across Europe, North America and Asia-Pacific</a:t>
            </a:r>
          </a:p>
          <a:p>
            <a:pPr marL="324000" lvl="1" indent="-216000">
              <a:buClr>
                <a:schemeClr val="tx2">
                  <a:lumMod val="100000"/>
                </a:schemeClr>
              </a:buClr>
              <a:buSzPct val="100000"/>
              <a:buFont typeface="Trebuchet MS" panose="020B0603020202020204" pitchFamily="34" charset="0"/>
              <a:buChar char="•"/>
            </a:pPr>
            <a:r>
              <a:rPr lang="en-US" sz="1400" dirty="0" smtClean="0">
                <a:solidFill>
                  <a:schemeClr val="tx1">
                    <a:lumMod val="100000"/>
                  </a:schemeClr>
                </a:solidFill>
                <a:latin typeface="Trebuchet MS" panose="020B0603020202020204" pitchFamily="34" charset="0"/>
              </a:rPr>
              <a:t>Core business consists in buying products from suppliers and reselling them through network of points of distributions dedicated mostly to B2B channels</a:t>
            </a:r>
          </a:p>
          <a:p>
            <a:pPr marL="324000" lvl="1" indent="-216000">
              <a:buClr>
                <a:schemeClr val="tx2">
                  <a:lumMod val="100000"/>
                </a:schemeClr>
              </a:buClr>
              <a:buSzPct val="100000"/>
              <a:buFont typeface="Trebuchet MS" panose="020B0603020202020204" pitchFamily="34" charset="0"/>
              <a:buChar char="•"/>
            </a:pPr>
            <a:r>
              <a:rPr lang="en-US" sz="1400" dirty="0" smtClean="0">
                <a:solidFill>
                  <a:schemeClr val="tx1">
                    <a:lumMod val="100000"/>
                  </a:schemeClr>
                </a:solidFill>
                <a:latin typeface="Trebuchet MS" panose="020B0603020202020204" pitchFamily="34" charset="0"/>
              </a:rPr>
              <a:t>Wide product range including small equipment and accessories (abrasives, anchors, blades, brooms, brushed, cables, hammers, masks, ear plugs, extension cords, tapes, fabrics, gloves, hard hats, inserts, lasers, lights, locks, nails, paint rollers, power cords, rakes, paint, hoses, screws, …) to bigger high volume products (power generators, fall protections, ladders,  pneumatic tools, repair parts, vapor barrier, weather protection, carts, climate controls, …)</a:t>
            </a:r>
          </a:p>
          <a:p>
            <a:pPr marL="324000" lvl="1" indent="-216000">
              <a:buClr>
                <a:schemeClr val="tx2">
                  <a:lumMod val="100000"/>
                </a:schemeClr>
              </a:buClr>
              <a:buSzPct val="100000"/>
              <a:buFont typeface="Trebuchet MS" panose="020B0603020202020204" pitchFamily="34" charset="0"/>
              <a:buChar char="•"/>
            </a:pPr>
            <a:r>
              <a:rPr lang="en-US" sz="1400" dirty="0" smtClean="0">
                <a:solidFill>
                  <a:schemeClr val="tx1">
                    <a:lumMod val="100000"/>
                  </a:schemeClr>
                </a:solidFill>
                <a:latin typeface="Trebuchet MS" panose="020B0603020202020204" pitchFamily="34" charset="0"/>
              </a:rPr>
              <a:t>Wide range of suppliers ranging from local to international manufacturing groups</a:t>
            </a:r>
          </a:p>
          <a:p>
            <a:pPr marL="324000" lvl="1" indent="-216000">
              <a:buClr>
                <a:schemeClr val="tx2">
                  <a:lumMod val="100000"/>
                </a:schemeClr>
              </a:buClr>
              <a:buSzPct val="100000"/>
              <a:buFont typeface="Trebuchet MS" panose="020B0603020202020204" pitchFamily="34" charset="0"/>
              <a:buChar char="•"/>
            </a:pPr>
            <a:r>
              <a:rPr lang="en-US" sz="1400" dirty="0" smtClean="0">
                <a:solidFill>
                  <a:schemeClr val="tx1">
                    <a:lumMod val="100000"/>
                  </a:schemeClr>
                </a:solidFill>
                <a:latin typeface="Trebuchet MS" panose="020B0603020202020204" pitchFamily="34" charset="0"/>
              </a:rPr>
              <a:t>Wide range of customers ranging from small local businesses to global construction groups</a:t>
            </a:r>
          </a:p>
        </p:txBody>
      </p:sp>
      <p:sp>
        <p:nvSpPr>
          <p:cNvPr id="7" name="ee4pFootnotes"/>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smtClean="0">
                <a:solidFill>
                  <a:schemeClr val="bg1">
                    <a:lumMod val="50000"/>
                  </a:schemeClr>
                </a:solidFill>
                <a:latin typeface="Trebuchet MS" panose="020B0603020202020204" pitchFamily="34" charset="0"/>
                <a:cs typeface="Arial" pitchFamily="34" charset="0"/>
              </a:rPr>
              <a:t>Source</a:t>
            </a:r>
            <a:r>
              <a:rPr lang="en-US" sz="1000" dirty="0">
                <a:solidFill>
                  <a:schemeClr val="bg1">
                    <a:lumMod val="50000"/>
                  </a:schemeClr>
                </a:solidFill>
                <a:latin typeface="Trebuchet MS" panose="020B0603020202020204" pitchFamily="34" charset="0"/>
                <a:cs typeface="Arial" pitchFamily="34" charset="0"/>
              </a:rPr>
              <a:t>: Industry reports, brokers </a:t>
            </a:r>
            <a:r>
              <a:rPr lang="en-US" sz="1000" dirty="0" smtClean="0">
                <a:solidFill>
                  <a:schemeClr val="bg1">
                    <a:lumMod val="50000"/>
                  </a:schemeClr>
                </a:solidFill>
                <a:latin typeface="Trebuchet MS" panose="020B0603020202020204" pitchFamily="34" charset="0"/>
                <a:cs typeface="Arial" pitchFamily="34" charset="0"/>
              </a:rPr>
              <a:t>notes </a:t>
            </a:r>
            <a:r>
              <a:rPr lang="en-US" sz="1000" dirty="0">
                <a:solidFill>
                  <a:schemeClr val="bg1">
                    <a:lumMod val="50000"/>
                  </a:schemeClr>
                </a:solidFill>
                <a:latin typeface="Trebuchet MS" panose="020B0603020202020204" pitchFamily="34" charset="0"/>
                <a:cs typeface="Arial" pitchFamily="34" charset="0"/>
              </a:rPr>
              <a:t>and BCG </a:t>
            </a:r>
            <a:r>
              <a:rPr lang="en-US" sz="1000" dirty="0" smtClean="0">
                <a:solidFill>
                  <a:schemeClr val="bg1">
                    <a:lumMod val="50000"/>
                  </a:schemeClr>
                </a:solidFill>
                <a:latin typeface="Trebuchet MS" panose="020B0603020202020204" pitchFamily="34" charset="0"/>
                <a:cs typeface="Arial" pitchFamily="34" charset="0"/>
              </a:rPr>
              <a:t>analysis</a:t>
            </a:r>
            <a:endParaRPr lang="en-US" sz="1000" dirty="0">
              <a:solidFill>
                <a:schemeClr val="bg1">
                  <a:lumMod val="50000"/>
                </a:schemeClr>
              </a:solidFill>
              <a:latin typeface="Trebuchet MS" panose="020B0603020202020204" pitchFamily="34" charset="0"/>
              <a:cs typeface="Arial" pitchFamily="34" charset="0"/>
            </a:endParaRPr>
          </a:p>
        </p:txBody>
      </p:sp>
    </p:spTree>
    <p:extLst>
      <p:ext uri="{BB962C8B-B14F-4D97-AF65-F5344CB8AC3E}">
        <p14:creationId xmlns:p14="http://schemas.microsoft.com/office/powerpoint/2010/main" val="3676255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121399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61"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smtClean="0"/>
              <a:t>ClientCo's</a:t>
            </a:r>
            <a:r>
              <a:rPr lang="en-US" dirty="0" smtClean="0"/>
              <a:t> </a:t>
            </a:r>
            <a:r>
              <a:rPr lang="en-US" dirty="0" err="1" smtClean="0"/>
              <a:t>SWOT</a:t>
            </a:r>
            <a:r>
              <a:rPr lang="en-US" dirty="0" smtClean="0"/>
              <a:t> Analysis</a:t>
            </a:r>
            <a:endParaRPr lang="en-US" dirty="0"/>
          </a:p>
        </p:txBody>
      </p:sp>
      <p:sp>
        <p:nvSpPr>
          <p:cNvPr id="3" name="Rectangle 2"/>
          <p:cNvSpPr/>
          <p:nvPr/>
        </p:nvSpPr>
        <p:spPr>
          <a:xfrm>
            <a:off x="646551" y="1514766"/>
            <a:ext cx="5413325" cy="2268708"/>
          </a:xfrm>
          <a:prstGeom prst="rect">
            <a:avLst/>
          </a:prstGeom>
          <a:solidFill>
            <a:srgbClr val="C9E7CA"/>
          </a:solidFill>
          <a:ln w="9525" cap="rnd" cmpd="sng" algn="ctr">
            <a:solidFill>
              <a:srgbClr val="29BA74"/>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SzPct val="100000"/>
              <a:buFont typeface="Trebuchet MS" panose="020B0603020202020204" pitchFamily="34" charset="0"/>
              <a:buChar char="​"/>
            </a:pPr>
            <a:r>
              <a:rPr lang="en-US" sz="1400" dirty="0" smtClean="0">
                <a:solidFill>
                  <a:srgbClr val="29BA74"/>
                </a:solidFill>
                <a:latin typeface="Trebuchet MS" panose="020B0603020202020204" pitchFamily="34" charset="0"/>
              </a:rPr>
              <a:t>Strengths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Leading supplier of construction solutions and equipment with a strong presence in various markets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Dense network of &gt; 1000 branches in &gt; 15 </a:t>
            </a:r>
            <a:r>
              <a:rPr lang="en-US" sz="1100" dirty="0" smtClean="0">
                <a:solidFill>
                  <a:schemeClr val="tx1">
                    <a:lumMod val="100000"/>
                  </a:schemeClr>
                </a:solidFill>
                <a:latin typeface="Trebuchet MS" panose="020B0603020202020204" pitchFamily="34" charset="0"/>
              </a:rPr>
              <a:t>countries</a:t>
            </a:r>
            <a:endParaRPr lang="en-US" sz="1100" dirty="0" smtClean="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Wide customer base in diverse end-markets (residential, commercial and industrial). Customer base include contractors, end-users, industrial and tertiary companies, from small professionals to major industrial accounts ; </a:t>
            </a:r>
            <a:r>
              <a:rPr lang="en-US" sz="1100" dirty="0" err="1" smtClean="0">
                <a:solidFill>
                  <a:schemeClr val="tx1">
                    <a:lumMod val="100000"/>
                  </a:schemeClr>
                </a:solidFill>
                <a:latin typeface="Trebuchet MS" panose="020B0603020202020204" pitchFamily="34" charset="0"/>
              </a:rPr>
              <a:t>ClientCo</a:t>
            </a:r>
            <a:r>
              <a:rPr lang="en-US" sz="1100" dirty="0" smtClean="0">
                <a:solidFill>
                  <a:schemeClr val="tx1">
                    <a:lumMod val="100000"/>
                  </a:schemeClr>
                </a:solidFill>
                <a:latin typeface="Trebuchet MS" panose="020B0603020202020204" pitchFamily="34" charset="0"/>
              </a:rPr>
              <a:t> has more than 450k active customers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Strong brand portfolio and few own brand products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Multiple sales channels: </a:t>
            </a:r>
            <a:r>
              <a:rPr lang="en-US" sz="1100" dirty="0" smtClean="0">
                <a:solidFill>
                  <a:schemeClr val="tx1">
                    <a:lumMod val="100000"/>
                  </a:schemeClr>
                </a:solidFill>
                <a:latin typeface="Trebuchet MS" panose="020B0603020202020204" pitchFamily="34" charset="0"/>
              </a:rPr>
              <a:t>branches (60%), </a:t>
            </a:r>
            <a:r>
              <a:rPr lang="en-US" sz="1100" dirty="0" smtClean="0">
                <a:solidFill>
                  <a:schemeClr val="tx1">
                    <a:lumMod val="100000"/>
                  </a:schemeClr>
                </a:solidFill>
                <a:latin typeface="Trebuchet MS" panose="020B0603020202020204" pitchFamily="34" charset="0"/>
              </a:rPr>
              <a:t>traveling sales executives, call centers, salesforce, know-how centers, EDI, e-commerce, web-based configurators and applications </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Strong performance in Central America</a:t>
            </a:r>
          </a:p>
        </p:txBody>
      </p:sp>
      <p:sp>
        <p:nvSpPr>
          <p:cNvPr id="4" name="Rectangle 3"/>
          <p:cNvSpPr/>
          <p:nvPr/>
        </p:nvSpPr>
        <p:spPr>
          <a:xfrm>
            <a:off x="6149876" y="1514766"/>
            <a:ext cx="5413325" cy="2268708"/>
          </a:xfrm>
          <a:prstGeom prst="rect">
            <a:avLst/>
          </a:prstGeom>
          <a:solidFill>
            <a:srgbClr val="EBC5D0"/>
          </a:solidFill>
          <a:ln w="9525" cap="rnd" cmpd="sng" algn="ctr">
            <a:solidFill>
              <a:srgbClr val="E71C57"/>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SzPct val="100000"/>
              <a:buFont typeface="Trebuchet MS" panose="020B0603020202020204" pitchFamily="34" charset="0"/>
              <a:buChar char="​"/>
            </a:pPr>
            <a:r>
              <a:rPr lang="en-US" sz="1400" dirty="0" smtClean="0">
                <a:solidFill>
                  <a:srgbClr val="E71C57"/>
                </a:solidFill>
                <a:latin typeface="Trebuchet MS" panose="020B0603020202020204" pitchFamily="34" charset="0"/>
              </a:rPr>
              <a:t>Weaknesses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Performance in decline in Western Europe </a:t>
            </a:r>
            <a:r>
              <a:rPr lang="en-US" sz="1100" dirty="0">
                <a:solidFill>
                  <a:schemeClr val="tx1">
                    <a:lumMod val="100000"/>
                  </a:schemeClr>
                </a:solidFill>
                <a:latin typeface="Trebuchet MS" panose="020B0603020202020204" pitchFamily="34" charset="0"/>
              </a:rPr>
              <a:t>and in </a:t>
            </a:r>
            <a:r>
              <a:rPr lang="en-US" sz="1100" dirty="0" smtClean="0">
                <a:solidFill>
                  <a:schemeClr val="tx1">
                    <a:lumMod val="100000"/>
                  </a:schemeClr>
                </a:solidFill>
                <a:latin typeface="Trebuchet MS" panose="020B0603020202020204" pitchFamily="34" charset="0"/>
              </a:rPr>
              <a:t>South East Asia </a:t>
            </a:r>
            <a:r>
              <a:rPr lang="en-US" sz="1100" dirty="0">
                <a:solidFill>
                  <a:schemeClr val="tx1">
                    <a:lumMod val="100000"/>
                  </a:schemeClr>
                </a:solidFill>
                <a:latin typeface="Trebuchet MS" panose="020B0603020202020204" pitchFamily="34" charset="0"/>
              </a:rPr>
              <a:t>which could affect </a:t>
            </a:r>
            <a:r>
              <a:rPr lang="en-US" sz="1100" dirty="0" smtClean="0">
                <a:solidFill>
                  <a:schemeClr val="tx1">
                    <a:lumMod val="100000"/>
                  </a:schemeClr>
                </a:solidFill>
                <a:latin typeface="Trebuchet MS" panose="020B0603020202020204" pitchFamily="34" charset="0"/>
              </a:rPr>
              <a:t>overall </a:t>
            </a:r>
            <a:r>
              <a:rPr lang="en-US" sz="1100" dirty="0">
                <a:solidFill>
                  <a:schemeClr val="tx1">
                    <a:lumMod val="100000"/>
                  </a:schemeClr>
                </a:solidFill>
                <a:latin typeface="Trebuchet MS" panose="020B0603020202020204" pitchFamily="34" charset="0"/>
              </a:rPr>
              <a:t>business</a:t>
            </a:r>
          </a:p>
          <a:p>
            <a:pPr marL="324000" lvl="1" indent="-216000">
              <a:buClr>
                <a:schemeClr val="tx2">
                  <a:lumMod val="100000"/>
                </a:schemeClr>
              </a:buClr>
              <a:buSzPct val="100000"/>
              <a:buFont typeface="Trebuchet MS" panose="020B0603020202020204" pitchFamily="34" charset="0"/>
              <a:buChar char="•"/>
            </a:pPr>
            <a:r>
              <a:rPr lang="en-US" sz="1100" dirty="0">
                <a:solidFill>
                  <a:schemeClr val="tx1">
                    <a:lumMod val="100000"/>
                  </a:schemeClr>
                </a:solidFill>
                <a:latin typeface="Trebuchet MS" panose="020B0603020202020204" pitchFamily="34" charset="0"/>
              </a:rPr>
              <a:t>Limited liquidity reduce </a:t>
            </a:r>
            <a:r>
              <a:rPr lang="en-US" sz="1100" dirty="0" err="1" smtClean="0">
                <a:solidFill>
                  <a:schemeClr val="tx1">
                    <a:lumMod val="100000"/>
                  </a:schemeClr>
                </a:solidFill>
                <a:latin typeface="Trebuchet MS" panose="020B0603020202020204" pitchFamily="34" charset="0"/>
              </a:rPr>
              <a:t>ClientCo's</a:t>
            </a:r>
            <a:r>
              <a:rPr lang="en-US" sz="1100" dirty="0" smtClean="0">
                <a:solidFill>
                  <a:schemeClr val="tx1">
                    <a:lumMod val="100000"/>
                  </a:schemeClr>
                </a:solidFill>
                <a:latin typeface="Trebuchet MS" panose="020B0603020202020204" pitchFamily="34" charset="0"/>
              </a:rPr>
              <a:t> ability </a:t>
            </a:r>
            <a:r>
              <a:rPr lang="en-US" sz="1100" dirty="0">
                <a:solidFill>
                  <a:schemeClr val="tx1">
                    <a:lumMod val="100000"/>
                  </a:schemeClr>
                </a:solidFill>
                <a:latin typeface="Trebuchet MS" panose="020B0603020202020204" pitchFamily="34" charset="0"/>
              </a:rPr>
              <a:t>to fund large projects </a:t>
            </a:r>
            <a:r>
              <a:rPr lang="en-US" sz="1100" dirty="0" smtClean="0">
                <a:solidFill>
                  <a:schemeClr val="tx1">
                    <a:lumMod val="100000"/>
                  </a:schemeClr>
                </a:solidFill>
                <a:latin typeface="Trebuchet MS" panose="020B0603020202020204" pitchFamily="34" charset="0"/>
              </a:rPr>
              <a:t>and threats to cause missed opportunities</a:t>
            </a:r>
            <a:endParaRPr lang="en-US" sz="1100"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100" dirty="0">
                <a:solidFill>
                  <a:schemeClr val="tx1">
                    <a:lumMod val="100000"/>
                  </a:schemeClr>
                </a:solidFill>
                <a:latin typeface="Trebuchet MS" panose="020B0603020202020204" pitchFamily="34" charset="0"/>
              </a:rPr>
              <a:t>Increasing </a:t>
            </a:r>
            <a:r>
              <a:rPr lang="en-US" sz="1100" dirty="0" smtClean="0">
                <a:solidFill>
                  <a:schemeClr val="tx1">
                    <a:lumMod val="100000"/>
                  </a:schemeClr>
                </a:solidFill>
                <a:latin typeface="Trebuchet MS" panose="020B0603020202020204" pitchFamily="34" charset="0"/>
              </a:rPr>
              <a:t>debt portfolio and financial </a:t>
            </a:r>
            <a:r>
              <a:rPr lang="en-US" sz="1100" dirty="0" smtClean="0">
                <a:solidFill>
                  <a:schemeClr val="tx1">
                    <a:lumMod val="100000"/>
                  </a:schemeClr>
                </a:solidFill>
                <a:latin typeface="Trebuchet MS" panose="020B0603020202020204" pitchFamily="34" charset="0"/>
              </a:rPr>
              <a:t>costs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Very weak presence online, almost no sales via e-commerce </a:t>
            </a:r>
            <a:endParaRPr lang="en-US" sz="1100" dirty="0">
              <a:solidFill>
                <a:schemeClr val="tx1">
                  <a:lumMod val="100000"/>
                </a:schemeClr>
              </a:solidFill>
              <a:latin typeface="Trebuchet MS" panose="020B0603020202020204" pitchFamily="34" charset="0"/>
            </a:endParaRPr>
          </a:p>
        </p:txBody>
      </p:sp>
      <p:sp>
        <p:nvSpPr>
          <p:cNvPr id="5" name="Rectangle 4"/>
          <p:cNvSpPr/>
          <p:nvPr/>
        </p:nvSpPr>
        <p:spPr>
          <a:xfrm>
            <a:off x="646551" y="3873474"/>
            <a:ext cx="5413325" cy="2268708"/>
          </a:xfrm>
          <a:prstGeom prst="rect">
            <a:avLst/>
          </a:prstGeom>
          <a:solidFill>
            <a:srgbClr val="C9E7CA"/>
          </a:solidFill>
          <a:ln w="9525" cap="rnd" cmpd="sng" algn="ctr">
            <a:solidFill>
              <a:srgbClr val="29BA74"/>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SzPct val="100000"/>
              <a:buFont typeface="Trebuchet MS" panose="020B0603020202020204" pitchFamily="34" charset="0"/>
              <a:buChar char="​"/>
            </a:pPr>
            <a:r>
              <a:rPr lang="en-US" sz="1400" dirty="0" smtClean="0">
                <a:solidFill>
                  <a:srgbClr val="29BA74"/>
                </a:solidFill>
                <a:latin typeface="Trebuchet MS" panose="020B0603020202020204" pitchFamily="34" charset="0"/>
              </a:rPr>
              <a:t>Opportunities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Positive outlook of the global construction industry, expected to increase at an annual rate of 3.5% during next 4 years driven by emerging markets and especially China</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Strategic restructuring with the disposal of non-essential business and restructuring of operations in selected countries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Signs of data-driven development roadmaps, limited to early phases yet</a:t>
            </a:r>
          </a:p>
        </p:txBody>
      </p:sp>
      <p:sp>
        <p:nvSpPr>
          <p:cNvPr id="6" name="Rectangle 5"/>
          <p:cNvSpPr/>
          <p:nvPr/>
        </p:nvSpPr>
        <p:spPr>
          <a:xfrm>
            <a:off x="6149876" y="3873474"/>
            <a:ext cx="5413325" cy="2268708"/>
          </a:xfrm>
          <a:prstGeom prst="rect">
            <a:avLst/>
          </a:prstGeom>
          <a:solidFill>
            <a:srgbClr val="EBC5D0"/>
          </a:solidFill>
          <a:ln w="9525" cap="rnd" cmpd="sng" algn="ctr">
            <a:solidFill>
              <a:srgbClr val="E71C57"/>
            </a:solidFill>
            <a:prstDash val="solid"/>
            <a:round/>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SzPct val="100000"/>
              <a:buFont typeface="Trebuchet MS" panose="020B0603020202020204" pitchFamily="34" charset="0"/>
              <a:buChar char="​"/>
            </a:pPr>
            <a:r>
              <a:rPr lang="en-US" sz="1400" dirty="0" smtClean="0">
                <a:solidFill>
                  <a:srgbClr val="E71C57"/>
                </a:solidFill>
                <a:latin typeface="Trebuchet MS" panose="020B0603020202020204" pitchFamily="34" charset="0"/>
              </a:rPr>
              <a:t>Threats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Changing regulations with increasing importance of environmental concerns in most geographies and continuously hardening regulations regarding products and disposals which could put </a:t>
            </a:r>
            <a:r>
              <a:rPr lang="en-US" sz="1100" dirty="0" err="1" smtClean="0">
                <a:solidFill>
                  <a:schemeClr val="tx1">
                    <a:lumMod val="100000"/>
                  </a:schemeClr>
                </a:solidFill>
                <a:latin typeface="Trebuchet MS" panose="020B0603020202020204" pitchFamily="34" charset="0"/>
              </a:rPr>
              <a:t>ClientCo</a:t>
            </a:r>
            <a:r>
              <a:rPr lang="en-US" sz="1100" dirty="0" smtClean="0">
                <a:solidFill>
                  <a:schemeClr val="tx1">
                    <a:lumMod val="100000"/>
                  </a:schemeClr>
                </a:solidFill>
                <a:latin typeface="Trebuchet MS" panose="020B0603020202020204" pitchFamily="34" charset="0"/>
              </a:rPr>
              <a:t> portfolio at risk, and require frequent assortment reviews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Unfavorable currency fluctuations which could cause increase </a:t>
            </a:r>
            <a:r>
              <a:rPr lang="en-US" sz="1100" dirty="0" err="1" smtClean="0">
                <a:solidFill>
                  <a:schemeClr val="tx1">
                    <a:lumMod val="100000"/>
                  </a:schemeClr>
                </a:solidFill>
                <a:latin typeface="Trebuchet MS" panose="020B0603020202020204" pitchFamily="34" charset="0"/>
              </a:rPr>
              <a:t>ClientCo's</a:t>
            </a:r>
            <a:r>
              <a:rPr lang="en-US" sz="1100" dirty="0" smtClean="0">
                <a:solidFill>
                  <a:schemeClr val="tx1">
                    <a:lumMod val="100000"/>
                  </a:schemeClr>
                </a:solidFill>
                <a:latin typeface="Trebuchet MS" panose="020B0603020202020204" pitchFamily="34" charset="0"/>
              </a:rPr>
              <a:t> expenses</a:t>
            </a:r>
          </a:p>
          <a:p>
            <a:pPr marL="324000" lvl="1" indent="-216000">
              <a:buClr>
                <a:schemeClr val="tx2">
                  <a:lumMod val="100000"/>
                </a:schemeClr>
              </a:buClr>
              <a:buSzPct val="100000"/>
              <a:buFont typeface="Trebuchet MS" panose="020B0603020202020204" pitchFamily="34" charset="0"/>
              <a:buChar char="•"/>
            </a:pPr>
            <a:r>
              <a:rPr lang="en-US" sz="1100" dirty="0" smtClean="0">
                <a:solidFill>
                  <a:schemeClr val="tx1">
                    <a:lumMod val="100000"/>
                  </a:schemeClr>
                </a:solidFill>
                <a:latin typeface="Trebuchet MS" panose="020B0603020202020204" pitchFamily="34" charset="0"/>
              </a:rPr>
              <a:t>Increasing digitization of business and operations exposes </a:t>
            </a:r>
            <a:r>
              <a:rPr lang="en-US" sz="1100" dirty="0" err="1" smtClean="0">
                <a:solidFill>
                  <a:schemeClr val="tx1">
                    <a:lumMod val="100000"/>
                  </a:schemeClr>
                </a:solidFill>
                <a:latin typeface="Trebuchet MS" panose="020B0603020202020204" pitchFamily="34" charset="0"/>
              </a:rPr>
              <a:t>ClientCo</a:t>
            </a:r>
            <a:r>
              <a:rPr lang="en-US" sz="1100" dirty="0" smtClean="0">
                <a:solidFill>
                  <a:schemeClr val="tx1">
                    <a:lumMod val="100000"/>
                  </a:schemeClr>
                </a:solidFill>
                <a:latin typeface="Trebuchet MS" panose="020B0603020202020204" pitchFamily="34" charset="0"/>
              </a:rPr>
              <a:t> to cyberattacks and cybersecurity vulnerabilities. Significant attacks could jeopardize company's growth or require significant applications and systems restructuration and incur exceptional costs</a:t>
            </a:r>
          </a:p>
          <a:p>
            <a:pPr marL="324000" lvl="1" indent="-216000">
              <a:buClr>
                <a:schemeClr val="tx2">
                  <a:lumMod val="100000"/>
                </a:schemeClr>
              </a:buClr>
              <a:buSzPct val="100000"/>
              <a:buFont typeface="Trebuchet MS" panose="020B0603020202020204" pitchFamily="34" charset="0"/>
              <a:buChar char="•"/>
            </a:pPr>
            <a:endParaRPr lang="en-US" sz="1100" dirty="0" smtClean="0">
              <a:solidFill>
                <a:schemeClr val="tx1">
                  <a:lumMod val="100000"/>
                </a:schemeClr>
              </a:solidFill>
              <a:latin typeface="Trebuchet MS" panose="020B0603020202020204" pitchFamily="34" charset="0"/>
            </a:endParaRPr>
          </a:p>
        </p:txBody>
      </p:sp>
      <p:sp>
        <p:nvSpPr>
          <p:cNvPr id="9" name="ee4pFootnotes"/>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smtClean="0">
                <a:solidFill>
                  <a:schemeClr val="bg1">
                    <a:lumMod val="50000"/>
                  </a:schemeClr>
                </a:solidFill>
                <a:latin typeface="Trebuchet MS" panose="020B0603020202020204" pitchFamily="34" charset="0"/>
                <a:cs typeface="Arial" pitchFamily="34" charset="0"/>
              </a:rPr>
              <a:t>Source</a:t>
            </a:r>
            <a:r>
              <a:rPr lang="en-US" sz="1000" dirty="0">
                <a:solidFill>
                  <a:schemeClr val="bg1">
                    <a:lumMod val="50000"/>
                  </a:schemeClr>
                </a:solidFill>
                <a:latin typeface="Trebuchet MS" panose="020B0603020202020204" pitchFamily="34" charset="0"/>
                <a:cs typeface="Arial" pitchFamily="34" charset="0"/>
              </a:rPr>
              <a:t>: </a:t>
            </a:r>
            <a:r>
              <a:rPr lang="en-US" sz="1000" dirty="0" smtClean="0">
                <a:solidFill>
                  <a:schemeClr val="bg1">
                    <a:lumMod val="50000"/>
                  </a:schemeClr>
                </a:solidFill>
                <a:latin typeface="Trebuchet MS" panose="020B0603020202020204" pitchFamily="34" charset="0"/>
                <a:cs typeface="Arial" pitchFamily="34" charset="0"/>
              </a:rPr>
              <a:t>Industry reports, brokers notes and BCG analysis</a:t>
            </a:r>
            <a:endParaRPr lang="en-US" sz="1000" dirty="0">
              <a:solidFill>
                <a:schemeClr val="bg1">
                  <a:lumMod val="50000"/>
                </a:schemeClr>
              </a:solidFill>
              <a:latin typeface="Trebuchet MS" panose="020B0603020202020204" pitchFamily="34" charset="0"/>
              <a:cs typeface="Arial" pitchFamily="34" charset="0"/>
            </a:endParaRPr>
          </a:p>
        </p:txBody>
      </p:sp>
    </p:spTree>
    <p:extLst>
      <p:ext uri="{BB962C8B-B14F-4D97-AF65-F5344CB8AC3E}">
        <p14:creationId xmlns:p14="http://schemas.microsoft.com/office/powerpoint/2010/main" val="3328178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0&quot; createSeparatingSlides=&quot;1&quot; createBackupSlide=&quot;0&quot; layoutId=&quot;227_1-4&quot; createSections=&quot;0&quot;&gt;&lt;columns&gt;&lt;column field=&quot;itemno&quot; label=&quot;No.&quot; checked=&quot;0&quot; leftSpacing=&quot;0&quot; rightSpacing=&quot;0&quot; dock=&quot;1&quot; fixedWidth=&quot;51.87527&quot; /&gt;&lt;column field=&quot;topic&quot; label=&quot;Topic&quot; leftSpacing=&quot;0&quot; rightDistribute=&quot;1&quot; dock=&quot;1&quot; rightSpacing=&quot;86.66107&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 /&gt;&lt;/agenda&gt;&lt;/contents&gt;&lt;/ee4p&gt;"/>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n.KAJR6Tfe0gJvBt1b2Z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Apxn9dBpRT66WWjDAEp5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nFhstqdFQFWaHgcfsfPgJw"/>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564</Words>
  <Application>Microsoft Office PowerPoint</Application>
  <PresentationFormat>Widescreen</PresentationFormat>
  <Paragraphs>42</Paragraphs>
  <Slides>5</Slides>
  <Notes>2</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ariant>
        <vt:lpstr>Custom Shows</vt:lpstr>
      </vt:variant>
      <vt:variant>
        <vt:i4>1</vt:i4>
      </vt:variant>
    </vt:vector>
  </HeadingPairs>
  <TitlesOfParts>
    <vt:vector size="10" baseType="lpstr">
      <vt:lpstr>Arial</vt:lpstr>
      <vt:lpstr>Trebuchet MS</vt:lpstr>
      <vt:lpstr>BCG Grid 16:9</vt:lpstr>
      <vt:lpstr>think-cell Slide</vt:lpstr>
      <vt:lpstr>Etude de cas FSF B2B Retail</vt:lpstr>
      <vt:lpstr>ClientCo summary</vt:lpstr>
      <vt:lpstr>ClientCo's SWOT Analysis</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Wilner, Laura</cp:lastModifiedBy>
  <cp:revision>457</cp:revision>
  <cp:lastPrinted>1999-12-31T23:00:00Z</cp:lastPrinted>
  <dcterms:created xsi:type="dcterms:W3CDTF">2019-10-30T17:12:22Z</dcterms:created>
  <dcterms:modified xsi:type="dcterms:W3CDTF">2019-11-13T08:34:11Z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