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2" r:id="rId3"/>
    <p:sldId id="257" r:id="rId4"/>
    <p:sldId id="264" r:id="rId5"/>
    <p:sldId id="267" r:id="rId6"/>
    <p:sldId id="266" r:id="rId7"/>
    <p:sldId id="265" r:id="rId8"/>
    <p:sldId id="268" r:id="rId9"/>
    <p:sldId id="269" r:id="rId10"/>
    <p:sldId id="271" r:id="rId11"/>
    <p:sldId id="272" r:id="rId12"/>
    <p:sldId id="270" r:id="rId13"/>
    <p:sldId id="273" r:id="rId14"/>
    <p:sldId id="275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60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pos="3923" userDrawn="1">
          <p15:clr>
            <a:srgbClr val="A4A3A4"/>
          </p15:clr>
        </p15:guide>
        <p15:guide id="11" pos="272" userDrawn="1">
          <p15:clr>
            <a:srgbClr val="A4A3A4"/>
          </p15:clr>
        </p15:guide>
        <p15:guide id="12" pos="7408" userDrawn="1">
          <p15:clr>
            <a:srgbClr val="A4A3A4"/>
          </p15:clr>
        </p15:guide>
        <p15:guide id="14" pos="3961" userDrawn="1">
          <p15:clr>
            <a:srgbClr val="A4A3A4"/>
          </p15:clr>
        </p15:guide>
        <p15:guide id="15" pos="3719" userDrawn="1">
          <p15:clr>
            <a:srgbClr val="A4A3A4"/>
          </p15:clr>
        </p15:guide>
        <p15:guide id="17" orient="horz" pos="2309" userDrawn="1">
          <p15:clr>
            <a:srgbClr val="A4A3A4"/>
          </p15:clr>
        </p15:guide>
        <p15:guide id="18" orient="horz" pos="691" userDrawn="1">
          <p15:clr>
            <a:srgbClr val="A4A3A4"/>
          </p15:clr>
        </p15:guide>
        <p15:guide id="19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B16"/>
    <a:srgbClr val="E2001A"/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1" autoAdjust="0"/>
    <p:restoredTop sz="91876" autoAdjust="0"/>
  </p:normalViewPr>
  <p:slideViewPr>
    <p:cSldViewPr showGuides="1">
      <p:cViewPr>
        <p:scale>
          <a:sx n="100" d="100"/>
          <a:sy n="100" d="100"/>
        </p:scale>
        <p:origin x="504" y="144"/>
      </p:cViewPr>
      <p:guideLst>
        <p:guide orient="horz" pos="3923"/>
        <p:guide pos="272"/>
        <p:guide pos="7408"/>
        <p:guide pos="3961"/>
        <p:guide pos="3719"/>
        <p:guide orient="horz" pos="2309"/>
        <p:guide orient="horz" pos="6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38C09-52C8-E244-A6D3-4B20B6F647FD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10208-73B9-084D-BAEA-2C1EDCC0F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36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BB2D-473E-4001-AEF2-40B6F6C8E08C}" type="datetimeFigureOut">
              <a:rPr lang="de-CH" smtClean="0"/>
              <a:t>07.09.18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5CF0-5FCF-41C9-B381-1D3C8AC05A9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2204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CopertinaAR20113stesa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018" b="4165"/>
          <a:stretch/>
        </p:blipFill>
        <p:spPr>
          <a:xfrm>
            <a:off x="0" y="1236663"/>
            <a:ext cx="12192000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7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156" b="7446"/>
          <a:stretch/>
        </p:blipFill>
        <p:spPr>
          <a:xfrm>
            <a:off x="0" y="1231900"/>
            <a:ext cx="12192000" cy="2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Thank you for your attention.</a:t>
            </a:r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59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3" b="20363"/>
          <a:stretch/>
        </p:blipFill>
        <p:spPr bwMode="auto">
          <a:xfrm>
            <a:off x="0" y="1236663"/>
            <a:ext cx="1219200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2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11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4" b="17065"/>
          <a:stretch/>
        </p:blipFill>
        <p:spPr>
          <a:xfrm>
            <a:off x="0" y="1236663"/>
            <a:ext cx="12192000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2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087439"/>
            <a:ext cx="11328400" cy="5140325"/>
          </a:xfrm>
          <a:solidFill>
            <a:schemeClr val="bg1">
              <a:lumMod val="95000"/>
            </a:schemeClr>
          </a:solidFill>
        </p:spPr>
        <p:txBody>
          <a:bodyPr tIns="57600"/>
          <a:lstStyle>
            <a:lvl1pPr marL="627063" indent="-541338">
              <a:buFont typeface="+mj-lt"/>
              <a:buAutoNum type="arabicPeriod"/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 dirty="0"/>
              <a:t>CSCS User Lab Day 2018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18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2349500"/>
            <a:ext cx="11328400" cy="1079500"/>
          </a:xfrm>
        </p:spPr>
        <p:txBody>
          <a:bodyPr lIns="0" tIns="0" rIns="0" bIns="7200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CSCS_RGB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9" descr="eth_logo_kurz_pos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09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 tIns="57600"/>
          <a:lstStyle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 dirty="0"/>
              <a:t>CSCS User Lab Day 2018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679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087438"/>
            <a:ext cx="5471584" cy="5140325"/>
          </a:xfrm>
        </p:spPr>
        <p:txBody>
          <a:bodyPr tIns="72000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8617" y="1087438"/>
            <a:ext cx="5471583" cy="5140325"/>
          </a:xfrm>
        </p:spPr>
        <p:txBody>
          <a:bodyPr tIns="72000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 dirty="0"/>
              <a:t>CSCS User Lab Day 2018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74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CSCS User Lab Day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t>‹#›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3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CSCS User Lab Day 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  <a:prstGeom prst="rect">
            <a:avLst/>
          </a:prstGeom>
        </p:spPr>
        <p:txBody>
          <a:bodyPr vert="horz" lIns="0" tIns="45720" rIns="0" bIns="72000" rtlCol="0" anchor="b" anchorCtr="0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087439"/>
            <a:ext cx="11328400" cy="50058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 dirty="0"/>
              <a:t>CSCS User Lab Day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6096000" y="6456392"/>
            <a:ext cx="0" cy="1440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4" descr="eth_logo_kurz_pos.eps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8213" y="6458507"/>
            <a:ext cx="815851" cy="1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6" descr="CSCS_2_RGB.eps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83" y="6302962"/>
            <a:ext cx="1081257" cy="43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2" r:id="rId3"/>
    <p:sldLayoutId id="2147483673" r:id="rId4"/>
    <p:sldLayoutId id="2147483662" r:id="rId5"/>
    <p:sldLayoutId id="2147483670" r:id="rId6"/>
    <p:sldLayoutId id="2147483652" r:id="rId7"/>
    <p:sldLayoutId id="2147483654" r:id="rId8"/>
    <p:sldLayoutId id="2147483655" r:id="rId9"/>
    <p:sldLayoutId id="2147483664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Clr>
          <a:srgbClr val="A60B1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Clr>
          <a:srgbClr val="A60B1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-cscs/arbor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-cscs/reframe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eth-cscs/refram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-cscs/reframe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Testing and Continuous Integration with </a:t>
            </a:r>
            <a:r>
              <a:rPr lang="en-US" dirty="0" err="1"/>
              <a:t>ReFrame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CSCS User Lab Day – Meet the Swiss National Supercomputing Centre</a:t>
            </a:r>
          </a:p>
          <a:p>
            <a:r>
              <a:rPr lang="en-US" dirty="0"/>
              <a:t>Vasileios </a:t>
            </a:r>
            <a:r>
              <a:rPr lang="en-US" dirty="0" err="1"/>
              <a:t>Karakasis</a:t>
            </a:r>
            <a:r>
              <a:rPr lang="en-US" dirty="0"/>
              <a:t>, CSCS</a:t>
            </a:r>
          </a:p>
          <a:p>
            <a:r>
              <a:rPr lang="en-US" dirty="0"/>
              <a:t>September 11, 2018</a:t>
            </a:r>
          </a:p>
        </p:txBody>
      </p:sp>
    </p:spTree>
    <p:extLst>
      <p:ext uri="{BB962C8B-B14F-4D97-AF65-F5344CB8AC3E}">
        <p14:creationId xmlns:p14="http://schemas.microsoft.com/office/powerpoint/2010/main" val="86529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16A8-F983-064B-8B22-9047FDCA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Regression Test Pipeline / How </a:t>
            </a:r>
            <a:r>
              <a:rPr lang="en-US" dirty="0" err="1"/>
              <a:t>ReFrame</a:t>
            </a:r>
            <a:r>
              <a:rPr lang="en-US" dirty="0"/>
              <a:t> Executes Tests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B92DE-9EBB-8B4E-981C-5205CFC15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D2198-B8C9-B54C-B580-0781A07B1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D176BC9-38F1-A84C-951A-E05591C7A39B}"/>
              </a:ext>
            </a:extLst>
          </p:cNvPr>
          <p:cNvSpPr txBox="1">
            <a:spLocks/>
          </p:cNvSpPr>
          <p:nvPr/>
        </p:nvSpPr>
        <p:spPr>
          <a:xfrm>
            <a:off x="419920" y="1078728"/>
            <a:ext cx="11328400" cy="406056"/>
          </a:xfrm>
          <a:prstGeom prst="rect">
            <a:avLst/>
          </a:prstGeom>
        </p:spPr>
        <p:txBody>
          <a:bodyPr vert="horz" wrap="none" lIns="0" tIns="0" rIns="0" bIns="7200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A series of well defined phases that each regression test goes through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072F6B01-21B4-1149-A90D-2631EB6A8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63" y="1644029"/>
            <a:ext cx="9689713" cy="4516391"/>
          </a:xfrm>
        </p:spPr>
      </p:pic>
    </p:spTree>
    <p:extLst>
      <p:ext uri="{BB962C8B-B14F-4D97-AF65-F5344CB8AC3E}">
        <p14:creationId xmlns:p14="http://schemas.microsoft.com/office/powerpoint/2010/main" val="131854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951B-2516-E241-B59F-59121547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Regression Test Pipeline / How </a:t>
            </a:r>
            <a:r>
              <a:rPr lang="en-US" dirty="0" err="1"/>
              <a:t>ReFrame</a:t>
            </a:r>
            <a:r>
              <a:rPr lang="en-US" dirty="0"/>
              <a:t> Executes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16C6-70DB-3140-BC7A-E114D2982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may skip some pipeline stages</a:t>
            </a:r>
          </a:p>
          <a:p>
            <a:pPr lvl="1"/>
            <a:r>
              <a:rPr lang="en-US" dirty="0"/>
              <a:t>Compile-only tests</a:t>
            </a:r>
          </a:p>
          <a:p>
            <a:pPr lvl="1"/>
            <a:r>
              <a:rPr lang="en-US" dirty="0"/>
              <a:t>Run-only tests</a:t>
            </a:r>
          </a:p>
          <a:p>
            <a:r>
              <a:rPr lang="en-US" dirty="0"/>
              <a:t>Users may define additional actions before or after every pipeline stage by overriding the corresponding methods of the regression test API.</a:t>
            </a:r>
          </a:p>
          <a:p>
            <a:pPr lvl="1"/>
            <a:r>
              <a:rPr lang="en-US" dirty="0"/>
              <a:t>E.g., override the setup stage for customizing the behavior of the test per programming environment and/or system partition.</a:t>
            </a:r>
          </a:p>
          <a:p>
            <a:endParaRPr lang="en-US" dirty="0"/>
          </a:p>
          <a:p>
            <a:r>
              <a:rPr lang="en-US" dirty="0"/>
              <a:t>Frontend passes through three phases and drives the execution of the tests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Regression test discovery and loading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Regression test selection (by name, tag, prog. environment support etc.)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Regression test listing or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834B9-BCA3-4747-9A58-0569733AA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320E7-6927-FC4D-8190-1EFE57D1E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498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1791-788A-394D-AD83-0BC6AF0A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ReFrame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B85E-2EB7-7F4A-94BF-839E161DC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Monaco" pitchFamily="2" charset="77"/>
              </a:rPr>
              <a:t>reframe -C /path/to/</a:t>
            </a:r>
            <a:r>
              <a:rPr lang="en-US" sz="2000" dirty="0" err="1">
                <a:solidFill>
                  <a:srgbClr val="C00000"/>
                </a:solidFill>
                <a:latin typeface="Monaco" pitchFamily="2" charset="77"/>
              </a:rPr>
              <a:t>config.py</a:t>
            </a:r>
            <a:r>
              <a:rPr lang="en-US" sz="2000" dirty="0">
                <a:solidFill>
                  <a:srgbClr val="C00000"/>
                </a:solidFill>
                <a:latin typeface="Monaco" pitchFamily="2" charset="77"/>
              </a:rPr>
              <a:t> -c /path/to/checks -r</a:t>
            </a:r>
          </a:p>
          <a:p>
            <a:endParaRPr lang="en-US" dirty="0"/>
          </a:p>
          <a:p>
            <a:r>
              <a:rPr lang="en-US" dirty="0" err="1"/>
              <a:t>ReFrame</a:t>
            </a:r>
            <a:r>
              <a:rPr lang="en-US" dirty="0"/>
              <a:t> uses three directories when running: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Stage directory</a:t>
            </a:r>
            <a:r>
              <a:rPr lang="en-US" dirty="0"/>
              <a:t>: Stores temporarily all the resources (static and generated) of the tests</a:t>
            </a:r>
          </a:p>
          <a:p>
            <a:pPr marL="1114425" lvl="2" indent="-257175"/>
            <a:r>
              <a:rPr lang="en-US" dirty="0"/>
              <a:t>Source code, input files, generated build script, generated job script, output etc.</a:t>
            </a:r>
          </a:p>
          <a:p>
            <a:pPr marL="1114425" lvl="2" indent="-257175"/>
            <a:r>
              <a:rPr lang="en-US" dirty="0"/>
              <a:t>This directory is removed if the test finishes successfully.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Output directory</a:t>
            </a:r>
            <a:r>
              <a:rPr lang="en-US" dirty="0"/>
              <a:t>: Keeps important files from the run for later reference</a:t>
            </a:r>
          </a:p>
          <a:p>
            <a:pPr marL="1114425" lvl="2" indent="-257175"/>
            <a:r>
              <a:rPr lang="en-US" dirty="0"/>
              <a:t>Job and build scripts, outputs and any user-specified files.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Performance log directory</a:t>
            </a:r>
            <a:r>
              <a:rPr lang="en-US" dirty="0"/>
              <a:t>: Keeps performance logs for the performance tests</a:t>
            </a:r>
          </a:p>
          <a:p>
            <a:endParaRPr lang="en-US" dirty="0"/>
          </a:p>
          <a:p>
            <a:r>
              <a:rPr lang="en-US" dirty="0" err="1"/>
              <a:t>ReFrame</a:t>
            </a:r>
            <a:r>
              <a:rPr lang="en-US" dirty="0"/>
              <a:t> generates a summary report at the end with detailed failure information.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DA419-C5ED-D84E-B026-4A5BD413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01CB0-DA34-0F42-B131-458336A2F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904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EBFB-D855-4F44-9118-CF2BD2AC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ReFrame</a:t>
            </a:r>
            <a:r>
              <a:rPr lang="en-US" dirty="0"/>
              <a:t> (sample output)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7837A-22C6-5341-80F8-329D16803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12E17-2435-3145-B7FA-96B20C7DD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3117ACF-0D98-F945-8F70-15A98E41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916832"/>
            <a:ext cx="10477164" cy="38884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[==========] Running 1 check(s)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[==========] Started on Fri Sep  7 15:32:50 2018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Monaco" pitchFamily="2" charset="77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[----------] started processing Example7Test (Matrix-vector multiplication using CUDA)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 </a:t>
            </a:r>
            <a:r>
              <a:rPr lang="en-US" sz="1400" dirty="0">
                <a:solidFill>
                  <a:srgbClr val="00B050"/>
                </a:solidFill>
                <a:latin typeface="Monaco" pitchFamily="2" charset="77"/>
              </a:rPr>
              <a:t>RUN</a:t>
            </a:r>
            <a:r>
              <a:rPr lang="en-US" sz="1400" dirty="0">
                <a:latin typeface="Monaco" pitchFamily="2" charset="77"/>
              </a:rPr>
              <a:t>      ] Example7Test on </a:t>
            </a:r>
            <a:r>
              <a:rPr lang="en-US" sz="1400" dirty="0" err="1">
                <a:latin typeface="Monaco" pitchFamily="2" charset="77"/>
              </a:rPr>
              <a:t>daint:gpu</a:t>
            </a:r>
            <a:r>
              <a:rPr lang="en-US" sz="1400" dirty="0">
                <a:latin typeface="Monaco" pitchFamily="2" charset="77"/>
              </a:rPr>
              <a:t> using </a:t>
            </a:r>
            <a:r>
              <a:rPr lang="en-US" sz="1400" dirty="0" err="1">
                <a:latin typeface="Monaco" pitchFamily="2" charset="77"/>
              </a:rPr>
              <a:t>PrgEnv</a:t>
            </a:r>
            <a:r>
              <a:rPr lang="en-US" sz="1400" dirty="0">
                <a:latin typeface="Monaco" pitchFamily="2" charset="77"/>
              </a:rPr>
              <a:t>-cray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       </a:t>
            </a:r>
            <a:r>
              <a:rPr lang="en-US" sz="1400" dirty="0">
                <a:solidFill>
                  <a:srgbClr val="00B050"/>
                </a:solidFill>
                <a:latin typeface="Monaco" pitchFamily="2" charset="77"/>
              </a:rPr>
              <a:t>OK</a:t>
            </a:r>
            <a:r>
              <a:rPr lang="en-US" sz="1400" dirty="0">
                <a:latin typeface="Monaco" pitchFamily="2" charset="77"/>
              </a:rPr>
              <a:t> ] Example7Test on </a:t>
            </a:r>
            <a:r>
              <a:rPr lang="en-US" sz="1400" dirty="0" err="1">
                <a:latin typeface="Monaco" pitchFamily="2" charset="77"/>
              </a:rPr>
              <a:t>daint:gpu</a:t>
            </a:r>
            <a:r>
              <a:rPr lang="en-US" sz="1400" dirty="0">
                <a:latin typeface="Monaco" pitchFamily="2" charset="77"/>
              </a:rPr>
              <a:t> using </a:t>
            </a:r>
            <a:r>
              <a:rPr lang="en-US" sz="1400" dirty="0" err="1">
                <a:latin typeface="Monaco" pitchFamily="2" charset="77"/>
              </a:rPr>
              <a:t>PrgEnv</a:t>
            </a:r>
            <a:r>
              <a:rPr lang="en-US" sz="1400" dirty="0">
                <a:latin typeface="Monaco" pitchFamily="2" charset="77"/>
              </a:rPr>
              <a:t>-cray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 </a:t>
            </a:r>
            <a:r>
              <a:rPr lang="en-US" sz="1400" dirty="0">
                <a:solidFill>
                  <a:srgbClr val="00B050"/>
                </a:solidFill>
                <a:latin typeface="Monaco" pitchFamily="2" charset="77"/>
              </a:rPr>
              <a:t>RUN</a:t>
            </a:r>
            <a:r>
              <a:rPr lang="en-US" sz="1400" dirty="0">
                <a:latin typeface="Monaco" pitchFamily="2" charset="77"/>
              </a:rPr>
              <a:t>      ] Example7Test on </a:t>
            </a:r>
            <a:r>
              <a:rPr lang="en-US" sz="1400" dirty="0" err="1">
                <a:latin typeface="Monaco" pitchFamily="2" charset="77"/>
              </a:rPr>
              <a:t>daint:gpu</a:t>
            </a:r>
            <a:r>
              <a:rPr lang="en-US" sz="1400" dirty="0">
                <a:latin typeface="Monaco" pitchFamily="2" charset="77"/>
              </a:rPr>
              <a:t> using </a:t>
            </a:r>
            <a:r>
              <a:rPr lang="en-US" sz="1400" dirty="0" err="1">
                <a:latin typeface="Monaco" pitchFamily="2" charset="77"/>
              </a:rPr>
              <a:t>PrgEnv</a:t>
            </a:r>
            <a:r>
              <a:rPr lang="en-US" sz="1400" dirty="0">
                <a:latin typeface="Monaco" pitchFamily="2" charset="77"/>
              </a:rPr>
              <a:t>-gnu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       </a:t>
            </a:r>
            <a:r>
              <a:rPr lang="en-US" sz="1400" dirty="0">
                <a:solidFill>
                  <a:srgbClr val="00B050"/>
                </a:solidFill>
                <a:latin typeface="Monaco" pitchFamily="2" charset="77"/>
              </a:rPr>
              <a:t>OK</a:t>
            </a:r>
            <a:r>
              <a:rPr lang="en-US" sz="1400" dirty="0">
                <a:latin typeface="Monaco" pitchFamily="2" charset="77"/>
              </a:rPr>
              <a:t> ] Example7Test on </a:t>
            </a:r>
            <a:r>
              <a:rPr lang="en-US" sz="1400" dirty="0" err="1">
                <a:latin typeface="Monaco" pitchFamily="2" charset="77"/>
              </a:rPr>
              <a:t>daint:gpu</a:t>
            </a:r>
            <a:r>
              <a:rPr lang="en-US" sz="1400" dirty="0">
                <a:latin typeface="Monaco" pitchFamily="2" charset="77"/>
              </a:rPr>
              <a:t> using </a:t>
            </a:r>
            <a:r>
              <a:rPr lang="en-US" sz="1400" dirty="0" err="1">
                <a:latin typeface="Monaco" pitchFamily="2" charset="77"/>
              </a:rPr>
              <a:t>PrgEnv</a:t>
            </a:r>
            <a:r>
              <a:rPr lang="en-US" sz="1400" dirty="0">
                <a:latin typeface="Monaco" pitchFamily="2" charset="77"/>
              </a:rPr>
              <a:t>-gnu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 </a:t>
            </a:r>
            <a:r>
              <a:rPr lang="en-US" sz="1400" dirty="0">
                <a:solidFill>
                  <a:srgbClr val="00B050"/>
                </a:solidFill>
                <a:latin typeface="Monaco" pitchFamily="2" charset="77"/>
              </a:rPr>
              <a:t>RUN</a:t>
            </a:r>
            <a:r>
              <a:rPr lang="en-US" sz="1400" dirty="0">
                <a:latin typeface="Monaco" pitchFamily="2" charset="77"/>
              </a:rPr>
              <a:t>      ] Example7Test on </a:t>
            </a:r>
            <a:r>
              <a:rPr lang="en-US" sz="1400" dirty="0" err="1">
                <a:latin typeface="Monaco" pitchFamily="2" charset="77"/>
              </a:rPr>
              <a:t>daint:gpu</a:t>
            </a:r>
            <a:r>
              <a:rPr lang="en-US" sz="1400" dirty="0">
                <a:latin typeface="Monaco" pitchFamily="2" charset="77"/>
              </a:rPr>
              <a:t> using </a:t>
            </a:r>
            <a:r>
              <a:rPr lang="en-US" sz="1400" dirty="0" err="1">
                <a:latin typeface="Monaco" pitchFamily="2" charset="77"/>
              </a:rPr>
              <a:t>PrgEnv-pgi</a:t>
            </a:r>
            <a:endParaRPr lang="en-US" sz="1400" dirty="0">
              <a:latin typeface="Monaco" pitchFamily="2" charset="77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       </a:t>
            </a:r>
            <a:r>
              <a:rPr lang="en-US" sz="1400" dirty="0">
                <a:solidFill>
                  <a:srgbClr val="00B050"/>
                </a:solidFill>
                <a:latin typeface="Monaco" pitchFamily="2" charset="77"/>
              </a:rPr>
              <a:t>OK</a:t>
            </a:r>
            <a:r>
              <a:rPr lang="en-US" sz="1400" dirty="0">
                <a:latin typeface="Monaco" pitchFamily="2" charset="77"/>
              </a:rPr>
              <a:t> ] Example7Test on </a:t>
            </a:r>
            <a:r>
              <a:rPr lang="en-US" sz="1400" dirty="0" err="1">
                <a:latin typeface="Monaco" pitchFamily="2" charset="77"/>
              </a:rPr>
              <a:t>daint:gpu</a:t>
            </a:r>
            <a:r>
              <a:rPr lang="en-US" sz="1400" dirty="0">
                <a:latin typeface="Monaco" pitchFamily="2" charset="77"/>
              </a:rPr>
              <a:t> using </a:t>
            </a:r>
            <a:r>
              <a:rPr lang="en-US" sz="1400" dirty="0" err="1">
                <a:latin typeface="Monaco" pitchFamily="2" charset="77"/>
              </a:rPr>
              <a:t>PrgEnv-pgi</a:t>
            </a:r>
            <a:endParaRPr lang="en-US" sz="1400" dirty="0">
              <a:latin typeface="Monaco" pitchFamily="2" charset="77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[----------] finished processing Example7Test (Matrix-vector multiplication using CUDA)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Monaco" pitchFamily="2" charset="77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  </a:t>
            </a:r>
            <a:r>
              <a:rPr lang="en-US" sz="1400" dirty="0">
                <a:solidFill>
                  <a:srgbClr val="00B050"/>
                </a:solidFill>
                <a:latin typeface="Monaco" pitchFamily="2" charset="77"/>
              </a:rPr>
              <a:t>PASSED</a:t>
            </a:r>
            <a:r>
              <a:rPr lang="en-US" sz="1400" dirty="0">
                <a:latin typeface="Monaco" pitchFamily="2" charset="77"/>
              </a:rPr>
              <a:t>  ] Ran 3 test case(s) from 1 check(s) (0 failure(s))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[==========] Finished on Fri Sep  7 15:33:42 2018</a:t>
            </a:r>
          </a:p>
        </p:txBody>
      </p:sp>
    </p:spTree>
    <p:extLst>
      <p:ext uri="{BB962C8B-B14F-4D97-AF65-F5344CB8AC3E}">
        <p14:creationId xmlns:p14="http://schemas.microsoft.com/office/powerpoint/2010/main" val="152702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E31B-53A7-D641-BB78-E526CFF4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ReFrame</a:t>
            </a:r>
            <a:r>
              <a:rPr lang="en-US" dirty="0"/>
              <a:t> (sample failure)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5038B-3318-334A-86F5-1D9635506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EF45A-93A5-0440-BC25-A61BA96D2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7FCF3C0-0F62-4C4F-A2F4-3D1F97CC4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96752"/>
            <a:ext cx="10477164" cy="4968552"/>
          </a:xfrm>
        </p:spPr>
        <p:txBody>
          <a:bodyPr numCol="1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[==========] Running 1 check(s)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[==========] Started on Fri Sep  7 16:40:12 2018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Monaco" pitchFamily="2" charset="77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[----------] started processing Example7Test (Matrix-vector multiplication using CUDA)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 </a:t>
            </a:r>
            <a:r>
              <a:rPr lang="en-US" sz="1400" dirty="0">
                <a:solidFill>
                  <a:srgbClr val="00B050"/>
                </a:solidFill>
                <a:latin typeface="Monaco" pitchFamily="2" charset="77"/>
              </a:rPr>
              <a:t>RUN</a:t>
            </a:r>
            <a:r>
              <a:rPr lang="en-US" sz="1400" dirty="0">
                <a:latin typeface="Monaco" pitchFamily="2" charset="77"/>
              </a:rPr>
              <a:t>      ] Example7Test on </a:t>
            </a:r>
            <a:r>
              <a:rPr lang="en-US" sz="1400" dirty="0" err="1">
                <a:latin typeface="Monaco" pitchFamily="2" charset="77"/>
              </a:rPr>
              <a:t>daint:gpu</a:t>
            </a:r>
            <a:r>
              <a:rPr lang="en-US" sz="1400" dirty="0">
                <a:latin typeface="Monaco" pitchFamily="2" charset="77"/>
              </a:rPr>
              <a:t> using </a:t>
            </a:r>
            <a:r>
              <a:rPr lang="en-US" sz="1400" dirty="0" err="1">
                <a:latin typeface="Monaco" pitchFamily="2" charset="77"/>
              </a:rPr>
              <a:t>PrgEnv</a:t>
            </a:r>
            <a:r>
              <a:rPr lang="en-US" sz="1400" dirty="0">
                <a:latin typeface="Monaco" pitchFamily="2" charset="77"/>
              </a:rPr>
              <a:t>-gnu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     </a:t>
            </a:r>
            <a:r>
              <a:rPr lang="en-US" sz="1400" dirty="0">
                <a:solidFill>
                  <a:srgbClr val="C00000"/>
                </a:solidFill>
                <a:latin typeface="Monaco" pitchFamily="2" charset="77"/>
              </a:rPr>
              <a:t>FAIL</a:t>
            </a:r>
            <a:r>
              <a:rPr lang="en-US" sz="1400" dirty="0">
                <a:latin typeface="Monaco" pitchFamily="2" charset="77"/>
              </a:rPr>
              <a:t> ] Example7Test on </a:t>
            </a:r>
            <a:r>
              <a:rPr lang="en-US" sz="1400" dirty="0" err="1">
                <a:latin typeface="Monaco" pitchFamily="2" charset="77"/>
              </a:rPr>
              <a:t>daint:gpu</a:t>
            </a:r>
            <a:r>
              <a:rPr lang="en-US" sz="1400" dirty="0">
                <a:latin typeface="Monaco" pitchFamily="2" charset="77"/>
              </a:rPr>
              <a:t> using </a:t>
            </a:r>
            <a:r>
              <a:rPr lang="en-US" sz="1400" dirty="0" err="1">
                <a:latin typeface="Monaco" pitchFamily="2" charset="77"/>
              </a:rPr>
              <a:t>PrgEnv</a:t>
            </a:r>
            <a:r>
              <a:rPr lang="en-US" sz="1400" dirty="0">
                <a:latin typeface="Monaco" pitchFamily="2" charset="77"/>
              </a:rPr>
              <a:t>-gnu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[----------] finished processing Example7Test (Matrix-vector multiplication using CUDA)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Monaco" pitchFamily="2" charset="77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  </a:t>
            </a:r>
            <a:r>
              <a:rPr lang="en-US" sz="1400" dirty="0">
                <a:solidFill>
                  <a:srgbClr val="C00000"/>
                </a:solidFill>
                <a:latin typeface="Monaco" pitchFamily="2" charset="77"/>
              </a:rPr>
              <a:t>FAILED</a:t>
            </a:r>
            <a:r>
              <a:rPr lang="en-US" sz="1400" dirty="0">
                <a:latin typeface="Monaco" pitchFamily="2" charset="77"/>
              </a:rPr>
              <a:t>  ] Ran 1 test case(s) from 1 check(s) (1 failure(s))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[==========] Finished on Fri Sep  7 16:40:22 2018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Monaco" pitchFamily="2" charset="77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==============================================================================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SUMMARY OF FAILURES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FAILURE INFO for Example7Test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  * System partition: </a:t>
            </a:r>
            <a:r>
              <a:rPr lang="en-US" sz="1400" dirty="0" err="1">
                <a:latin typeface="Monaco" pitchFamily="2" charset="77"/>
              </a:rPr>
              <a:t>daint:gpu</a:t>
            </a:r>
            <a:endParaRPr lang="en-US" sz="1400" dirty="0">
              <a:latin typeface="Monaco" pitchFamily="2" charset="77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  * Environment: </a:t>
            </a:r>
            <a:r>
              <a:rPr lang="en-US" sz="1400" dirty="0" err="1">
                <a:latin typeface="Monaco" pitchFamily="2" charset="77"/>
              </a:rPr>
              <a:t>PrgEnv</a:t>
            </a:r>
            <a:r>
              <a:rPr lang="en-US" sz="1400" dirty="0">
                <a:latin typeface="Monaco" pitchFamily="2" charset="77"/>
              </a:rPr>
              <a:t>-gnu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  * Stage directory: /path/to/stage/</a:t>
            </a:r>
            <a:r>
              <a:rPr lang="en-US" sz="1400" dirty="0" err="1">
                <a:latin typeface="Monaco" pitchFamily="2" charset="77"/>
              </a:rPr>
              <a:t>daint</a:t>
            </a:r>
            <a:r>
              <a:rPr lang="en-US" sz="1400" dirty="0">
                <a:latin typeface="Monaco" pitchFamily="2" charset="77"/>
              </a:rPr>
              <a:t>/</a:t>
            </a:r>
            <a:r>
              <a:rPr lang="en-US" sz="1400" dirty="0" err="1">
                <a:latin typeface="Monaco" pitchFamily="2" charset="77"/>
              </a:rPr>
              <a:t>gpu</a:t>
            </a:r>
            <a:r>
              <a:rPr lang="en-US" sz="1400" dirty="0">
                <a:latin typeface="Monaco" pitchFamily="2" charset="77"/>
              </a:rPr>
              <a:t>/</a:t>
            </a:r>
            <a:r>
              <a:rPr lang="en-US" sz="1400" dirty="0" err="1">
                <a:latin typeface="Monaco" pitchFamily="2" charset="77"/>
              </a:rPr>
              <a:t>PrgEnv</a:t>
            </a:r>
            <a:r>
              <a:rPr lang="en-US" sz="1400" dirty="0">
                <a:latin typeface="Monaco" pitchFamily="2" charset="77"/>
              </a:rPr>
              <a:t>-gnu/Example7Test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  * Job type: batch job (id=823427)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  * Maintainers: ['you-can-type-your-email-here']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  * Failing phase: performance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  * Reason: sanity error: 50.363125 is beyond reference value 70.0 (l=63.0, u=77.0)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25676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5C32-8D20-CD46-A630-90C8E742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ReFrame</a:t>
            </a:r>
            <a:r>
              <a:rPr lang="en-US" dirty="0"/>
              <a:t> (examining a failure)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8467-A762-AA43-95B4-0ED10F00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ReFrame</a:t>
            </a:r>
            <a:r>
              <a:rPr lang="en-US" dirty="0"/>
              <a:t> executes each test case from a separate stage directory:</a:t>
            </a:r>
          </a:p>
          <a:p>
            <a:pPr lvl="1"/>
            <a:r>
              <a:rPr lang="en-US" dirty="0">
                <a:latin typeface="Monaco" pitchFamily="2" charset="77"/>
              </a:rPr>
              <a:t>/path/to/stage/&lt;system&gt;/&lt;partition&gt;/&lt;</a:t>
            </a:r>
            <a:r>
              <a:rPr lang="en-US" dirty="0" err="1">
                <a:latin typeface="Monaco" pitchFamily="2" charset="77"/>
              </a:rPr>
              <a:t>testname</a:t>
            </a:r>
            <a:r>
              <a:rPr lang="en-US" dirty="0">
                <a:latin typeface="Monaco" pitchFamily="2" charset="77"/>
              </a:rPr>
              <a:t>&gt;/&lt;environ&gt;</a:t>
            </a:r>
          </a:p>
          <a:p>
            <a:pPr lvl="1"/>
            <a:endParaRPr lang="en-US" dirty="0">
              <a:latin typeface="Monaco" pitchFamily="2" charset="77"/>
            </a:endParaRPr>
          </a:p>
          <a:p>
            <a:r>
              <a:rPr lang="en-US" dirty="0"/>
              <a:t>Auto-generated build script and compilation’s standard output/error</a:t>
            </a:r>
          </a:p>
          <a:p>
            <a:pPr lvl="1"/>
            <a:r>
              <a:rPr lang="en-US" dirty="0" err="1">
                <a:latin typeface="Monaco" pitchFamily="2" charset="77"/>
              </a:rPr>
              <a:t>rfm</a:t>
            </a:r>
            <a:r>
              <a:rPr lang="en-US" dirty="0">
                <a:latin typeface="Monaco" pitchFamily="2" charset="77"/>
              </a:rPr>
              <a:t>_&lt;</a:t>
            </a:r>
            <a:r>
              <a:rPr lang="en-US" dirty="0" err="1">
                <a:latin typeface="Monaco" pitchFamily="2" charset="77"/>
              </a:rPr>
              <a:t>testname</a:t>
            </a:r>
            <a:r>
              <a:rPr lang="en-US" dirty="0">
                <a:latin typeface="Monaco" pitchFamily="2" charset="77"/>
              </a:rPr>
              <a:t>&gt;_</a:t>
            </a:r>
            <a:r>
              <a:rPr lang="en-US" dirty="0" err="1">
                <a:latin typeface="Monaco" pitchFamily="2" charset="77"/>
              </a:rPr>
              <a:t>build.sh</a:t>
            </a:r>
            <a:endParaRPr lang="en-US" dirty="0">
              <a:latin typeface="Monaco" pitchFamily="2" charset="77"/>
            </a:endParaRPr>
          </a:p>
          <a:p>
            <a:pPr lvl="1"/>
            <a:r>
              <a:rPr lang="en-US" dirty="0" err="1">
                <a:latin typeface="Monaco" pitchFamily="2" charset="77"/>
              </a:rPr>
              <a:t>rfm</a:t>
            </a:r>
            <a:r>
              <a:rPr lang="en-US" dirty="0">
                <a:latin typeface="Monaco" pitchFamily="2" charset="77"/>
              </a:rPr>
              <a:t>_&lt;</a:t>
            </a:r>
            <a:r>
              <a:rPr lang="en-US" dirty="0" err="1">
                <a:latin typeface="Monaco" pitchFamily="2" charset="77"/>
              </a:rPr>
              <a:t>testname</a:t>
            </a:r>
            <a:r>
              <a:rPr lang="en-US" dirty="0">
                <a:latin typeface="Monaco" pitchFamily="2" charset="77"/>
              </a:rPr>
              <a:t>&gt;_</a:t>
            </a:r>
            <a:r>
              <a:rPr lang="en-US" dirty="0" err="1">
                <a:latin typeface="Monaco" pitchFamily="2" charset="77"/>
              </a:rPr>
              <a:t>build.out</a:t>
            </a:r>
            <a:endParaRPr lang="en-US" dirty="0">
              <a:latin typeface="Monaco" pitchFamily="2" charset="77"/>
            </a:endParaRPr>
          </a:p>
          <a:p>
            <a:pPr lvl="1"/>
            <a:r>
              <a:rPr lang="en-US" dirty="0" err="1">
                <a:latin typeface="Monaco" pitchFamily="2" charset="77"/>
              </a:rPr>
              <a:t>rfm</a:t>
            </a:r>
            <a:r>
              <a:rPr lang="en-US" dirty="0">
                <a:latin typeface="Monaco" pitchFamily="2" charset="77"/>
              </a:rPr>
              <a:t>_&lt;</a:t>
            </a:r>
            <a:r>
              <a:rPr lang="en-US" dirty="0" err="1">
                <a:latin typeface="Monaco" pitchFamily="2" charset="77"/>
              </a:rPr>
              <a:t>testname</a:t>
            </a:r>
            <a:r>
              <a:rPr lang="en-US" dirty="0">
                <a:latin typeface="Monaco" pitchFamily="2" charset="77"/>
              </a:rPr>
              <a:t>&gt;_</a:t>
            </a:r>
            <a:r>
              <a:rPr lang="en-US" dirty="0" err="1">
                <a:latin typeface="Monaco" pitchFamily="2" charset="77"/>
              </a:rPr>
              <a:t>build.err</a:t>
            </a:r>
            <a:endParaRPr lang="en-US" dirty="0">
              <a:latin typeface="Monaco" pitchFamily="2" charset="77"/>
            </a:endParaRPr>
          </a:p>
          <a:p>
            <a:pPr lvl="1"/>
            <a:endParaRPr lang="en-US" dirty="0"/>
          </a:p>
          <a:p>
            <a:r>
              <a:rPr lang="en-US" dirty="0"/>
              <a:t>Auto-generated job script and execution’s standard output/error</a:t>
            </a:r>
          </a:p>
          <a:p>
            <a:pPr lvl="1"/>
            <a:r>
              <a:rPr lang="en-US" dirty="0" err="1">
                <a:latin typeface="Monaco" pitchFamily="2" charset="77"/>
              </a:rPr>
              <a:t>rfm</a:t>
            </a:r>
            <a:r>
              <a:rPr lang="en-US" dirty="0">
                <a:latin typeface="Monaco" pitchFamily="2" charset="77"/>
              </a:rPr>
              <a:t>_&lt;</a:t>
            </a:r>
            <a:r>
              <a:rPr lang="en-US" dirty="0" err="1">
                <a:latin typeface="Monaco" pitchFamily="2" charset="77"/>
              </a:rPr>
              <a:t>testname</a:t>
            </a:r>
            <a:r>
              <a:rPr lang="en-US" dirty="0">
                <a:latin typeface="Monaco" pitchFamily="2" charset="77"/>
              </a:rPr>
              <a:t>&gt;_</a:t>
            </a:r>
            <a:r>
              <a:rPr lang="en-US" dirty="0" err="1">
                <a:latin typeface="Monaco" pitchFamily="2" charset="77"/>
              </a:rPr>
              <a:t>job.sh</a:t>
            </a:r>
            <a:endParaRPr lang="en-US" dirty="0">
              <a:latin typeface="Monaco" pitchFamily="2" charset="77"/>
            </a:endParaRPr>
          </a:p>
          <a:p>
            <a:pPr lvl="1"/>
            <a:r>
              <a:rPr lang="en-US" dirty="0" err="1">
                <a:latin typeface="Monaco" pitchFamily="2" charset="77"/>
              </a:rPr>
              <a:t>rfm</a:t>
            </a:r>
            <a:r>
              <a:rPr lang="en-US" dirty="0">
                <a:latin typeface="Monaco" pitchFamily="2" charset="77"/>
              </a:rPr>
              <a:t>_&lt;</a:t>
            </a:r>
            <a:r>
              <a:rPr lang="en-US" dirty="0" err="1">
                <a:latin typeface="Monaco" pitchFamily="2" charset="77"/>
              </a:rPr>
              <a:t>testname</a:t>
            </a:r>
            <a:r>
              <a:rPr lang="en-US" dirty="0">
                <a:latin typeface="Monaco" pitchFamily="2" charset="77"/>
              </a:rPr>
              <a:t>&gt;_</a:t>
            </a:r>
            <a:r>
              <a:rPr lang="en-US" dirty="0" err="1">
                <a:latin typeface="Monaco" pitchFamily="2" charset="77"/>
              </a:rPr>
              <a:t>job.out</a:t>
            </a:r>
            <a:endParaRPr lang="en-US" dirty="0">
              <a:latin typeface="Monaco" pitchFamily="2" charset="77"/>
            </a:endParaRPr>
          </a:p>
          <a:p>
            <a:pPr lvl="1"/>
            <a:r>
              <a:rPr lang="en-US" dirty="0" err="1">
                <a:latin typeface="Monaco" pitchFamily="2" charset="77"/>
              </a:rPr>
              <a:t>rfm</a:t>
            </a:r>
            <a:r>
              <a:rPr lang="en-US" dirty="0">
                <a:latin typeface="Monaco" pitchFamily="2" charset="77"/>
              </a:rPr>
              <a:t>_&lt;</a:t>
            </a:r>
            <a:r>
              <a:rPr lang="en-US" dirty="0" err="1">
                <a:latin typeface="Monaco" pitchFamily="2" charset="77"/>
              </a:rPr>
              <a:t>testname</a:t>
            </a:r>
            <a:r>
              <a:rPr lang="en-US" dirty="0">
                <a:latin typeface="Monaco" pitchFamily="2" charset="77"/>
              </a:rPr>
              <a:t>&gt;_</a:t>
            </a:r>
            <a:r>
              <a:rPr lang="en-US" dirty="0" err="1">
                <a:latin typeface="Monaco" pitchFamily="2" charset="77"/>
              </a:rPr>
              <a:t>job.err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28EBC-CD66-AC43-B0BD-C32864D26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8A907-ABC6-9649-B457-2B8565F73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7729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39DC-D5F8-FE44-9005-F34D7617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ReFrame</a:t>
            </a:r>
            <a:r>
              <a:rPr lang="en-US" dirty="0"/>
              <a:t> (examining performance logs)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D565-06FB-734D-97DC-F5BC71E21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1189433"/>
          </a:xfrm>
        </p:spPr>
        <p:txBody>
          <a:bodyPr>
            <a:normAutofit/>
          </a:bodyPr>
          <a:lstStyle/>
          <a:p>
            <a:r>
              <a:rPr lang="en-US" dirty="0">
                <a:latin typeface="Monaco" pitchFamily="2" charset="77"/>
              </a:rPr>
              <a:t>/path/to/reframe/prefix/</a:t>
            </a:r>
            <a:r>
              <a:rPr lang="en-US" dirty="0" err="1">
                <a:latin typeface="Monaco" pitchFamily="2" charset="77"/>
              </a:rPr>
              <a:t>perflogs</a:t>
            </a:r>
            <a:r>
              <a:rPr lang="en-US" dirty="0">
                <a:latin typeface="Monaco" pitchFamily="2" charset="77"/>
              </a:rPr>
              <a:t>/&lt;</a:t>
            </a:r>
            <a:r>
              <a:rPr lang="en-US" dirty="0" err="1">
                <a:latin typeface="Monaco" pitchFamily="2" charset="77"/>
              </a:rPr>
              <a:t>testname</a:t>
            </a:r>
            <a:r>
              <a:rPr lang="en-US" dirty="0">
                <a:latin typeface="Monaco" pitchFamily="2" charset="77"/>
              </a:rPr>
              <a:t>&gt;.log</a:t>
            </a:r>
          </a:p>
          <a:p>
            <a:pPr lvl="1"/>
            <a:r>
              <a:rPr lang="en-US" dirty="0"/>
              <a:t>A single file named after the test’s name is updated every time the test is run</a:t>
            </a:r>
          </a:p>
          <a:p>
            <a:pPr lvl="1"/>
            <a:r>
              <a:rPr lang="en-US" dirty="0"/>
              <a:t>Log record output is fully configurable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8B39B-37C9-3C4B-9E3C-375F48891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E343A-8D0D-0145-B305-3D1F887A1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16</a:t>
            </a:fld>
            <a:endParaRPr lang="de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67E96-75B5-C14A-A97F-BF9475C35581}"/>
              </a:ext>
            </a:extLst>
          </p:cNvPr>
          <p:cNvSpPr txBox="1"/>
          <p:nvPr/>
        </p:nvSpPr>
        <p:spPr>
          <a:xfrm>
            <a:off x="342003" y="2434804"/>
            <a:ext cx="11484234" cy="769441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Monaco" pitchFamily="2" charset="77"/>
              </a:rPr>
              <a:t>2018-09-07T15:32:59|reframe 2.14-dev2|Example7Test on </a:t>
            </a:r>
            <a:r>
              <a:rPr lang="en-US" sz="1100" dirty="0" err="1">
                <a:latin typeface="Monaco" pitchFamily="2" charset="77"/>
              </a:rPr>
              <a:t>daint:gpu</a:t>
            </a:r>
            <a:r>
              <a:rPr lang="en-US" sz="1100" dirty="0">
                <a:latin typeface="Monaco" pitchFamily="2" charset="77"/>
              </a:rPr>
              <a:t> using </a:t>
            </a:r>
            <a:r>
              <a:rPr lang="en-US" sz="1100" dirty="0" err="1">
                <a:latin typeface="Monaco" pitchFamily="2" charset="77"/>
              </a:rPr>
              <a:t>PrgEnv-cray|jobid</a:t>
            </a:r>
            <a:r>
              <a:rPr lang="en-US" sz="1100" dirty="0">
                <a:latin typeface="Monaco" pitchFamily="2" charset="77"/>
              </a:rPr>
              <a:t>=823394|perf=49.71432|ref=50.0 (l=-0.1, u=0.1)</a:t>
            </a:r>
          </a:p>
          <a:p>
            <a:r>
              <a:rPr lang="en-US" sz="1100" dirty="0">
                <a:latin typeface="Monaco" pitchFamily="2" charset="77"/>
              </a:rPr>
              <a:t>2018-09-07T15:33:11|reframe 2.14-dev2|Example7Test on </a:t>
            </a:r>
            <a:r>
              <a:rPr lang="en-US" sz="1100" dirty="0" err="1">
                <a:latin typeface="Monaco" pitchFamily="2" charset="77"/>
              </a:rPr>
              <a:t>daint:gpu</a:t>
            </a:r>
            <a:r>
              <a:rPr lang="en-US" sz="1100" dirty="0">
                <a:latin typeface="Monaco" pitchFamily="2" charset="77"/>
              </a:rPr>
              <a:t> using </a:t>
            </a:r>
            <a:r>
              <a:rPr lang="en-US" sz="1100" dirty="0" err="1">
                <a:latin typeface="Monaco" pitchFamily="2" charset="77"/>
              </a:rPr>
              <a:t>PrgEnv-gnu|jobid</a:t>
            </a:r>
            <a:r>
              <a:rPr lang="en-US" sz="1100" dirty="0">
                <a:latin typeface="Monaco" pitchFamily="2" charset="77"/>
              </a:rPr>
              <a:t>=823395|perf=50.1609|ref=50.0 (l=-0.1, u=0.1)</a:t>
            </a:r>
          </a:p>
          <a:p>
            <a:r>
              <a:rPr lang="en-US" sz="1100" dirty="0">
                <a:latin typeface="Monaco" pitchFamily="2" charset="77"/>
              </a:rPr>
              <a:t>2018-09-07T15:33:42|reframe 2.14-dev2|Example7Test on </a:t>
            </a:r>
            <a:r>
              <a:rPr lang="en-US" sz="1100" dirty="0" err="1">
                <a:latin typeface="Monaco" pitchFamily="2" charset="77"/>
              </a:rPr>
              <a:t>daint:gpu</a:t>
            </a:r>
            <a:r>
              <a:rPr lang="en-US" sz="1100" dirty="0">
                <a:latin typeface="Monaco" pitchFamily="2" charset="77"/>
              </a:rPr>
              <a:t> using </a:t>
            </a:r>
            <a:r>
              <a:rPr lang="en-US" sz="1100" dirty="0" err="1">
                <a:latin typeface="Monaco" pitchFamily="2" charset="77"/>
              </a:rPr>
              <a:t>PrgEnv-pgi|jobid</a:t>
            </a:r>
            <a:r>
              <a:rPr lang="en-US" sz="1100" dirty="0">
                <a:latin typeface="Monaco" pitchFamily="2" charset="77"/>
              </a:rPr>
              <a:t>=823396|perf=51.078648|ref=50.0 (l=-0.1, u=0.1)</a:t>
            </a:r>
          </a:p>
          <a:p>
            <a:r>
              <a:rPr lang="en-US" sz="1100" dirty="0">
                <a:latin typeface="Monaco" pitchFamily="2" charset="77"/>
              </a:rPr>
              <a:t>2018-09-07T16:40:22|reframe 2.14-dev2|Example7Test on </a:t>
            </a:r>
            <a:r>
              <a:rPr lang="en-US" sz="1100" dirty="0" err="1">
                <a:latin typeface="Monaco" pitchFamily="2" charset="77"/>
              </a:rPr>
              <a:t>daint:gpu</a:t>
            </a:r>
            <a:r>
              <a:rPr lang="en-US" sz="1100" dirty="0">
                <a:latin typeface="Monaco" pitchFamily="2" charset="77"/>
              </a:rPr>
              <a:t> using </a:t>
            </a:r>
            <a:r>
              <a:rPr lang="en-US" sz="1100" dirty="0" err="1">
                <a:latin typeface="Monaco" pitchFamily="2" charset="77"/>
              </a:rPr>
              <a:t>PrgEnv-gnu|jobid</a:t>
            </a:r>
            <a:r>
              <a:rPr lang="en-US" sz="1100" dirty="0">
                <a:latin typeface="Monaco" pitchFamily="2" charset="77"/>
              </a:rPr>
              <a:t>=823427|perf=50.363125|ref=70.0 (l=-0.1, u=0.1)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D2DF03-A169-4846-B023-5D4AC1B094F1}"/>
              </a:ext>
            </a:extLst>
          </p:cNvPr>
          <p:cNvSpPr txBox="1">
            <a:spLocks/>
          </p:cNvSpPr>
          <p:nvPr/>
        </p:nvSpPr>
        <p:spPr>
          <a:xfrm>
            <a:off x="524849" y="3582497"/>
            <a:ext cx="4851071" cy="2044059"/>
          </a:xfrm>
          <a:prstGeom prst="rect">
            <a:avLst/>
          </a:prstGeom>
        </p:spPr>
        <p:txBody>
          <a:bodyPr vert="horz" lIns="0" tIns="5760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A60B1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ReFrame</a:t>
            </a:r>
            <a:r>
              <a:rPr lang="en-US" dirty="0"/>
              <a:t> can also send logs to a </a:t>
            </a:r>
            <a:r>
              <a:rPr lang="en-US" dirty="0" err="1"/>
              <a:t>Graylog</a:t>
            </a:r>
            <a:r>
              <a:rPr lang="en-US" dirty="0"/>
              <a:t> server, where you can plot them with web tools.</a:t>
            </a:r>
          </a:p>
          <a:p>
            <a:pPr lvl="1"/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9730F0-4658-EB40-A2A5-FF7A02459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549" y="3519576"/>
            <a:ext cx="6192688" cy="21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43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496E-0C05-B949-A36A-E6D10528C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ReFrame</a:t>
            </a:r>
            <a:r>
              <a:rPr lang="en-US" dirty="0"/>
              <a:t> with the CSCS CI service</a:t>
            </a:r>
          </a:p>
        </p:txBody>
      </p:sp>
    </p:spTree>
    <p:extLst>
      <p:ext uri="{BB962C8B-B14F-4D97-AF65-F5344CB8AC3E}">
        <p14:creationId xmlns:p14="http://schemas.microsoft.com/office/powerpoint/2010/main" val="209857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D087-FD67-0D43-B624-6B662E45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7067-D6C6-D346-9A90-8CDD8D1F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code: Arbor Library</a:t>
            </a:r>
          </a:p>
          <a:p>
            <a:pPr lvl="1"/>
            <a:r>
              <a:rPr lang="en-US" dirty="0"/>
              <a:t>A library for implementing performance portable network simulations of multi-compartment neuron models.</a:t>
            </a:r>
          </a:p>
          <a:p>
            <a:pPr lvl="1"/>
            <a:r>
              <a:rPr lang="en-US" dirty="0">
                <a:hlinkClick r:id="rId2"/>
              </a:rPr>
              <a:t>https://github.com/eth-cscs/arbor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Run the library’s unit tests with...</a:t>
            </a:r>
          </a:p>
          <a:p>
            <a:pPr lvl="2"/>
            <a:r>
              <a:rPr lang="en-US" dirty="0"/>
              <a:t>different supported compilers (GNU, Clang)</a:t>
            </a:r>
          </a:p>
          <a:p>
            <a:pPr lvl="2"/>
            <a:r>
              <a:rPr lang="en-US" dirty="0"/>
              <a:t>different code configurations (base, GPU-enabled, SIMD-enabled)</a:t>
            </a:r>
          </a:p>
          <a:p>
            <a:pPr lvl="1"/>
            <a:r>
              <a:rPr lang="en-US" dirty="0"/>
              <a:t>Reuse the same </a:t>
            </a:r>
            <a:r>
              <a:rPr lang="en-US" dirty="0" err="1"/>
              <a:t>ReFrame</a:t>
            </a:r>
            <a:r>
              <a:rPr lang="en-US" dirty="0"/>
              <a:t> tests for other target systems</a:t>
            </a:r>
          </a:p>
          <a:p>
            <a:pPr lvl="2"/>
            <a:r>
              <a:rPr lang="en-US" dirty="0"/>
              <a:t>My laptop (where Clang is available)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D4724-624E-3147-9653-B7481DA7F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616EF-645A-FF47-8639-BCC17E4BB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952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87E3-8C48-0345-85FA-511D3B5E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D5CCB-8E8E-AD43-A063-65990633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Jenkins VM is allowed to run only </a:t>
            </a:r>
            <a:r>
              <a:rPr lang="en-US" dirty="0" err="1"/>
              <a:t>sbatch</a:t>
            </a:r>
            <a:endParaRPr lang="en-US" dirty="0"/>
          </a:p>
          <a:p>
            <a:r>
              <a:rPr lang="en-US" dirty="0"/>
              <a:t>VM’s environment is completely different from the target environment (</a:t>
            </a:r>
            <a:r>
              <a:rPr lang="en-US" dirty="0" err="1"/>
              <a:t>Daint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ReFrame</a:t>
            </a:r>
            <a:r>
              <a:rPr lang="en-US" i="1" dirty="0"/>
              <a:t> cannot be run directly from the Jenkins VM, but...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we can configure it properly for </a:t>
            </a:r>
            <a:r>
              <a:rPr lang="en-US" i="1" dirty="0" err="1"/>
              <a:t>Daint’s</a:t>
            </a:r>
            <a:r>
              <a:rPr lang="en-US" i="1" dirty="0"/>
              <a:t> compute nodes and </a:t>
            </a:r>
            <a:r>
              <a:rPr lang="en-US" i="1" dirty="0" err="1"/>
              <a:t>sbatch</a:t>
            </a:r>
            <a:r>
              <a:rPr lang="en-US" i="1" dirty="0"/>
              <a:t>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7A18C-7A83-F349-A5DE-1F4B73CDE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FC436-0366-764E-AF0C-EA8BF0E40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007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Overview of </a:t>
            </a:r>
            <a:r>
              <a:rPr lang="en-US" dirty="0" err="1"/>
              <a:t>ReFrame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ReFrame</a:t>
            </a:r>
            <a:r>
              <a:rPr lang="en-US" dirty="0"/>
              <a:t> with CSCS’ CI infrastructure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CSCS User Lab Day 2018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620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62BB-B455-F046-9A62-E7E43C6E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1ACA-6056-394D-9BA5-3AC5370F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up the Jenkins project (as shown previously)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Prepare the code repository</a:t>
            </a:r>
          </a:p>
          <a:p>
            <a:pPr marL="857250" lvl="1" indent="-457200"/>
            <a:r>
              <a:rPr lang="en-US" dirty="0"/>
              <a:t>Add a </a:t>
            </a:r>
            <a:r>
              <a:rPr lang="en-US" dirty="0" err="1"/>
              <a:t>Jenkinsfile</a:t>
            </a:r>
            <a:r>
              <a:rPr lang="en-US" dirty="0"/>
              <a:t> at the top-level directory</a:t>
            </a:r>
          </a:p>
          <a:p>
            <a:pPr marL="857250" lvl="1" indent="-457200"/>
            <a:r>
              <a:rPr lang="en-US" dirty="0"/>
              <a:t>Add a batch script for running </a:t>
            </a:r>
            <a:r>
              <a:rPr lang="en-US" dirty="0" err="1"/>
              <a:t>ReFrame</a:t>
            </a:r>
            <a:r>
              <a:rPr lang="en-US" dirty="0"/>
              <a:t> on the compute nodes</a:t>
            </a:r>
          </a:p>
          <a:p>
            <a:pPr marL="857250" lvl="1" indent="-457200"/>
            <a:r>
              <a:rPr lang="en-US" dirty="0"/>
              <a:t>Add the </a:t>
            </a:r>
            <a:r>
              <a:rPr lang="en-US" dirty="0" err="1"/>
              <a:t>ReFrame</a:t>
            </a:r>
            <a:r>
              <a:rPr lang="en-US" dirty="0"/>
              <a:t> tests</a:t>
            </a:r>
          </a:p>
          <a:p>
            <a:pPr marL="857250" lvl="1" indent="-457200"/>
            <a:r>
              <a:rPr lang="en-US" dirty="0"/>
              <a:t>Add a </a:t>
            </a:r>
            <a:r>
              <a:rPr lang="en-US" dirty="0" err="1"/>
              <a:t>ReFrame</a:t>
            </a:r>
            <a:r>
              <a:rPr lang="en-US" dirty="0"/>
              <a:t> configuration file for the target systems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a pull request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4DE41-EA89-9945-89CB-8F179B1AB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A4F27-6449-DE44-81E8-38C9EFA2D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777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8026-BA53-CB4C-8C5F-AD4DABEE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repository set-up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774319-B060-264E-ADAB-6E834BBB9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193444"/>
            <a:ext cx="11328400" cy="297755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EE16B-F364-E74E-B030-EB3C2A101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BC8ED-90B2-1242-959A-000F93894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21</a:t>
            </a:fld>
            <a:endParaRPr lang="de-CH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9E83A7-1149-1A4C-8B8B-22DCDEAFE42A}"/>
              </a:ext>
            </a:extLst>
          </p:cNvPr>
          <p:cNvCxnSpPr/>
          <p:nvPr/>
        </p:nvCxnSpPr>
        <p:spPr>
          <a:xfrm flipH="1">
            <a:off x="1967541" y="3861048"/>
            <a:ext cx="1248139" cy="28803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F16DC-000B-AF41-BB4E-509F11193656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2218902" y="4533927"/>
            <a:ext cx="924770" cy="109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E8AEFC-D8D3-F548-BBC9-C95EEC31DDDC}"/>
              </a:ext>
            </a:extLst>
          </p:cNvPr>
          <p:cNvCxnSpPr>
            <a:cxnSpLocks/>
          </p:cNvCxnSpPr>
          <p:nvPr/>
        </p:nvCxnSpPr>
        <p:spPr>
          <a:xfrm flipH="1" flipV="1">
            <a:off x="1967542" y="4941168"/>
            <a:ext cx="1248138" cy="35123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09A764-4839-B54C-AD0D-D6DE0F28B8AF}"/>
              </a:ext>
            </a:extLst>
          </p:cNvPr>
          <p:cNvSpPr txBox="1"/>
          <p:nvPr/>
        </p:nvSpPr>
        <p:spPr>
          <a:xfrm>
            <a:off x="4547969" y="5805264"/>
            <a:ext cx="721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Demo branch: https://</a:t>
            </a:r>
            <a:r>
              <a:rPr lang="en-US" i="1" dirty="0" err="1"/>
              <a:t>github.com</a:t>
            </a:r>
            <a:r>
              <a:rPr lang="en-US" i="1" dirty="0"/>
              <a:t>/</a:t>
            </a:r>
            <a:r>
              <a:rPr lang="en-US" i="1" dirty="0" err="1"/>
              <a:t>vkarak</a:t>
            </a:r>
            <a:r>
              <a:rPr lang="en-US" i="1" dirty="0"/>
              <a:t>/arbor/tree/ci/reframe-tests/ci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41FA4-2B30-FA4B-8109-66766F381D19}"/>
              </a:ext>
            </a:extLst>
          </p:cNvPr>
          <p:cNvSpPr txBox="1"/>
          <p:nvPr/>
        </p:nvSpPr>
        <p:spPr>
          <a:xfrm>
            <a:off x="3143672" y="4211851"/>
            <a:ext cx="349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 script to launch 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ReFrame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the compute nodes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43BAA-3561-4442-A657-5F3C10DFD8B3}"/>
              </a:ext>
            </a:extLst>
          </p:cNvPr>
          <p:cNvSpPr txBox="1"/>
          <p:nvPr/>
        </p:nvSpPr>
        <p:spPr>
          <a:xfrm>
            <a:off x="3219172" y="361361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ReFrame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tests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CFFF-7B09-CE46-A069-8F98B05F407D}"/>
              </a:ext>
            </a:extLst>
          </p:cNvPr>
          <p:cNvSpPr txBox="1"/>
          <p:nvPr/>
        </p:nvSpPr>
        <p:spPr>
          <a:xfrm>
            <a:off x="3218880" y="512723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ReFrame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config</a:t>
            </a:r>
          </a:p>
        </p:txBody>
      </p:sp>
    </p:spTree>
    <p:extLst>
      <p:ext uri="{BB962C8B-B14F-4D97-AF65-F5344CB8AC3E}">
        <p14:creationId xmlns:p14="http://schemas.microsoft.com/office/powerpoint/2010/main" val="3255318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9FDB-0D6A-F14F-AFEC-9611F659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ReFrame</a:t>
            </a:r>
            <a:r>
              <a:rPr lang="en-US" dirty="0"/>
              <a:t> Configuration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B8307-257A-8342-9625-C1C02F63E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5B307-FC86-964A-BB0B-C460F5541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22</a:t>
            </a:fld>
            <a:endParaRPr lang="de-CH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6C6BB2-E511-3747-85D9-9061A8D4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Daint</a:t>
            </a:r>
            <a:endParaRPr lang="en-US" dirty="0"/>
          </a:p>
          <a:p>
            <a:pPr lvl="1"/>
            <a:r>
              <a:rPr lang="en-US" dirty="0"/>
              <a:t>Job scheduler: </a:t>
            </a:r>
            <a:r>
              <a:rPr lang="en-US" dirty="0" err="1">
                <a:latin typeface="Monaco" pitchFamily="2" charset="77"/>
              </a:rPr>
              <a:t>local+srun</a:t>
            </a:r>
            <a:r>
              <a:rPr lang="en-US" dirty="0"/>
              <a:t> (i.e., do not submit any job, but use </a:t>
            </a:r>
            <a:r>
              <a:rPr lang="en-US" dirty="0" err="1"/>
              <a:t>srun</a:t>
            </a:r>
            <a:r>
              <a:rPr lang="en-US" dirty="0"/>
              <a:t> to parallel launch executables)</a:t>
            </a:r>
          </a:p>
          <a:p>
            <a:pPr lvl="1"/>
            <a:r>
              <a:rPr lang="en-US" dirty="0"/>
              <a:t>Programming environments: Cray, GNU, Intel, PGI</a:t>
            </a:r>
          </a:p>
          <a:p>
            <a:endParaRPr lang="en-US" dirty="0"/>
          </a:p>
          <a:p>
            <a:r>
              <a:rPr lang="en-US" dirty="0"/>
              <a:t>My laptop</a:t>
            </a:r>
          </a:p>
          <a:p>
            <a:pPr lvl="1"/>
            <a:r>
              <a:rPr lang="en-US" dirty="0"/>
              <a:t>Job scheduler: </a:t>
            </a:r>
            <a:r>
              <a:rPr lang="en-US" dirty="0">
                <a:latin typeface="Monaco" pitchFamily="2" charset="77"/>
              </a:rPr>
              <a:t>local</a:t>
            </a:r>
            <a:r>
              <a:rPr lang="en-US" dirty="0"/>
              <a:t> (i.e., do not submit any job and do not use any parallel launcher)</a:t>
            </a:r>
          </a:p>
          <a:p>
            <a:pPr lvl="1"/>
            <a:r>
              <a:rPr lang="en-US" dirty="0"/>
              <a:t>Programming environments: Clang</a:t>
            </a:r>
          </a:p>
          <a:p>
            <a:endParaRPr lang="en-US" dirty="0"/>
          </a:p>
          <a:p>
            <a:r>
              <a:rPr lang="en-US" dirty="0"/>
              <a:t>Other systems (such as </a:t>
            </a:r>
            <a:r>
              <a:rPr lang="en-US" dirty="0" err="1"/>
              <a:t>TravisCI’s</a:t>
            </a:r>
            <a:r>
              <a:rPr lang="en-US" dirty="0"/>
              <a:t> VMs) etc. </a:t>
            </a:r>
          </a:p>
        </p:txBody>
      </p:sp>
    </p:spTree>
    <p:extLst>
      <p:ext uri="{BB962C8B-B14F-4D97-AF65-F5344CB8AC3E}">
        <p14:creationId xmlns:p14="http://schemas.microsoft.com/office/powerpoint/2010/main" val="39228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BC05-5FDE-B54C-9902-77B46090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ReFrame</a:t>
            </a:r>
            <a:r>
              <a:rPr lang="en-US" dirty="0"/>
              <a:t> Tests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1A089B-3D6B-724C-B4CD-CA86F1F0E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024" y="908051"/>
            <a:ext cx="5100353" cy="51403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66AEA-BDC5-7F49-99ED-7CA8E49B5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BAD86-9317-DF4E-8636-14301180E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23</a:t>
            </a:fld>
            <a:endParaRPr lang="de-CH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BC406C-DDA5-0445-A162-EBDBB791349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702767" y="1231217"/>
            <a:ext cx="1329337" cy="41916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C8498F-4E42-5F48-A86A-53C04CD41C27}"/>
              </a:ext>
            </a:extLst>
          </p:cNvPr>
          <p:cNvSpPr txBox="1"/>
          <p:nvPr/>
        </p:nvSpPr>
        <p:spPr>
          <a:xfrm>
            <a:off x="2927648" y="90805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systems and </a:t>
            </a:r>
          </a:p>
          <a:p>
            <a:r>
              <a:rPr lang="en-US" dirty="0"/>
              <a:t>valid prog. environments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C7B00C-FC62-C940-A154-2BC266B674C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820762" y="1954729"/>
            <a:ext cx="2211342" cy="767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E58160-23D3-5A43-883C-5C0244C7B2E4}"/>
              </a:ext>
            </a:extLst>
          </p:cNvPr>
          <p:cNvSpPr txBox="1"/>
          <p:nvPr/>
        </p:nvSpPr>
        <p:spPr>
          <a:xfrm>
            <a:off x="1967542" y="1770063"/>
            <a:ext cx="285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Top-level source directory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25A4F6-919D-E446-A48C-C4DF37FA5170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748753" y="2135781"/>
            <a:ext cx="2283351" cy="30610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512545-68B8-F74B-BAF2-CF097FDB3700}"/>
              </a:ext>
            </a:extLst>
          </p:cNvPr>
          <p:cNvSpPr txBox="1"/>
          <p:nvPr/>
        </p:nvSpPr>
        <p:spPr>
          <a:xfrm>
            <a:off x="2295992" y="2257216"/>
            <a:ext cx="2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the unit tests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C8F4B-559E-ED46-B09A-9354F74710DA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4737220" y="2742531"/>
            <a:ext cx="2283351" cy="20249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37DCB1-123E-1C44-B6E8-A28C98E843A8}"/>
              </a:ext>
            </a:extLst>
          </p:cNvPr>
          <p:cNvSpPr txBox="1"/>
          <p:nvPr/>
        </p:nvSpPr>
        <p:spPr>
          <a:xfrm>
            <a:off x="1775520" y="2760361"/>
            <a:ext cx="296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for PASSED in </a:t>
            </a:r>
            <a:r>
              <a:rPr lang="en-US" dirty="0" err="1"/>
              <a:t>stdout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CE4166-66D5-DC48-8DF4-5ED35F843D8D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665212" y="3773085"/>
            <a:ext cx="2510908" cy="31055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672F7EA-E82A-5242-9891-7A9218EEAC65}"/>
              </a:ext>
            </a:extLst>
          </p:cNvPr>
          <p:cNvSpPr txBox="1"/>
          <p:nvPr/>
        </p:nvSpPr>
        <p:spPr>
          <a:xfrm>
            <a:off x="1956008" y="3311420"/>
            <a:ext cx="2709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Setup the corresponding </a:t>
            </a:r>
            <a:r>
              <a:rPr lang="en-US" dirty="0" err="1"/>
              <a:t>CMake</a:t>
            </a:r>
            <a:r>
              <a:rPr lang="en-US" dirty="0"/>
              <a:t> flags from the current environment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68849EE-68E2-E842-B368-88333DD0954E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4332221" y="4556701"/>
            <a:ext cx="2843899" cy="19901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64D1631-728E-C24C-A657-90A8E76CE90F}"/>
              </a:ext>
            </a:extLst>
          </p:cNvPr>
          <p:cNvSpPr txBox="1"/>
          <p:nvPr/>
        </p:nvSpPr>
        <p:spPr>
          <a:xfrm>
            <a:off x="2605200" y="4372035"/>
            <a:ext cx="172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build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80AA8D3-61A5-8143-B5C0-1905CA795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39" y="869519"/>
            <a:ext cx="5956300" cy="2819400"/>
          </a:xfrm>
          <a:prstGeom prst="rect">
            <a:avLst/>
          </a:prstGeom>
          <a:ln w="38100">
            <a:solidFill>
              <a:schemeClr val="accent6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4A9B0FF-CE79-1F4D-9F0A-C9239F39F4E3}"/>
              </a:ext>
            </a:extLst>
          </p:cNvPr>
          <p:cNvSpPr txBox="1"/>
          <p:nvPr/>
        </p:nvSpPr>
        <p:spPr>
          <a:xfrm>
            <a:off x="8198615" y="453752"/>
            <a:ext cx="3812709" cy="64633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You can use inheritance to avoid redefining common functionality!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7C68CBE-43DE-1F4F-B093-500879228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5" y="996107"/>
            <a:ext cx="6756400" cy="4546600"/>
          </a:xfrm>
          <a:prstGeom prst="rect">
            <a:avLst/>
          </a:prstGeom>
          <a:ln w="38100">
            <a:solidFill>
              <a:schemeClr val="accent6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F0CCCCF-4983-2D40-A5CD-487CDC0E7632}"/>
              </a:ext>
            </a:extLst>
          </p:cNvPr>
          <p:cNvSpPr txBox="1"/>
          <p:nvPr/>
        </p:nvSpPr>
        <p:spPr>
          <a:xfrm>
            <a:off x="301633" y="5121717"/>
            <a:ext cx="3052050" cy="646331"/>
          </a:xfrm>
          <a:prstGeom prst="rect">
            <a:avLst/>
          </a:prstGeom>
          <a:ln w="38100">
            <a:solidFill>
              <a:schemeClr val="accent6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Use parameterized tests to create test factories!</a:t>
            </a:r>
          </a:p>
        </p:txBody>
      </p:sp>
    </p:spTree>
    <p:extLst>
      <p:ext uri="{BB962C8B-B14F-4D97-AF65-F5344CB8AC3E}">
        <p14:creationId xmlns:p14="http://schemas.microsoft.com/office/powerpoint/2010/main" val="201049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4" grpId="0"/>
      <p:bldP spid="29" grpId="0"/>
      <p:bldP spid="36" grpId="0"/>
      <p:bldP spid="43" grpId="0"/>
      <p:bldP spid="54" grpId="0" animBg="1"/>
      <p:bldP spid="5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5564-4301-1E42-8E5C-229E69BE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4ED0C-3BA7-3A42-AC24-0922038D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41361"/>
          </a:xfrm>
        </p:spPr>
        <p:txBody>
          <a:bodyPr/>
          <a:lstStyle/>
          <a:p>
            <a:r>
              <a:rPr lang="en-US" dirty="0"/>
              <a:t>As soon as you open a PR or push to the PR, CSCS’ CI will be triggered.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52AF2-BE6A-764A-ADD3-BF145004E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9EB76-5F38-5142-9D6B-72E6499F1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24</a:t>
            </a:fld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6D721-A5F6-9B4B-87DC-93B1E5C90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808188"/>
            <a:ext cx="9829800" cy="337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94FA2-B136-4447-BB0B-B2B281FE5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08" y="1820888"/>
            <a:ext cx="9791700" cy="3365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C8F67C-7DE2-9F48-8EA1-091B4018BB54}"/>
              </a:ext>
            </a:extLst>
          </p:cNvPr>
          <p:cNvSpPr txBox="1"/>
          <p:nvPr/>
        </p:nvSpPr>
        <p:spPr>
          <a:xfrm>
            <a:off x="6084120" y="5636724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Demo PR: https://</a:t>
            </a:r>
            <a:r>
              <a:rPr lang="en-US" i="1" dirty="0" err="1"/>
              <a:t>github.com</a:t>
            </a:r>
            <a:r>
              <a:rPr lang="en-US" i="1" dirty="0"/>
              <a:t>/</a:t>
            </a:r>
            <a:r>
              <a:rPr lang="en-US" i="1" dirty="0" err="1"/>
              <a:t>vkarak</a:t>
            </a:r>
            <a:r>
              <a:rPr lang="en-US" i="1" dirty="0"/>
              <a:t>/arbor/pull/4</a:t>
            </a:r>
          </a:p>
        </p:txBody>
      </p:sp>
    </p:spTree>
    <p:extLst>
      <p:ext uri="{BB962C8B-B14F-4D97-AF65-F5344CB8AC3E}">
        <p14:creationId xmlns:p14="http://schemas.microsoft.com/office/powerpoint/2010/main" val="236041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160E-B72C-CB4B-8529-95786DC1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</a:t>
            </a:r>
            <a:r>
              <a:rPr lang="en-US" dirty="0" err="1"/>
              <a:t>ReFrame’s</a:t>
            </a:r>
            <a:r>
              <a:rPr lang="en-US" dirty="0"/>
              <a:t> Output Inside Jenkins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5FB59-5825-6D44-BB51-21E4E6FDC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45A3F-6430-224F-AA0C-FF85FAF57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25</a:t>
            </a:fld>
            <a:endParaRPr lang="de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8F0522-8C56-3941-B863-63212DACD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764704"/>
            <a:ext cx="7441991" cy="628193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8EA3B6-D398-5843-A6E4-2C02AD284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61" y="929005"/>
            <a:ext cx="4874842" cy="5487680"/>
          </a:xfrm>
          <a:effectLst>
            <a:outerShdw blurRad="50800" dist="1270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5412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8D98-C63F-CD4D-8FB2-310282F0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4CD9-6C9C-DB42-944C-87145825B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ReFrame</a:t>
            </a:r>
            <a:r>
              <a:rPr lang="en-US" dirty="0"/>
              <a:t> is a powerful tool that allows you to leverage continuous integration in an HPC environment without having to deal with the low-level system interaction details.</a:t>
            </a:r>
          </a:p>
          <a:p>
            <a:pPr lvl="1"/>
            <a:r>
              <a:rPr lang="en-US" dirty="0"/>
              <a:t>High-level tests written in Python</a:t>
            </a:r>
          </a:p>
          <a:p>
            <a:pPr lvl="1"/>
            <a:r>
              <a:rPr lang="en-US" dirty="0"/>
              <a:t>Portability across HPC system platforms</a:t>
            </a:r>
          </a:p>
          <a:p>
            <a:pPr lvl="1"/>
            <a:r>
              <a:rPr lang="en-US" dirty="0"/>
              <a:t>Comprehensive reports and reproducible methods</a:t>
            </a:r>
          </a:p>
          <a:p>
            <a:r>
              <a:rPr lang="en-US" dirty="0" err="1"/>
              <a:t>ReFrame</a:t>
            </a:r>
            <a:r>
              <a:rPr lang="en-US" dirty="0"/>
              <a:t> is being actively developed with a monthly release-cycle.</a:t>
            </a:r>
          </a:p>
          <a:p>
            <a:r>
              <a:rPr lang="en-US" dirty="0"/>
              <a:t>New features to come</a:t>
            </a:r>
          </a:p>
          <a:p>
            <a:pPr lvl="1"/>
            <a:r>
              <a:rPr lang="en-US" dirty="0"/>
              <a:t>Full integration with CSCS’ CI service (no need for the intermediate submission script)</a:t>
            </a:r>
          </a:p>
          <a:p>
            <a:pPr lvl="1"/>
            <a:r>
              <a:rPr lang="en-US" dirty="0"/>
              <a:t>Better integration with Jenkins</a:t>
            </a:r>
          </a:p>
          <a:p>
            <a:pPr lvl="1"/>
            <a:r>
              <a:rPr lang="en-US" dirty="0"/>
              <a:t>Frontend improvements</a:t>
            </a:r>
          </a:p>
          <a:p>
            <a:pPr lvl="1"/>
            <a:r>
              <a:rPr lang="en-US" dirty="0"/>
              <a:t>Test dependencies</a:t>
            </a:r>
          </a:p>
          <a:p>
            <a:pPr lvl="1"/>
            <a:r>
              <a:rPr lang="en-US" dirty="0" err="1"/>
              <a:t>RegressionTest</a:t>
            </a:r>
            <a:r>
              <a:rPr lang="en-US" dirty="0"/>
              <a:t> API improvements</a:t>
            </a:r>
          </a:p>
          <a:p>
            <a:r>
              <a:rPr lang="en-US" dirty="0"/>
              <a:t>Bug reports, feature requests, help @ </a:t>
            </a:r>
            <a:r>
              <a:rPr lang="en-US" dirty="0">
                <a:hlinkClick r:id="rId2"/>
              </a:rPr>
              <a:t>https://github.com/eth-cscs/reframe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1E406-896D-1048-8D5D-8C787C5B8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6292C-CD65-1947-9121-28DC71D10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9710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16477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ReFrame</a:t>
            </a:r>
            <a:r>
              <a:rPr lang="en-US" dirty="0"/>
              <a:t>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CSCS User Lab Day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62F6EE7-AECB-204C-BDF1-B7927A3F496C}"/>
              </a:ext>
            </a:extLst>
          </p:cNvPr>
          <p:cNvSpPr txBox="1">
            <a:spLocks/>
          </p:cNvSpPr>
          <p:nvPr/>
        </p:nvSpPr>
        <p:spPr>
          <a:xfrm>
            <a:off x="431800" y="1197638"/>
            <a:ext cx="5664200" cy="4572303"/>
          </a:xfrm>
          <a:prstGeom prst="rect">
            <a:avLst/>
          </a:prstGeom>
        </p:spPr>
        <p:txBody>
          <a:bodyPr vert="horz" lIns="0" tIns="5760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A60B1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A new regression testing framework that</a:t>
            </a:r>
          </a:p>
          <a:p>
            <a:pPr marL="762000" indent="-388938"/>
            <a:endParaRPr lang="en-US" dirty="0"/>
          </a:p>
          <a:p>
            <a:pPr marL="762000" indent="-388938"/>
            <a:r>
              <a:rPr lang="en-US" dirty="0"/>
              <a:t>allows writing </a:t>
            </a:r>
            <a:r>
              <a:rPr lang="en-US" b="1" dirty="0"/>
              <a:t>portable </a:t>
            </a:r>
            <a:r>
              <a:rPr lang="en-US" dirty="0"/>
              <a:t>HPC regression tests in Python,</a:t>
            </a:r>
          </a:p>
          <a:p>
            <a:pPr marL="762000" indent="-388938"/>
            <a:r>
              <a:rPr lang="en-US" b="1" dirty="0"/>
              <a:t>abstracts away</a:t>
            </a:r>
            <a:r>
              <a:rPr lang="en-US" dirty="0"/>
              <a:t> the system interaction details,</a:t>
            </a:r>
          </a:p>
          <a:p>
            <a:pPr marL="762000" indent="-388938"/>
            <a:r>
              <a:rPr lang="en-US" dirty="0"/>
              <a:t>lets users focus solely on the </a:t>
            </a:r>
            <a:r>
              <a:rPr lang="en-US" b="1" dirty="0"/>
              <a:t>logic</a:t>
            </a:r>
            <a:r>
              <a:rPr lang="en-US" dirty="0"/>
              <a:t> of their test.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9FAF8-FD1A-9741-8C89-31B9EDB80518}"/>
              </a:ext>
            </a:extLst>
          </p:cNvPr>
          <p:cNvSpPr txBox="1"/>
          <p:nvPr/>
        </p:nvSpPr>
        <p:spPr>
          <a:xfrm>
            <a:off x="6256741" y="5207392"/>
            <a:ext cx="5799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hlinkClick r:id="rId2"/>
              </a:rPr>
              <a:t>https://github.com/eth-cscs/reframe</a:t>
            </a:r>
            <a:endParaRPr lang="en-US" sz="28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482F82-8083-4643-AFEB-8870DBEED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02" y="316909"/>
            <a:ext cx="6469864" cy="51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7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Productivity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Portability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Speed and Ease of Use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Robustness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i="1" dirty="0"/>
              <a:t>Write once, test everywhere!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CSCS User Lab Day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700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57CC-6705-CF4A-B31F-28793E6F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0E9F-7482-6C40-8C94-A7A1FA1A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 of system and prog. environment configuration from test’s logic</a:t>
            </a:r>
          </a:p>
          <a:p>
            <a:r>
              <a:rPr lang="en-US" dirty="0"/>
              <a:t>Support for cycling through prog. environments and system partitions</a:t>
            </a:r>
          </a:p>
          <a:p>
            <a:r>
              <a:rPr lang="en-US" dirty="0"/>
              <a:t>Regression tests written in Python</a:t>
            </a:r>
          </a:p>
          <a:p>
            <a:pPr lvl="1"/>
            <a:r>
              <a:rPr lang="en-US" dirty="0"/>
              <a:t>Easy customization of tests</a:t>
            </a:r>
          </a:p>
          <a:p>
            <a:pPr lvl="1"/>
            <a:r>
              <a:rPr lang="en-US" dirty="0"/>
              <a:t>Flexibility in organizing the tests</a:t>
            </a:r>
          </a:p>
          <a:p>
            <a:r>
              <a:rPr lang="en-US" dirty="0"/>
              <a:t>Support for sanity and performance tests</a:t>
            </a:r>
          </a:p>
          <a:p>
            <a:pPr lvl="1"/>
            <a:r>
              <a:rPr lang="en-US" dirty="0"/>
              <a:t>Allows complex and custom analysis of the output through an embedded mini-language for sanity and performance checking.</a:t>
            </a:r>
          </a:p>
          <a:p>
            <a:r>
              <a:rPr lang="en-US" dirty="0"/>
              <a:t>Progress and result reports</a:t>
            </a:r>
          </a:p>
          <a:p>
            <a:r>
              <a:rPr lang="en-US" dirty="0"/>
              <a:t>Performance logging with support for </a:t>
            </a:r>
            <a:r>
              <a:rPr lang="en-US" dirty="0" err="1"/>
              <a:t>Graylog</a:t>
            </a:r>
            <a:endParaRPr lang="en-US" dirty="0"/>
          </a:p>
          <a:p>
            <a:r>
              <a:rPr lang="en-US" dirty="0"/>
              <a:t>Clean internal APIs that allow the easy extension of the framework’s functionality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E8F3D-A025-DF4D-9C30-733DF7DE6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A2C3D-5405-F547-8AB2-41A5D6C88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58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5CF4-FCBF-4A4B-AFCF-64145844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FC3F-17D8-9049-A66B-B378AABF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workload manager backends</a:t>
            </a:r>
          </a:p>
          <a:p>
            <a:pPr lvl="1"/>
            <a:r>
              <a:rPr lang="en-US" dirty="0"/>
              <a:t>SLURM</a:t>
            </a:r>
          </a:p>
          <a:p>
            <a:pPr lvl="1"/>
            <a:r>
              <a:rPr lang="en-US" dirty="0"/>
              <a:t>PBS</a:t>
            </a:r>
          </a:p>
          <a:p>
            <a:pPr lvl="1"/>
            <a:r>
              <a:rPr lang="en-US" dirty="0"/>
              <a:t>Torque</a:t>
            </a:r>
          </a:p>
          <a:p>
            <a:r>
              <a:rPr lang="en-US" dirty="0"/>
              <a:t>Multiple parallel launchers backends</a:t>
            </a:r>
          </a:p>
          <a:p>
            <a:pPr lvl="1"/>
            <a:r>
              <a:rPr lang="en-US" dirty="0" err="1"/>
              <a:t>srun</a:t>
            </a:r>
            <a:r>
              <a:rPr lang="en-US" dirty="0"/>
              <a:t>, </a:t>
            </a:r>
            <a:r>
              <a:rPr lang="en-US" dirty="0" err="1"/>
              <a:t>mpirun</a:t>
            </a:r>
            <a:r>
              <a:rPr lang="en-US" dirty="0"/>
              <a:t>, </a:t>
            </a:r>
            <a:r>
              <a:rPr lang="en-US" dirty="0" err="1"/>
              <a:t>mpiexec</a:t>
            </a:r>
            <a:r>
              <a:rPr lang="en-US" dirty="0"/>
              <a:t> etc.</a:t>
            </a:r>
          </a:p>
          <a:p>
            <a:r>
              <a:rPr lang="en-US" dirty="0"/>
              <a:t>Multiple environment modules backends</a:t>
            </a:r>
          </a:p>
          <a:p>
            <a:pPr lvl="1"/>
            <a:r>
              <a:rPr lang="en-US" dirty="0" err="1"/>
              <a:t>Tmod</a:t>
            </a:r>
            <a:r>
              <a:rPr lang="en-US" dirty="0"/>
              <a:t>, Tmod4, </a:t>
            </a:r>
            <a:r>
              <a:rPr lang="en-US" dirty="0" err="1"/>
              <a:t>Lmod</a:t>
            </a:r>
            <a:endParaRPr lang="en-US" dirty="0"/>
          </a:p>
          <a:p>
            <a:r>
              <a:rPr lang="en-US" dirty="0"/>
              <a:t>Build system backends</a:t>
            </a:r>
          </a:p>
          <a:p>
            <a:r>
              <a:rPr lang="en-US" dirty="0"/>
              <a:t>Asynchronous execution of regression tests</a:t>
            </a:r>
          </a:p>
          <a:p>
            <a:r>
              <a:rPr lang="en-US" dirty="0"/>
              <a:t>Complete documentation (tutorials, reference guide)</a:t>
            </a:r>
          </a:p>
          <a:p>
            <a:r>
              <a:rPr lang="en-US" dirty="0"/>
              <a:t>... and more (</a:t>
            </a:r>
            <a:r>
              <a:rPr lang="en-US" i="1" dirty="0">
                <a:hlinkClick r:id="rId2"/>
              </a:rPr>
              <a:t>https://github.com/eth-cscs/reframe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C028F-75C6-7F42-9213-18BC22F7E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CSCS User Lab Day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FB13C-5627-1440-A819-B2C0F791B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124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7CB2-A711-D449-B5DF-10CB1C64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ReFrame’s</a:t>
            </a:r>
            <a:r>
              <a:rPr lang="en-US" dirty="0"/>
              <a:t>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CD809-536B-CA4D-964C-A1A041D59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CSCS User Lab Day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6A624-C245-2248-9B6E-BA09DA5B9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</a:t>
            </a:fld>
            <a:endParaRPr lang="de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6416C5-4181-514B-84F9-950CD23E84C9}"/>
              </a:ext>
            </a:extLst>
          </p:cNvPr>
          <p:cNvGrpSpPr/>
          <p:nvPr/>
        </p:nvGrpSpPr>
        <p:grpSpPr>
          <a:xfrm>
            <a:off x="2599823" y="2420888"/>
            <a:ext cx="8241289" cy="3481416"/>
            <a:chOff x="2416871" y="2471912"/>
            <a:chExt cx="8241289" cy="348141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65335C7-8F76-1A43-879E-79801C149596}"/>
                </a:ext>
              </a:extLst>
            </p:cNvPr>
            <p:cNvSpPr/>
            <p:nvPr/>
          </p:nvSpPr>
          <p:spPr>
            <a:xfrm>
              <a:off x="2416871" y="5423280"/>
              <a:ext cx="6732646" cy="530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Operating System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E7F1D2-A44B-0D49-9136-AC1AEF7C3996}"/>
                </a:ext>
              </a:extLst>
            </p:cNvPr>
            <p:cNvSpPr/>
            <p:nvPr/>
          </p:nvSpPr>
          <p:spPr>
            <a:xfrm>
              <a:off x="3071664" y="2471913"/>
              <a:ext cx="6048672" cy="53004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Regression Test API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9784C4D-F4A2-0B44-A125-1C22F139A3CD}"/>
                </a:ext>
              </a:extLst>
            </p:cNvPr>
            <p:cNvSpPr/>
            <p:nvPr/>
          </p:nvSpPr>
          <p:spPr>
            <a:xfrm>
              <a:off x="6096001" y="3154169"/>
              <a:ext cx="3038400" cy="97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Environment abstractions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057C1D-CAAA-E240-A2A5-A0BEAC142946}"/>
                </a:ext>
              </a:extLst>
            </p:cNvPr>
            <p:cNvSpPr/>
            <p:nvPr/>
          </p:nvSpPr>
          <p:spPr>
            <a:xfrm>
              <a:off x="3071664" y="3154169"/>
              <a:ext cx="3038400" cy="97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System abstractions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F6493B-FC79-844F-9FEE-86AB831E59C0}"/>
                </a:ext>
              </a:extLst>
            </p:cNvPr>
            <p:cNvSpPr/>
            <p:nvPr/>
          </p:nvSpPr>
          <p:spPr>
            <a:xfrm>
              <a:off x="6113331" y="4225256"/>
              <a:ext cx="1515600" cy="10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Build systems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4300AC-1BFC-7640-ABCE-60B6933CBC14}"/>
                </a:ext>
              </a:extLst>
            </p:cNvPr>
            <p:cNvSpPr/>
            <p:nvPr/>
          </p:nvSpPr>
          <p:spPr>
            <a:xfrm>
              <a:off x="7613268" y="4225256"/>
              <a:ext cx="1515600" cy="10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Environment modules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89C5BB0-7B4F-754F-BE0C-4661EF55B82E}"/>
                </a:ext>
              </a:extLst>
            </p:cNvPr>
            <p:cNvSpPr/>
            <p:nvPr/>
          </p:nvSpPr>
          <p:spPr>
            <a:xfrm>
              <a:off x="3079177" y="4225256"/>
              <a:ext cx="1515600" cy="10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Job schedulers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D29F9E-B490-E946-8D2C-84E3E29F21FA}"/>
                </a:ext>
              </a:extLst>
            </p:cNvPr>
            <p:cNvSpPr/>
            <p:nvPr/>
          </p:nvSpPr>
          <p:spPr>
            <a:xfrm>
              <a:off x="4579114" y="4225256"/>
              <a:ext cx="1515600" cy="10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Job launchers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D4686EC-8C93-0145-9E4E-5742669CBCEA}"/>
                </a:ext>
              </a:extLst>
            </p:cNvPr>
            <p:cNvSpPr/>
            <p:nvPr/>
          </p:nvSpPr>
          <p:spPr>
            <a:xfrm rot="16200000">
              <a:off x="1278220" y="3610564"/>
              <a:ext cx="2807351" cy="53004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ReFrame</a:t>
              </a:r>
              <a:r>
                <a:rPr lang="en-US" dirty="0">
                  <a:solidFill>
                    <a:sysClr val="windowText" lastClr="000000"/>
                  </a:solidFill>
                </a:rPr>
                <a:t> Frontend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7C51D1-2285-FA41-8E45-09EF72A67BBA}"/>
                </a:ext>
              </a:extLst>
            </p:cNvPr>
            <p:cNvSpPr/>
            <p:nvPr/>
          </p:nvSpPr>
          <p:spPr>
            <a:xfrm>
              <a:off x="9142560" y="4212235"/>
              <a:ext cx="1515600" cy="1080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Pluggable </a:t>
              </a:r>
              <a:r>
                <a:rPr lang="en-US" b="1" dirty="0" err="1">
                  <a:solidFill>
                    <a:schemeClr val="accent1"/>
                  </a:solidFill>
                </a:rPr>
                <a:t>backends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8DFFEFE-4D22-5745-94C2-904D64A11E59}"/>
              </a:ext>
            </a:extLst>
          </p:cNvPr>
          <p:cNvGrpSpPr/>
          <p:nvPr/>
        </p:nvGrpSpPr>
        <p:grpSpPr>
          <a:xfrm>
            <a:off x="1503286" y="2643446"/>
            <a:ext cx="836577" cy="1325598"/>
            <a:chOff x="1320334" y="2694470"/>
            <a:chExt cx="836577" cy="132559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A4FE17E-D2AA-1644-9494-B277D5FD0F29}"/>
                </a:ext>
              </a:extLst>
            </p:cNvPr>
            <p:cNvGrpSpPr/>
            <p:nvPr/>
          </p:nvGrpSpPr>
          <p:grpSpPr>
            <a:xfrm>
              <a:off x="1374548" y="3191016"/>
              <a:ext cx="728148" cy="530312"/>
              <a:chOff x="1384725" y="3191016"/>
              <a:chExt cx="728148" cy="53031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23D3ACC-8485-5445-BBB5-95CBC9CBDCF2}"/>
                  </a:ext>
                </a:extLst>
              </p:cNvPr>
              <p:cNvSpPr/>
              <p:nvPr/>
            </p:nvSpPr>
            <p:spPr>
              <a:xfrm>
                <a:off x="1559496" y="3191016"/>
                <a:ext cx="394796" cy="5303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854D4C2-3E4E-5543-8F3D-144FBDABF490}"/>
                  </a:ext>
                </a:extLst>
              </p:cNvPr>
              <p:cNvSpPr/>
              <p:nvPr/>
            </p:nvSpPr>
            <p:spPr>
              <a:xfrm>
                <a:off x="1977241" y="3277199"/>
                <a:ext cx="135632" cy="27125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541EEF8-6EC0-3348-BD5A-56F7671656A0}"/>
                  </a:ext>
                </a:extLst>
              </p:cNvPr>
              <p:cNvSpPr/>
              <p:nvPr/>
            </p:nvSpPr>
            <p:spPr>
              <a:xfrm>
                <a:off x="1384725" y="3277199"/>
                <a:ext cx="135632" cy="27125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609A7F-2FFE-CD4A-BB0E-6A07120861BF}"/>
                </a:ext>
              </a:extLst>
            </p:cNvPr>
            <p:cNvSpPr/>
            <p:nvPr/>
          </p:nvSpPr>
          <p:spPr>
            <a:xfrm>
              <a:off x="1320334" y="3748810"/>
              <a:ext cx="836577" cy="2712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34FF38-EA95-7C4B-B1CD-E24B4884C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957" y="2694470"/>
              <a:ext cx="555313" cy="5553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A6830E-4E19-4E40-8DFA-42939A6515B9}"/>
              </a:ext>
            </a:extLst>
          </p:cNvPr>
          <p:cNvGrpSpPr/>
          <p:nvPr/>
        </p:nvGrpSpPr>
        <p:grpSpPr>
          <a:xfrm>
            <a:off x="538956" y="2661298"/>
            <a:ext cx="588242" cy="1296145"/>
            <a:chOff x="709819" y="2584979"/>
            <a:chExt cx="921637" cy="203075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2CBFE6D-A0E9-924C-BDC8-1320AB4B22FD}"/>
                </a:ext>
              </a:extLst>
            </p:cNvPr>
            <p:cNvGrpSpPr/>
            <p:nvPr/>
          </p:nvGrpSpPr>
          <p:grpSpPr>
            <a:xfrm>
              <a:off x="709819" y="3262073"/>
              <a:ext cx="921637" cy="1353657"/>
              <a:chOff x="709819" y="3262073"/>
              <a:chExt cx="921637" cy="135365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3C3B2FB-DC19-0047-B634-DB3E8E521D06}"/>
                  </a:ext>
                </a:extLst>
              </p:cNvPr>
              <p:cNvCxnSpPr/>
              <p:nvPr/>
            </p:nvCxnSpPr>
            <p:spPr>
              <a:xfrm>
                <a:off x="1199456" y="3262073"/>
                <a:ext cx="0" cy="864096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AD92393-55D0-9141-9352-84E51C32EBD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997819" y="4039731"/>
                <a:ext cx="0" cy="576000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EFE9EA1-EFB5-634D-8392-57F909506804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1405114" y="4039730"/>
                <a:ext cx="0" cy="576000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F43FC4A-13F2-E140-8DA7-02C952FF93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99456" y="3118774"/>
                <a:ext cx="0" cy="864000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F6725C2-20F9-1449-9D47-DF71D9D19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56" y="2584979"/>
              <a:ext cx="762000" cy="762000"/>
            </a:xfrm>
            <a:prstGeom prst="rect">
              <a:avLst/>
            </a:prstGeom>
          </p:spPr>
        </p:pic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B55B2CA-397B-3E44-AAD8-51F8C6794DDC}"/>
              </a:ext>
            </a:extLst>
          </p:cNvPr>
          <p:cNvSpPr/>
          <p:nvPr/>
        </p:nvSpPr>
        <p:spPr>
          <a:xfrm>
            <a:off x="508468" y="4130962"/>
            <a:ext cx="1696754" cy="44421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" pitchFamily="2" charset="0"/>
              </a:rPr>
              <a:t>reframe -r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31361EF-1E32-6048-B9DF-01CEE50BB008}"/>
              </a:ext>
            </a:extLst>
          </p:cNvPr>
          <p:cNvGrpSpPr/>
          <p:nvPr/>
        </p:nvGrpSpPr>
        <p:grpSpPr>
          <a:xfrm>
            <a:off x="4834605" y="1158125"/>
            <a:ext cx="502309" cy="1120161"/>
            <a:chOff x="5505229" y="659760"/>
            <a:chExt cx="502309" cy="112016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18D0268-F070-E441-937D-49ED4FF7BE0C}"/>
                </a:ext>
              </a:extLst>
            </p:cNvPr>
            <p:cNvGrpSpPr/>
            <p:nvPr/>
          </p:nvGrpSpPr>
          <p:grpSpPr>
            <a:xfrm>
              <a:off x="5505229" y="1042153"/>
              <a:ext cx="502309" cy="737768"/>
              <a:chOff x="6979615" y="968121"/>
              <a:chExt cx="921637" cy="1353657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6FF4361-ABB9-5F40-857E-33CA9C329480}"/>
                  </a:ext>
                </a:extLst>
              </p:cNvPr>
              <p:cNvCxnSpPr/>
              <p:nvPr/>
            </p:nvCxnSpPr>
            <p:spPr>
              <a:xfrm>
                <a:off x="7469252" y="968121"/>
                <a:ext cx="0" cy="864096"/>
              </a:xfrm>
              <a:prstGeom prst="line">
                <a:avLst/>
              </a:prstGeom>
              <a:ln w="38100">
                <a:solidFill>
                  <a:schemeClr val="accent3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4626A8F-935C-2F40-8919-F4BAC340D2F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7267615" y="1745779"/>
                <a:ext cx="0" cy="576000"/>
              </a:xfrm>
              <a:prstGeom prst="line">
                <a:avLst/>
              </a:prstGeom>
              <a:ln w="38100">
                <a:solidFill>
                  <a:schemeClr val="accent3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483A0C4-964F-F642-A79D-EFADE54DDA0F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7674910" y="1745778"/>
                <a:ext cx="0" cy="576000"/>
              </a:xfrm>
              <a:prstGeom prst="line">
                <a:avLst/>
              </a:prstGeom>
              <a:ln w="38100">
                <a:solidFill>
                  <a:schemeClr val="accent3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C2975DF-9AD5-A446-9F93-BD12114BD0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469252" y="824822"/>
                <a:ext cx="0" cy="864000"/>
              </a:xfrm>
              <a:prstGeom prst="line">
                <a:avLst/>
              </a:prstGeom>
              <a:ln w="38100">
                <a:solidFill>
                  <a:schemeClr val="accent3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941C6DD-E08E-3847-88D2-755228C5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840" y="659760"/>
              <a:ext cx="415304" cy="415304"/>
            </a:xfrm>
            <a:prstGeom prst="rect">
              <a:avLst/>
            </a:prstGeom>
          </p:spPr>
        </p:pic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81F4A7B9-536A-064F-A8BD-DA7C05EE7C3E}"/>
              </a:ext>
            </a:extLst>
          </p:cNvPr>
          <p:cNvSpPr/>
          <p:nvPr/>
        </p:nvSpPr>
        <p:spPr>
          <a:xfrm>
            <a:off x="5087888" y="1902854"/>
            <a:ext cx="3597388" cy="44421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" pitchFamily="2" charset="0"/>
              </a:rPr>
              <a:t>class </a:t>
            </a:r>
            <a:r>
              <a:rPr lang="en-US" dirty="0" err="1">
                <a:solidFill>
                  <a:sysClr val="windowText" lastClr="000000"/>
                </a:solidFill>
                <a:latin typeface="Courier" pitchFamily="2" charset="0"/>
              </a:rPr>
              <a:t>MyTest</a:t>
            </a:r>
            <a:r>
              <a:rPr lang="en-US" dirty="0">
                <a:solidFill>
                  <a:sysClr val="windowText" lastClr="000000"/>
                </a:solidFill>
                <a:latin typeface="Courier" pitchFamily="2" charset="0"/>
              </a:rPr>
              <a:t>(…):…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3F410C6-A223-E745-9CB2-0B3BC98E24F9}"/>
              </a:ext>
            </a:extLst>
          </p:cNvPr>
          <p:cNvSpPr/>
          <p:nvPr/>
        </p:nvSpPr>
        <p:spPr>
          <a:xfrm>
            <a:off x="5087888" y="1472909"/>
            <a:ext cx="3597388" cy="44421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 of regression tests</a:t>
            </a:r>
          </a:p>
        </p:txBody>
      </p:sp>
    </p:spTree>
    <p:extLst>
      <p:ext uri="{BB962C8B-B14F-4D97-AF65-F5344CB8AC3E}">
        <p14:creationId xmlns:p14="http://schemas.microsoft.com/office/powerpoint/2010/main" val="243058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5593-CC1D-5546-A13C-085D80AC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Writing a Regression Rest in </a:t>
            </a:r>
            <a:r>
              <a:rPr lang="en-US" sz="2800" dirty="0" err="1"/>
              <a:t>ReFrame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E4F5E-0AEC-F14F-84F3-E4B09F820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48AFC-4C35-BB4B-81D5-0DCC5DC3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64413DD-84DB-6648-8C54-535EF387F588}"/>
              </a:ext>
            </a:extLst>
          </p:cNvPr>
          <p:cNvSpPr txBox="1">
            <a:spLocks/>
          </p:cNvSpPr>
          <p:nvPr/>
        </p:nvSpPr>
        <p:spPr>
          <a:xfrm>
            <a:off x="947428" y="1988840"/>
            <a:ext cx="10297144" cy="3384376"/>
          </a:xfrm>
          <a:prstGeom prst="rect">
            <a:avLst/>
          </a:prstGeom>
        </p:spPr>
        <p:txBody>
          <a:bodyPr vert="horz" lIns="0" tIns="5760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A60B1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How to access to system partitions and if there are any.</a:t>
            </a:r>
          </a:p>
          <a:p>
            <a:r>
              <a:rPr lang="en-US" sz="2800" dirty="0"/>
              <a:t>How (programming) environments are switched.</a:t>
            </a:r>
          </a:p>
          <a:p>
            <a:r>
              <a:rPr lang="en-US" sz="2800" dirty="0"/>
              <a:t>How the test’s environment is actually set up.</a:t>
            </a:r>
          </a:p>
          <a:p>
            <a:r>
              <a:rPr lang="en-US" sz="2800" dirty="0"/>
              <a:t>How a job script is generated and if it’s needed at all.</a:t>
            </a:r>
          </a:p>
          <a:p>
            <a:r>
              <a:rPr lang="en-US" sz="2800" dirty="0"/>
              <a:t>How a sanity/performance pattern is looked up in the output.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83AD6-2C17-5F41-8ABA-72AA676C4224}"/>
              </a:ext>
            </a:extLst>
          </p:cNvPr>
          <p:cNvSpPr txBox="1"/>
          <p:nvPr/>
        </p:nvSpPr>
        <p:spPr>
          <a:xfrm>
            <a:off x="410942" y="1192396"/>
            <a:ext cx="1084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regression test writer should not care about...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C8720-F47D-7549-B15E-44D364BC70B7}"/>
              </a:ext>
            </a:extLst>
          </p:cNvPr>
          <p:cNvSpPr txBox="1"/>
          <p:nvPr/>
        </p:nvSpPr>
        <p:spPr>
          <a:xfrm>
            <a:off x="2395335" y="5398928"/>
            <a:ext cx="8862747" cy="5232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i="1" dirty="0" err="1"/>
              <a:t>ReFrame</a:t>
            </a:r>
            <a:r>
              <a:rPr lang="en-US" sz="2800" i="1" dirty="0"/>
              <a:t> allows you to focus on the logic of your test.</a:t>
            </a:r>
          </a:p>
        </p:txBody>
      </p:sp>
    </p:spTree>
    <p:extLst>
      <p:ext uri="{BB962C8B-B14F-4D97-AF65-F5344CB8AC3E}">
        <p14:creationId xmlns:p14="http://schemas.microsoft.com/office/powerpoint/2010/main" val="336868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839A-F45C-9E4F-B603-C000B2E6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Writing a Regression Rest in </a:t>
            </a:r>
            <a:r>
              <a:rPr lang="en-US" sz="2400" dirty="0" err="1"/>
              <a:t>ReFrame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1F94C-AFF3-4F4E-A665-E61B241E5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0EBE0-E9E4-3F49-8841-FDAEE68C1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</a:t>
            </a:fld>
            <a:endParaRPr lang="de-CH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10B8B14-5465-4E4F-9ADD-4CB8DA5BC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13" y="1062947"/>
            <a:ext cx="8306215" cy="5405904"/>
          </a:xfr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367C1C0-26DA-A74D-A5C7-E48FCC863EE6}"/>
              </a:ext>
            </a:extLst>
          </p:cNvPr>
          <p:cNvSpPr/>
          <p:nvPr/>
        </p:nvSpPr>
        <p:spPr>
          <a:xfrm>
            <a:off x="2999656" y="2492896"/>
            <a:ext cx="2520280" cy="3600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5E1480-1B42-6341-91E4-F97758400538}"/>
              </a:ext>
            </a:extLst>
          </p:cNvPr>
          <p:cNvSpPr txBox="1"/>
          <p:nvPr/>
        </p:nvSpPr>
        <p:spPr>
          <a:xfrm>
            <a:off x="5687308" y="1990236"/>
            <a:ext cx="2452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ReFrame</a:t>
            </a:r>
            <a:r>
              <a:rPr lang="en-US" sz="1400" dirty="0">
                <a:solidFill>
                  <a:schemeClr val="bg1"/>
                </a:solidFill>
              </a:rPr>
              <a:t> tests are specially </a:t>
            </a:r>
          </a:p>
          <a:p>
            <a:r>
              <a:rPr lang="en-US" sz="1400" dirty="0">
                <a:solidFill>
                  <a:schemeClr val="bg1"/>
                </a:solidFill>
              </a:rPr>
              <a:t>decorated classes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B1CE79-2CAE-DA40-AFAE-83E6A86BDDAF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519936" y="2489225"/>
            <a:ext cx="564184" cy="183691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13B7CFE-B0BE-DB46-B114-FAE1943C3DE3}"/>
              </a:ext>
            </a:extLst>
          </p:cNvPr>
          <p:cNvSpPr/>
          <p:nvPr/>
        </p:nvSpPr>
        <p:spPr>
          <a:xfrm>
            <a:off x="3563840" y="3171905"/>
            <a:ext cx="4332360" cy="2688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2CB999-B675-A34A-B56E-6DD1707D3C96}"/>
              </a:ext>
            </a:extLst>
          </p:cNvPr>
          <p:cNvSpPr txBox="1"/>
          <p:nvPr/>
        </p:nvSpPr>
        <p:spPr>
          <a:xfrm>
            <a:off x="6942391" y="2513456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Valid systems and 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prog. environments for this test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6C783C8-A45B-C342-BD87-F862E2D27418}"/>
              </a:ext>
            </a:extLst>
          </p:cNvPr>
          <p:cNvCxnSpPr>
            <a:endCxn id="28" idx="3"/>
          </p:cNvCxnSpPr>
          <p:nvPr/>
        </p:nvCxnSpPr>
        <p:spPr>
          <a:xfrm rot="10800000" flipV="1">
            <a:off x="7896200" y="3040347"/>
            <a:ext cx="411396" cy="265978"/>
          </a:xfrm>
          <a:prstGeom prst="bentConnector3">
            <a:avLst>
              <a:gd name="adj1" fmla="val 928"/>
            </a:avLst>
          </a:prstGeom>
          <a:ln w="190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8540292-2C97-D14B-AB90-2CA76967B7EB}"/>
              </a:ext>
            </a:extLst>
          </p:cNvPr>
          <p:cNvSpPr/>
          <p:nvPr/>
        </p:nvSpPr>
        <p:spPr>
          <a:xfrm>
            <a:off x="3563840" y="3444020"/>
            <a:ext cx="3972320" cy="6483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145385-9A2B-8848-ABD2-268B54F1D868}"/>
              </a:ext>
            </a:extLst>
          </p:cNvPr>
          <p:cNvSpPr txBox="1"/>
          <p:nvPr/>
        </p:nvSpPr>
        <p:spPr>
          <a:xfrm>
            <a:off x="7862173" y="3503521"/>
            <a:ext cx="1635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Compilation and run setup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710D20-8451-F34F-8946-F1C5CFBDE027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7536160" y="3765131"/>
            <a:ext cx="326013" cy="3069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1FA7E67-7EFB-B149-A9AF-F132BA8E15C8}"/>
              </a:ext>
            </a:extLst>
          </p:cNvPr>
          <p:cNvSpPr/>
          <p:nvPr/>
        </p:nvSpPr>
        <p:spPr>
          <a:xfrm>
            <a:off x="3563840" y="4223938"/>
            <a:ext cx="6132560" cy="10228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A234D50-4529-D04D-A443-289213F7D248}"/>
              </a:ext>
            </a:extLst>
          </p:cNvPr>
          <p:cNvSpPr/>
          <p:nvPr/>
        </p:nvSpPr>
        <p:spPr>
          <a:xfrm>
            <a:off x="3563840" y="4352396"/>
            <a:ext cx="6132560" cy="37274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81F854D-4EEE-C74C-AEDA-9510C56E3827}"/>
              </a:ext>
            </a:extLst>
          </p:cNvPr>
          <p:cNvSpPr/>
          <p:nvPr/>
        </p:nvSpPr>
        <p:spPr>
          <a:xfrm>
            <a:off x="3557352" y="4725144"/>
            <a:ext cx="6132560" cy="37274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1478EB-F027-F24D-B7CF-B1659EC8DF43}"/>
              </a:ext>
            </a:extLst>
          </p:cNvPr>
          <p:cNvSpPr txBox="1"/>
          <p:nvPr/>
        </p:nvSpPr>
        <p:spPr>
          <a:xfrm>
            <a:off x="694802" y="3334244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Sanity checking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C1E6163-E300-4640-BDC2-FBACAF618780}"/>
              </a:ext>
            </a:extLst>
          </p:cNvPr>
          <p:cNvCxnSpPr>
            <a:endCxn id="44" idx="1"/>
          </p:cNvCxnSpPr>
          <p:nvPr/>
        </p:nvCxnSpPr>
        <p:spPr>
          <a:xfrm>
            <a:off x="2279576" y="3512944"/>
            <a:ext cx="1284264" cy="7621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98E8E11-8CFC-404D-94A6-B72DB1C8C35A}"/>
              </a:ext>
            </a:extLst>
          </p:cNvPr>
          <p:cNvSpPr txBox="1"/>
          <p:nvPr/>
        </p:nvSpPr>
        <p:spPr>
          <a:xfrm>
            <a:off x="206342" y="4037781"/>
            <a:ext cx="2034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 performance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 from output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00FE26-D621-A142-88FB-4C1739EF0FD7}"/>
              </a:ext>
            </a:extLst>
          </p:cNvPr>
          <p:cNvCxnSpPr>
            <a:cxnSpLocks/>
            <a:stCxn id="52" idx="3"/>
            <a:endCxn id="45" idx="1"/>
          </p:cNvCxnSpPr>
          <p:nvPr/>
        </p:nvCxnSpPr>
        <p:spPr>
          <a:xfrm>
            <a:off x="2240873" y="4330169"/>
            <a:ext cx="1322967" cy="20860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133A2D0-DDCD-6142-95CA-71BEF0BABF83}"/>
              </a:ext>
            </a:extLst>
          </p:cNvPr>
          <p:cNvSpPr txBox="1"/>
          <p:nvPr/>
        </p:nvSpPr>
        <p:spPr>
          <a:xfrm>
            <a:off x="231269" y="4992391"/>
            <a:ext cx="2176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values and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perf. thresholds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7CF15A-6E72-864F-94D3-9B09DE4BFEC9}"/>
              </a:ext>
            </a:extLst>
          </p:cNvPr>
          <p:cNvCxnSpPr>
            <a:cxnSpLocks/>
            <a:stCxn id="57" idx="3"/>
            <a:endCxn id="46" idx="1"/>
          </p:cNvCxnSpPr>
          <p:nvPr/>
        </p:nvCxnSpPr>
        <p:spPr>
          <a:xfrm flipV="1">
            <a:off x="2407514" y="4911518"/>
            <a:ext cx="1149838" cy="3732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6BDA2C9-0D09-1D4E-A601-2C6BA48CC3AB}"/>
              </a:ext>
            </a:extLst>
          </p:cNvPr>
          <p:cNvSpPr/>
          <p:nvPr/>
        </p:nvSpPr>
        <p:spPr>
          <a:xfrm>
            <a:off x="3574061" y="5245983"/>
            <a:ext cx="1524048" cy="12723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219827-9941-F643-B030-C5AB38DA9BC6}"/>
              </a:ext>
            </a:extLst>
          </p:cNvPr>
          <p:cNvSpPr txBox="1"/>
          <p:nvPr/>
        </p:nvSpPr>
        <p:spPr>
          <a:xfrm>
            <a:off x="6942391" y="5205711"/>
            <a:ext cx="207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Tag test for easy lookup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2906E96-B9DD-5146-A72D-28352EBB79B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5098109" y="5309600"/>
            <a:ext cx="1844282" cy="5000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383996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 CSCS">
  <a:themeElements>
    <a:clrScheme name="CSCS_Renato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CS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CS PowerPoint Template 16to9 2016.potx" id="{6067074B-F877-4B69-9C81-C187D8F7ECF8}" vid="{394EFFA6-587B-410F-94C5-9B01B230B62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 CSCS</Template>
  <TotalTime>5475</TotalTime>
  <Words>1879</Words>
  <Application>Microsoft Macintosh PowerPoint</Application>
  <PresentationFormat>Widescreen</PresentationFormat>
  <Paragraphs>295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</vt:lpstr>
      <vt:lpstr>Monaco</vt:lpstr>
      <vt:lpstr>Tahoma</vt:lpstr>
      <vt:lpstr>Wingdings</vt:lpstr>
      <vt:lpstr>PPT Template CSCS</vt:lpstr>
      <vt:lpstr>Regression Testing and Continuous Integration with ReFrame</vt:lpstr>
      <vt:lpstr>Table of Contents</vt:lpstr>
      <vt:lpstr>What is ReFrame?</vt:lpstr>
      <vt:lpstr>Design Goals</vt:lpstr>
      <vt:lpstr>Key Features</vt:lpstr>
      <vt:lpstr>More Features</vt:lpstr>
      <vt:lpstr>ReFrame’s architecture</vt:lpstr>
      <vt:lpstr>Writing a Regression Rest in ReFrame</vt:lpstr>
      <vt:lpstr>Writing a Regression Rest in ReFrame</vt:lpstr>
      <vt:lpstr>The Regression Test Pipeline / How ReFrame Executes Tests</vt:lpstr>
      <vt:lpstr>The Regression Test Pipeline / How ReFrame Executes Tests</vt:lpstr>
      <vt:lpstr>Running ReFrame</vt:lpstr>
      <vt:lpstr>Running ReFrame (sample output)</vt:lpstr>
      <vt:lpstr>Running ReFrame (sample failure)</vt:lpstr>
      <vt:lpstr>Running ReFrame (examining a failure)</vt:lpstr>
      <vt:lpstr>Running ReFrame (examining performance logs)</vt:lpstr>
      <vt:lpstr>Using ReFrame with the CSCS CI service</vt:lpstr>
      <vt:lpstr>Use Case</vt:lpstr>
      <vt:lpstr>Limitations</vt:lpstr>
      <vt:lpstr>Configuration steps</vt:lpstr>
      <vt:lpstr>Code repository set-up</vt:lpstr>
      <vt:lpstr>ReFrame Configuration</vt:lpstr>
      <vt:lpstr>ReFrame Tests</vt:lpstr>
      <vt:lpstr>Open a Pull Request</vt:lpstr>
      <vt:lpstr>Examine ReFrame’s Output Inside Jenkins</vt:lpstr>
      <vt:lpstr>Conclusions and Future Directions</vt:lpstr>
      <vt:lpstr>Thank you for your attention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Microsoft Office User</cp:lastModifiedBy>
  <cp:revision>188</cp:revision>
  <dcterms:created xsi:type="dcterms:W3CDTF">2018-09-06T11:52:53Z</dcterms:created>
  <dcterms:modified xsi:type="dcterms:W3CDTF">2018-09-10T09:17:07Z</dcterms:modified>
</cp:coreProperties>
</file>