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7" r:id="rId10"/>
    <p:sldId id="268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997"/>
    <a:srgbClr val="0A6464"/>
    <a:srgbClr val="052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387F7-42A5-4D39-8FB7-68AB83153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006" y="1638554"/>
            <a:ext cx="9548735" cy="2098226"/>
          </a:xfrm>
        </p:spPr>
        <p:txBody>
          <a:bodyPr/>
          <a:lstStyle/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Многопользовательское клиент-серверное приложение «Электронный журнал»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E8F70B-1482-4F4E-BC93-4A4FEF6F1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4157" y="4405980"/>
            <a:ext cx="2106437" cy="108623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Студент:</a:t>
            </a:r>
          </a:p>
          <a:p>
            <a:pPr algn="l"/>
            <a:r>
              <a:rPr lang="ru-RU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Басько</a:t>
            </a:r>
            <a:r>
              <a:rPr lang="ru-RU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А.С.</a:t>
            </a:r>
          </a:p>
          <a:p>
            <a:pPr algn="l"/>
            <a:r>
              <a:rPr lang="ru-RU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/>
            <a:r>
              <a:rPr lang="ru-RU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Смирнов Ю.В.</a:t>
            </a:r>
          </a:p>
          <a:p>
            <a:pPr algn="l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9C48D6-EF02-4ED8-8C98-29A4D30D686C}"/>
              </a:ext>
            </a:extLst>
          </p:cNvPr>
          <p:cNvSpPr/>
          <p:nvPr/>
        </p:nvSpPr>
        <p:spPr>
          <a:xfrm>
            <a:off x="11020425" y="1689100"/>
            <a:ext cx="406550" cy="4406900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E16BF7-C175-441B-8D76-300038427EF6}"/>
              </a:ext>
            </a:extLst>
          </p:cNvPr>
          <p:cNvSpPr/>
          <p:nvPr/>
        </p:nvSpPr>
        <p:spPr>
          <a:xfrm>
            <a:off x="8153400" y="5710237"/>
            <a:ext cx="2867025" cy="385763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A75F0A-A43D-4E2F-B4E1-B6265B3F50D7}"/>
              </a:ext>
            </a:extLst>
          </p:cNvPr>
          <p:cNvSpPr/>
          <p:nvPr/>
        </p:nvSpPr>
        <p:spPr>
          <a:xfrm rot="16200000">
            <a:off x="2190204" y="-708820"/>
            <a:ext cx="406550" cy="3290242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63735E-23AA-4DEA-B032-135B1AF2AD73}"/>
              </a:ext>
            </a:extLst>
          </p:cNvPr>
          <p:cNvSpPr/>
          <p:nvPr/>
        </p:nvSpPr>
        <p:spPr>
          <a:xfrm rot="16200000">
            <a:off x="-1052066" y="2933502"/>
            <a:ext cx="4003924" cy="406547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5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723EB2-C8FB-4AFC-A480-23D629379493}"/>
              </a:ext>
            </a:extLst>
          </p:cNvPr>
          <p:cNvSpPr/>
          <p:nvPr/>
        </p:nvSpPr>
        <p:spPr>
          <a:xfrm>
            <a:off x="471487" y="-1"/>
            <a:ext cx="228601" cy="6858001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14F586A3-9217-46DA-AF40-E7292525056B}"/>
              </a:ext>
            </a:extLst>
          </p:cNvPr>
          <p:cNvSpPr txBox="1">
            <a:spLocks/>
          </p:cNvSpPr>
          <p:nvPr/>
        </p:nvSpPr>
        <p:spPr>
          <a:xfrm rot="16200000">
            <a:off x="-3149713" y="3193257"/>
            <a:ext cx="6858002" cy="47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«Электронный журнал». Демонстрация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62F540-D68C-418C-9525-19BC7C8B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14" y="161244"/>
            <a:ext cx="3679826" cy="651946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AE46E62-D709-428D-902C-7E3245169B9F}"/>
              </a:ext>
            </a:extLst>
          </p:cNvPr>
          <p:cNvSpPr txBox="1">
            <a:spLocks/>
          </p:cNvSpPr>
          <p:nvPr/>
        </p:nvSpPr>
        <p:spPr>
          <a:xfrm>
            <a:off x="999970" y="1047988"/>
            <a:ext cx="4007460" cy="1521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 об учащемся для преподавателя</a:t>
            </a:r>
          </a:p>
        </p:txBody>
      </p:sp>
    </p:spTree>
    <p:extLst>
      <p:ext uri="{BB962C8B-B14F-4D97-AF65-F5344CB8AC3E}">
        <p14:creationId xmlns:p14="http://schemas.microsoft.com/office/powerpoint/2010/main" val="99699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5F96-6BAB-469D-AEAE-C774A06E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266950"/>
            <a:ext cx="9612971" cy="285273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00ADF2-7F88-4E05-9D40-8408DED57A0D}"/>
              </a:ext>
            </a:extLst>
          </p:cNvPr>
          <p:cNvSpPr/>
          <p:nvPr/>
        </p:nvSpPr>
        <p:spPr>
          <a:xfrm>
            <a:off x="11020425" y="1676400"/>
            <a:ext cx="406550" cy="4419600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AB8AEB-CAF7-49DB-A3BF-2D74D497B51F}"/>
              </a:ext>
            </a:extLst>
          </p:cNvPr>
          <p:cNvSpPr/>
          <p:nvPr/>
        </p:nvSpPr>
        <p:spPr>
          <a:xfrm>
            <a:off x="5201588" y="5710237"/>
            <a:ext cx="5818838" cy="385763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723EB2-C8FB-4AFC-A480-23D629379493}"/>
              </a:ext>
            </a:extLst>
          </p:cNvPr>
          <p:cNvSpPr/>
          <p:nvPr/>
        </p:nvSpPr>
        <p:spPr>
          <a:xfrm>
            <a:off x="471487" y="-1"/>
            <a:ext cx="228601" cy="6858001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25B27C2D-8066-46A5-8E6D-8271607BC310}"/>
              </a:ext>
            </a:extLst>
          </p:cNvPr>
          <p:cNvSpPr txBox="1">
            <a:spLocks/>
          </p:cNvSpPr>
          <p:nvPr/>
        </p:nvSpPr>
        <p:spPr>
          <a:xfrm>
            <a:off x="5849256" y="693362"/>
            <a:ext cx="5769428" cy="2456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Достигнуты все цели, поставленные до этапа проектирования дипломного проекта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Произведено развернутое документирование этапов разработки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 приложения позволяет масштабировать приложение в дальнейшем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14F586A3-9217-46DA-AF40-E7292525056B}"/>
              </a:ext>
            </a:extLst>
          </p:cNvPr>
          <p:cNvSpPr txBox="1">
            <a:spLocks/>
          </p:cNvSpPr>
          <p:nvPr/>
        </p:nvSpPr>
        <p:spPr>
          <a:xfrm rot="16200000">
            <a:off x="-3149713" y="3193257"/>
            <a:ext cx="6858002" cy="47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«Электронный журнал». Выводы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4A37981-1559-451B-9973-2E3EF74F130A}"/>
              </a:ext>
            </a:extLst>
          </p:cNvPr>
          <p:cNvSpPr txBox="1">
            <a:spLocks/>
          </p:cNvSpPr>
          <p:nvPr/>
        </p:nvSpPr>
        <p:spPr>
          <a:xfrm>
            <a:off x="1819500" y="1244078"/>
            <a:ext cx="3331028" cy="135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разработки: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D1599A25-97AF-4F41-A51C-7545075D0A6E}"/>
              </a:ext>
            </a:extLst>
          </p:cNvPr>
          <p:cNvSpPr txBox="1">
            <a:spLocks/>
          </p:cNvSpPr>
          <p:nvPr/>
        </p:nvSpPr>
        <p:spPr>
          <a:xfrm>
            <a:off x="1120772" y="4360716"/>
            <a:ext cx="4728483" cy="135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Варианты масштабирования: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6020EF9-B469-46B3-9371-6FEFAC19BF4D}"/>
              </a:ext>
            </a:extLst>
          </p:cNvPr>
          <p:cNvCxnSpPr>
            <a:cxnSpLocks/>
          </p:cNvCxnSpPr>
          <p:nvPr/>
        </p:nvCxnSpPr>
        <p:spPr>
          <a:xfrm flipH="1">
            <a:off x="1128033" y="3429000"/>
            <a:ext cx="105924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D8E54A1-1E39-4472-A6B1-F959929D0984}"/>
              </a:ext>
            </a:extLst>
          </p:cNvPr>
          <p:cNvSpPr txBox="1">
            <a:spLocks/>
          </p:cNvSpPr>
          <p:nvPr/>
        </p:nvSpPr>
        <p:spPr>
          <a:xfrm>
            <a:off x="5849256" y="3708400"/>
            <a:ext cx="5769428" cy="27214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формы регистрации в приложении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Перенесение базы данных в облачные сервисы (например,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Адаптация внешнего вида приложения, в связи с пожеланиями конечных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74091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387F7-42A5-4D39-8FB7-68AB83153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690" y="1681194"/>
            <a:ext cx="9548735" cy="2098226"/>
          </a:xfrm>
        </p:spPr>
        <p:txBody>
          <a:bodyPr/>
          <a:lstStyle/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9C48D6-EF02-4ED8-8C98-29A4D30D686C}"/>
              </a:ext>
            </a:extLst>
          </p:cNvPr>
          <p:cNvSpPr/>
          <p:nvPr/>
        </p:nvSpPr>
        <p:spPr>
          <a:xfrm>
            <a:off x="11020425" y="1689100"/>
            <a:ext cx="406550" cy="4406900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E16BF7-C175-441B-8D76-300038427EF6}"/>
              </a:ext>
            </a:extLst>
          </p:cNvPr>
          <p:cNvSpPr/>
          <p:nvPr/>
        </p:nvSpPr>
        <p:spPr>
          <a:xfrm>
            <a:off x="8153400" y="5710237"/>
            <a:ext cx="2867025" cy="385763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A75F0A-A43D-4E2F-B4E1-B6265B3F50D7}"/>
              </a:ext>
            </a:extLst>
          </p:cNvPr>
          <p:cNvSpPr/>
          <p:nvPr/>
        </p:nvSpPr>
        <p:spPr>
          <a:xfrm rot="16200000">
            <a:off x="2190204" y="-708820"/>
            <a:ext cx="406550" cy="3290242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63735E-23AA-4DEA-B032-135B1AF2AD73}"/>
              </a:ext>
            </a:extLst>
          </p:cNvPr>
          <p:cNvSpPr/>
          <p:nvPr/>
        </p:nvSpPr>
        <p:spPr>
          <a:xfrm rot="16200000">
            <a:off x="-1052066" y="2933502"/>
            <a:ext cx="4003924" cy="406547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C728EF06-19F9-45CA-8ADC-AE0B02481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98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5F96-6BAB-469D-AEAE-C774A06E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266950"/>
            <a:ext cx="9612971" cy="28527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00ADF2-7F88-4E05-9D40-8408DED57A0D}"/>
              </a:ext>
            </a:extLst>
          </p:cNvPr>
          <p:cNvSpPr/>
          <p:nvPr/>
        </p:nvSpPr>
        <p:spPr>
          <a:xfrm>
            <a:off x="11020425" y="1676400"/>
            <a:ext cx="406550" cy="4419600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AB8AEB-CAF7-49DB-A3BF-2D74D497B51F}"/>
              </a:ext>
            </a:extLst>
          </p:cNvPr>
          <p:cNvSpPr/>
          <p:nvPr/>
        </p:nvSpPr>
        <p:spPr>
          <a:xfrm>
            <a:off x="5201588" y="5710237"/>
            <a:ext cx="5818838" cy="385763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56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E0A0C-6078-4D68-8DF0-29CBA9A6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20315"/>
            <a:ext cx="9601200" cy="1247931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приложения, способного хранить данные о преподавателях, учащихся и их родителях, обрабатывать новые данные (например, добавлять отметки, комментарии к отметке) и отображать имеющиеся данные любому пользователю в пределах его «прав» доступа.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9AAB6-8812-47A8-A2AE-5BC495BE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702573"/>
            <a:ext cx="9601200" cy="267948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платформы для создания системы; 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приложения с интуитивно понятным интерфейсом;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приложения с ограничением прав доступа; 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возможности сбора любых данных о пользователях в дальнейшем;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авторизация через сторонние сервисы, соответствующие стандартам безопасности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723EB2-C8FB-4AFC-A480-23D629379493}"/>
              </a:ext>
            </a:extLst>
          </p:cNvPr>
          <p:cNvSpPr/>
          <p:nvPr/>
        </p:nvSpPr>
        <p:spPr>
          <a:xfrm>
            <a:off x="471487" y="-1"/>
            <a:ext cx="228601" cy="6858001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744A819-CE6E-42CA-B890-D2B0B65D0012}"/>
              </a:ext>
            </a:extLst>
          </p:cNvPr>
          <p:cNvSpPr txBox="1">
            <a:spLocks/>
          </p:cNvSpPr>
          <p:nvPr/>
        </p:nvSpPr>
        <p:spPr>
          <a:xfrm>
            <a:off x="1374099" y="783855"/>
            <a:ext cx="9601200" cy="422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B1D0E57-76F0-4A07-AEE6-4FE817D86A10}"/>
              </a:ext>
            </a:extLst>
          </p:cNvPr>
          <p:cNvCxnSpPr/>
          <p:nvPr/>
        </p:nvCxnSpPr>
        <p:spPr>
          <a:xfrm>
            <a:off x="1371600" y="2818149"/>
            <a:ext cx="9601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56FE543-5008-43CB-8055-245A530A4151}"/>
              </a:ext>
            </a:extLst>
          </p:cNvPr>
          <p:cNvSpPr txBox="1">
            <a:spLocks/>
          </p:cNvSpPr>
          <p:nvPr/>
        </p:nvSpPr>
        <p:spPr>
          <a:xfrm>
            <a:off x="1376599" y="3126070"/>
            <a:ext cx="9601200" cy="422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513FD8-F980-4E82-8B81-A0F0D309F3D9}"/>
              </a:ext>
            </a:extLst>
          </p:cNvPr>
          <p:cNvSpPr txBox="1">
            <a:spLocks/>
          </p:cNvSpPr>
          <p:nvPr/>
        </p:nvSpPr>
        <p:spPr>
          <a:xfrm rot="16200000">
            <a:off x="-3149713" y="3193257"/>
            <a:ext cx="6858002" cy="47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«Электронный журнал». 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329142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5F96-6BAB-469D-AEAE-C774A06E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266950"/>
            <a:ext cx="9612971" cy="285273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00ADF2-7F88-4E05-9D40-8408DED57A0D}"/>
              </a:ext>
            </a:extLst>
          </p:cNvPr>
          <p:cNvSpPr/>
          <p:nvPr/>
        </p:nvSpPr>
        <p:spPr>
          <a:xfrm>
            <a:off x="11020425" y="1676400"/>
            <a:ext cx="406550" cy="4419600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AB8AEB-CAF7-49DB-A3BF-2D74D497B51F}"/>
              </a:ext>
            </a:extLst>
          </p:cNvPr>
          <p:cNvSpPr/>
          <p:nvPr/>
        </p:nvSpPr>
        <p:spPr>
          <a:xfrm>
            <a:off x="5201588" y="5710237"/>
            <a:ext cx="5818838" cy="385763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3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1AD143-15E8-4303-929B-8B9F5D7B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Рассмотрим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существующие аналоги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E54C492-903D-40E9-9E5F-4A91E3738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Образовательная платформа – «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SCHOOLS.BY»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69FA2C-EE09-4B1D-AD6D-F79847D87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2" y="2285999"/>
            <a:ext cx="4792171" cy="3581401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Платформа электронных сервисов для образования – «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Знай.бай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8C6FB1-B97F-4539-A47D-355FBC6EA6AB}"/>
              </a:ext>
            </a:extLst>
          </p:cNvPr>
          <p:cNvSpPr/>
          <p:nvPr/>
        </p:nvSpPr>
        <p:spPr>
          <a:xfrm>
            <a:off x="471487" y="-1"/>
            <a:ext cx="228601" cy="6858001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29C8357-A51D-430F-817A-1079B73DA946}"/>
              </a:ext>
            </a:extLst>
          </p:cNvPr>
          <p:cNvCxnSpPr>
            <a:cxnSpLocks/>
          </p:cNvCxnSpPr>
          <p:nvPr/>
        </p:nvCxnSpPr>
        <p:spPr>
          <a:xfrm flipV="1">
            <a:off x="6244770" y="2171700"/>
            <a:ext cx="0" cy="42890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67C48-1A24-4C4F-B72B-CFDD4ED02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6" y="3943802"/>
            <a:ext cx="5314684" cy="19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D90F99-CE64-4680-9D79-EA4B7952E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76" y="3926221"/>
            <a:ext cx="5145367" cy="19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430CEA2-56B5-49F7-9026-A1E095A87E00}"/>
              </a:ext>
            </a:extLst>
          </p:cNvPr>
          <p:cNvSpPr txBox="1">
            <a:spLocks/>
          </p:cNvSpPr>
          <p:nvPr/>
        </p:nvSpPr>
        <p:spPr>
          <a:xfrm rot="16200000">
            <a:off x="-3149713" y="3193257"/>
            <a:ext cx="6858002" cy="47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«Электронный журнал». Аналоги</a:t>
            </a:r>
          </a:p>
        </p:txBody>
      </p:sp>
    </p:spTree>
    <p:extLst>
      <p:ext uri="{BB962C8B-B14F-4D97-AF65-F5344CB8AC3E}">
        <p14:creationId xmlns:p14="http://schemas.microsoft.com/office/powerpoint/2010/main" val="22301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5F96-6BAB-469D-AEAE-C774A06E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266950"/>
            <a:ext cx="9612971" cy="285273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00ADF2-7F88-4E05-9D40-8408DED57A0D}"/>
              </a:ext>
            </a:extLst>
          </p:cNvPr>
          <p:cNvSpPr/>
          <p:nvPr/>
        </p:nvSpPr>
        <p:spPr>
          <a:xfrm>
            <a:off x="11020425" y="1676400"/>
            <a:ext cx="406550" cy="4419600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AB8AEB-CAF7-49DB-A3BF-2D74D497B51F}"/>
              </a:ext>
            </a:extLst>
          </p:cNvPr>
          <p:cNvSpPr/>
          <p:nvPr/>
        </p:nvSpPr>
        <p:spPr>
          <a:xfrm>
            <a:off x="5201588" y="5710237"/>
            <a:ext cx="5818838" cy="385763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24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723EB2-C8FB-4AFC-A480-23D629379493}"/>
              </a:ext>
            </a:extLst>
          </p:cNvPr>
          <p:cNvSpPr/>
          <p:nvPr/>
        </p:nvSpPr>
        <p:spPr>
          <a:xfrm>
            <a:off x="471487" y="-1"/>
            <a:ext cx="228601" cy="6858001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B4FA07-5A0C-4034-9A92-93F9D921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636" y="1785480"/>
            <a:ext cx="1643517" cy="16435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435281-450D-4170-8435-91B06FCCA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49" y="197908"/>
            <a:ext cx="1496673" cy="10975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A1A03D3-774D-485A-B368-364396CC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57" y="3840145"/>
            <a:ext cx="2718898" cy="124793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3923E48-00CE-410E-B1F4-FEA611446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714" y="5847402"/>
            <a:ext cx="2554513" cy="510903"/>
          </a:xfrm>
          <a:prstGeom prst="rect">
            <a:avLst/>
          </a:prstGeom>
        </p:spPr>
      </p:pic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41F0B30-75E4-4276-914A-DD69F850B43C}"/>
              </a:ext>
            </a:extLst>
          </p:cNvPr>
          <p:cNvCxnSpPr>
            <a:cxnSpLocks/>
          </p:cNvCxnSpPr>
          <p:nvPr/>
        </p:nvCxnSpPr>
        <p:spPr>
          <a:xfrm flipH="1">
            <a:off x="1216851" y="1567765"/>
            <a:ext cx="10263949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78C26A8-9E6A-474A-8693-A797FF0F5319}"/>
              </a:ext>
            </a:extLst>
          </p:cNvPr>
          <p:cNvCxnSpPr>
            <a:cxnSpLocks/>
          </p:cNvCxnSpPr>
          <p:nvPr/>
        </p:nvCxnSpPr>
        <p:spPr>
          <a:xfrm flipH="1">
            <a:off x="1237447" y="3512608"/>
            <a:ext cx="10263949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D2BE487-2429-4CC2-A288-565D934D8A83}"/>
              </a:ext>
            </a:extLst>
          </p:cNvPr>
          <p:cNvCxnSpPr>
            <a:cxnSpLocks/>
          </p:cNvCxnSpPr>
          <p:nvPr/>
        </p:nvCxnSpPr>
        <p:spPr>
          <a:xfrm flipH="1">
            <a:off x="1237447" y="5280458"/>
            <a:ext cx="10263949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5387D2CF-57CC-4D30-9C5B-048C173A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743" y="235188"/>
            <a:ext cx="7017655" cy="124793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 Creator –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фреймворк, использованный при создании приложения. Позволяет создавать приложения, с индивидуальным пользовательским интерфейсом, на языке С++.</a:t>
            </a: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45ECE680-2C48-49F2-B6E3-CB698DE9343E}"/>
              </a:ext>
            </a:extLst>
          </p:cNvPr>
          <p:cNvSpPr txBox="1">
            <a:spLocks/>
          </p:cNvSpPr>
          <p:nvPr/>
        </p:nvSpPr>
        <p:spPr>
          <a:xfrm>
            <a:off x="1544926" y="1887966"/>
            <a:ext cx="7091074" cy="1500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С++ - объектно-ориентированный язык программирования. Основной язык написания описываемого приложения. До сих пор является актуальным, при написании сложных клиент-серверных архитектур.</a:t>
            </a:r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25B27C2D-8066-46A5-8E6D-8271607BC310}"/>
              </a:ext>
            </a:extLst>
          </p:cNvPr>
          <p:cNvSpPr txBox="1">
            <a:spLocks/>
          </p:cNvSpPr>
          <p:nvPr/>
        </p:nvSpPr>
        <p:spPr>
          <a:xfrm>
            <a:off x="4310743" y="3697819"/>
            <a:ext cx="7017655" cy="1491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 –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объектно-реляционных баз данных, использующая и расширяющая язык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В сочетании со многими функциями позволяет безопасно хранить данные. База данных приложения хранится именно в данной системе.</a:t>
            </a:r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A2E44095-F959-4F40-B691-D0B2C7200D6B}"/>
              </a:ext>
            </a:extLst>
          </p:cNvPr>
          <p:cNvSpPr txBox="1">
            <a:spLocks/>
          </p:cNvSpPr>
          <p:nvPr/>
        </p:nvSpPr>
        <p:spPr>
          <a:xfrm>
            <a:off x="1544926" y="5579862"/>
            <a:ext cx="7091074" cy="1025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Яндекс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программный интерфейс приложения, используемый для осуществления авторизации в конечном приложении.</a:t>
            </a: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14F586A3-9217-46DA-AF40-E7292525056B}"/>
              </a:ext>
            </a:extLst>
          </p:cNvPr>
          <p:cNvSpPr txBox="1">
            <a:spLocks/>
          </p:cNvSpPr>
          <p:nvPr/>
        </p:nvSpPr>
        <p:spPr>
          <a:xfrm rot="16200000">
            <a:off x="-3149713" y="3193257"/>
            <a:ext cx="6858002" cy="47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«Электронный журнал».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13773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5F96-6BAB-469D-AEAE-C774A06E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266950"/>
            <a:ext cx="9612971" cy="285273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00ADF2-7F88-4E05-9D40-8408DED57A0D}"/>
              </a:ext>
            </a:extLst>
          </p:cNvPr>
          <p:cNvSpPr/>
          <p:nvPr/>
        </p:nvSpPr>
        <p:spPr>
          <a:xfrm>
            <a:off x="11020425" y="1676400"/>
            <a:ext cx="406550" cy="4419600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AB8AEB-CAF7-49DB-A3BF-2D74D497B51F}"/>
              </a:ext>
            </a:extLst>
          </p:cNvPr>
          <p:cNvSpPr/>
          <p:nvPr/>
        </p:nvSpPr>
        <p:spPr>
          <a:xfrm>
            <a:off x="5201588" y="5710237"/>
            <a:ext cx="5818838" cy="385763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723EB2-C8FB-4AFC-A480-23D629379493}"/>
              </a:ext>
            </a:extLst>
          </p:cNvPr>
          <p:cNvSpPr/>
          <p:nvPr/>
        </p:nvSpPr>
        <p:spPr>
          <a:xfrm>
            <a:off x="471487" y="-1"/>
            <a:ext cx="228601" cy="6858001"/>
          </a:xfrm>
          <a:prstGeom prst="rect">
            <a:avLst/>
          </a:prstGeom>
          <a:solidFill>
            <a:srgbClr val="052E2D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5387D2CF-57CC-4D30-9C5B-048C173A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969" y="1047988"/>
            <a:ext cx="5538871" cy="1521041"/>
          </a:xfrm>
        </p:spPr>
        <p:txBody>
          <a:bodyPr>
            <a:noAutofit/>
          </a:bodyPr>
          <a:lstStyle/>
          <a:p>
            <a:pPr algn="just"/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выставления отметки учащемуся </a:t>
            </a:r>
            <a:b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шагам</a:t>
            </a: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14F586A3-9217-46DA-AF40-E7292525056B}"/>
              </a:ext>
            </a:extLst>
          </p:cNvPr>
          <p:cNvSpPr txBox="1">
            <a:spLocks/>
          </p:cNvSpPr>
          <p:nvPr/>
        </p:nvSpPr>
        <p:spPr>
          <a:xfrm rot="16200000">
            <a:off x="-3149713" y="3193257"/>
            <a:ext cx="6858002" cy="47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«Электронный журнал». Демонстрация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6F3D86-DA48-4D87-A150-2DF3C9D1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244" y="200025"/>
            <a:ext cx="3524250" cy="30765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CC7EF8-9719-451D-9B54-1F492863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67" y="3362325"/>
            <a:ext cx="4552795" cy="330077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62944D4-911D-428D-9E8C-D0093F2F5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841" y="3362325"/>
            <a:ext cx="4638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3702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152</TotalTime>
  <Words>347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Wingdings</vt:lpstr>
      <vt:lpstr>Уголки</vt:lpstr>
      <vt:lpstr>Многопользовательское клиент-серверное приложение «Электронный журнал»</vt:lpstr>
      <vt:lpstr>1. Цель и задачи</vt:lpstr>
      <vt:lpstr>Разработка приложения, способного хранить данные о преподавателях, учащихся и их родителях, обрабатывать новые данные (например, добавлять отметки, комментарии к отметке) и отображать имеющиеся данные любому пользователю в пределах его «прав» доступа.</vt:lpstr>
      <vt:lpstr>2. АНАЛОГИ</vt:lpstr>
      <vt:lpstr>Рассмотрим существующие аналоги</vt:lpstr>
      <vt:lpstr>3. РЕАЛИЗАЦИЯ</vt:lpstr>
      <vt:lpstr>QT Creator – фреймворк, использованный при создании приложения. Позволяет создавать приложения, с индивидуальным пользовательским интерфейсом, на языке С++.</vt:lpstr>
      <vt:lpstr>4. демонстрация</vt:lpstr>
      <vt:lpstr>Процесс выставления отметки учащемуся  по шагам</vt:lpstr>
      <vt:lpstr>Презентация PowerPoint</vt:lpstr>
      <vt:lpstr>5. ВЫВОДЫ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Многопользовательское клиент-серверное приложение «Электронный журнал»</dc:title>
  <dc:creator>Basko Alex</dc:creator>
  <cp:lastModifiedBy>AlBa</cp:lastModifiedBy>
  <cp:revision>14</cp:revision>
  <dcterms:created xsi:type="dcterms:W3CDTF">2022-05-10T10:33:50Z</dcterms:created>
  <dcterms:modified xsi:type="dcterms:W3CDTF">2022-05-10T13:05:51Z</dcterms:modified>
</cp:coreProperties>
</file>