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70" r:id="rId6"/>
    <p:sldId id="276" r:id="rId7"/>
    <p:sldId id="301" r:id="rId8"/>
    <p:sldId id="366" r:id="rId9"/>
    <p:sldId id="281" r:id="rId10"/>
    <p:sldId id="369" r:id="rId11"/>
    <p:sldId id="278" r:id="rId12"/>
    <p:sldId id="368" r:id="rId13"/>
    <p:sldId id="370" r:id="rId14"/>
    <p:sldId id="287" r:id="rId15"/>
    <p:sldId id="272" r:id="rId16"/>
    <p:sldId id="371" r:id="rId17"/>
    <p:sldId id="372" r:id="rId18"/>
    <p:sldId id="373" r:id="rId19"/>
    <p:sldId id="323" r:id="rId20"/>
    <p:sldId id="374" r:id="rId21"/>
    <p:sldId id="286" r:id="rId22"/>
    <p:sldId id="262" r:id="rId23"/>
    <p:sldId id="367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8D9"/>
    <a:srgbClr val="FF9900"/>
    <a:srgbClr val="9ED0DE"/>
    <a:srgbClr val="7DC0D2"/>
    <a:srgbClr val="74B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5" autoAdjust="0"/>
  </p:normalViewPr>
  <p:slideViewPr>
    <p:cSldViewPr>
      <p:cViewPr varScale="1">
        <p:scale>
          <a:sx n="138" d="100"/>
          <a:sy n="138" d="100"/>
        </p:scale>
        <p:origin x="11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 flipV="1">
            <a:off x="0" y="0"/>
            <a:ext cx="8244408" cy="4443958"/>
          </a:xfrm>
          <a:prstGeom prst="rtTriangle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627534"/>
            <a:ext cx="4896544" cy="93610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1707654"/>
            <a:ext cx="489654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76436"/>
            <a:ext cx="88924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00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008412" y="1626121"/>
            <a:ext cx="2211660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08412" y="2634233"/>
            <a:ext cx="22116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08412" y="3642345"/>
            <a:ext cx="2211660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81632"/>
            <a:ext cx="8964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7" y="1161282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71600" y="1299430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69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81632"/>
            <a:ext cx="8964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94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57333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61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81632"/>
            <a:ext cx="8964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37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0977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0977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149241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7875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26571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784" y="1419622"/>
            <a:ext cx="2232000" cy="2232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91928" y="2715766"/>
            <a:ext cx="2232000" cy="2232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691928" y="134144"/>
            <a:ext cx="2232000" cy="2232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988072" y="1419622"/>
            <a:ext cx="2232000" cy="2232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90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1589" y="1431235"/>
            <a:ext cx="2568434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7524" y="370350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588" y="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443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52200" y="0"/>
            <a:ext cx="252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24000" y="1183500"/>
            <a:ext cx="252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705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91440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42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7768" y="205755"/>
            <a:ext cx="8748464" cy="4731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73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0"/>
            <a:ext cx="8244408" cy="4443958"/>
          </a:xfrm>
          <a:prstGeom prst="rtTriangle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380" y="684156"/>
            <a:ext cx="4078619" cy="5914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396" y="1342281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012953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94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774626" y="656109"/>
            <a:ext cx="7560840" cy="2880320"/>
          </a:xfrm>
          <a:custGeom>
            <a:avLst/>
            <a:gdLst/>
            <a:ahLst/>
            <a:cxnLst/>
            <a:rect l="l" t="t" r="r" b="b"/>
            <a:pathLst>
              <a:path w="7560840" h="2742406">
                <a:moveTo>
                  <a:pt x="145168" y="0"/>
                </a:moveTo>
                <a:lnTo>
                  <a:pt x="7415672" y="0"/>
                </a:lnTo>
                <a:cubicBezTo>
                  <a:pt x="7495846" y="0"/>
                  <a:pt x="7560840" y="64994"/>
                  <a:pt x="7560840" y="145168"/>
                </a:cubicBezTo>
                <a:lnTo>
                  <a:pt x="7560840" y="1583024"/>
                </a:lnTo>
                <a:cubicBezTo>
                  <a:pt x="7560840" y="1663198"/>
                  <a:pt x="7495846" y="1728192"/>
                  <a:pt x="7415672" y="1728192"/>
                </a:cubicBezTo>
                <a:lnTo>
                  <a:pt x="1384207" y="1728192"/>
                </a:lnTo>
                <a:cubicBezTo>
                  <a:pt x="1320119" y="1886530"/>
                  <a:pt x="1316770" y="1980569"/>
                  <a:pt x="1313421" y="2130524"/>
                </a:cubicBezTo>
                <a:cubicBezTo>
                  <a:pt x="1312553" y="2340835"/>
                  <a:pt x="1330734" y="2484470"/>
                  <a:pt x="1453691" y="2742406"/>
                </a:cubicBezTo>
                <a:cubicBezTo>
                  <a:pt x="1140234" y="2541620"/>
                  <a:pt x="979178" y="2321785"/>
                  <a:pt x="894321" y="2206724"/>
                </a:cubicBezTo>
                <a:cubicBezTo>
                  <a:pt x="813636" y="2043332"/>
                  <a:pt x="745875" y="1912249"/>
                  <a:pt x="686091" y="1728192"/>
                </a:cubicBezTo>
                <a:lnTo>
                  <a:pt x="145168" y="1728192"/>
                </a:lnTo>
                <a:cubicBezTo>
                  <a:pt x="64994" y="1728192"/>
                  <a:pt x="0" y="1663198"/>
                  <a:pt x="0" y="1583024"/>
                </a:cubicBezTo>
                <a:lnTo>
                  <a:pt x="0" y="145168"/>
                </a:lnTo>
                <a:cubicBezTo>
                  <a:pt x="0" y="64994"/>
                  <a:pt x="64994" y="0"/>
                  <a:pt x="14516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4626" y="1395239"/>
            <a:ext cx="7560840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4626" y="1868815"/>
            <a:ext cx="756084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arallelogram 30"/>
          <p:cNvSpPr/>
          <p:nvPr userDrawn="1"/>
        </p:nvSpPr>
        <p:spPr>
          <a:xfrm flipH="1">
            <a:off x="4368130" y="910233"/>
            <a:ext cx="430982" cy="43204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69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774626" y="656109"/>
            <a:ext cx="7560840" cy="2880320"/>
          </a:xfrm>
          <a:custGeom>
            <a:avLst/>
            <a:gdLst/>
            <a:ahLst/>
            <a:cxnLst/>
            <a:rect l="l" t="t" r="r" b="b"/>
            <a:pathLst>
              <a:path w="7560840" h="2742406">
                <a:moveTo>
                  <a:pt x="145168" y="0"/>
                </a:moveTo>
                <a:lnTo>
                  <a:pt x="7415672" y="0"/>
                </a:lnTo>
                <a:cubicBezTo>
                  <a:pt x="7495846" y="0"/>
                  <a:pt x="7560840" y="64994"/>
                  <a:pt x="7560840" y="145168"/>
                </a:cubicBezTo>
                <a:lnTo>
                  <a:pt x="7560840" y="1583024"/>
                </a:lnTo>
                <a:cubicBezTo>
                  <a:pt x="7560840" y="1663198"/>
                  <a:pt x="7495846" y="1728192"/>
                  <a:pt x="7415672" y="1728192"/>
                </a:cubicBezTo>
                <a:lnTo>
                  <a:pt x="1384207" y="1728192"/>
                </a:lnTo>
                <a:cubicBezTo>
                  <a:pt x="1320119" y="1886530"/>
                  <a:pt x="1316770" y="1980569"/>
                  <a:pt x="1313421" y="2130524"/>
                </a:cubicBezTo>
                <a:cubicBezTo>
                  <a:pt x="1312553" y="2340835"/>
                  <a:pt x="1330734" y="2484470"/>
                  <a:pt x="1453691" y="2742406"/>
                </a:cubicBezTo>
                <a:cubicBezTo>
                  <a:pt x="1140234" y="2541620"/>
                  <a:pt x="979178" y="2321785"/>
                  <a:pt x="894321" y="2206724"/>
                </a:cubicBezTo>
                <a:cubicBezTo>
                  <a:pt x="813636" y="2043332"/>
                  <a:pt x="745875" y="1912249"/>
                  <a:pt x="686091" y="1728192"/>
                </a:cubicBezTo>
                <a:lnTo>
                  <a:pt x="145168" y="1728192"/>
                </a:lnTo>
                <a:cubicBezTo>
                  <a:pt x="64994" y="1728192"/>
                  <a:pt x="0" y="1663198"/>
                  <a:pt x="0" y="1583024"/>
                </a:cubicBezTo>
                <a:lnTo>
                  <a:pt x="0" y="145168"/>
                </a:lnTo>
                <a:cubicBezTo>
                  <a:pt x="0" y="64994"/>
                  <a:pt x="64994" y="0"/>
                  <a:pt x="14516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4626" y="1395239"/>
            <a:ext cx="7560840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4626" y="1868815"/>
            <a:ext cx="756084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arallelogram 30"/>
          <p:cNvSpPr/>
          <p:nvPr userDrawn="1"/>
        </p:nvSpPr>
        <p:spPr>
          <a:xfrm flipH="1">
            <a:off x="4368130" y="910233"/>
            <a:ext cx="430982" cy="43204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2677598" y="677348"/>
            <a:ext cx="3788804" cy="378880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 userDrawn="1"/>
        </p:nvSpPr>
        <p:spPr>
          <a:xfrm>
            <a:off x="2879812" y="879562"/>
            <a:ext cx="3384376" cy="33843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2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39502"/>
            <a:ext cx="1115616" cy="4464496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23478"/>
            <a:ext cx="8064896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699542"/>
            <a:ext cx="806489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23478"/>
            <a:ext cx="539552" cy="86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604448" y="123478"/>
            <a:ext cx="539552" cy="86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99792" y="0"/>
            <a:ext cx="6444208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71800" y="123478"/>
            <a:ext cx="63722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71800" y="699542"/>
            <a:ext cx="6372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339752" y="123478"/>
            <a:ext cx="269776" cy="86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76436"/>
            <a:ext cx="88924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1785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519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1" r:id="rId4"/>
    <p:sldLayoutId id="2147483662" r:id="rId5"/>
    <p:sldLayoutId id="2147483663" r:id="rId6"/>
    <p:sldLayoutId id="2147483666" r:id="rId7"/>
    <p:sldLayoutId id="2147483675" r:id="rId8"/>
    <p:sldLayoutId id="2147483674" r:id="rId9"/>
    <p:sldLayoutId id="2147483676" r:id="rId10"/>
    <p:sldLayoutId id="2147483655" r:id="rId11"/>
    <p:sldLayoutId id="2147483667" r:id="rId12"/>
    <p:sldLayoutId id="2147483668" r:id="rId13"/>
    <p:sldLayoutId id="2147483669" r:id="rId14"/>
    <p:sldLayoutId id="2147483670" r:id="rId15"/>
    <p:sldLayoutId id="2147483677" r:id="rId16"/>
    <p:sldLayoutId id="2147483678" r:id="rId17"/>
    <p:sldLayoutId id="2147483656" r:id="rId18"/>
    <p:sldLayoutId id="2147483679" r:id="rId19"/>
    <p:sldLayoutId id="2147483680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microsoft.com/office/2007/relationships/hdphoto" Target="../media/hdphoto1.wdp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5.svg"/><Relationship Id="rId4" Type="http://schemas.openxmlformats.org/officeDocument/2006/relationships/image" Target="../media/image30.sv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REAL ESTATE MARKET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1707654"/>
            <a:ext cx="4896544" cy="936104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EEUU 2001-2020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dirty="0"/>
              <a:t>Alba Barreras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dirty="0"/>
              <a:t>Data Science Bootcamp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dirty="0"/>
              <a:t>2023-2024</a:t>
            </a:r>
          </a:p>
        </p:txBody>
      </p:sp>
      <p:pic>
        <p:nvPicPr>
          <p:cNvPr id="8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017EC0D0-15B2-9FA0-88E1-378761AB2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5" b="27752"/>
          <a:stretch/>
        </p:blipFill>
        <p:spPr bwMode="auto">
          <a:xfrm>
            <a:off x="3347864" y="4587974"/>
            <a:ext cx="244827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Precio medio máximo en 2007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4612F8-C2AB-405E-5CCE-0CFC8D2E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84369"/>
            <a:ext cx="5247788" cy="312692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7FBB5C67-D1FE-243B-3D0C-6A8BA761584E}"/>
              </a:ext>
            </a:extLst>
          </p:cNvPr>
          <p:cNvSpPr txBox="1"/>
          <p:nvPr/>
        </p:nvSpPr>
        <p:spPr>
          <a:xfrm>
            <a:off x="7366669" y="4341753"/>
            <a:ext cx="124235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Precio medio ($)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C1F4618-7CA3-3E4F-AC34-407DE631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l="15106" t="7974" r="3546" b="32365"/>
          <a:stretch/>
        </p:blipFill>
        <p:spPr>
          <a:xfrm>
            <a:off x="3958840" y="1424151"/>
            <a:ext cx="4568582" cy="2464773"/>
          </a:xfrm>
          <a:prstGeom prst="rect">
            <a:avLst/>
          </a:prstGeom>
        </p:spPr>
      </p:pic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A646C44D-E001-3359-82C3-ECAA6A337609}"/>
              </a:ext>
            </a:extLst>
          </p:cNvPr>
          <p:cNvSpPr/>
          <p:nvPr/>
        </p:nvSpPr>
        <p:spPr>
          <a:xfrm>
            <a:off x="6257232" y="2161107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6" name="TextBox 52">
            <a:extLst>
              <a:ext uri="{FF2B5EF4-FFF2-40B4-BE49-F238E27FC236}">
                <a16:creationId xmlns:a16="http://schemas.microsoft.com/office/drawing/2014/main" id="{071DB68D-2B94-946A-ACAF-70EC1766E218}"/>
              </a:ext>
            </a:extLst>
          </p:cNvPr>
          <p:cNvSpPr txBox="1"/>
          <p:nvPr/>
        </p:nvSpPr>
        <p:spPr>
          <a:xfrm>
            <a:off x="6226461" y="2344451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23%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44DFBE1A-ECC5-3435-84F1-3F26F9F7585B}"/>
              </a:ext>
            </a:extLst>
          </p:cNvPr>
          <p:cNvSpPr/>
          <p:nvPr/>
        </p:nvSpPr>
        <p:spPr>
          <a:xfrm>
            <a:off x="7515736" y="1633109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8" name="TextBox 52">
            <a:extLst>
              <a:ext uri="{FF2B5EF4-FFF2-40B4-BE49-F238E27FC236}">
                <a16:creationId xmlns:a16="http://schemas.microsoft.com/office/drawing/2014/main" id="{507EC5C1-6664-C852-A0A2-0460A053A84F}"/>
              </a:ext>
            </a:extLst>
          </p:cNvPr>
          <p:cNvSpPr txBox="1"/>
          <p:nvPr/>
        </p:nvSpPr>
        <p:spPr>
          <a:xfrm>
            <a:off x="7484965" y="1816453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9%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5C323496-7674-393A-D48C-B39BF39B78B8}"/>
              </a:ext>
            </a:extLst>
          </p:cNvPr>
          <p:cNvSpPr txBox="1"/>
          <p:nvPr/>
        </p:nvSpPr>
        <p:spPr>
          <a:xfrm flipH="1">
            <a:off x="4717616" y="1152620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481.202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8815DFBD-C340-7D75-439B-E1B5CA954647}"/>
              </a:ext>
            </a:extLst>
          </p:cNvPr>
          <p:cNvSpPr txBox="1"/>
          <p:nvPr/>
        </p:nvSpPr>
        <p:spPr>
          <a:xfrm flipH="1">
            <a:off x="5221320" y="2629019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325.945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502866D5-058B-4C26-EDF1-9712E14B9D8D}"/>
              </a:ext>
            </a:extLst>
          </p:cNvPr>
          <p:cNvSpPr txBox="1"/>
          <p:nvPr/>
        </p:nvSpPr>
        <p:spPr>
          <a:xfrm flipH="1">
            <a:off x="5877140" y="1710200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400.958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F2BD9CF-F4E4-AE18-98E4-8B3289015B9F}"/>
              </a:ext>
            </a:extLst>
          </p:cNvPr>
          <p:cNvSpPr txBox="1"/>
          <p:nvPr/>
        </p:nvSpPr>
        <p:spPr>
          <a:xfrm flipH="1">
            <a:off x="7754075" y="1471461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436.520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13CA4EAE-25D1-4AA2-E220-E19AA5C52F40}"/>
              </a:ext>
            </a:extLst>
          </p:cNvPr>
          <p:cNvSpPr txBox="1"/>
          <p:nvPr/>
        </p:nvSpPr>
        <p:spPr>
          <a:xfrm flipH="1">
            <a:off x="3666666" y="3049759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262.704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F1AF8706-9B64-5519-252D-198C66F0B899}"/>
              </a:ext>
            </a:extLst>
          </p:cNvPr>
          <p:cNvSpPr/>
          <p:nvPr/>
        </p:nvSpPr>
        <p:spPr>
          <a:xfrm>
            <a:off x="4216161" y="1699009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5" name="TextBox 52">
            <a:extLst>
              <a:ext uri="{FF2B5EF4-FFF2-40B4-BE49-F238E27FC236}">
                <a16:creationId xmlns:a16="http://schemas.microsoft.com/office/drawing/2014/main" id="{C3D0F263-B4C7-A7DF-1E93-ABFE07C84F2E}"/>
              </a:ext>
            </a:extLst>
          </p:cNvPr>
          <p:cNvSpPr txBox="1"/>
          <p:nvPr/>
        </p:nvSpPr>
        <p:spPr>
          <a:xfrm>
            <a:off x="4185391" y="1882353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83%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C5472590-98E7-D489-D771-CC309D9C146E}"/>
              </a:ext>
            </a:extLst>
          </p:cNvPr>
          <p:cNvSpPr/>
          <p:nvPr/>
        </p:nvSpPr>
        <p:spPr>
          <a:xfrm rot="10800000">
            <a:off x="5358974" y="1878624"/>
            <a:ext cx="551235" cy="41378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2066B145-0C5F-02D1-C245-B9CE24526604}"/>
              </a:ext>
            </a:extLst>
          </p:cNvPr>
          <p:cNvSpPr txBox="1"/>
          <p:nvPr/>
        </p:nvSpPr>
        <p:spPr>
          <a:xfrm>
            <a:off x="5358974" y="1862881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32%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41D77CAB-1430-0FE8-07DF-D7288FFFCDB4}"/>
              </a:ext>
            </a:extLst>
          </p:cNvPr>
          <p:cNvSpPr/>
          <p:nvPr/>
        </p:nvSpPr>
        <p:spPr>
          <a:xfrm flipH="1">
            <a:off x="4069648" y="3011874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86B913E2-F2CE-6E4E-5E12-75D1C316386C}"/>
              </a:ext>
            </a:extLst>
          </p:cNvPr>
          <p:cNvSpPr/>
          <p:nvPr/>
        </p:nvSpPr>
        <p:spPr>
          <a:xfrm flipH="1">
            <a:off x="5261000" y="1464593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EB355AA6-3A3E-2DCC-D99C-32511F6AF274}"/>
              </a:ext>
            </a:extLst>
          </p:cNvPr>
          <p:cNvSpPr/>
          <p:nvPr/>
        </p:nvSpPr>
        <p:spPr>
          <a:xfrm flipH="1">
            <a:off x="5716313" y="2509127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3" name="Oval 14">
            <a:extLst>
              <a:ext uri="{FF2B5EF4-FFF2-40B4-BE49-F238E27FC236}">
                <a16:creationId xmlns:a16="http://schemas.microsoft.com/office/drawing/2014/main" id="{F552B939-E215-B61A-8F7C-F092C660CD6C}"/>
              </a:ext>
            </a:extLst>
          </p:cNvPr>
          <p:cNvSpPr/>
          <p:nvPr/>
        </p:nvSpPr>
        <p:spPr>
          <a:xfrm flipH="1">
            <a:off x="6415970" y="2017441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8" name="Oval 14">
            <a:extLst>
              <a:ext uri="{FF2B5EF4-FFF2-40B4-BE49-F238E27FC236}">
                <a16:creationId xmlns:a16="http://schemas.microsoft.com/office/drawing/2014/main" id="{689E3E0C-840A-022D-FDE6-4D23075E52AB}"/>
              </a:ext>
            </a:extLst>
          </p:cNvPr>
          <p:cNvSpPr/>
          <p:nvPr/>
        </p:nvSpPr>
        <p:spPr>
          <a:xfrm flipH="1">
            <a:off x="8309136" y="1755422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1DB35C7-CAFD-9639-050E-5A97B1B110AF}"/>
              </a:ext>
            </a:extLst>
          </p:cNvPr>
          <p:cNvSpPr/>
          <p:nvPr/>
        </p:nvSpPr>
        <p:spPr>
          <a:xfrm>
            <a:off x="8522799" y="2085516"/>
            <a:ext cx="255667" cy="277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C7A6D8B-13BD-685B-6CFF-700C5FA23B3F}"/>
              </a:ext>
            </a:extLst>
          </p:cNvPr>
          <p:cNvSpPr/>
          <p:nvPr/>
        </p:nvSpPr>
        <p:spPr>
          <a:xfrm>
            <a:off x="8518836" y="1784359"/>
            <a:ext cx="255667" cy="277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9" name="그룹 61">
            <a:extLst>
              <a:ext uri="{FF2B5EF4-FFF2-40B4-BE49-F238E27FC236}">
                <a16:creationId xmlns:a16="http://schemas.microsoft.com/office/drawing/2014/main" id="{5B0305FC-89DE-9CFF-BD4D-73BC9DEF33F8}"/>
              </a:ext>
            </a:extLst>
          </p:cNvPr>
          <p:cNvGrpSpPr/>
          <p:nvPr/>
        </p:nvGrpSpPr>
        <p:grpSpPr>
          <a:xfrm>
            <a:off x="-39066" y="2292408"/>
            <a:ext cx="2666849" cy="2721674"/>
            <a:chOff x="4440672" y="1511354"/>
            <a:chExt cx="3343265" cy="3378518"/>
          </a:xfrm>
          <a:solidFill>
            <a:schemeClr val="bg1">
              <a:lumMod val="85000"/>
            </a:schemeClr>
          </a:solidFill>
        </p:grpSpPr>
        <p:sp>
          <p:nvSpPr>
            <p:cNvPr id="10" name="자유형: 도형 19">
              <a:extLst>
                <a:ext uri="{FF2B5EF4-FFF2-40B4-BE49-F238E27FC236}">
                  <a16:creationId xmlns:a16="http://schemas.microsoft.com/office/drawing/2014/main" id="{CA901C19-6073-B8D4-3ECB-7905DD8B3D95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그룹 60">
              <a:extLst>
                <a:ext uri="{FF2B5EF4-FFF2-40B4-BE49-F238E27FC236}">
                  <a16:creationId xmlns:a16="http://schemas.microsoft.com/office/drawing/2014/main" id="{11818478-5CD9-ECB3-3C6F-18B94D6F558E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  <a:grpFill/>
          </p:grpSpPr>
          <p:grpSp>
            <p:nvGrpSpPr>
              <p:cNvPr id="12" name="그룹 49">
                <a:extLst>
                  <a:ext uri="{FF2B5EF4-FFF2-40B4-BE49-F238E27FC236}">
                    <a16:creationId xmlns:a16="http://schemas.microsoft.com/office/drawing/2014/main" id="{7489C232-8906-6A0F-23B2-9682809AD7E1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79" name="타원 50">
                  <a:extLst>
                    <a:ext uri="{FF2B5EF4-FFF2-40B4-BE49-F238E27FC236}">
                      <a16:creationId xmlns:a16="http://schemas.microsoft.com/office/drawing/2014/main" id="{458DB365-683F-41BF-523D-3D90E17E14C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51">
                  <a:extLst>
                    <a:ext uri="{FF2B5EF4-FFF2-40B4-BE49-F238E27FC236}">
                      <a16:creationId xmlns:a16="http://schemas.microsoft.com/office/drawing/2014/main" id="{C960707A-2622-46FE-C60A-26740CEB253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Block Arc 11">
                  <a:extLst>
                    <a:ext uri="{FF2B5EF4-FFF2-40B4-BE49-F238E27FC236}">
                      <a16:creationId xmlns:a16="http://schemas.microsoft.com/office/drawing/2014/main" id="{BC285FD2-1C31-8283-EA78-9158F5969E9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1">
                <a:extLst>
                  <a:ext uri="{FF2B5EF4-FFF2-40B4-BE49-F238E27FC236}">
                    <a16:creationId xmlns:a16="http://schemas.microsoft.com/office/drawing/2014/main" id="{A5EAB64A-DCDB-8091-A147-5832CC3738CA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76" name="타원 22">
                  <a:extLst>
                    <a:ext uri="{FF2B5EF4-FFF2-40B4-BE49-F238E27FC236}">
                      <a16:creationId xmlns:a16="http://schemas.microsoft.com/office/drawing/2014/main" id="{3903074E-B43D-8AF5-B72B-E5248EE5165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23">
                  <a:extLst>
                    <a:ext uri="{FF2B5EF4-FFF2-40B4-BE49-F238E27FC236}">
                      <a16:creationId xmlns:a16="http://schemas.microsoft.com/office/drawing/2014/main" id="{01A62ABE-C466-33B4-9318-26BFA0C9F9BE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Block Arc 11">
                  <a:extLst>
                    <a:ext uri="{FF2B5EF4-FFF2-40B4-BE49-F238E27FC236}">
                      <a16:creationId xmlns:a16="http://schemas.microsoft.com/office/drawing/2014/main" id="{F5F55E40-4002-C958-EF3C-9C5AC27B2F7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5">
                <a:extLst>
                  <a:ext uri="{FF2B5EF4-FFF2-40B4-BE49-F238E27FC236}">
                    <a16:creationId xmlns:a16="http://schemas.microsoft.com/office/drawing/2014/main" id="{0167E762-7A12-6A78-0CF5-05BA9B3B856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63" name="타원 26">
                  <a:extLst>
                    <a:ext uri="{FF2B5EF4-FFF2-40B4-BE49-F238E27FC236}">
                      <a16:creationId xmlns:a16="http://schemas.microsoft.com/office/drawing/2014/main" id="{ED20875C-C054-3C4D-DCF9-2CCFBC32D5B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27">
                  <a:extLst>
                    <a:ext uri="{FF2B5EF4-FFF2-40B4-BE49-F238E27FC236}">
                      <a16:creationId xmlns:a16="http://schemas.microsoft.com/office/drawing/2014/main" id="{C9682DC3-309B-247A-94F9-A46FAC833C9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Block Arc 11">
                  <a:extLst>
                    <a:ext uri="{FF2B5EF4-FFF2-40B4-BE49-F238E27FC236}">
                      <a16:creationId xmlns:a16="http://schemas.microsoft.com/office/drawing/2014/main" id="{BE78D6D4-A1A6-34A2-3B3A-842DD078D36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29">
                <a:extLst>
                  <a:ext uri="{FF2B5EF4-FFF2-40B4-BE49-F238E27FC236}">
                    <a16:creationId xmlns:a16="http://schemas.microsoft.com/office/drawing/2014/main" id="{01467843-BA80-DB94-5342-7AEDC9600AA3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60" name="타원 30">
                  <a:extLst>
                    <a:ext uri="{FF2B5EF4-FFF2-40B4-BE49-F238E27FC236}">
                      <a16:creationId xmlns:a16="http://schemas.microsoft.com/office/drawing/2014/main" id="{ECBBD13D-A53E-7CC4-34C4-97698DDCAFC8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31">
                  <a:extLst>
                    <a:ext uri="{FF2B5EF4-FFF2-40B4-BE49-F238E27FC236}">
                      <a16:creationId xmlns:a16="http://schemas.microsoft.com/office/drawing/2014/main" id="{55D628EC-E2F7-65B3-EF90-50B5CDAEEDF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Block Arc 11">
                  <a:extLst>
                    <a:ext uri="{FF2B5EF4-FFF2-40B4-BE49-F238E27FC236}">
                      <a16:creationId xmlns:a16="http://schemas.microsoft.com/office/drawing/2014/main" id="{42D94892-9A1B-C50A-C291-C5CF5C7B0019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3">
                <a:extLst>
                  <a:ext uri="{FF2B5EF4-FFF2-40B4-BE49-F238E27FC236}">
                    <a16:creationId xmlns:a16="http://schemas.microsoft.com/office/drawing/2014/main" id="{7DD1C151-6DFA-25D4-A999-43B790C64899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56" name="타원 34">
                  <a:extLst>
                    <a:ext uri="{FF2B5EF4-FFF2-40B4-BE49-F238E27FC236}">
                      <a16:creationId xmlns:a16="http://schemas.microsoft.com/office/drawing/2014/main" id="{8798E4B3-EC67-91CF-2A7A-910120622A6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35">
                  <a:extLst>
                    <a:ext uri="{FF2B5EF4-FFF2-40B4-BE49-F238E27FC236}">
                      <a16:creationId xmlns:a16="http://schemas.microsoft.com/office/drawing/2014/main" id="{ACA35B8C-2CB9-5436-50CB-C2CDD80D839E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Block Arc 11">
                  <a:extLst>
                    <a:ext uri="{FF2B5EF4-FFF2-40B4-BE49-F238E27FC236}">
                      <a16:creationId xmlns:a16="http://schemas.microsoft.com/office/drawing/2014/main" id="{80F80176-A1CD-BFC4-9FD9-763FB0EE82B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37">
                <a:extLst>
                  <a:ext uri="{FF2B5EF4-FFF2-40B4-BE49-F238E27FC236}">
                    <a16:creationId xmlns:a16="http://schemas.microsoft.com/office/drawing/2014/main" id="{56BE2EE0-8489-1805-93A0-69A8BF92739B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47" name="타원 38">
                  <a:extLst>
                    <a:ext uri="{FF2B5EF4-FFF2-40B4-BE49-F238E27FC236}">
                      <a16:creationId xmlns:a16="http://schemas.microsoft.com/office/drawing/2014/main" id="{62C60FF7-D62E-DD04-5431-BEFDE8E51DA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39">
                  <a:extLst>
                    <a:ext uri="{FF2B5EF4-FFF2-40B4-BE49-F238E27FC236}">
                      <a16:creationId xmlns:a16="http://schemas.microsoft.com/office/drawing/2014/main" id="{9E5568A7-9C8F-7292-7759-7164DD74BC6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Block Arc 11">
                  <a:extLst>
                    <a:ext uri="{FF2B5EF4-FFF2-40B4-BE49-F238E27FC236}">
                      <a16:creationId xmlns:a16="http://schemas.microsoft.com/office/drawing/2014/main" id="{6DE9B30B-510E-81E1-2093-8E7B3190930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1">
                <a:extLst>
                  <a:ext uri="{FF2B5EF4-FFF2-40B4-BE49-F238E27FC236}">
                    <a16:creationId xmlns:a16="http://schemas.microsoft.com/office/drawing/2014/main" id="{D553432D-357E-A1D1-3A7C-4DB6F286D4BF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44" name="타원 42">
                  <a:extLst>
                    <a:ext uri="{FF2B5EF4-FFF2-40B4-BE49-F238E27FC236}">
                      <a16:creationId xmlns:a16="http://schemas.microsoft.com/office/drawing/2014/main" id="{156CA90A-DDC8-4188-136C-063C01CCD93B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3">
                  <a:extLst>
                    <a:ext uri="{FF2B5EF4-FFF2-40B4-BE49-F238E27FC236}">
                      <a16:creationId xmlns:a16="http://schemas.microsoft.com/office/drawing/2014/main" id="{A3B0433C-9B7C-75FE-2F92-0BF8A006F6E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Block Arc 11">
                  <a:extLst>
                    <a:ext uri="{FF2B5EF4-FFF2-40B4-BE49-F238E27FC236}">
                      <a16:creationId xmlns:a16="http://schemas.microsoft.com/office/drawing/2014/main" id="{74D26EE4-5013-EE60-EAE8-B6BE53B99E3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그룹 45">
                <a:extLst>
                  <a:ext uri="{FF2B5EF4-FFF2-40B4-BE49-F238E27FC236}">
                    <a16:creationId xmlns:a16="http://schemas.microsoft.com/office/drawing/2014/main" id="{782B540C-B003-D243-B6A9-2F3A0679A31F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23" name="타원 46">
                  <a:extLst>
                    <a:ext uri="{FF2B5EF4-FFF2-40B4-BE49-F238E27FC236}">
                      <a16:creationId xmlns:a16="http://schemas.microsoft.com/office/drawing/2014/main" id="{7605BC31-54C2-A90F-BE33-0E8CD1F5C3C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47">
                  <a:extLst>
                    <a:ext uri="{FF2B5EF4-FFF2-40B4-BE49-F238E27FC236}">
                      <a16:creationId xmlns:a16="http://schemas.microsoft.com/office/drawing/2014/main" id="{6BA7F2A5-FD13-0C24-4727-980534397A3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6306FCBF-01A8-E72E-D604-6ED1D4A6D9C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이등변 삼각형 58">
                <a:extLst>
                  <a:ext uri="{FF2B5EF4-FFF2-40B4-BE49-F238E27FC236}">
                    <a16:creationId xmlns:a16="http://schemas.microsoft.com/office/drawing/2014/main" id="{1FB25097-3517-EFB6-C640-EF11CEE8885C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59">
                <a:extLst>
                  <a:ext uri="{FF2B5EF4-FFF2-40B4-BE49-F238E27FC236}">
                    <a16:creationId xmlns:a16="http://schemas.microsoft.com/office/drawing/2014/main" id="{899A6425-5CA4-216B-CEC9-B5F2B6A58025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2" name="Text Placeholder 1">
            <a:extLst>
              <a:ext uri="{FF2B5EF4-FFF2-40B4-BE49-F238E27FC236}">
                <a16:creationId xmlns:a16="http://schemas.microsoft.com/office/drawing/2014/main" id="{3C61EEAF-349A-8B38-21B5-BEB55F5C5884}"/>
              </a:ext>
            </a:extLst>
          </p:cNvPr>
          <p:cNvSpPr txBox="1">
            <a:spLocks/>
          </p:cNvSpPr>
          <p:nvPr/>
        </p:nvSpPr>
        <p:spPr>
          <a:xfrm>
            <a:off x="430150" y="2032394"/>
            <a:ext cx="2768098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Misma tendencia que el volumen de ventas, pero…</a:t>
            </a:r>
          </a:p>
          <a:p>
            <a:pPr marL="0" indent="0" algn="just">
              <a:buNone/>
            </a:pPr>
            <a:endParaRPr lang="es-E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Durante </a:t>
            </a:r>
            <a:r>
              <a:rPr lang="es-ES" altLang="ko-KR" sz="1800" dirty="0">
                <a:solidFill>
                  <a:srgbClr val="3AB8D9"/>
                </a:solidFill>
                <a:cs typeface="Arial" pitchFamily="34" charset="0"/>
              </a:rPr>
              <a:t>2005 y 2008</a:t>
            </a:r>
            <a:r>
              <a:rPr lang="es-E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volumen de operaciones sufre una fuerte caída mientras que su </a:t>
            </a:r>
            <a:r>
              <a:rPr lang="es-ES" altLang="ko-KR" sz="1800" dirty="0">
                <a:solidFill>
                  <a:srgbClr val="3AB8D9"/>
                </a:solidFill>
                <a:cs typeface="Arial" pitchFamily="34" charset="0"/>
              </a:rPr>
              <a:t>precio medio</a:t>
            </a:r>
            <a:r>
              <a:rPr lang="es-E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sigue </a:t>
            </a:r>
            <a:r>
              <a:rPr lang="es-ES" altLang="ko-KR" sz="1800" dirty="0">
                <a:solidFill>
                  <a:srgbClr val="3AB8D9"/>
                </a:solidFill>
                <a:cs typeface="Arial" pitchFamily="34" charset="0"/>
              </a:rPr>
              <a:t>creciendo</a:t>
            </a: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s-ES" altLang="ko-KR" sz="1400" dirty="0">
              <a:solidFill>
                <a:srgbClr val="3AB8D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4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2020 a nivel de 2012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4612F8-C2AB-405E-5CCE-0CFC8D2E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84369"/>
            <a:ext cx="5247788" cy="312692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7FBB5C67-D1FE-243B-3D0C-6A8BA761584E}"/>
              </a:ext>
            </a:extLst>
          </p:cNvPr>
          <p:cNvSpPr txBox="1"/>
          <p:nvPr/>
        </p:nvSpPr>
        <p:spPr>
          <a:xfrm>
            <a:off x="7366669" y="4341753"/>
            <a:ext cx="124235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Precio medio ($)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C1F4618-7CA3-3E4F-AC34-407DE631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l="15106" t="7974" r="3546" b="32365"/>
          <a:stretch/>
        </p:blipFill>
        <p:spPr>
          <a:xfrm>
            <a:off x="3958840" y="1424151"/>
            <a:ext cx="4568582" cy="2464773"/>
          </a:xfrm>
          <a:prstGeom prst="rect">
            <a:avLst/>
          </a:prstGeom>
        </p:spPr>
      </p:pic>
      <p:sp>
        <p:nvSpPr>
          <p:cNvPr id="29" name="TextBox 18">
            <a:extLst>
              <a:ext uri="{FF2B5EF4-FFF2-40B4-BE49-F238E27FC236}">
                <a16:creationId xmlns:a16="http://schemas.microsoft.com/office/drawing/2014/main" id="{5C323496-7674-393A-D48C-B39BF39B78B8}"/>
              </a:ext>
            </a:extLst>
          </p:cNvPr>
          <p:cNvSpPr txBox="1"/>
          <p:nvPr/>
        </p:nvSpPr>
        <p:spPr>
          <a:xfrm flipH="1">
            <a:off x="4717616" y="1152620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481.202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8815DFBD-C340-7D75-439B-E1B5CA954647}"/>
              </a:ext>
            </a:extLst>
          </p:cNvPr>
          <p:cNvSpPr txBox="1"/>
          <p:nvPr/>
        </p:nvSpPr>
        <p:spPr>
          <a:xfrm flipH="1">
            <a:off x="5221320" y="2629019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325.945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502866D5-058B-4C26-EDF1-9712E14B9D8D}"/>
              </a:ext>
            </a:extLst>
          </p:cNvPr>
          <p:cNvSpPr txBox="1"/>
          <p:nvPr/>
        </p:nvSpPr>
        <p:spPr>
          <a:xfrm flipH="1">
            <a:off x="5877140" y="1710200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400.958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F2BD9CF-F4E4-AE18-98E4-8B3289015B9F}"/>
              </a:ext>
            </a:extLst>
          </p:cNvPr>
          <p:cNvSpPr txBox="1"/>
          <p:nvPr/>
        </p:nvSpPr>
        <p:spPr>
          <a:xfrm flipH="1">
            <a:off x="7754075" y="1471461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436.520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13CA4EAE-25D1-4AA2-E220-E19AA5C52F40}"/>
              </a:ext>
            </a:extLst>
          </p:cNvPr>
          <p:cNvSpPr txBox="1"/>
          <p:nvPr/>
        </p:nvSpPr>
        <p:spPr>
          <a:xfrm flipH="1">
            <a:off x="3666666" y="3049759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262.704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41D77CAB-1430-0FE8-07DF-D7288FFFCDB4}"/>
              </a:ext>
            </a:extLst>
          </p:cNvPr>
          <p:cNvSpPr/>
          <p:nvPr/>
        </p:nvSpPr>
        <p:spPr>
          <a:xfrm flipH="1">
            <a:off x="4069648" y="3011874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86B913E2-F2CE-6E4E-5E12-75D1C316386C}"/>
              </a:ext>
            </a:extLst>
          </p:cNvPr>
          <p:cNvSpPr/>
          <p:nvPr/>
        </p:nvSpPr>
        <p:spPr>
          <a:xfrm flipH="1">
            <a:off x="5261000" y="1464593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EB355AA6-3A3E-2DCC-D99C-32511F6AF274}"/>
              </a:ext>
            </a:extLst>
          </p:cNvPr>
          <p:cNvSpPr/>
          <p:nvPr/>
        </p:nvSpPr>
        <p:spPr>
          <a:xfrm flipH="1">
            <a:off x="5716313" y="2509127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3" name="Oval 14">
            <a:extLst>
              <a:ext uri="{FF2B5EF4-FFF2-40B4-BE49-F238E27FC236}">
                <a16:creationId xmlns:a16="http://schemas.microsoft.com/office/drawing/2014/main" id="{F552B939-E215-B61A-8F7C-F092C660CD6C}"/>
              </a:ext>
            </a:extLst>
          </p:cNvPr>
          <p:cNvSpPr/>
          <p:nvPr/>
        </p:nvSpPr>
        <p:spPr>
          <a:xfrm flipH="1">
            <a:off x="6415970" y="2017441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8" name="Oval 14">
            <a:extLst>
              <a:ext uri="{FF2B5EF4-FFF2-40B4-BE49-F238E27FC236}">
                <a16:creationId xmlns:a16="http://schemas.microsoft.com/office/drawing/2014/main" id="{689E3E0C-840A-022D-FDE6-4D23075E52AB}"/>
              </a:ext>
            </a:extLst>
          </p:cNvPr>
          <p:cNvSpPr/>
          <p:nvPr/>
        </p:nvSpPr>
        <p:spPr>
          <a:xfrm flipH="1">
            <a:off x="8309136" y="1755422"/>
            <a:ext cx="101493" cy="1014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1DB35C7-CAFD-9639-050E-5A97B1B110AF}"/>
              </a:ext>
            </a:extLst>
          </p:cNvPr>
          <p:cNvSpPr/>
          <p:nvPr/>
        </p:nvSpPr>
        <p:spPr>
          <a:xfrm>
            <a:off x="8522799" y="2085516"/>
            <a:ext cx="255667" cy="277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C7A6D8B-13BD-685B-6CFF-700C5FA23B3F}"/>
              </a:ext>
            </a:extLst>
          </p:cNvPr>
          <p:cNvSpPr/>
          <p:nvPr/>
        </p:nvSpPr>
        <p:spPr>
          <a:xfrm>
            <a:off x="8518836" y="1784359"/>
            <a:ext cx="255667" cy="277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9" name="그룹 61">
            <a:extLst>
              <a:ext uri="{FF2B5EF4-FFF2-40B4-BE49-F238E27FC236}">
                <a16:creationId xmlns:a16="http://schemas.microsoft.com/office/drawing/2014/main" id="{5B0305FC-89DE-9CFF-BD4D-73BC9DEF33F8}"/>
              </a:ext>
            </a:extLst>
          </p:cNvPr>
          <p:cNvGrpSpPr/>
          <p:nvPr/>
        </p:nvGrpSpPr>
        <p:grpSpPr>
          <a:xfrm>
            <a:off x="-39066" y="2292408"/>
            <a:ext cx="2666849" cy="2721674"/>
            <a:chOff x="4440672" y="1511354"/>
            <a:chExt cx="3343265" cy="3378518"/>
          </a:xfrm>
          <a:solidFill>
            <a:schemeClr val="bg1">
              <a:lumMod val="85000"/>
            </a:schemeClr>
          </a:solidFill>
        </p:grpSpPr>
        <p:sp>
          <p:nvSpPr>
            <p:cNvPr id="10" name="자유형: 도형 19">
              <a:extLst>
                <a:ext uri="{FF2B5EF4-FFF2-40B4-BE49-F238E27FC236}">
                  <a16:creationId xmlns:a16="http://schemas.microsoft.com/office/drawing/2014/main" id="{CA901C19-6073-B8D4-3ECB-7905DD8B3D95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그룹 60">
              <a:extLst>
                <a:ext uri="{FF2B5EF4-FFF2-40B4-BE49-F238E27FC236}">
                  <a16:creationId xmlns:a16="http://schemas.microsoft.com/office/drawing/2014/main" id="{11818478-5CD9-ECB3-3C6F-18B94D6F558E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  <a:grpFill/>
          </p:grpSpPr>
          <p:grpSp>
            <p:nvGrpSpPr>
              <p:cNvPr id="12" name="그룹 49">
                <a:extLst>
                  <a:ext uri="{FF2B5EF4-FFF2-40B4-BE49-F238E27FC236}">
                    <a16:creationId xmlns:a16="http://schemas.microsoft.com/office/drawing/2014/main" id="{7489C232-8906-6A0F-23B2-9682809AD7E1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79" name="타원 50">
                  <a:extLst>
                    <a:ext uri="{FF2B5EF4-FFF2-40B4-BE49-F238E27FC236}">
                      <a16:creationId xmlns:a16="http://schemas.microsoft.com/office/drawing/2014/main" id="{458DB365-683F-41BF-523D-3D90E17E14C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51">
                  <a:extLst>
                    <a:ext uri="{FF2B5EF4-FFF2-40B4-BE49-F238E27FC236}">
                      <a16:creationId xmlns:a16="http://schemas.microsoft.com/office/drawing/2014/main" id="{C960707A-2622-46FE-C60A-26740CEB253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Block Arc 11">
                  <a:extLst>
                    <a:ext uri="{FF2B5EF4-FFF2-40B4-BE49-F238E27FC236}">
                      <a16:creationId xmlns:a16="http://schemas.microsoft.com/office/drawing/2014/main" id="{BC285FD2-1C31-8283-EA78-9158F5969E9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1">
                <a:extLst>
                  <a:ext uri="{FF2B5EF4-FFF2-40B4-BE49-F238E27FC236}">
                    <a16:creationId xmlns:a16="http://schemas.microsoft.com/office/drawing/2014/main" id="{A5EAB64A-DCDB-8091-A147-5832CC3738CA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76" name="타원 22">
                  <a:extLst>
                    <a:ext uri="{FF2B5EF4-FFF2-40B4-BE49-F238E27FC236}">
                      <a16:creationId xmlns:a16="http://schemas.microsoft.com/office/drawing/2014/main" id="{3903074E-B43D-8AF5-B72B-E5248EE5165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23">
                  <a:extLst>
                    <a:ext uri="{FF2B5EF4-FFF2-40B4-BE49-F238E27FC236}">
                      <a16:creationId xmlns:a16="http://schemas.microsoft.com/office/drawing/2014/main" id="{01A62ABE-C466-33B4-9318-26BFA0C9F9BE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Block Arc 11">
                  <a:extLst>
                    <a:ext uri="{FF2B5EF4-FFF2-40B4-BE49-F238E27FC236}">
                      <a16:creationId xmlns:a16="http://schemas.microsoft.com/office/drawing/2014/main" id="{F5F55E40-4002-C958-EF3C-9C5AC27B2F7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5">
                <a:extLst>
                  <a:ext uri="{FF2B5EF4-FFF2-40B4-BE49-F238E27FC236}">
                    <a16:creationId xmlns:a16="http://schemas.microsoft.com/office/drawing/2014/main" id="{0167E762-7A12-6A78-0CF5-05BA9B3B856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63" name="타원 26">
                  <a:extLst>
                    <a:ext uri="{FF2B5EF4-FFF2-40B4-BE49-F238E27FC236}">
                      <a16:creationId xmlns:a16="http://schemas.microsoft.com/office/drawing/2014/main" id="{ED20875C-C054-3C4D-DCF9-2CCFBC32D5B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27">
                  <a:extLst>
                    <a:ext uri="{FF2B5EF4-FFF2-40B4-BE49-F238E27FC236}">
                      <a16:creationId xmlns:a16="http://schemas.microsoft.com/office/drawing/2014/main" id="{C9682DC3-309B-247A-94F9-A46FAC833C9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Block Arc 11">
                  <a:extLst>
                    <a:ext uri="{FF2B5EF4-FFF2-40B4-BE49-F238E27FC236}">
                      <a16:creationId xmlns:a16="http://schemas.microsoft.com/office/drawing/2014/main" id="{BE78D6D4-A1A6-34A2-3B3A-842DD078D36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29">
                <a:extLst>
                  <a:ext uri="{FF2B5EF4-FFF2-40B4-BE49-F238E27FC236}">
                    <a16:creationId xmlns:a16="http://schemas.microsoft.com/office/drawing/2014/main" id="{01467843-BA80-DB94-5342-7AEDC9600AA3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60" name="타원 30">
                  <a:extLst>
                    <a:ext uri="{FF2B5EF4-FFF2-40B4-BE49-F238E27FC236}">
                      <a16:creationId xmlns:a16="http://schemas.microsoft.com/office/drawing/2014/main" id="{ECBBD13D-A53E-7CC4-34C4-97698DDCAFC8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31">
                  <a:extLst>
                    <a:ext uri="{FF2B5EF4-FFF2-40B4-BE49-F238E27FC236}">
                      <a16:creationId xmlns:a16="http://schemas.microsoft.com/office/drawing/2014/main" id="{55D628EC-E2F7-65B3-EF90-50B5CDAEEDF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Block Arc 11">
                  <a:extLst>
                    <a:ext uri="{FF2B5EF4-FFF2-40B4-BE49-F238E27FC236}">
                      <a16:creationId xmlns:a16="http://schemas.microsoft.com/office/drawing/2014/main" id="{42D94892-9A1B-C50A-C291-C5CF5C7B0019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3">
                <a:extLst>
                  <a:ext uri="{FF2B5EF4-FFF2-40B4-BE49-F238E27FC236}">
                    <a16:creationId xmlns:a16="http://schemas.microsoft.com/office/drawing/2014/main" id="{7DD1C151-6DFA-25D4-A999-43B790C64899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56" name="타원 34">
                  <a:extLst>
                    <a:ext uri="{FF2B5EF4-FFF2-40B4-BE49-F238E27FC236}">
                      <a16:creationId xmlns:a16="http://schemas.microsoft.com/office/drawing/2014/main" id="{8798E4B3-EC67-91CF-2A7A-910120622A6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35">
                  <a:extLst>
                    <a:ext uri="{FF2B5EF4-FFF2-40B4-BE49-F238E27FC236}">
                      <a16:creationId xmlns:a16="http://schemas.microsoft.com/office/drawing/2014/main" id="{ACA35B8C-2CB9-5436-50CB-C2CDD80D839E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Block Arc 11">
                  <a:extLst>
                    <a:ext uri="{FF2B5EF4-FFF2-40B4-BE49-F238E27FC236}">
                      <a16:creationId xmlns:a16="http://schemas.microsoft.com/office/drawing/2014/main" id="{80F80176-A1CD-BFC4-9FD9-763FB0EE82B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37">
                <a:extLst>
                  <a:ext uri="{FF2B5EF4-FFF2-40B4-BE49-F238E27FC236}">
                    <a16:creationId xmlns:a16="http://schemas.microsoft.com/office/drawing/2014/main" id="{56BE2EE0-8489-1805-93A0-69A8BF92739B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47" name="타원 38">
                  <a:extLst>
                    <a:ext uri="{FF2B5EF4-FFF2-40B4-BE49-F238E27FC236}">
                      <a16:creationId xmlns:a16="http://schemas.microsoft.com/office/drawing/2014/main" id="{62C60FF7-D62E-DD04-5431-BEFDE8E51DA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39">
                  <a:extLst>
                    <a:ext uri="{FF2B5EF4-FFF2-40B4-BE49-F238E27FC236}">
                      <a16:creationId xmlns:a16="http://schemas.microsoft.com/office/drawing/2014/main" id="{9E5568A7-9C8F-7292-7759-7164DD74BC6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Block Arc 11">
                  <a:extLst>
                    <a:ext uri="{FF2B5EF4-FFF2-40B4-BE49-F238E27FC236}">
                      <a16:creationId xmlns:a16="http://schemas.microsoft.com/office/drawing/2014/main" id="{6DE9B30B-510E-81E1-2093-8E7B3190930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1">
                <a:extLst>
                  <a:ext uri="{FF2B5EF4-FFF2-40B4-BE49-F238E27FC236}">
                    <a16:creationId xmlns:a16="http://schemas.microsoft.com/office/drawing/2014/main" id="{D553432D-357E-A1D1-3A7C-4DB6F286D4BF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44" name="타원 42">
                  <a:extLst>
                    <a:ext uri="{FF2B5EF4-FFF2-40B4-BE49-F238E27FC236}">
                      <a16:creationId xmlns:a16="http://schemas.microsoft.com/office/drawing/2014/main" id="{156CA90A-DDC8-4188-136C-063C01CCD93B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3">
                  <a:extLst>
                    <a:ext uri="{FF2B5EF4-FFF2-40B4-BE49-F238E27FC236}">
                      <a16:creationId xmlns:a16="http://schemas.microsoft.com/office/drawing/2014/main" id="{A3B0433C-9B7C-75FE-2F92-0BF8A006F6E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Block Arc 11">
                  <a:extLst>
                    <a:ext uri="{FF2B5EF4-FFF2-40B4-BE49-F238E27FC236}">
                      <a16:creationId xmlns:a16="http://schemas.microsoft.com/office/drawing/2014/main" id="{74D26EE4-5013-EE60-EAE8-B6BE53B99E3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그룹 45">
                <a:extLst>
                  <a:ext uri="{FF2B5EF4-FFF2-40B4-BE49-F238E27FC236}">
                    <a16:creationId xmlns:a16="http://schemas.microsoft.com/office/drawing/2014/main" id="{782B540C-B003-D243-B6A9-2F3A0679A31F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grpFill/>
            </p:grpSpPr>
            <p:sp>
              <p:nvSpPr>
                <p:cNvPr id="23" name="타원 46">
                  <a:extLst>
                    <a:ext uri="{FF2B5EF4-FFF2-40B4-BE49-F238E27FC236}">
                      <a16:creationId xmlns:a16="http://schemas.microsoft.com/office/drawing/2014/main" id="{7605BC31-54C2-A90F-BE33-0E8CD1F5C3C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47">
                  <a:extLst>
                    <a:ext uri="{FF2B5EF4-FFF2-40B4-BE49-F238E27FC236}">
                      <a16:creationId xmlns:a16="http://schemas.microsoft.com/office/drawing/2014/main" id="{6BA7F2A5-FD13-0C24-4727-980534397A3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6306FCBF-01A8-E72E-D604-6ED1D4A6D9C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이등변 삼각형 58">
                <a:extLst>
                  <a:ext uri="{FF2B5EF4-FFF2-40B4-BE49-F238E27FC236}">
                    <a16:creationId xmlns:a16="http://schemas.microsoft.com/office/drawing/2014/main" id="{1FB25097-3517-EFB6-C640-EF11CEE8885C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59">
                <a:extLst>
                  <a:ext uri="{FF2B5EF4-FFF2-40B4-BE49-F238E27FC236}">
                    <a16:creationId xmlns:a16="http://schemas.microsoft.com/office/drawing/2014/main" id="{899A6425-5CA4-216B-CEC9-B5F2B6A58025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2" name="Text Placeholder 1">
            <a:extLst>
              <a:ext uri="{FF2B5EF4-FFF2-40B4-BE49-F238E27FC236}">
                <a16:creationId xmlns:a16="http://schemas.microsoft.com/office/drawing/2014/main" id="{3C61EEAF-349A-8B38-21B5-BEB55F5C5884}"/>
              </a:ext>
            </a:extLst>
          </p:cNvPr>
          <p:cNvSpPr txBox="1">
            <a:spLocks/>
          </p:cNvSpPr>
          <p:nvPr/>
        </p:nvSpPr>
        <p:spPr>
          <a:xfrm>
            <a:off x="430150" y="2032394"/>
            <a:ext cx="2768098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 2020 el precio medio se sitúan ligeramente </a:t>
            </a:r>
            <a:r>
              <a:rPr lang="es-ES" altLang="ko-KR" sz="1800" dirty="0">
                <a:solidFill>
                  <a:srgbClr val="3AB8D9"/>
                </a:solidFill>
                <a:cs typeface="Arial" pitchFamily="34" charset="0"/>
              </a:rPr>
              <a:t>por debajo de 2012 </a:t>
            </a: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teniendo en cuenta la inflación acumulada.</a:t>
            </a:r>
          </a:p>
          <a:p>
            <a:pPr marL="0" indent="0" algn="just">
              <a:buNone/>
            </a:pPr>
            <a:endParaRPr lang="es-E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Los valores alcanzados en </a:t>
            </a:r>
            <a:r>
              <a:rPr lang="es-ES" altLang="ko-KR" sz="1800" dirty="0">
                <a:solidFill>
                  <a:srgbClr val="3AB8D9"/>
                </a:solidFill>
                <a:cs typeface="Arial" pitchFamily="34" charset="0"/>
              </a:rPr>
              <a:t>2007 </a:t>
            </a: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están </a:t>
            </a:r>
            <a:r>
              <a:rPr lang="es-ES" altLang="ko-KR" sz="1800" dirty="0">
                <a:solidFill>
                  <a:srgbClr val="3AB8D9"/>
                </a:solidFill>
                <a:cs typeface="Arial" pitchFamily="34" charset="0"/>
              </a:rPr>
              <a:t>muy alejados </a:t>
            </a: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 los actuales.</a:t>
            </a:r>
            <a:endParaRPr lang="es-ES" altLang="ko-KR" sz="1400" dirty="0">
              <a:solidFill>
                <a:srgbClr val="3AB8D9"/>
              </a:solidFill>
              <a:cs typeface="Arial" pitchFamily="34" charset="0"/>
            </a:endParaRPr>
          </a:p>
        </p:txBody>
      </p:sp>
      <p:sp>
        <p:nvSpPr>
          <p:cNvPr id="88" name="Rectangle 32">
            <a:extLst>
              <a:ext uri="{FF2B5EF4-FFF2-40B4-BE49-F238E27FC236}">
                <a16:creationId xmlns:a16="http://schemas.microsoft.com/office/drawing/2014/main" id="{C5A18F03-7FC2-3A27-A624-196BF54BC27F}"/>
              </a:ext>
            </a:extLst>
          </p:cNvPr>
          <p:cNvSpPr/>
          <p:nvPr/>
        </p:nvSpPr>
        <p:spPr>
          <a:xfrm>
            <a:off x="6084168" y="1347614"/>
            <a:ext cx="1893314" cy="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sq">
            <a:solidFill>
              <a:srgbClr val="3AB8D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B7C0A420-6959-2424-2055-9CBA8B7AA2B5}"/>
              </a:ext>
            </a:extLst>
          </p:cNvPr>
          <p:cNvSpPr txBox="1"/>
          <p:nvPr/>
        </p:nvSpPr>
        <p:spPr>
          <a:xfrm flipH="1">
            <a:off x="7754075" y="1214955"/>
            <a:ext cx="11524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  <a:cs typeface="Arial" pitchFamily="34" charset="0"/>
              </a:rPr>
              <a:t>600.651</a:t>
            </a:r>
            <a:endParaRPr lang="ko-KR" altLang="en-US" sz="11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0" name="Rectangle 32">
            <a:extLst>
              <a:ext uri="{FF2B5EF4-FFF2-40B4-BE49-F238E27FC236}">
                <a16:creationId xmlns:a16="http://schemas.microsoft.com/office/drawing/2014/main" id="{13957406-6C7D-5E97-C0E0-3A80F7339C39}"/>
              </a:ext>
            </a:extLst>
          </p:cNvPr>
          <p:cNvSpPr/>
          <p:nvPr/>
        </p:nvSpPr>
        <p:spPr>
          <a:xfrm>
            <a:off x="6249482" y="2783400"/>
            <a:ext cx="1728000" cy="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sq">
            <a:solidFill>
              <a:srgbClr val="3AB8D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18">
            <a:extLst>
              <a:ext uri="{FF2B5EF4-FFF2-40B4-BE49-F238E27FC236}">
                <a16:creationId xmlns:a16="http://schemas.microsoft.com/office/drawing/2014/main" id="{619227A1-19BC-6CD6-7F2C-8E7232EB11C7}"/>
              </a:ext>
            </a:extLst>
          </p:cNvPr>
          <p:cNvSpPr txBox="1"/>
          <p:nvPr/>
        </p:nvSpPr>
        <p:spPr>
          <a:xfrm flipH="1">
            <a:off x="7754075" y="2650741"/>
            <a:ext cx="11524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92D050"/>
                </a:solidFill>
                <a:cs typeface="Arial" pitchFamily="34" charset="0"/>
              </a:rPr>
              <a:t>393.210</a:t>
            </a:r>
            <a:endParaRPr lang="ko-KR" altLang="en-US" sz="1100" b="1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A581218-6491-296C-FC68-A1ACB98AE117}"/>
              </a:ext>
            </a:extLst>
          </p:cNvPr>
          <p:cNvSpPr/>
          <p:nvPr/>
        </p:nvSpPr>
        <p:spPr>
          <a:xfrm>
            <a:off x="6573482" y="2062786"/>
            <a:ext cx="1404000" cy="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sq">
            <a:solidFill>
              <a:srgbClr val="3AB8D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E85A5ECB-75E4-7334-7A3E-B12981627189}"/>
              </a:ext>
            </a:extLst>
          </p:cNvPr>
          <p:cNvSpPr txBox="1"/>
          <p:nvPr/>
        </p:nvSpPr>
        <p:spPr>
          <a:xfrm flipH="1">
            <a:off x="7754075" y="1930127"/>
            <a:ext cx="11524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9900"/>
                </a:solidFill>
                <a:cs typeface="Arial" pitchFamily="34" charset="0"/>
              </a:rPr>
              <a:t>451.982</a:t>
            </a:r>
            <a:endParaRPr lang="ko-KR" altLang="en-US" sz="1100" b="1" dirty="0">
              <a:solidFill>
                <a:srgbClr val="FF9900"/>
              </a:solidFill>
              <a:cs typeface="Arial" pitchFamily="34" charset="0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FED18857-46DF-93F2-6FFB-49F6EDED07F5}"/>
              </a:ext>
            </a:extLst>
          </p:cNvPr>
          <p:cNvSpPr/>
          <p:nvPr/>
        </p:nvSpPr>
        <p:spPr>
          <a:xfrm>
            <a:off x="5097482" y="3193739"/>
            <a:ext cx="2880000" cy="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sq">
            <a:solidFill>
              <a:srgbClr val="3AB8D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CC890145-9573-5A00-8D9F-777726504BFF}"/>
              </a:ext>
            </a:extLst>
          </p:cNvPr>
          <p:cNvSpPr txBox="1"/>
          <p:nvPr/>
        </p:nvSpPr>
        <p:spPr>
          <a:xfrm flipH="1">
            <a:off x="7754075" y="3061080"/>
            <a:ext cx="11524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92D050"/>
                </a:solidFill>
                <a:cs typeface="Arial" pitchFamily="34" charset="0"/>
              </a:rPr>
              <a:t>377.989</a:t>
            </a:r>
            <a:endParaRPr lang="ko-KR" altLang="en-US" sz="1100" b="1" dirty="0">
              <a:solidFill>
                <a:srgbClr val="92D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1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25% más caro es muy caro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85022"/>
              </p:ext>
            </p:extLst>
          </p:nvPr>
        </p:nvGraphicFramePr>
        <p:xfrm>
          <a:off x="1952506" y="1320726"/>
          <a:ext cx="1548000" cy="303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2001-2020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141.500$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225.000$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360.000$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163.000.000$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377.922$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2149928"/>
            <a:ext cx="143971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25%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605943"/>
            <a:ext cx="143971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Mediana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3061958"/>
            <a:ext cx="1439712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75%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517973"/>
            <a:ext cx="143971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Máximo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70892"/>
              </p:ext>
            </p:extLst>
          </p:nvPr>
        </p:nvGraphicFramePr>
        <p:xfrm>
          <a:off x="3662610" y="1327634"/>
          <a:ext cx="1548000" cy="303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2001-2006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140.000$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220.000$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350.000$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103.631.200$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338.953$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96508"/>
              </p:ext>
            </p:extLst>
          </p:nvPr>
        </p:nvGraphicFramePr>
        <p:xfrm>
          <a:off x="5372714" y="1334542"/>
          <a:ext cx="1548000" cy="303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2007-2020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143.000$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290.000$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368.000$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163.000.000$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398.261$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5EFB1319-8E21-8EEC-9EE7-C79E5BE896D6}"/>
              </a:ext>
            </a:extLst>
          </p:cNvPr>
          <p:cNvSpPr txBox="1"/>
          <p:nvPr/>
        </p:nvSpPr>
        <p:spPr>
          <a:xfrm>
            <a:off x="395536" y="3973988"/>
            <a:ext cx="143971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Media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4331A4-5B79-06EA-95FA-2D8D60174D83}"/>
              </a:ext>
            </a:extLst>
          </p:cNvPr>
          <p:cNvSpPr/>
          <p:nvPr/>
        </p:nvSpPr>
        <p:spPr>
          <a:xfrm>
            <a:off x="3563888" y="1131590"/>
            <a:ext cx="3456384" cy="33843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72E8818A-B7E1-552F-7E53-0B2D4A6BA61F}"/>
              </a:ext>
            </a:extLst>
          </p:cNvPr>
          <p:cNvSpPr txBox="1"/>
          <p:nvPr/>
        </p:nvSpPr>
        <p:spPr>
          <a:xfrm>
            <a:off x="7082818" y="2149928"/>
            <a:ext cx="187220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25% más caro de los inmuebles presenta una desviación muy significativa respecto al cuartil anterior.</a:t>
            </a:r>
          </a:p>
          <a:p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Esto hace que la </a:t>
            </a:r>
            <a:r>
              <a:rPr lang="es-ES" altLang="ko-KR" sz="1200" dirty="0">
                <a:solidFill>
                  <a:srgbClr val="3AB8D9"/>
                </a:solidFill>
                <a:cs typeface="Arial" pitchFamily="34" charset="0"/>
              </a:rPr>
              <a:t>desviación</a:t>
            </a: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la variable precio sea </a:t>
            </a:r>
            <a:r>
              <a:rPr lang="es-ES" altLang="ko-KR" sz="1200" dirty="0">
                <a:solidFill>
                  <a:srgbClr val="3AB8D9"/>
                </a:solidFill>
                <a:cs typeface="Arial" pitchFamily="34" charset="0"/>
              </a:rPr>
              <a:t>muy elevada</a:t>
            </a: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16773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3093738" y="2185975"/>
            <a:ext cx="2952329" cy="7715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“Enjoy it while it lasts”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3125748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Michael Burry</a:t>
            </a:r>
          </a:p>
        </p:txBody>
      </p:sp>
      <p:sp>
        <p:nvSpPr>
          <p:cNvPr id="8" name="Block Arc 14"/>
          <p:cNvSpPr/>
          <p:nvPr/>
        </p:nvSpPr>
        <p:spPr>
          <a:xfrm rot="16200000">
            <a:off x="4209863" y="1131354"/>
            <a:ext cx="720080" cy="72055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2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Tipo de interés, factor decisivo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4612F8-C2AB-405E-5CCE-0CFC8D2E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84369"/>
            <a:ext cx="5247788" cy="312692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7FBB5C67-D1FE-243B-3D0C-6A8BA761584E}"/>
              </a:ext>
            </a:extLst>
          </p:cNvPr>
          <p:cNvSpPr txBox="1"/>
          <p:nvPr/>
        </p:nvSpPr>
        <p:spPr>
          <a:xfrm>
            <a:off x="7366669" y="4341753"/>
            <a:ext cx="124235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Volumen ventas ($)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0DEB210-4C41-605F-8F0C-1E3D3CD04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261" t="16770" r="2788" b="11837"/>
          <a:stretch/>
        </p:blipFill>
        <p:spPr>
          <a:xfrm>
            <a:off x="3958839" y="3291830"/>
            <a:ext cx="4552175" cy="754715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8C9502CE-CC55-268A-6B40-C56A50D2BD46}"/>
              </a:ext>
            </a:extLst>
          </p:cNvPr>
          <p:cNvSpPr txBox="1"/>
          <p:nvPr/>
        </p:nvSpPr>
        <p:spPr>
          <a:xfrm rot="16200000" flipH="1">
            <a:off x="4928113" y="3559973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5.08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AB84DB77-A915-247A-8E71-66C7549DC5A4}"/>
              </a:ext>
            </a:extLst>
          </p:cNvPr>
          <p:cNvSpPr txBox="1"/>
          <p:nvPr/>
        </p:nvSpPr>
        <p:spPr>
          <a:xfrm rot="16200000" flipH="1">
            <a:off x="4706084" y="3592789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4.98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01D45EEA-B72C-19BA-F46D-7AD183AD86F8}"/>
              </a:ext>
            </a:extLst>
          </p:cNvPr>
          <p:cNvSpPr txBox="1"/>
          <p:nvPr/>
        </p:nvSpPr>
        <p:spPr>
          <a:xfrm rot="16200000" flipH="1">
            <a:off x="4477128" y="3837835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3.20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DE6CDD5E-C8A0-29E7-17E1-5F4DAA07B1AA}"/>
              </a:ext>
            </a:extLst>
          </p:cNvPr>
          <p:cNvSpPr txBox="1"/>
          <p:nvPr/>
        </p:nvSpPr>
        <p:spPr>
          <a:xfrm rot="16200000" flipH="1">
            <a:off x="4248172" y="3914319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1.38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51645DE-57B9-7B76-0157-9E122C6FD5C4}"/>
              </a:ext>
            </a:extLst>
          </p:cNvPr>
          <p:cNvSpPr txBox="1"/>
          <p:nvPr/>
        </p:nvSpPr>
        <p:spPr>
          <a:xfrm rot="16200000" flipH="1">
            <a:off x="5163996" y="3935413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2.03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9B0A56F5-02A6-68AA-5065-C717DED86201}"/>
              </a:ext>
            </a:extLst>
          </p:cNvPr>
          <p:cNvSpPr txBox="1"/>
          <p:nvPr/>
        </p:nvSpPr>
        <p:spPr>
          <a:xfrm rot="16200000" flipH="1">
            <a:off x="7652506" y="3920084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2.01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52" name="TextBox 18">
            <a:extLst>
              <a:ext uri="{FF2B5EF4-FFF2-40B4-BE49-F238E27FC236}">
                <a16:creationId xmlns:a16="http://schemas.microsoft.com/office/drawing/2014/main" id="{335615BF-6F85-A7F1-4FEE-08517F98FDDC}"/>
              </a:ext>
            </a:extLst>
          </p:cNvPr>
          <p:cNvSpPr txBox="1"/>
          <p:nvPr/>
        </p:nvSpPr>
        <p:spPr>
          <a:xfrm rot="16200000" flipH="1">
            <a:off x="7880756" y="3874336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0.21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93" name="Freeform: Shape 118">
            <a:extLst>
              <a:ext uri="{FF2B5EF4-FFF2-40B4-BE49-F238E27FC236}">
                <a16:creationId xmlns:a16="http://schemas.microsoft.com/office/drawing/2014/main" id="{6E446466-90FB-16C5-5CA2-4EF9CBB4EE8D}"/>
              </a:ext>
            </a:extLst>
          </p:cNvPr>
          <p:cNvSpPr/>
          <p:nvPr/>
        </p:nvSpPr>
        <p:spPr>
          <a:xfrm>
            <a:off x="1025471" y="1046112"/>
            <a:ext cx="1560024" cy="3950957"/>
          </a:xfrm>
          <a:custGeom>
            <a:avLst/>
            <a:gdLst>
              <a:gd name="connsiteX0" fmla="*/ 540340 w 931652"/>
              <a:gd name="connsiteY0" fmla="*/ 2187708 h 2816304"/>
              <a:gd name="connsiteX1" fmla="*/ 478401 w 931652"/>
              <a:gd name="connsiteY1" fmla="*/ 2223640 h 2816304"/>
              <a:gd name="connsiteX2" fmla="*/ 473610 w 931652"/>
              <a:gd name="connsiteY2" fmla="*/ 2234933 h 2816304"/>
              <a:gd name="connsiteX3" fmla="*/ 485587 w 931652"/>
              <a:gd name="connsiteY3" fmla="*/ 2235617 h 2816304"/>
              <a:gd name="connsiteX4" fmla="*/ 517412 w 931652"/>
              <a:gd name="connsiteY4" fmla="*/ 2218849 h 2816304"/>
              <a:gd name="connsiteX5" fmla="*/ 531443 w 931652"/>
              <a:gd name="connsiteY5" fmla="*/ 2214742 h 2816304"/>
              <a:gd name="connsiteX6" fmla="*/ 532469 w 931652"/>
              <a:gd name="connsiteY6" fmla="*/ 2230141 h 2816304"/>
              <a:gd name="connsiteX7" fmla="*/ 511595 w 931652"/>
              <a:gd name="connsiteY7" fmla="*/ 2376947 h 2816304"/>
              <a:gd name="connsiteX8" fmla="*/ 517070 w 931652"/>
              <a:gd name="connsiteY8" fmla="*/ 2389267 h 2816304"/>
              <a:gd name="connsiteX9" fmla="*/ 531443 w 931652"/>
              <a:gd name="connsiteY9" fmla="*/ 2380369 h 2816304"/>
              <a:gd name="connsiteX10" fmla="*/ 552317 w 931652"/>
              <a:gd name="connsiteY10" fmla="*/ 2201396 h 2816304"/>
              <a:gd name="connsiteX11" fmla="*/ 540340 w 931652"/>
              <a:gd name="connsiteY11" fmla="*/ 2187708 h 2816304"/>
              <a:gd name="connsiteX12" fmla="*/ 135513 w 931652"/>
              <a:gd name="connsiteY12" fmla="*/ 0 h 2816304"/>
              <a:gd name="connsiteX13" fmla="*/ 149201 w 931652"/>
              <a:gd name="connsiteY13" fmla="*/ 0 h 2816304"/>
              <a:gd name="connsiteX14" fmla="*/ 163232 w 931652"/>
              <a:gd name="connsiteY14" fmla="*/ 17452 h 2816304"/>
              <a:gd name="connsiteX15" fmla="*/ 161863 w 931652"/>
              <a:gd name="connsiteY15" fmla="*/ 65361 h 2816304"/>
              <a:gd name="connsiteX16" fmla="*/ 127300 w 931652"/>
              <a:gd name="connsiteY16" fmla="*/ 99581 h 2816304"/>
              <a:gd name="connsiteX17" fmla="*/ 122167 w 931652"/>
              <a:gd name="connsiteY17" fmla="*/ 103688 h 2816304"/>
              <a:gd name="connsiteX18" fmla="*/ 157414 w 931652"/>
              <a:gd name="connsiteY18" fmla="*/ 113269 h 2816304"/>
              <a:gd name="connsiteX19" fmla="*/ 191977 w 931652"/>
              <a:gd name="connsiteY19" fmla="*/ 164258 h 2816304"/>
              <a:gd name="connsiteX20" fmla="*/ 196425 w 931652"/>
              <a:gd name="connsiteY20" fmla="*/ 190265 h 2816304"/>
              <a:gd name="connsiteX21" fmla="*/ 192661 w 931652"/>
              <a:gd name="connsiteY21" fmla="*/ 213194 h 2816304"/>
              <a:gd name="connsiteX22" fmla="*/ 163232 w 931652"/>
              <a:gd name="connsiteY22" fmla="*/ 224143 h 2816304"/>
              <a:gd name="connsiteX23" fmla="*/ 152281 w 931652"/>
              <a:gd name="connsiteY23" fmla="*/ 230987 h 2816304"/>
              <a:gd name="connsiteX24" fmla="*/ 144410 w 931652"/>
              <a:gd name="connsiteY24" fmla="*/ 256995 h 2816304"/>
              <a:gd name="connsiteX25" fmla="*/ 143042 w 931652"/>
              <a:gd name="connsiteY25" fmla="*/ 287451 h 2816304"/>
              <a:gd name="connsiteX26" fmla="*/ 172813 w 931652"/>
              <a:gd name="connsiteY26" fmla="*/ 369923 h 2816304"/>
              <a:gd name="connsiteX27" fmla="*/ 172129 w 931652"/>
              <a:gd name="connsiteY27" fmla="*/ 416121 h 2816304"/>
              <a:gd name="connsiteX28" fmla="*/ 179999 w 931652"/>
              <a:gd name="connsiteY28" fmla="*/ 514675 h 2816304"/>
              <a:gd name="connsiteX29" fmla="*/ 213536 w 931652"/>
              <a:gd name="connsiteY29" fmla="*/ 697069 h 2816304"/>
              <a:gd name="connsiteX30" fmla="*/ 223802 w 931652"/>
              <a:gd name="connsiteY30" fmla="*/ 709388 h 2816304"/>
              <a:gd name="connsiteX31" fmla="*/ 304219 w 931652"/>
              <a:gd name="connsiteY31" fmla="*/ 712811 h 2816304"/>
              <a:gd name="connsiteX32" fmla="*/ 331253 w 931652"/>
              <a:gd name="connsiteY32" fmla="*/ 691595 h 2816304"/>
              <a:gd name="connsiteX33" fmla="*/ 322698 w 931652"/>
              <a:gd name="connsiteY33" fmla="*/ 670036 h 2816304"/>
              <a:gd name="connsiteX34" fmla="*/ 279239 w 931652"/>
              <a:gd name="connsiteY34" fmla="*/ 618704 h 2816304"/>
              <a:gd name="connsiteX35" fmla="*/ 340151 w 931652"/>
              <a:gd name="connsiteY35" fmla="*/ 658400 h 2816304"/>
              <a:gd name="connsiteX36" fmla="*/ 397641 w 931652"/>
              <a:gd name="connsiteY36" fmla="*/ 659428 h 2816304"/>
              <a:gd name="connsiteX37" fmla="*/ 409618 w 931652"/>
              <a:gd name="connsiteY37" fmla="*/ 626575 h 2816304"/>
              <a:gd name="connsiteX38" fmla="*/ 411671 w 931652"/>
              <a:gd name="connsiteY38" fmla="*/ 599199 h 2816304"/>
              <a:gd name="connsiteX39" fmla="*/ 414409 w 931652"/>
              <a:gd name="connsiteY39" fmla="*/ 568401 h 2816304"/>
              <a:gd name="connsiteX40" fmla="*/ 419200 w 931652"/>
              <a:gd name="connsiteY40" fmla="*/ 572508 h 2816304"/>
              <a:gd name="connsiteX41" fmla="*/ 433915 w 931652"/>
              <a:gd name="connsiteY41" fmla="*/ 640949 h 2816304"/>
              <a:gd name="connsiteX42" fmla="*/ 485930 w 931652"/>
              <a:gd name="connsiteY42" fmla="*/ 661139 h 2816304"/>
              <a:gd name="connsiteX43" fmla="*/ 537260 w 931652"/>
              <a:gd name="connsiteY43" fmla="*/ 621442 h 2816304"/>
              <a:gd name="connsiteX44" fmla="*/ 555055 w 931652"/>
              <a:gd name="connsiteY44" fmla="*/ 613914 h 2816304"/>
              <a:gd name="connsiteX45" fmla="*/ 513306 w 931652"/>
              <a:gd name="connsiteY45" fmla="*/ 667983 h 2816304"/>
              <a:gd name="connsiteX46" fmla="*/ 515359 w 931652"/>
              <a:gd name="connsiteY46" fmla="*/ 700149 h 2816304"/>
              <a:gd name="connsiteX47" fmla="*/ 542393 w 931652"/>
              <a:gd name="connsiteY47" fmla="*/ 703913 h 2816304"/>
              <a:gd name="connsiteX48" fmla="*/ 628971 w 931652"/>
              <a:gd name="connsiteY48" fmla="*/ 682012 h 2816304"/>
              <a:gd name="connsiteX49" fmla="*/ 547869 w 931652"/>
              <a:gd name="connsiteY49" fmla="*/ 723762 h 2816304"/>
              <a:gd name="connsiteX50" fmla="*/ 533496 w 931652"/>
              <a:gd name="connsiteY50" fmla="*/ 737107 h 2816304"/>
              <a:gd name="connsiteX51" fmla="*/ 552659 w 931652"/>
              <a:gd name="connsiteY51" fmla="*/ 757297 h 2816304"/>
              <a:gd name="connsiteX52" fmla="*/ 616309 w 931652"/>
              <a:gd name="connsiteY52" fmla="*/ 764483 h 2816304"/>
              <a:gd name="connsiteX53" fmla="*/ 599541 w 931652"/>
              <a:gd name="connsiteY53" fmla="*/ 769616 h 2816304"/>
              <a:gd name="connsiteX54" fmla="*/ 546842 w 931652"/>
              <a:gd name="connsiteY54" fmla="*/ 775434 h 2816304"/>
              <a:gd name="connsiteX55" fmla="*/ 528705 w 931652"/>
              <a:gd name="connsiteY55" fmla="*/ 802811 h 2816304"/>
              <a:gd name="connsiteX56" fmla="*/ 533496 w 931652"/>
              <a:gd name="connsiteY56" fmla="*/ 820948 h 2816304"/>
              <a:gd name="connsiteX57" fmla="*/ 534865 w 931652"/>
              <a:gd name="connsiteY57" fmla="*/ 832239 h 2816304"/>
              <a:gd name="connsiteX58" fmla="*/ 533496 w 931652"/>
              <a:gd name="connsiteY58" fmla="*/ 884597 h 2816304"/>
              <a:gd name="connsiteX59" fmla="*/ 533496 w 931652"/>
              <a:gd name="connsiteY59" fmla="*/ 937296 h 2816304"/>
              <a:gd name="connsiteX60" fmla="*/ 533496 w 931652"/>
              <a:gd name="connsiteY60" fmla="*/ 954064 h 2816304"/>
              <a:gd name="connsiteX61" fmla="*/ 565321 w 931652"/>
              <a:gd name="connsiteY61" fmla="*/ 1035167 h 2816304"/>
              <a:gd name="connsiteX62" fmla="*/ 598857 w 931652"/>
              <a:gd name="connsiteY62" fmla="*/ 1060831 h 2816304"/>
              <a:gd name="connsiteX63" fmla="*/ 613914 w 931652"/>
              <a:gd name="connsiteY63" fmla="*/ 1068019 h 2816304"/>
              <a:gd name="connsiteX64" fmla="*/ 617678 w 931652"/>
              <a:gd name="connsiteY64" fmla="*/ 1076916 h 2816304"/>
              <a:gd name="connsiteX65" fmla="*/ 608781 w 931652"/>
              <a:gd name="connsiteY65" fmla="*/ 1078969 h 2816304"/>
              <a:gd name="connsiteX66" fmla="*/ 527678 w 931652"/>
              <a:gd name="connsiteY66" fmla="*/ 1034824 h 2816304"/>
              <a:gd name="connsiteX67" fmla="*/ 508857 w 931652"/>
              <a:gd name="connsiteY67" fmla="*/ 998550 h 2816304"/>
              <a:gd name="connsiteX68" fmla="*/ 490036 w 931652"/>
              <a:gd name="connsiteY68" fmla="*/ 978703 h 2816304"/>
              <a:gd name="connsiteX69" fmla="*/ 490036 w 931652"/>
              <a:gd name="connsiteY69" fmla="*/ 1006079 h 2816304"/>
              <a:gd name="connsiteX70" fmla="*/ 479085 w 931652"/>
              <a:gd name="connsiteY70" fmla="*/ 1021136 h 2816304"/>
              <a:gd name="connsiteX71" fmla="*/ 351444 w 931652"/>
              <a:gd name="connsiteY71" fmla="*/ 934558 h 2816304"/>
              <a:gd name="connsiteX72" fmla="*/ 349048 w 931652"/>
              <a:gd name="connsiteY72" fmla="*/ 930110 h 2816304"/>
              <a:gd name="connsiteX73" fmla="*/ 301482 w 931652"/>
              <a:gd name="connsiteY73" fmla="*/ 882543 h 2816304"/>
              <a:gd name="connsiteX74" fmla="*/ 299429 w 931652"/>
              <a:gd name="connsiteY74" fmla="*/ 861670 h 2816304"/>
              <a:gd name="connsiteX75" fmla="*/ 312775 w 931652"/>
              <a:gd name="connsiteY75" fmla="*/ 838741 h 2816304"/>
              <a:gd name="connsiteX76" fmla="*/ 319619 w 931652"/>
              <a:gd name="connsiteY76" fmla="*/ 789123 h 2816304"/>
              <a:gd name="connsiteX77" fmla="*/ 262813 w 931652"/>
              <a:gd name="connsiteY77" fmla="*/ 777487 h 2816304"/>
              <a:gd name="connsiteX78" fmla="*/ 252547 w 931652"/>
              <a:gd name="connsiteY78" fmla="*/ 791518 h 2816304"/>
              <a:gd name="connsiteX79" fmla="*/ 264866 w 931652"/>
              <a:gd name="connsiteY79" fmla="*/ 862695 h 2816304"/>
              <a:gd name="connsiteX80" fmla="*/ 272737 w 931652"/>
              <a:gd name="connsiteY80" fmla="*/ 877753 h 2816304"/>
              <a:gd name="connsiteX81" fmla="*/ 330569 w 931652"/>
              <a:gd name="connsiteY81" fmla="*/ 939691 h 2816304"/>
              <a:gd name="connsiteX82" fmla="*/ 377109 w 931652"/>
              <a:gd name="connsiteY82" fmla="*/ 996498 h 2816304"/>
              <a:gd name="connsiteX83" fmla="*/ 439048 w 931652"/>
              <a:gd name="connsiteY83" fmla="*/ 1030033 h 2816304"/>
              <a:gd name="connsiteX84" fmla="*/ 473610 w 931652"/>
              <a:gd name="connsiteY84" fmla="*/ 1036536 h 2816304"/>
              <a:gd name="connsiteX85" fmla="*/ 438363 w 931652"/>
              <a:gd name="connsiteY85" fmla="*/ 1062542 h 2816304"/>
              <a:gd name="connsiteX86" fmla="*/ 431519 w 931652"/>
              <a:gd name="connsiteY86" fmla="*/ 1076231 h 2816304"/>
              <a:gd name="connsiteX87" fmla="*/ 447603 w 931652"/>
              <a:gd name="connsiteY87" fmla="*/ 1073152 h 2816304"/>
              <a:gd name="connsiteX88" fmla="*/ 493116 w 931652"/>
              <a:gd name="connsiteY88" fmla="*/ 1050908 h 2816304"/>
              <a:gd name="connsiteX89" fmla="*/ 515701 w 931652"/>
              <a:gd name="connsiteY89" fmla="*/ 1048512 h 2816304"/>
              <a:gd name="connsiteX90" fmla="*/ 509199 w 931652"/>
              <a:gd name="connsiteY90" fmla="*/ 1069730 h 2816304"/>
              <a:gd name="connsiteX91" fmla="*/ 484219 w 931652"/>
              <a:gd name="connsiteY91" fmla="*/ 1122087 h 2816304"/>
              <a:gd name="connsiteX92" fmla="*/ 485930 w 931652"/>
              <a:gd name="connsiteY92" fmla="*/ 1134063 h 2816304"/>
              <a:gd name="connsiteX93" fmla="*/ 494143 w 931652"/>
              <a:gd name="connsiteY93" fmla="*/ 1129957 h 2816304"/>
              <a:gd name="connsiteX94" fmla="*/ 530416 w 931652"/>
              <a:gd name="connsiteY94" fmla="*/ 1090603 h 2816304"/>
              <a:gd name="connsiteX95" fmla="*/ 562583 w 931652"/>
              <a:gd name="connsiteY95" fmla="*/ 1082733 h 2816304"/>
              <a:gd name="connsiteX96" fmla="*/ 584142 w 931652"/>
              <a:gd name="connsiteY96" fmla="*/ 1087867 h 2816304"/>
              <a:gd name="connsiteX97" fmla="*/ 654294 w 931652"/>
              <a:gd name="connsiteY97" fmla="*/ 1149463 h 2816304"/>
              <a:gd name="connsiteX98" fmla="*/ 661822 w 931652"/>
              <a:gd name="connsiteY98" fmla="*/ 1184367 h 2816304"/>
              <a:gd name="connsiteX99" fmla="*/ 711784 w 931652"/>
              <a:gd name="connsiteY99" fmla="*/ 1264785 h 2816304"/>
              <a:gd name="connsiteX100" fmla="*/ 726499 w 931652"/>
              <a:gd name="connsiteY100" fmla="*/ 1291820 h 2816304"/>
              <a:gd name="connsiteX101" fmla="*/ 695358 w 931652"/>
              <a:gd name="connsiteY101" fmla="*/ 1386952 h 2816304"/>
              <a:gd name="connsiteX102" fmla="*/ 697069 w 931652"/>
              <a:gd name="connsiteY102" fmla="*/ 1397560 h 2816304"/>
              <a:gd name="connsiteX103" fmla="*/ 707335 w 931652"/>
              <a:gd name="connsiteY103" fmla="*/ 1394138 h 2816304"/>
              <a:gd name="connsiteX104" fmla="*/ 718628 w 931652"/>
              <a:gd name="connsiteY104" fmla="*/ 1364024 h 2816304"/>
              <a:gd name="connsiteX105" fmla="*/ 747031 w 931652"/>
              <a:gd name="connsiteY105" fmla="*/ 1288055 h 2816304"/>
              <a:gd name="connsiteX106" fmla="*/ 792544 w 931652"/>
              <a:gd name="connsiteY106" fmla="*/ 1220984 h 2816304"/>
              <a:gd name="connsiteX107" fmla="*/ 814445 w 931652"/>
              <a:gd name="connsiteY107" fmla="*/ 1216192 h 2816304"/>
              <a:gd name="connsiteX108" fmla="*/ 905814 w 931652"/>
              <a:gd name="connsiteY108" fmla="*/ 1266154 h 2816304"/>
              <a:gd name="connsiteX109" fmla="*/ 924293 w 931652"/>
              <a:gd name="connsiteY109" fmla="*/ 1316459 h 2816304"/>
              <a:gd name="connsiteX110" fmla="*/ 904103 w 931652"/>
              <a:gd name="connsiteY110" fmla="*/ 1341097 h 2816304"/>
              <a:gd name="connsiteX111" fmla="*/ 898285 w 931652"/>
              <a:gd name="connsiteY111" fmla="*/ 1354100 h 2816304"/>
              <a:gd name="connsiteX112" fmla="*/ 911289 w 931652"/>
              <a:gd name="connsiteY112" fmla="*/ 1371896 h 2816304"/>
              <a:gd name="connsiteX113" fmla="*/ 918133 w 931652"/>
              <a:gd name="connsiteY113" fmla="*/ 1398245 h 2816304"/>
              <a:gd name="connsiteX114" fmla="*/ 855167 w 931652"/>
              <a:gd name="connsiteY114" fmla="*/ 1491324 h 2816304"/>
              <a:gd name="connsiteX115" fmla="*/ 831555 w 931652"/>
              <a:gd name="connsiteY115" fmla="*/ 1507749 h 2816304"/>
              <a:gd name="connsiteX116" fmla="*/ 818894 w 931652"/>
              <a:gd name="connsiteY116" fmla="*/ 1508092 h 2816304"/>
              <a:gd name="connsiteX117" fmla="*/ 821289 w 931652"/>
              <a:gd name="connsiteY117" fmla="*/ 1497141 h 2816304"/>
              <a:gd name="connsiteX118" fmla="*/ 835320 w 931652"/>
              <a:gd name="connsiteY118" fmla="*/ 1471476 h 2816304"/>
              <a:gd name="connsiteX119" fmla="*/ 835320 w 931652"/>
              <a:gd name="connsiteY119" fmla="*/ 1440677 h 2816304"/>
              <a:gd name="connsiteX120" fmla="*/ 826765 w 931652"/>
              <a:gd name="connsiteY120" fmla="*/ 1437255 h 2816304"/>
              <a:gd name="connsiteX121" fmla="*/ 824711 w 931652"/>
              <a:gd name="connsiteY121" fmla="*/ 1443073 h 2816304"/>
              <a:gd name="connsiteX122" fmla="*/ 815472 w 931652"/>
              <a:gd name="connsiteY122" fmla="*/ 1480715 h 2816304"/>
              <a:gd name="connsiteX123" fmla="*/ 774407 w 931652"/>
              <a:gd name="connsiteY123" fmla="*/ 1553605 h 2816304"/>
              <a:gd name="connsiteX124" fmla="*/ 774750 w 931652"/>
              <a:gd name="connsiteY124" fmla="*/ 1566951 h 2816304"/>
              <a:gd name="connsiteX125" fmla="*/ 786042 w 931652"/>
              <a:gd name="connsiteY125" fmla="*/ 1559764 h 2816304"/>
              <a:gd name="connsiteX126" fmla="*/ 808286 w 931652"/>
              <a:gd name="connsiteY126" fmla="*/ 1528966 h 2816304"/>
              <a:gd name="connsiteX127" fmla="*/ 784673 w 931652"/>
              <a:gd name="connsiteY127" fmla="*/ 1646342 h 2816304"/>
              <a:gd name="connsiteX128" fmla="*/ 734712 w 931652"/>
              <a:gd name="connsiteY128" fmla="*/ 1691855 h 2816304"/>
              <a:gd name="connsiteX129" fmla="*/ 717944 w 931652"/>
              <a:gd name="connsiteY129" fmla="*/ 1681589 h 2816304"/>
              <a:gd name="connsiteX130" fmla="*/ 689883 w 931652"/>
              <a:gd name="connsiteY130" fmla="*/ 1470107 h 2816304"/>
              <a:gd name="connsiteX131" fmla="*/ 682697 w 931652"/>
              <a:gd name="connsiteY131" fmla="*/ 1452997 h 2816304"/>
              <a:gd name="connsiteX132" fmla="*/ 683039 w 931652"/>
              <a:gd name="connsiteY132" fmla="*/ 1470792 h 2816304"/>
              <a:gd name="connsiteX133" fmla="*/ 674142 w 931652"/>
              <a:gd name="connsiteY133" fmla="*/ 1480715 h 2816304"/>
              <a:gd name="connsiteX134" fmla="*/ 667640 w 931652"/>
              <a:gd name="connsiteY134" fmla="*/ 1489613 h 2816304"/>
              <a:gd name="connsiteX135" fmla="*/ 679959 w 931652"/>
              <a:gd name="connsiteY135" fmla="*/ 1510145 h 2816304"/>
              <a:gd name="connsiteX136" fmla="*/ 682012 w 931652"/>
              <a:gd name="connsiteY136" fmla="*/ 1523833 h 2816304"/>
              <a:gd name="connsiteX137" fmla="*/ 682697 w 931652"/>
              <a:gd name="connsiteY137" fmla="*/ 1546418 h 2816304"/>
              <a:gd name="connsiteX138" fmla="*/ 685092 w 931652"/>
              <a:gd name="connsiteY138" fmla="*/ 1556000 h 2816304"/>
              <a:gd name="connsiteX139" fmla="*/ 696727 w 931652"/>
              <a:gd name="connsiteY139" fmla="*/ 1640525 h 2816304"/>
              <a:gd name="connsiteX140" fmla="*/ 745662 w 931652"/>
              <a:gd name="connsiteY140" fmla="*/ 1973489 h 2816304"/>
              <a:gd name="connsiteX141" fmla="*/ 719655 w 931652"/>
              <a:gd name="connsiteY141" fmla="*/ 2008393 h 2816304"/>
              <a:gd name="connsiteX142" fmla="*/ 706993 w 931652"/>
              <a:gd name="connsiteY142" fmla="*/ 1995047 h 2816304"/>
              <a:gd name="connsiteX143" fmla="*/ 699465 w 931652"/>
              <a:gd name="connsiteY143" fmla="*/ 1905390 h 2816304"/>
              <a:gd name="connsiteX144" fmla="*/ 692963 w 931652"/>
              <a:gd name="connsiteY144" fmla="*/ 1896151 h 2816304"/>
              <a:gd name="connsiteX145" fmla="*/ 689541 w 931652"/>
              <a:gd name="connsiteY145" fmla="*/ 1907101 h 2816304"/>
              <a:gd name="connsiteX146" fmla="*/ 691252 w 931652"/>
              <a:gd name="connsiteY146" fmla="*/ 1966987 h 2816304"/>
              <a:gd name="connsiteX147" fmla="*/ 677564 w 931652"/>
              <a:gd name="connsiteY147" fmla="*/ 1994021 h 2816304"/>
              <a:gd name="connsiteX148" fmla="*/ 650872 w 931652"/>
              <a:gd name="connsiteY148" fmla="*/ 2012158 h 2816304"/>
              <a:gd name="connsiteX149" fmla="*/ 646081 w 931652"/>
              <a:gd name="connsiteY149" fmla="*/ 2024819 h 2816304"/>
              <a:gd name="connsiteX150" fmla="*/ 658400 w 931652"/>
              <a:gd name="connsiteY150" fmla="*/ 2024477 h 2816304"/>
              <a:gd name="connsiteX151" fmla="*/ 678248 w 931652"/>
              <a:gd name="connsiteY151" fmla="*/ 2011474 h 2816304"/>
              <a:gd name="connsiteX152" fmla="*/ 689541 w 931652"/>
              <a:gd name="connsiteY152" fmla="*/ 2015922 h 2816304"/>
              <a:gd name="connsiteX153" fmla="*/ 663876 w 931652"/>
              <a:gd name="connsiteY153" fmla="*/ 2048089 h 2816304"/>
              <a:gd name="connsiteX154" fmla="*/ 648476 w 931652"/>
              <a:gd name="connsiteY154" fmla="*/ 2053564 h 2816304"/>
              <a:gd name="connsiteX155" fmla="*/ 660796 w 931652"/>
              <a:gd name="connsiteY155" fmla="*/ 2063830 h 2816304"/>
              <a:gd name="connsiteX156" fmla="*/ 684750 w 931652"/>
              <a:gd name="connsiteY156" fmla="*/ 2093602 h 2816304"/>
              <a:gd name="connsiteX157" fmla="*/ 689883 w 931652"/>
              <a:gd name="connsiteY157" fmla="*/ 2370787 h 2816304"/>
              <a:gd name="connsiteX158" fmla="*/ 708020 w 931652"/>
              <a:gd name="connsiteY158" fmla="*/ 2388582 h 2816304"/>
              <a:gd name="connsiteX159" fmla="*/ 783305 w 931652"/>
              <a:gd name="connsiteY159" fmla="*/ 2387555 h 2816304"/>
              <a:gd name="connsiteX160" fmla="*/ 800757 w 931652"/>
              <a:gd name="connsiteY160" fmla="*/ 2404323 h 2816304"/>
              <a:gd name="connsiteX161" fmla="*/ 803495 w 931652"/>
              <a:gd name="connsiteY161" fmla="*/ 2556946 h 2816304"/>
              <a:gd name="connsiteX162" fmla="*/ 845928 w 931652"/>
              <a:gd name="connsiteY162" fmla="*/ 2560368 h 2816304"/>
              <a:gd name="connsiteX163" fmla="*/ 862012 w 931652"/>
              <a:gd name="connsiteY163" fmla="*/ 2576795 h 2816304"/>
              <a:gd name="connsiteX164" fmla="*/ 862012 w 931652"/>
              <a:gd name="connsiteY164" fmla="*/ 2790671 h 2816304"/>
              <a:gd name="connsiteX165" fmla="*/ 862659 w 931652"/>
              <a:gd name="connsiteY165" fmla="*/ 2814914 h 2816304"/>
              <a:gd name="connsiteX166" fmla="*/ 863168 w 931652"/>
              <a:gd name="connsiteY166" fmla="*/ 2816304 h 2816304"/>
              <a:gd name="connsiteX167" fmla="*/ 1349 w 931652"/>
              <a:gd name="connsiteY167" fmla="*/ 2816304 h 2816304"/>
              <a:gd name="connsiteX168" fmla="*/ 0 w 931652"/>
              <a:gd name="connsiteY168" fmla="*/ 2580216 h 2816304"/>
              <a:gd name="connsiteX169" fmla="*/ 16084 w 931652"/>
              <a:gd name="connsiteY169" fmla="*/ 2563790 h 2816304"/>
              <a:gd name="connsiteX170" fmla="*/ 93080 w 931652"/>
              <a:gd name="connsiteY170" fmla="*/ 2564132 h 2816304"/>
              <a:gd name="connsiteX171" fmla="*/ 108137 w 931652"/>
              <a:gd name="connsiteY171" fmla="*/ 2548391 h 2816304"/>
              <a:gd name="connsiteX172" fmla="*/ 106768 w 931652"/>
              <a:gd name="connsiteY172" fmla="*/ 2409798 h 2816304"/>
              <a:gd name="connsiteX173" fmla="*/ 124905 w 931652"/>
              <a:gd name="connsiteY173" fmla="*/ 2392004 h 2816304"/>
              <a:gd name="connsiteX174" fmla="*/ 154334 w 931652"/>
              <a:gd name="connsiteY174" fmla="*/ 2389608 h 2816304"/>
              <a:gd name="connsiteX175" fmla="*/ 184106 w 931652"/>
              <a:gd name="connsiteY175" fmla="*/ 2359152 h 2816304"/>
              <a:gd name="connsiteX176" fmla="*/ 178288 w 931652"/>
              <a:gd name="connsiteY176" fmla="*/ 2343753 h 2816304"/>
              <a:gd name="connsiteX177" fmla="*/ 170418 w 931652"/>
              <a:gd name="connsiteY177" fmla="*/ 2336225 h 2816304"/>
              <a:gd name="connsiteX178" fmla="*/ 164600 w 931652"/>
              <a:gd name="connsiteY178" fmla="*/ 2311244 h 2816304"/>
              <a:gd name="connsiteX179" fmla="*/ 160494 w 931652"/>
              <a:gd name="connsiteY179" fmla="*/ 2159305 h 2816304"/>
              <a:gd name="connsiteX180" fmla="*/ 216273 w 931652"/>
              <a:gd name="connsiteY180" fmla="*/ 2061777 h 2816304"/>
              <a:gd name="connsiteX181" fmla="*/ 245360 w 931652"/>
              <a:gd name="connsiteY181" fmla="*/ 2041245 h 2816304"/>
              <a:gd name="connsiteX182" fmla="*/ 250836 w 931652"/>
              <a:gd name="connsiteY182" fmla="*/ 2014895 h 2816304"/>
              <a:gd name="connsiteX183" fmla="*/ 252547 w 931652"/>
              <a:gd name="connsiteY183" fmla="*/ 2007367 h 2816304"/>
              <a:gd name="connsiteX184" fmla="*/ 251862 w 931652"/>
              <a:gd name="connsiteY184" fmla="*/ 1993679 h 2816304"/>
              <a:gd name="connsiteX185" fmla="*/ 241254 w 931652"/>
              <a:gd name="connsiteY185" fmla="*/ 2003603 h 2816304"/>
              <a:gd name="connsiteX186" fmla="*/ 188897 w 931652"/>
              <a:gd name="connsiteY186" fmla="*/ 2063488 h 2816304"/>
              <a:gd name="connsiteX187" fmla="*/ 175551 w 931652"/>
              <a:gd name="connsiteY187" fmla="*/ 2056986 h 2816304"/>
              <a:gd name="connsiteX188" fmla="*/ 178973 w 931652"/>
              <a:gd name="connsiteY188" fmla="*/ 2007709 h 2816304"/>
              <a:gd name="connsiteX189" fmla="*/ 182395 w 931652"/>
              <a:gd name="connsiteY189" fmla="*/ 1921132 h 2816304"/>
              <a:gd name="connsiteX190" fmla="*/ 185817 w 931652"/>
              <a:gd name="connsiteY190" fmla="*/ 1841398 h 2816304"/>
              <a:gd name="connsiteX191" fmla="*/ 202927 w 931652"/>
              <a:gd name="connsiteY191" fmla="*/ 1773299 h 2816304"/>
              <a:gd name="connsiteX192" fmla="*/ 249809 w 931652"/>
              <a:gd name="connsiteY192" fmla="*/ 1636076 h 2816304"/>
              <a:gd name="connsiteX193" fmla="*/ 249125 w 931652"/>
              <a:gd name="connsiteY193" fmla="*/ 1624441 h 2816304"/>
              <a:gd name="connsiteX194" fmla="*/ 239885 w 931652"/>
              <a:gd name="connsiteY194" fmla="*/ 1629916 h 2816304"/>
              <a:gd name="connsiteX195" fmla="*/ 235094 w 931652"/>
              <a:gd name="connsiteY195" fmla="*/ 1639156 h 2816304"/>
              <a:gd name="connsiteX196" fmla="*/ 199163 w 931652"/>
              <a:gd name="connsiteY196" fmla="*/ 1740448 h 2816304"/>
              <a:gd name="connsiteX197" fmla="*/ 177262 w 931652"/>
              <a:gd name="connsiteY197" fmla="*/ 1815733 h 2816304"/>
              <a:gd name="connsiteX198" fmla="*/ 166311 w 931652"/>
              <a:gd name="connsiteY198" fmla="*/ 1795201 h 2816304"/>
              <a:gd name="connsiteX199" fmla="*/ 157756 w 931652"/>
              <a:gd name="connsiteY199" fmla="*/ 1750030 h 2816304"/>
              <a:gd name="connsiteX200" fmla="*/ 155703 w 931652"/>
              <a:gd name="connsiteY200" fmla="*/ 1665505 h 2816304"/>
              <a:gd name="connsiteX201" fmla="*/ 191292 w 931652"/>
              <a:gd name="connsiteY201" fmla="*/ 1561133 h 2816304"/>
              <a:gd name="connsiteX202" fmla="*/ 191977 w 931652"/>
              <a:gd name="connsiteY202" fmla="*/ 1548472 h 2816304"/>
              <a:gd name="connsiteX203" fmla="*/ 178973 w 931652"/>
              <a:gd name="connsiteY203" fmla="*/ 1551552 h 2816304"/>
              <a:gd name="connsiteX204" fmla="*/ 163574 w 931652"/>
              <a:gd name="connsiteY204" fmla="*/ 1556000 h 2816304"/>
              <a:gd name="connsiteX205" fmla="*/ 127300 w 931652"/>
              <a:gd name="connsiteY205" fmla="*/ 1500221 h 2816304"/>
              <a:gd name="connsiteX206" fmla="*/ 185475 w 931652"/>
              <a:gd name="connsiteY206" fmla="*/ 1355469 h 2816304"/>
              <a:gd name="connsiteX207" fmla="*/ 214904 w 931652"/>
              <a:gd name="connsiteY207" fmla="*/ 1311326 h 2816304"/>
              <a:gd name="connsiteX208" fmla="*/ 216615 w 931652"/>
              <a:gd name="connsiteY208" fmla="*/ 1296611 h 2816304"/>
              <a:gd name="connsiteX209" fmla="*/ 202927 w 931652"/>
              <a:gd name="connsiteY209" fmla="*/ 1302769 h 2816304"/>
              <a:gd name="connsiteX210" fmla="*/ 182737 w 931652"/>
              <a:gd name="connsiteY210" fmla="*/ 1298322 h 2816304"/>
              <a:gd name="connsiteX211" fmla="*/ 150912 w 931652"/>
              <a:gd name="connsiteY211" fmla="*/ 1242199 h 2816304"/>
              <a:gd name="connsiteX212" fmla="*/ 152281 w 931652"/>
              <a:gd name="connsiteY212" fmla="*/ 1217561 h 2816304"/>
              <a:gd name="connsiteX213" fmla="*/ 173840 w 931652"/>
              <a:gd name="connsiteY213" fmla="*/ 1190185 h 2816304"/>
              <a:gd name="connsiteX214" fmla="*/ 147148 w 931652"/>
              <a:gd name="connsiteY214" fmla="*/ 1206610 h 2816304"/>
              <a:gd name="connsiteX215" fmla="*/ 138251 w 931652"/>
              <a:gd name="connsiteY215" fmla="*/ 1209348 h 2816304"/>
              <a:gd name="connsiteX216" fmla="*/ 136882 w 931652"/>
              <a:gd name="connsiteY216" fmla="*/ 1201477 h 2816304"/>
              <a:gd name="connsiteX217" fmla="*/ 164943 w 931652"/>
              <a:gd name="connsiteY217" fmla="*/ 1137827 h 2816304"/>
              <a:gd name="connsiteX218" fmla="*/ 187528 w 931652"/>
              <a:gd name="connsiteY218" fmla="*/ 1104976 h 2816304"/>
              <a:gd name="connsiteX219" fmla="*/ 147148 w 931652"/>
              <a:gd name="connsiteY219" fmla="*/ 1137486 h 2816304"/>
              <a:gd name="connsiteX220" fmla="*/ 143726 w 931652"/>
              <a:gd name="connsiteY220" fmla="*/ 1127220 h 2816304"/>
              <a:gd name="connsiteX221" fmla="*/ 140646 w 931652"/>
              <a:gd name="connsiteY221" fmla="*/ 1097789 h 2816304"/>
              <a:gd name="connsiteX222" fmla="*/ 115323 w 931652"/>
              <a:gd name="connsiteY222" fmla="*/ 1076573 h 2816304"/>
              <a:gd name="connsiteX223" fmla="*/ 109505 w 931652"/>
              <a:gd name="connsiteY223" fmla="*/ 1060148 h 2816304"/>
              <a:gd name="connsiteX224" fmla="*/ 144410 w 931652"/>
              <a:gd name="connsiteY224" fmla="*/ 1013607 h 2816304"/>
              <a:gd name="connsiteX225" fmla="*/ 175209 w 931652"/>
              <a:gd name="connsiteY225" fmla="*/ 984520 h 2816304"/>
              <a:gd name="connsiteX226" fmla="*/ 135855 w 931652"/>
              <a:gd name="connsiteY226" fmla="*/ 1004711 h 2816304"/>
              <a:gd name="connsiteX227" fmla="*/ 72890 w 931652"/>
              <a:gd name="connsiteY227" fmla="*/ 971174 h 2816304"/>
              <a:gd name="connsiteX228" fmla="*/ 119087 w 931652"/>
              <a:gd name="connsiteY228" fmla="*/ 805547 h 2816304"/>
              <a:gd name="connsiteX229" fmla="*/ 125589 w 931652"/>
              <a:gd name="connsiteY229" fmla="*/ 883571 h 2816304"/>
              <a:gd name="connsiteX230" fmla="*/ 124220 w 931652"/>
              <a:gd name="connsiteY230" fmla="*/ 911974 h 2816304"/>
              <a:gd name="connsiteX231" fmla="*/ 158783 w 931652"/>
              <a:gd name="connsiteY231" fmla="*/ 922923 h 2816304"/>
              <a:gd name="connsiteX232" fmla="*/ 198478 w 931652"/>
              <a:gd name="connsiteY232" fmla="*/ 871936 h 2816304"/>
              <a:gd name="connsiteX233" fmla="*/ 202243 w 931652"/>
              <a:gd name="connsiteY233" fmla="*/ 849007 h 2816304"/>
              <a:gd name="connsiteX234" fmla="*/ 173840 w 931652"/>
              <a:gd name="connsiteY234" fmla="*/ 885623 h 2816304"/>
              <a:gd name="connsiteX235" fmla="*/ 152965 w 931652"/>
              <a:gd name="connsiteY235" fmla="*/ 910263 h 2816304"/>
              <a:gd name="connsiteX236" fmla="*/ 136882 w 931652"/>
              <a:gd name="connsiteY236" fmla="*/ 903418 h 2816304"/>
              <a:gd name="connsiteX237" fmla="*/ 138251 w 931652"/>
              <a:gd name="connsiteY237" fmla="*/ 884940 h 2816304"/>
              <a:gd name="connsiteX238" fmla="*/ 136882 w 931652"/>
              <a:gd name="connsiteY238" fmla="*/ 820605 h 2816304"/>
              <a:gd name="connsiteX239" fmla="*/ 121825 w 931652"/>
              <a:gd name="connsiteY239" fmla="*/ 748743 h 2816304"/>
              <a:gd name="connsiteX240" fmla="*/ 112928 w 931652"/>
              <a:gd name="connsiteY240" fmla="*/ 700149 h 2816304"/>
              <a:gd name="connsiteX241" fmla="*/ 98213 w 931652"/>
              <a:gd name="connsiteY241" fmla="*/ 499276 h 2816304"/>
              <a:gd name="connsiteX242" fmla="*/ 96502 w 931652"/>
              <a:gd name="connsiteY242" fmla="*/ 487640 h 2816304"/>
              <a:gd name="connsiteX243" fmla="*/ 82129 w 931652"/>
              <a:gd name="connsiteY243" fmla="*/ 437680 h 2816304"/>
              <a:gd name="connsiteX244" fmla="*/ 73574 w 931652"/>
              <a:gd name="connsiteY244" fmla="*/ 379163 h 2816304"/>
              <a:gd name="connsiteX245" fmla="*/ 67414 w 931652"/>
              <a:gd name="connsiteY245" fmla="*/ 331253 h 2816304"/>
              <a:gd name="connsiteX246" fmla="*/ 66046 w 931652"/>
              <a:gd name="connsiteY246" fmla="*/ 326462 h 2816304"/>
              <a:gd name="connsiteX247" fmla="*/ 73232 w 931652"/>
              <a:gd name="connsiteY247" fmla="*/ 302508 h 2816304"/>
              <a:gd name="connsiteX248" fmla="*/ 57491 w 931652"/>
              <a:gd name="connsiteY248" fmla="*/ 289847 h 2816304"/>
              <a:gd name="connsiteX249" fmla="*/ 71179 w 931652"/>
              <a:gd name="connsiteY249" fmla="*/ 273764 h 2816304"/>
              <a:gd name="connsiteX250" fmla="*/ 50647 w 931652"/>
              <a:gd name="connsiteY250" fmla="*/ 247755 h 2816304"/>
              <a:gd name="connsiteX251" fmla="*/ 25666 w 931652"/>
              <a:gd name="connsiteY251" fmla="*/ 213194 h 2816304"/>
              <a:gd name="connsiteX252" fmla="*/ 23612 w 931652"/>
              <a:gd name="connsiteY252" fmla="*/ 183079 h 2816304"/>
              <a:gd name="connsiteX253" fmla="*/ 27377 w 931652"/>
              <a:gd name="connsiteY253" fmla="*/ 165627 h 2816304"/>
              <a:gd name="connsiteX254" fmla="*/ 50989 w 931652"/>
              <a:gd name="connsiteY254" fmla="*/ 114638 h 2816304"/>
              <a:gd name="connsiteX255" fmla="*/ 91027 w 931652"/>
              <a:gd name="connsiteY255" fmla="*/ 101977 h 2816304"/>
              <a:gd name="connsiteX256" fmla="*/ 71863 w 931652"/>
              <a:gd name="connsiteY256" fmla="*/ 48593 h 2816304"/>
              <a:gd name="connsiteX257" fmla="*/ 80418 w 931652"/>
              <a:gd name="connsiteY257" fmla="*/ 20532 h 2816304"/>
              <a:gd name="connsiteX258" fmla="*/ 96160 w 931652"/>
              <a:gd name="connsiteY258" fmla="*/ 23270 h 2816304"/>
              <a:gd name="connsiteX259" fmla="*/ 135513 w 931652"/>
              <a:gd name="connsiteY259" fmla="*/ 0 h 281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931652" h="2816304">
                <a:moveTo>
                  <a:pt x="540340" y="2187708"/>
                </a:moveTo>
                <a:cubicBezTo>
                  <a:pt x="520150" y="2201054"/>
                  <a:pt x="498933" y="2211320"/>
                  <a:pt x="478401" y="2223640"/>
                </a:cubicBezTo>
                <a:cubicBezTo>
                  <a:pt x="474295" y="2226035"/>
                  <a:pt x="470873" y="2229799"/>
                  <a:pt x="473610" y="2234933"/>
                </a:cubicBezTo>
                <a:cubicBezTo>
                  <a:pt x="476690" y="2240750"/>
                  <a:pt x="481823" y="2237328"/>
                  <a:pt x="485587" y="2235617"/>
                </a:cubicBezTo>
                <a:cubicBezTo>
                  <a:pt x="496538" y="2230141"/>
                  <a:pt x="506804" y="2224324"/>
                  <a:pt x="517412" y="2218849"/>
                </a:cubicBezTo>
                <a:cubicBezTo>
                  <a:pt x="521861" y="2216453"/>
                  <a:pt x="526652" y="2211662"/>
                  <a:pt x="531443" y="2214742"/>
                </a:cubicBezTo>
                <a:cubicBezTo>
                  <a:pt x="537260" y="2218506"/>
                  <a:pt x="533496" y="2225008"/>
                  <a:pt x="532469" y="2230141"/>
                </a:cubicBezTo>
                <a:cubicBezTo>
                  <a:pt x="523914" y="2278734"/>
                  <a:pt x="515359" y="2327671"/>
                  <a:pt x="511595" y="2376947"/>
                </a:cubicBezTo>
                <a:cubicBezTo>
                  <a:pt x="511253" y="2381738"/>
                  <a:pt x="506462" y="2389267"/>
                  <a:pt x="517070" y="2389267"/>
                </a:cubicBezTo>
                <a:cubicBezTo>
                  <a:pt x="523572" y="2389267"/>
                  <a:pt x="530416" y="2391319"/>
                  <a:pt x="531443" y="2380369"/>
                </a:cubicBezTo>
                <a:cubicBezTo>
                  <a:pt x="537945" y="2321168"/>
                  <a:pt x="545131" y="2261624"/>
                  <a:pt x="552317" y="2201396"/>
                </a:cubicBezTo>
                <a:cubicBezTo>
                  <a:pt x="551633" y="2194210"/>
                  <a:pt x="551633" y="2180180"/>
                  <a:pt x="540340" y="2187708"/>
                </a:cubicBezTo>
                <a:close/>
                <a:moveTo>
                  <a:pt x="135513" y="0"/>
                </a:moveTo>
                <a:cubicBezTo>
                  <a:pt x="139962" y="0"/>
                  <a:pt x="144753" y="0"/>
                  <a:pt x="149201" y="0"/>
                </a:cubicBezTo>
                <a:cubicBezTo>
                  <a:pt x="153308" y="6160"/>
                  <a:pt x="163916" y="6502"/>
                  <a:pt x="163232" y="17452"/>
                </a:cubicBezTo>
                <a:cubicBezTo>
                  <a:pt x="162205" y="33536"/>
                  <a:pt x="163232" y="49620"/>
                  <a:pt x="161863" y="65361"/>
                </a:cubicBezTo>
                <a:cubicBezTo>
                  <a:pt x="159467" y="90000"/>
                  <a:pt x="151597" y="97187"/>
                  <a:pt x="127300" y="99581"/>
                </a:cubicBezTo>
                <a:cubicBezTo>
                  <a:pt x="125247" y="99923"/>
                  <a:pt x="122509" y="99239"/>
                  <a:pt x="122167" y="103688"/>
                </a:cubicBezTo>
                <a:cubicBezTo>
                  <a:pt x="133118" y="109505"/>
                  <a:pt x="145437" y="110532"/>
                  <a:pt x="157414" y="113269"/>
                </a:cubicBezTo>
                <a:cubicBezTo>
                  <a:pt x="192319" y="121140"/>
                  <a:pt x="198478" y="130037"/>
                  <a:pt x="191977" y="164258"/>
                </a:cubicBezTo>
                <a:cubicBezTo>
                  <a:pt x="190266" y="173839"/>
                  <a:pt x="187870" y="181710"/>
                  <a:pt x="196425" y="190265"/>
                </a:cubicBezTo>
                <a:cubicBezTo>
                  <a:pt x="203269" y="197110"/>
                  <a:pt x="198821" y="206349"/>
                  <a:pt x="192661" y="213194"/>
                </a:cubicBezTo>
                <a:cubicBezTo>
                  <a:pt x="184790" y="222090"/>
                  <a:pt x="174524" y="224828"/>
                  <a:pt x="163232" y="224143"/>
                </a:cubicBezTo>
                <a:cubicBezTo>
                  <a:pt x="158098" y="223801"/>
                  <a:pt x="152281" y="222775"/>
                  <a:pt x="152281" y="230987"/>
                </a:cubicBezTo>
                <a:cubicBezTo>
                  <a:pt x="152281" y="240569"/>
                  <a:pt x="146121" y="248098"/>
                  <a:pt x="144410" y="256995"/>
                </a:cubicBezTo>
                <a:cubicBezTo>
                  <a:pt x="142699" y="266919"/>
                  <a:pt x="134144" y="276501"/>
                  <a:pt x="143042" y="287451"/>
                </a:cubicBezTo>
                <a:cubicBezTo>
                  <a:pt x="162889" y="311405"/>
                  <a:pt x="176577" y="337413"/>
                  <a:pt x="172813" y="369923"/>
                </a:cubicBezTo>
                <a:cubicBezTo>
                  <a:pt x="171102" y="385322"/>
                  <a:pt x="172129" y="400721"/>
                  <a:pt x="172129" y="416121"/>
                </a:cubicBezTo>
                <a:cubicBezTo>
                  <a:pt x="172813" y="448971"/>
                  <a:pt x="171102" y="482850"/>
                  <a:pt x="179999" y="514675"/>
                </a:cubicBezTo>
                <a:cubicBezTo>
                  <a:pt x="197110" y="574560"/>
                  <a:pt x="210798" y="634788"/>
                  <a:pt x="213536" y="697069"/>
                </a:cubicBezTo>
                <a:cubicBezTo>
                  <a:pt x="213878" y="704598"/>
                  <a:pt x="215589" y="709046"/>
                  <a:pt x="223802" y="709388"/>
                </a:cubicBezTo>
                <a:cubicBezTo>
                  <a:pt x="250836" y="710416"/>
                  <a:pt x="277528" y="712468"/>
                  <a:pt x="304219" y="712811"/>
                </a:cubicBezTo>
                <a:cubicBezTo>
                  <a:pt x="317908" y="713152"/>
                  <a:pt x="324752" y="701175"/>
                  <a:pt x="331253" y="691595"/>
                </a:cubicBezTo>
                <a:cubicBezTo>
                  <a:pt x="338098" y="681671"/>
                  <a:pt x="327831" y="676194"/>
                  <a:pt x="322698" y="670036"/>
                </a:cubicBezTo>
                <a:cubicBezTo>
                  <a:pt x="308668" y="652583"/>
                  <a:pt x="293611" y="635815"/>
                  <a:pt x="279239" y="618704"/>
                </a:cubicBezTo>
                <a:cubicBezTo>
                  <a:pt x="302508" y="627944"/>
                  <a:pt x="322356" y="642317"/>
                  <a:pt x="340151" y="658400"/>
                </a:cubicBezTo>
                <a:cubicBezTo>
                  <a:pt x="360341" y="676537"/>
                  <a:pt x="379162" y="665244"/>
                  <a:pt x="397641" y="659428"/>
                </a:cubicBezTo>
                <a:cubicBezTo>
                  <a:pt x="412698" y="654636"/>
                  <a:pt x="407565" y="638211"/>
                  <a:pt x="409618" y="626575"/>
                </a:cubicBezTo>
                <a:cubicBezTo>
                  <a:pt x="411329" y="617678"/>
                  <a:pt x="410987" y="608438"/>
                  <a:pt x="411671" y="599199"/>
                </a:cubicBezTo>
                <a:cubicBezTo>
                  <a:pt x="412356" y="589275"/>
                  <a:pt x="413382" y="579694"/>
                  <a:pt x="414409" y="568401"/>
                </a:cubicBezTo>
                <a:cubicBezTo>
                  <a:pt x="417831" y="571138"/>
                  <a:pt x="418858" y="571823"/>
                  <a:pt x="419200" y="572508"/>
                </a:cubicBezTo>
                <a:cubicBezTo>
                  <a:pt x="423991" y="595434"/>
                  <a:pt x="429124" y="618020"/>
                  <a:pt x="433915" y="640949"/>
                </a:cubicBezTo>
                <a:cubicBezTo>
                  <a:pt x="439390" y="665928"/>
                  <a:pt x="465397" y="676194"/>
                  <a:pt x="485930" y="661139"/>
                </a:cubicBezTo>
                <a:cubicBezTo>
                  <a:pt x="503382" y="648476"/>
                  <a:pt x="520150" y="634446"/>
                  <a:pt x="537260" y="621442"/>
                </a:cubicBezTo>
                <a:cubicBezTo>
                  <a:pt x="541709" y="617678"/>
                  <a:pt x="545473" y="612203"/>
                  <a:pt x="555055" y="613914"/>
                </a:cubicBezTo>
                <a:cubicBezTo>
                  <a:pt x="540340" y="633078"/>
                  <a:pt x="526994" y="650871"/>
                  <a:pt x="513306" y="667983"/>
                </a:cubicBezTo>
                <a:cubicBezTo>
                  <a:pt x="500987" y="683382"/>
                  <a:pt x="501329" y="686803"/>
                  <a:pt x="515359" y="700149"/>
                </a:cubicBezTo>
                <a:cubicBezTo>
                  <a:pt x="523914" y="708019"/>
                  <a:pt x="532812" y="706309"/>
                  <a:pt x="542393" y="703913"/>
                </a:cubicBezTo>
                <a:cubicBezTo>
                  <a:pt x="571138" y="696728"/>
                  <a:pt x="600226" y="689199"/>
                  <a:pt x="628971" y="682012"/>
                </a:cubicBezTo>
                <a:cubicBezTo>
                  <a:pt x="602621" y="697754"/>
                  <a:pt x="574903" y="710416"/>
                  <a:pt x="547869" y="723762"/>
                </a:cubicBezTo>
                <a:cubicBezTo>
                  <a:pt x="542051" y="726499"/>
                  <a:pt x="531100" y="725815"/>
                  <a:pt x="533496" y="737107"/>
                </a:cubicBezTo>
                <a:cubicBezTo>
                  <a:pt x="535549" y="747373"/>
                  <a:pt x="538971" y="756270"/>
                  <a:pt x="552659" y="757297"/>
                </a:cubicBezTo>
                <a:cubicBezTo>
                  <a:pt x="573534" y="758667"/>
                  <a:pt x="594066" y="761745"/>
                  <a:pt x="616309" y="764483"/>
                </a:cubicBezTo>
                <a:cubicBezTo>
                  <a:pt x="610834" y="770301"/>
                  <a:pt x="605016" y="768932"/>
                  <a:pt x="599541" y="769616"/>
                </a:cubicBezTo>
                <a:cubicBezTo>
                  <a:pt x="582089" y="771328"/>
                  <a:pt x="564294" y="772354"/>
                  <a:pt x="546842" y="775434"/>
                </a:cubicBezTo>
                <a:cubicBezTo>
                  <a:pt x="525283" y="779540"/>
                  <a:pt x="524599" y="780910"/>
                  <a:pt x="528705" y="802811"/>
                </a:cubicBezTo>
                <a:cubicBezTo>
                  <a:pt x="529732" y="808971"/>
                  <a:pt x="531785" y="815130"/>
                  <a:pt x="533496" y="820948"/>
                </a:cubicBezTo>
                <a:cubicBezTo>
                  <a:pt x="534865" y="824712"/>
                  <a:pt x="537602" y="829161"/>
                  <a:pt x="534865" y="832239"/>
                </a:cubicBezTo>
                <a:cubicBezTo>
                  <a:pt x="518439" y="849692"/>
                  <a:pt x="527678" y="866803"/>
                  <a:pt x="533496" y="884597"/>
                </a:cubicBezTo>
                <a:cubicBezTo>
                  <a:pt x="539313" y="902050"/>
                  <a:pt x="544789" y="919845"/>
                  <a:pt x="533496" y="937296"/>
                </a:cubicBezTo>
                <a:cubicBezTo>
                  <a:pt x="530074" y="942771"/>
                  <a:pt x="531785" y="948589"/>
                  <a:pt x="533496" y="954064"/>
                </a:cubicBezTo>
                <a:cubicBezTo>
                  <a:pt x="542393" y="981783"/>
                  <a:pt x="551291" y="1009502"/>
                  <a:pt x="565321" y="1035167"/>
                </a:cubicBezTo>
                <a:cubicBezTo>
                  <a:pt x="572849" y="1049197"/>
                  <a:pt x="582773" y="1058779"/>
                  <a:pt x="598857" y="1060831"/>
                </a:cubicBezTo>
                <a:cubicBezTo>
                  <a:pt x="604674" y="1061516"/>
                  <a:pt x="610149" y="1063228"/>
                  <a:pt x="613914" y="1068019"/>
                </a:cubicBezTo>
                <a:cubicBezTo>
                  <a:pt x="615967" y="1070413"/>
                  <a:pt x="619047" y="1073152"/>
                  <a:pt x="617678" y="1076916"/>
                </a:cubicBezTo>
                <a:cubicBezTo>
                  <a:pt x="615967" y="1081023"/>
                  <a:pt x="611861" y="1079311"/>
                  <a:pt x="608781" y="1078969"/>
                </a:cubicBezTo>
                <a:cubicBezTo>
                  <a:pt x="575245" y="1076231"/>
                  <a:pt x="547184" y="1063911"/>
                  <a:pt x="527678" y="1034824"/>
                </a:cubicBezTo>
                <a:cubicBezTo>
                  <a:pt x="520150" y="1023531"/>
                  <a:pt x="515017" y="1010527"/>
                  <a:pt x="508857" y="998550"/>
                </a:cubicBezTo>
                <a:cubicBezTo>
                  <a:pt x="504409" y="989995"/>
                  <a:pt x="500987" y="974255"/>
                  <a:pt x="490036" y="978703"/>
                </a:cubicBezTo>
                <a:cubicBezTo>
                  <a:pt x="479085" y="982810"/>
                  <a:pt x="485930" y="996839"/>
                  <a:pt x="490036" y="1006079"/>
                </a:cubicBezTo>
                <a:cubicBezTo>
                  <a:pt x="495169" y="1018399"/>
                  <a:pt x="490378" y="1021136"/>
                  <a:pt x="479085" y="1021136"/>
                </a:cubicBezTo>
                <a:cubicBezTo>
                  <a:pt x="419884" y="1021479"/>
                  <a:pt x="374713" y="991022"/>
                  <a:pt x="351444" y="934558"/>
                </a:cubicBezTo>
                <a:cubicBezTo>
                  <a:pt x="350759" y="932847"/>
                  <a:pt x="350417" y="930795"/>
                  <a:pt x="349048" y="930110"/>
                </a:cubicBezTo>
                <a:cubicBezTo>
                  <a:pt x="327831" y="919501"/>
                  <a:pt x="318934" y="896575"/>
                  <a:pt x="301482" y="882543"/>
                </a:cubicBezTo>
                <a:cubicBezTo>
                  <a:pt x="293953" y="876384"/>
                  <a:pt x="294295" y="869883"/>
                  <a:pt x="299429" y="861670"/>
                </a:cubicBezTo>
                <a:cubicBezTo>
                  <a:pt x="303877" y="854140"/>
                  <a:pt x="313459" y="849007"/>
                  <a:pt x="312775" y="838741"/>
                </a:cubicBezTo>
                <a:cubicBezTo>
                  <a:pt x="312090" y="821632"/>
                  <a:pt x="316197" y="805206"/>
                  <a:pt x="319619" y="789123"/>
                </a:cubicBezTo>
                <a:cubicBezTo>
                  <a:pt x="300455" y="783305"/>
                  <a:pt x="282318" y="777145"/>
                  <a:pt x="262813" y="777487"/>
                </a:cubicBezTo>
                <a:cubicBezTo>
                  <a:pt x="251520" y="777487"/>
                  <a:pt x="246729" y="779199"/>
                  <a:pt x="252547" y="791518"/>
                </a:cubicBezTo>
                <a:cubicBezTo>
                  <a:pt x="263497" y="814104"/>
                  <a:pt x="270341" y="837372"/>
                  <a:pt x="264866" y="862695"/>
                </a:cubicBezTo>
                <a:cubicBezTo>
                  <a:pt x="263497" y="869883"/>
                  <a:pt x="266919" y="873647"/>
                  <a:pt x="272737" y="877753"/>
                </a:cubicBezTo>
                <a:cubicBezTo>
                  <a:pt x="296007" y="894520"/>
                  <a:pt x="315170" y="915053"/>
                  <a:pt x="330569" y="939691"/>
                </a:cubicBezTo>
                <a:cubicBezTo>
                  <a:pt x="343915" y="960567"/>
                  <a:pt x="359657" y="979388"/>
                  <a:pt x="377109" y="996498"/>
                </a:cubicBezTo>
                <a:cubicBezTo>
                  <a:pt x="394561" y="1013265"/>
                  <a:pt x="414067" y="1025928"/>
                  <a:pt x="439048" y="1030033"/>
                </a:cubicBezTo>
                <a:cubicBezTo>
                  <a:pt x="450340" y="1031744"/>
                  <a:pt x="462318" y="1030375"/>
                  <a:pt x="473610" y="1036536"/>
                </a:cubicBezTo>
                <a:cubicBezTo>
                  <a:pt x="461291" y="1045775"/>
                  <a:pt x="449656" y="1053987"/>
                  <a:pt x="438363" y="1062542"/>
                </a:cubicBezTo>
                <a:cubicBezTo>
                  <a:pt x="434257" y="1065964"/>
                  <a:pt x="427070" y="1070413"/>
                  <a:pt x="431519" y="1076231"/>
                </a:cubicBezTo>
                <a:cubicBezTo>
                  <a:pt x="436652" y="1083075"/>
                  <a:pt x="443154" y="1076916"/>
                  <a:pt x="447603" y="1073152"/>
                </a:cubicBezTo>
                <a:cubicBezTo>
                  <a:pt x="460607" y="1061516"/>
                  <a:pt x="476690" y="1055357"/>
                  <a:pt x="493116" y="1050908"/>
                </a:cubicBezTo>
                <a:cubicBezTo>
                  <a:pt x="500644" y="1048855"/>
                  <a:pt x="510568" y="1042352"/>
                  <a:pt x="515701" y="1048512"/>
                </a:cubicBezTo>
                <a:cubicBezTo>
                  <a:pt x="520834" y="1054672"/>
                  <a:pt x="512279" y="1062886"/>
                  <a:pt x="509199" y="1069730"/>
                </a:cubicBezTo>
                <a:cubicBezTo>
                  <a:pt x="500987" y="1087182"/>
                  <a:pt x="492432" y="1104634"/>
                  <a:pt x="484219" y="1122087"/>
                </a:cubicBezTo>
                <a:cubicBezTo>
                  <a:pt x="482165" y="1126193"/>
                  <a:pt x="480796" y="1130983"/>
                  <a:pt x="485930" y="1134063"/>
                </a:cubicBezTo>
                <a:cubicBezTo>
                  <a:pt x="490036" y="1136459"/>
                  <a:pt x="492432" y="1132695"/>
                  <a:pt x="494143" y="1129957"/>
                </a:cubicBezTo>
                <a:cubicBezTo>
                  <a:pt x="504409" y="1115243"/>
                  <a:pt x="506804" y="1093342"/>
                  <a:pt x="530416" y="1090603"/>
                </a:cubicBezTo>
                <a:cubicBezTo>
                  <a:pt x="536576" y="1069045"/>
                  <a:pt x="548895" y="1076231"/>
                  <a:pt x="562583" y="1082733"/>
                </a:cubicBezTo>
                <a:cubicBezTo>
                  <a:pt x="569085" y="1086156"/>
                  <a:pt x="576956" y="1086497"/>
                  <a:pt x="584142" y="1087867"/>
                </a:cubicBezTo>
                <a:cubicBezTo>
                  <a:pt x="619731" y="1094710"/>
                  <a:pt x="649845" y="1106687"/>
                  <a:pt x="654294" y="1149463"/>
                </a:cubicBezTo>
                <a:cubicBezTo>
                  <a:pt x="655663" y="1161097"/>
                  <a:pt x="661138" y="1172732"/>
                  <a:pt x="661822" y="1184367"/>
                </a:cubicBezTo>
                <a:cubicBezTo>
                  <a:pt x="663876" y="1220642"/>
                  <a:pt x="680644" y="1246648"/>
                  <a:pt x="711784" y="1264785"/>
                </a:cubicBezTo>
                <a:cubicBezTo>
                  <a:pt x="720681" y="1270261"/>
                  <a:pt x="734712" y="1280184"/>
                  <a:pt x="726499" y="1291820"/>
                </a:cubicBezTo>
                <a:cubicBezTo>
                  <a:pt x="706309" y="1320906"/>
                  <a:pt x="714180" y="1358207"/>
                  <a:pt x="695358" y="1386952"/>
                </a:cubicBezTo>
                <a:cubicBezTo>
                  <a:pt x="692963" y="1390375"/>
                  <a:pt x="692621" y="1394822"/>
                  <a:pt x="697069" y="1397560"/>
                </a:cubicBezTo>
                <a:cubicBezTo>
                  <a:pt x="701176" y="1399955"/>
                  <a:pt x="704940" y="1397560"/>
                  <a:pt x="707335" y="1394138"/>
                </a:cubicBezTo>
                <a:cubicBezTo>
                  <a:pt x="714180" y="1385242"/>
                  <a:pt x="716917" y="1374632"/>
                  <a:pt x="718628" y="1364024"/>
                </a:cubicBezTo>
                <a:cubicBezTo>
                  <a:pt x="723077" y="1336991"/>
                  <a:pt x="730605" y="1310641"/>
                  <a:pt x="747031" y="1288055"/>
                </a:cubicBezTo>
                <a:cubicBezTo>
                  <a:pt x="762772" y="1266154"/>
                  <a:pt x="769617" y="1238777"/>
                  <a:pt x="792544" y="1220984"/>
                </a:cubicBezTo>
                <a:cubicBezTo>
                  <a:pt x="800757" y="1214481"/>
                  <a:pt x="805890" y="1211402"/>
                  <a:pt x="814445" y="1216192"/>
                </a:cubicBezTo>
                <a:cubicBezTo>
                  <a:pt x="844901" y="1232618"/>
                  <a:pt x="875700" y="1249043"/>
                  <a:pt x="905814" y="1266154"/>
                </a:cubicBezTo>
                <a:cubicBezTo>
                  <a:pt x="935927" y="1283264"/>
                  <a:pt x="936270" y="1283948"/>
                  <a:pt x="924293" y="1316459"/>
                </a:cubicBezTo>
                <a:cubicBezTo>
                  <a:pt x="920528" y="1326381"/>
                  <a:pt x="918133" y="1340412"/>
                  <a:pt x="904103" y="1341097"/>
                </a:cubicBezTo>
                <a:cubicBezTo>
                  <a:pt x="890414" y="1341782"/>
                  <a:pt x="892468" y="1346230"/>
                  <a:pt x="898285" y="1354100"/>
                </a:cubicBezTo>
                <a:cubicBezTo>
                  <a:pt x="902734" y="1359918"/>
                  <a:pt x="907525" y="1365393"/>
                  <a:pt x="911289" y="1371896"/>
                </a:cubicBezTo>
                <a:cubicBezTo>
                  <a:pt x="916080" y="1379765"/>
                  <a:pt x="923950" y="1386952"/>
                  <a:pt x="918133" y="1398245"/>
                </a:cubicBezTo>
                <a:cubicBezTo>
                  <a:pt x="900681" y="1431780"/>
                  <a:pt x="881859" y="1464291"/>
                  <a:pt x="855167" y="1491324"/>
                </a:cubicBezTo>
                <a:cubicBezTo>
                  <a:pt x="848666" y="1498511"/>
                  <a:pt x="841137" y="1504670"/>
                  <a:pt x="831555" y="1507749"/>
                </a:cubicBezTo>
                <a:cubicBezTo>
                  <a:pt x="827449" y="1509118"/>
                  <a:pt x="822316" y="1512198"/>
                  <a:pt x="818894" y="1508092"/>
                </a:cubicBezTo>
                <a:cubicBezTo>
                  <a:pt x="815814" y="1504670"/>
                  <a:pt x="819578" y="1500563"/>
                  <a:pt x="821289" y="1497141"/>
                </a:cubicBezTo>
                <a:cubicBezTo>
                  <a:pt x="825738" y="1488244"/>
                  <a:pt x="830529" y="1479689"/>
                  <a:pt x="835320" y="1471476"/>
                </a:cubicBezTo>
                <a:cubicBezTo>
                  <a:pt x="841137" y="1461210"/>
                  <a:pt x="841479" y="1450944"/>
                  <a:pt x="835320" y="1440677"/>
                </a:cubicBezTo>
                <a:cubicBezTo>
                  <a:pt x="833609" y="1437255"/>
                  <a:pt x="830529" y="1435887"/>
                  <a:pt x="826765" y="1437255"/>
                </a:cubicBezTo>
                <a:cubicBezTo>
                  <a:pt x="824369" y="1438282"/>
                  <a:pt x="823685" y="1441020"/>
                  <a:pt x="824711" y="1443073"/>
                </a:cubicBezTo>
                <a:cubicBezTo>
                  <a:pt x="832582" y="1458472"/>
                  <a:pt x="821974" y="1469080"/>
                  <a:pt x="815472" y="1480715"/>
                </a:cubicBezTo>
                <a:cubicBezTo>
                  <a:pt x="802126" y="1505012"/>
                  <a:pt x="787753" y="1529308"/>
                  <a:pt x="774407" y="1553605"/>
                </a:cubicBezTo>
                <a:cubicBezTo>
                  <a:pt x="772012" y="1557711"/>
                  <a:pt x="768248" y="1563530"/>
                  <a:pt x="774750" y="1566951"/>
                </a:cubicBezTo>
                <a:cubicBezTo>
                  <a:pt x="780909" y="1570373"/>
                  <a:pt x="783647" y="1563871"/>
                  <a:pt x="786042" y="1559764"/>
                </a:cubicBezTo>
                <a:cubicBezTo>
                  <a:pt x="791517" y="1550184"/>
                  <a:pt x="796651" y="1540259"/>
                  <a:pt x="808286" y="1528966"/>
                </a:cubicBezTo>
                <a:cubicBezTo>
                  <a:pt x="802126" y="1571742"/>
                  <a:pt x="797335" y="1609726"/>
                  <a:pt x="784673" y="1646342"/>
                </a:cubicBezTo>
                <a:cubicBezTo>
                  <a:pt x="775776" y="1671665"/>
                  <a:pt x="760035" y="1684669"/>
                  <a:pt x="734712" y="1691855"/>
                </a:cubicBezTo>
                <a:cubicBezTo>
                  <a:pt x="721366" y="1695619"/>
                  <a:pt x="719655" y="1693224"/>
                  <a:pt x="717944" y="1681589"/>
                </a:cubicBezTo>
                <a:cubicBezTo>
                  <a:pt x="708362" y="1611095"/>
                  <a:pt x="691594" y="1541628"/>
                  <a:pt x="689883" y="1470107"/>
                </a:cubicBezTo>
                <a:cubicBezTo>
                  <a:pt x="689883" y="1463947"/>
                  <a:pt x="692278" y="1451628"/>
                  <a:pt x="682697" y="1452997"/>
                </a:cubicBezTo>
                <a:cubicBezTo>
                  <a:pt x="675853" y="1454024"/>
                  <a:pt x="683039" y="1464632"/>
                  <a:pt x="683039" y="1470792"/>
                </a:cubicBezTo>
                <a:cubicBezTo>
                  <a:pt x="683039" y="1475582"/>
                  <a:pt x="690567" y="1488244"/>
                  <a:pt x="674142" y="1480715"/>
                </a:cubicBezTo>
                <a:cubicBezTo>
                  <a:pt x="667298" y="1477293"/>
                  <a:pt x="665244" y="1484137"/>
                  <a:pt x="667640" y="1489613"/>
                </a:cubicBezTo>
                <a:cubicBezTo>
                  <a:pt x="671062" y="1496799"/>
                  <a:pt x="675853" y="1503301"/>
                  <a:pt x="679959" y="1510145"/>
                </a:cubicBezTo>
                <a:cubicBezTo>
                  <a:pt x="682697" y="1514251"/>
                  <a:pt x="686119" y="1518016"/>
                  <a:pt x="682012" y="1523833"/>
                </a:cubicBezTo>
                <a:cubicBezTo>
                  <a:pt x="676537" y="1531019"/>
                  <a:pt x="662165" y="1539232"/>
                  <a:pt x="682697" y="1546418"/>
                </a:cubicBezTo>
                <a:cubicBezTo>
                  <a:pt x="684408" y="1547103"/>
                  <a:pt x="684750" y="1552578"/>
                  <a:pt x="685092" y="1556000"/>
                </a:cubicBezTo>
                <a:cubicBezTo>
                  <a:pt x="688856" y="1584061"/>
                  <a:pt x="692621" y="1612464"/>
                  <a:pt x="696727" y="1640525"/>
                </a:cubicBezTo>
                <a:cubicBezTo>
                  <a:pt x="713153" y="1751399"/>
                  <a:pt x="736081" y="1861588"/>
                  <a:pt x="745662" y="1973489"/>
                </a:cubicBezTo>
                <a:cubicBezTo>
                  <a:pt x="748400" y="2002576"/>
                  <a:pt x="745662" y="2006682"/>
                  <a:pt x="719655" y="2008393"/>
                </a:cubicBezTo>
                <a:cubicBezTo>
                  <a:pt x="709046" y="2009078"/>
                  <a:pt x="705282" y="2006341"/>
                  <a:pt x="706993" y="1995047"/>
                </a:cubicBezTo>
                <a:cubicBezTo>
                  <a:pt x="711784" y="1964591"/>
                  <a:pt x="703571" y="1935162"/>
                  <a:pt x="699465" y="1905390"/>
                </a:cubicBezTo>
                <a:cubicBezTo>
                  <a:pt x="698780" y="1901626"/>
                  <a:pt x="698438" y="1896835"/>
                  <a:pt x="692963" y="1896151"/>
                </a:cubicBezTo>
                <a:cubicBezTo>
                  <a:pt x="689541" y="1899230"/>
                  <a:pt x="689541" y="1903337"/>
                  <a:pt x="689541" y="1907101"/>
                </a:cubicBezTo>
                <a:cubicBezTo>
                  <a:pt x="689883" y="1926949"/>
                  <a:pt x="689883" y="1947139"/>
                  <a:pt x="691252" y="1966987"/>
                </a:cubicBezTo>
                <a:cubicBezTo>
                  <a:pt x="691936" y="1979306"/>
                  <a:pt x="687830" y="1987519"/>
                  <a:pt x="677564" y="1994021"/>
                </a:cubicBezTo>
                <a:cubicBezTo>
                  <a:pt x="668666" y="1999496"/>
                  <a:pt x="659427" y="2005656"/>
                  <a:pt x="650872" y="2012158"/>
                </a:cubicBezTo>
                <a:cubicBezTo>
                  <a:pt x="646765" y="2015238"/>
                  <a:pt x="641632" y="2019002"/>
                  <a:pt x="646081" y="2024819"/>
                </a:cubicBezTo>
                <a:cubicBezTo>
                  <a:pt x="649845" y="2029610"/>
                  <a:pt x="654636" y="2026530"/>
                  <a:pt x="658400" y="2024477"/>
                </a:cubicBezTo>
                <a:cubicBezTo>
                  <a:pt x="665244" y="2020713"/>
                  <a:pt x="671746" y="2015922"/>
                  <a:pt x="678248" y="2011474"/>
                </a:cubicBezTo>
                <a:cubicBezTo>
                  <a:pt x="684066" y="2007709"/>
                  <a:pt x="687488" y="2009078"/>
                  <a:pt x="689541" y="2015922"/>
                </a:cubicBezTo>
                <a:cubicBezTo>
                  <a:pt x="695700" y="2037481"/>
                  <a:pt x="685092" y="2051169"/>
                  <a:pt x="663876" y="2048089"/>
                </a:cubicBezTo>
                <a:cubicBezTo>
                  <a:pt x="657374" y="2047062"/>
                  <a:pt x="650187" y="2045694"/>
                  <a:pt x="648476" y="2053564"/>
                </a:cubicBezTo>
                <a:cubicBezTo>
                  <a:pt x="646765" y="2061777"/>
                  <a:pt x="654294" y="2063488"/>
                  <a:pt x="660796" y="2063830"/>
                </a:cubicBezTo>
                <a:cubicBezTo>
                  <a:pt x="679617" y="2065199"/>
                  <a:pt x="684066" y="2075809"/>
                  <a:pt x="684750" y="2093602"/>
                </a:cubicBezTo>
                <a:cubicBezTo>
                  <a:pt x="687145" y="2185997"/>
                  <a:pt x="689883" y="2278392"/>
                  <a:pt x="689883" y="2370787"/>
                </a:cubicBezTo>
                <a:cubicBezTo>
                  <a:pt x="689883" y="2385160"/>
                  <a:pt x="693989" y="2389267"/>
                  <a:pt x="708020" y="2388582"/>
                </a:cubicBezTo>
                <a:cubicBezTo>
                  <a:pt x="733001" y="2387213"/>
                  <a:pt x="758324" y="2388582"/>
                  <a:pt x="783305" y="2387555"/>
                </a:cubicBezTo>
                <a:cubicBezTo>
                  <a:pt x="795966" y="2387213"/>
                  <a:pt x="801099" y="2390293"/>
                  <a:pt x="800757" y="2404323"/>
                </a:cubicBezTo>
                <a:cubicBezTo>
                  <a:pt x="799730" y="2441281"/>
                  <a:pt x="794940" y="2547706"/>
                  <a:pt x="803495" y="2556946"/>
                </a:cubicBezTo>
                <a:cubicBezTo>
                  <a:pt x="812734" y="2567212"/>
                  <a:pt x="831555" y="2560710"/>
                  <a:pt x="845928" y="2560368"/>
                </a:cubicBezTo>
                <a:cubicBezTo>
                  <a:pt x="858932" y="2560026"/>
                  <a:pt x="862012" y="2564132"/>
                  <a:pt x="862012" y="2576795"/>
                </a:cubicBezTo>
                <a:cubicBezTo>
                  <a:pt x="861327" y="2647972"/>
                  <a:pt x="862012" y="2719493"/>
                  <a:pt x="862012" y="2790671"/>
                </a:cubicBezTo>
                <a:cubicBezTo>
                  <a:pt x="862012" y="2801194"/>
                  <a:pt x="862012" y="2809043"/>
                  <a:pt x="862659" y="2814914"/>
                </a:cubicBezTo>
                <a:lnTo>
                  <a:pt x="863168" y="2816304"/>
                </a:lnTo>
                <a:lnTo>
                  <a:pt x="1349" y="2816304"/>
                </a:lnTo>
                <a:lnTo>
                  <a:pt x="0" y="2580216"/>
                </a:lnTo>
                <a:cubicBezTo>
                  <a:pt x="0" y="2567897"/>
                  <a:pt x="2738" y="2563106"/>
                  <a:pt x="16084" y="2563790"/>
                </a:cubicBezTo>
                <a:cubicBezTo>
                  <a:pt x="41749" y="2564817"/>
                  <a:pt x="67414" y="2563106"/>
                  <a:pt x="93080" y="2564132"/>
                </a:cubicBezTo>
                <a:cubicBezTo>
                  <a:pt x="105399" y="2564474"/>
                  <a:pt x="108479" y="2560026"/>
                  <a:pt x="108137" y="2548391"/>
                </a:cubicBezTo>
                <a:cubicBezTo>
                  <a:pt x="107110" y="2502193"/>
                  <a:pt x="107794" y="2455996"/>
                  <a:pt x="106768" y="2409798"/>
                </a:cubicBezTo>
                <a:cubicBezTo>
                  <a:pt x="106426" y="2395085"/>
                  <a:pt x="110874" y="2390977"/>
                  <a:pt x="124905" y="2392004"/>
                </a:cubicBezTo>
                <a:cubicBezTo>
                  <a:pt x="134829" y="2392688"/>
                  <a:pt x="148175" y="2397137"/>
                  <a:pt x="154334" y="2389608"/>
                </a:cubicBezTo>
                <a:cubicBezTo>
                  <a:pt x="163574" y="2378316"/>
                  <a:pt x="175209" y="2370103"/>
                  <a:pt x="184106" y="2359152"/>
                </a:cubicBezTo>
                <a:cubicBezTo>
                  <a:pt x="190608" y="2350597"/>
                  <a:pt x="198821" y="2342042"/>
                  <a:pt x="178288" y="2343753"/>
                </a:cubicBezTo>
                <a:cubicBezTo>
                  <a:pt x="173498" y="2344438"/>
                  <a:pt x="171444" y="2339989"/>
                  <a:pt x="170418" y="2336225"/>
                </a:cubicBezTo>
                <a:cubicBezTo>
                  <a:pt x="168365" y="2328012"/>
                  <a:pt x="165627" y="2319799"/>
                  <a:pt x="164600" y="2311244"/>
                </a:cubicBezTo>
                <a:cubicBezTo>
                  <a:pt x="158098" y="2260940"/>
                  <a:pt x="157756" y="2209951"/>
                  <a:pt x="160494" y="2159305"/>
                </a:cubicBezTo>
                <a:cubicBezTo>
                  <a:pt x="162547" y="2117899"/>
                  <a:pt x="177604" y="2082994"/>
                  <a:pt x="216273" y="2061777"/>
                </a:cubicBezTo>
                <a:cubicBezTo>
                  <a:pt x="226539" y="2055960"/>
                  <a:pt x="238174" y="2051169"/>
                  <a:pt x="245360" y="2041245"/>
                </a:cubicBezTo>
                <a:cubicBezTo>
                  <a:pt x="250836" y="2033716"/>
                  <a:pt x="271368" y="2028241"/>
                  <a:pt x="250836" y="2014895"/>
                </a:cubicBezTo>
                <a:cubicBezTo>
                  <a:pt x="250151" y="2014553"/>
                  <a:pt x="251520" y="2009762"/>
                  <a:pt x="252547" y="2007367"/>
                </a:cubicBezTo>
                <a:cubicBezTo>
                  <a:pt x="254258" y="2002576"/>
                  <a:pt x="257680" y="1996074"/>
                  <a:pt x="251862" y="1993679"/>
                </a:cubicBezTo>
                <a:cubicBezTo>
                  <a:pt x="244334" y="1990257"/>
                  <a:pt x="242965" y="1998812"/>
                  <a:pt x="241254" y="2003603"/>
                </a:cubicBezTo>
                <a:cubicBezTo>
                  <a:pt x="232014" y="2030979"/>
                  <a:pt x="213193" y="2049116"/>
                  <a:pt x="188897" y="2063488"/>
                </a:cubicBezTo>
                <a:cubicBezTo>
                  <a:pt x="178973" y="2069306"/>
                  <a:pt x="175893" y="2067595"/>
                  <a:pt x="175551" y="2056986"/>
                </a:cubicBezTo>
                <a:cubicBezTo>
                  <a:pt x="174866" y="2040561"/>
                  <a:pt x="174182" y="2023450"/>
                  <a:pt x="178973" y="2007709"/>
                </a:cubicBezTo>
                <a:cubicBezTo>
                  <a:pt x="187528" y="1978965"/>
                  <a:pt x="186501" y="1949534"/>
                  <a:pt x="182395" y="1921132"/>
                </a:cubicBezTo>
                <a:cubicBezTo>
                  <a:pt x="178631" y="1893755"/>
                  <a:pt x="179999" y="1867748"/>
                  <a:pt x="185817" y="1841398"/>
                </a:cubicBezTo>
                <a:cubicBezTo>
                  <a:pt x="190950" y="1818470"/>
                  <a:pt x="196767" y="1795885"/>
                  <a:pt x="202927" y="1773299"/>
                </a:cubicBezTo>
                <a:cubicBezTo>
                  <a:pt x="215589" y="1726760"/>
                  <a:pt x="233726" y="1681589"/>
                  <a:pt x="249809" y="1636076"/>
                </a:cubicBezTo>
                <a:cubicBezTo>
                  <a:pt x="251178" y="1631969"/>
                  <a:pt x="255627" y="1627178"/>
                  <a:pt x="249125" y="1624441"/>
                </a:cubicBezTo>
                <a:cubicBezTo>
                  <a:pt x="245018" y="1622388"/>
                  <a:pt x="241938" y="1626495"/>
                  <a:pt x="239885" y="1629916"/>
                </a:cubicBezTo>
                <a:cubicBezTo>
                  <a:pt x="237832" y="1632996"/>
                  <a:pt x="236463" y="1636076"/>
                  <a:pt x="235094" y="1639156"/>
                </a:cubicBezTo>
                <a:cubicBezTo>
                  <a:pt x="221406" y="1672349"/>
                  <a:pt x="208060" y="1705543"/>
                  <a:pt x="199163" y="1740448"/>
                </a:cubicBezTo>
                <a:cubicBezTo>
                  <a:pt x="192661" y="1765429"/>
                  <a:pt x="181368" y="1789042"/>
                  <a:pt x="177262" y="1815733"/>
                </a:cubicBezTo>
                <a:cubicBezTo>
                  <a:pt x="168365" y="1809915"/>
                  <a:pt x="168365" y="1802045"/>
                  <a:pt x="166311" y="1795201"/>
                </a:cubicBezTo>
                <a:cubicBezTo>
                  <a:pt x="162205" y="1780486"/>
                  <a:pt x="161863" y="1765087"/>
                  <a:pt x="157756" y="1750030"/>
                </a:cubicBezTo>
                <a:cubicBezTo>
                  <a:pt x="150228" y="1722311"/>
                  <a:pt x="149201" y="1693909"/>
                  <a:pt x="155703" y="1665505"/>
                </a:cubicBezTo>
                <a:cubicBezTo>
                  <a:pt x="163916" y="1629232"/>
                  <a:pt x="185475" y="1598091"/>
                  <a:pt x="191292" y="1561133"/>
                </a:cubicBezTo>
                <a:cubicBezTo>
                  <a:pt x="191977" y="1556686"/>
                  <a:pt x="196425" y="1551894"/>
                  <a:pt x="191977" y="1548472"/>
                </a:cubicBezTo>
                <a:cubicBezTo>
                  <a:pt x="187528" y="1544707"/>
                  <a:pt x="182053" y="1546761"/>
                  <a:pt x="178973" y="1551552"/>
                </a:cubicBezTo>
                <a:cubicBezTo>
                  <a:pt x="174866" y="1557711"/>
                  <a:pt x="169049" y="1556686"/>
                  <a:pt x="163574" y="1556000"/>
                </a:cubicBezTo>
                <a:cubicBezTo>
                  <a:pt x="138251" y="1553263"/>
                  <a:pt x="121141" y="1528282"/>
                  <a:pt x="127300" y="1500221"/>
                </a:cubicBezTo>
                <a:cubicBezTo>
                  <a:pt x="138593" y="1448890"/>
                  <a:pt x="153308" y="1398586"/>
                  <a:pt x="185475" y="1355469"/>
                </a:cubicBezTo>
                <a:cubicBezTo>
                  <a:pt x="195741" y="1341097"/>
                  <a:pt x="205323" y="1326039"/>
                  <a:pt x="214904" y="1311326"/>
                </a:cubicBezTo>
                <a:cubicBezTo>
                  <a:pt x="217984" y="1306876"/>
                  <a:pt x="223117" y="1301402"/>
                  <a:pt x="216615" y="1296611"/>
                </a:cubicBezTo>
                <a:cubicBezTo>
                  <a:pt x="210113" y="1291820"/>
                  <a:pt x="206691" y="1298663"/>
                  <a:pt x="202927" y="1302769"/>
                </a:cubicBezTo>
                <a:cubicBezTo>
                  <a:pt x="191977" y="1314747"/>
                  <a:pt x="188555" y="1314404"/>
                  <a:pt x="182737" y="1298322"/>
                </a:cubicBezTo>
                <a:cubicBezTo>
                  <a:pt x="175551" y="1277789"/>
                  <a:pt x="163574" y="1259652"/>
                  <a:pt x="150912" y="1242199"/>
                </a:cubicBezTo>
                <a:cubicBezTo>
                  <a:pt x="143384" y="1232275"/>
                  <a:pt x="144068" y="1226116"/>
                  <a:pt x="152281" y="1217561"/>
                </a:cubicBezTo>
                <a:cubicBezTo>
                  <a:pt x="159809" y="1210033"/>
                  <a:pt x="170076" y="1204215"/>
                  <a:pt x="173840" y="1190185"/>
                </a:cubicBezTo>
                <a:cubicBezTo>
                  <a:pt x="161178" y="1191895"/>
                  <a:pt x="155361" y="1201477"/>
                  <a:pt x="147148" y="1206610"/>
                </a:cubicBezTo>
                <a:cubicBezTo>
                  <a:pt x="144410" y="1208322"/>
                  <a:pt x="141673" y="1212086"/>
                  <a:pt x="138251" y="1209348"/>
                </a:cubicBezTo>
                <a:cubicBezTo>
                  <a:pt x="136540" y="1207979"/>
                  <a:pt x="135855" y="1203530"/>
                  <a:pt x="136882" y="1201477"/>
                </a:cubicBezTo>
                <a:cubicBezTo>
                  <a:pt x="146464" y="1180604"/>
                  <a:pt x="143726" y="1154595"/>
                  <a:pt x="164943" y="1137827"/>
                </a:cubicBezTo>
                <a:cubicBezTo>
                  <a:pt x="174182" y="1130642"/>
                  <a:pt x="182395" y="1120376"/>
                  <a:pt x="187528" y="1104976"/>
                </a:cubicBezTo>
                <a:cubicBezTo>
                  <a:pt x="169049" y="1113873"/>
                  <a:pt x="160494" y="1129273"/>
                  <a:pt x="147148" y="1137486"/>
                </a:cubicBezTo>
                <a:cubicBezTo>
                  <a:pt x="142357" y="1134063"/>
                  <a:pt x="143042" y="1130300"/>
                  <a:pt x="143726" y="1127220"/>
                </a:cubicBezTo>
                <a:cubicBezTo>
                  <a:pt x="146464" y="1116954"/>
                  <a:pt x="150912" y="1107371"/>
                  <a:pt x="140646" y="1097789"/>
                </a:cubicBezTo>
                <a:cubicBezTo>
                  <a:pt x="132433" y="1090262"/>
                  <a:pt x="128669" y="1078626"/>
                  <a:pt x="115323" y="1076573"/>
                </a:cubicBezTo>
                <a:cubicBezTo>
                  <a:pt x="105741" y="1074863"/>
                  <a:pt x="107110" y="1066991"/>
                  <a:pt x="109505" y="1060148"/>
                </a:cubicBezTo>
                <a:cubicBezTo>
                  <a:pt x="116350" y="1041326"/>
                  <a:pt x="124905" y="1023874"/>
                  <a:pt x="144410" y="1013607"/>
                </a:cubicBezTo>
                <a:cubicBezTo>
                  <a:pt x="155361" y="1007791"/>
                  <a:pt x="167338" y="1001973"/>
                  <a:pt x="175209" y="984520"/>
                </a:cubicBezTo>
                <a:cubicBezTo>
                  <a:pt x="159467" y="992734"/>
                  <a:pt x="147832" y="998893"/>
                  <a:pt x="135855" y="1004711"/>
                </a:cubicBezTo>
                <a:cubicBezTo>
                  <a:pt x="101977" y="1021479"/>
                  <a:pt x="79049" y="1009159"/>
                  <a:pt x="72890" y="971174"/>
                </a:cubicBezTo>
                <a:cubicBezTo>
                  <a:pt x="62624" y="908894"/>
                  <a:pt x="92053" y="857563"/>
                  <a:pt x="119087" y="805547"/>
                </a:cubicBezTo>
                <a:cubicBezTo>
                  <a:pt x="129353" y="831214"/>
                  <a:pt x="133460" y="857220"/>
                  <a:pt x="125589" y="883571"/>
                </a:cubicBezTo>
                <a:cubicBezTo>
                  <a:pt x="122852" y="893152"/>
                  <a:pt x="121483" y="902391"/>
                  <a:pt x="124220" y="911974"/>
                </a:cubicBezTo>
                <a:cubicBezTo>
                  <a:pt x="129696" y="931136"/>
                  <a:pt x="143726" y="936270"/>
                  <a:pt x="158783" y="922923"/>
                </a:cubicBezTo>
                <a:cubicBezTo>
                  <a:pt x="174866" y="908552"/>
                  <a:pt x="188555" y="891441"/>
                  <a:pt x="198478" y="871936"/>
                </a:cubicBezTo>
                <a:cubicBezTo>
                  <a:pt x="201558" y="865434"/>
                  <a:pt x="206007" y="858931"/>
                  <a:pt x="202243" y="849007"/>
                </a:cubicBezTo>
                <a:cubicBezTo>
                  <a:pt x="190266" y="860300"/>
                  <a:pt x="181710" y="872963"/>
                  <a:pt x="173840" y="885623"/>
                </a:cubicBezTo>
                <a:cubicBezTo>
                  <a:pt x="168022" y="895205"/>
                  <a:pt x="161521" y="903418"/>
                  <a:pt x="152965" y="910263"/>
                </a:cubicBezTo>
                <a:cubicBezTo>
                  <a:pt x="143726" y="917107"/>
                  <a:pt x="137908" y="914711"/>
                  <a:pt x="136882" y="903418"/>
                </a:cubicBezTo>
                <a:cubicBezTo>
                  <a:pt x="136197" y="897601"/>
                  <a:pt x="136540" y="890757"/>
                  <a:pt x="138251" y="884940"/>
                </a:cubicBezTo>
                <a:cubicBezTo>
                  <a:pt x="144410" y="863038"/>
                  <a:pt x="140646" y="842163"/>
                  <a:pt x="136882" y="820605"/>
                </a:cubicBezTo>
                <a:cubicBezTo>
                  <a:pt x="132433" y="796308"/>
                  <a:pt x="121825" y="773724"/>
                  <a:pt x="121825" y="748743"/>
                </a:cubicBezTo>
                <a:cubicBezTo>
                  <a:pt x="121825" y="731975"/>
                  <a:pt x="117034" y="716232"/>
                  <a:pt x="112928" y="700149"/>
                </a:cubicBezTo>
                <a:cubicBezTo>
                  <a:pt x="96160" y="634103"/>
                  <a:pt x="85893" y="567375"/>
                  <a:pt x="98213" y="499276"/>
                </a:cubicBezTo>
                <a:cubicBezTo>
                  <a:pt x="99239" y="494828"/>
                  <a:pt x="97186" y="491405"/>
                  <a:pt x="96502" y="487640"/>
                </a:cubicBezTo>
                <a:cubicBezTo>
                  <a:pt x="93764" y="469847"/>
                  <a:pt x="79734" y="452393"/>
                  <a:pt x="82129" y="437680"/>
                </a:cubicBezTo>
                <a:cubicBezTo>
                  <a:pt x="85551" y="415778"/>
                  <a:pt x="80760" y="398667"/>
                  <a:pt x="73574" y="379163"/>
                </a:cubicBezTo>
                <a:cubicBezTo>
                  <a:pt x="68441" y="364447"/>
                  <a:pt x="56464" y="348706"/>
                  <a:pt x="67414" y="331253"/>
                </a:cubicBezTo>
                <a:cubicBezTo>
                  <a:pt x="68099" y="330227"/>
                  <a:pt x="67072" y="327489"/>
                  <a:pt x="66046" y="326462"/>
                </a:cubicBezTo>
                <a:cubicBezTo>
                  <a:pt x="56464" y="315170"/>
                  <a:pt x="61939" y="307984"/>
                  <a:pt x="73232" y="302508"/>
                </a:cubicBezTo>
                <a:cubicBezTo>
                  <a:pt x="67072" y="298059"/>
                  <a:pt x="58175" y="299086"/>
                  <a:pt x="57491" y="289847"/>
                </a:cubicBezTo>
                <a:cubicBezTo>
                  <a:pt x="57148" y="281291"/>
                  <a:pt x="65703" y="279238"/>
                  <a:pt x="71179" y="273764"/>
                </a:cubicBezTo>
                <a:cubicBezTo>
                  <a:pt x="60570" y="266577"/>
                  <a:pt x="52358" y="258706"/>
                  <a:pt x="50647" y="247755"/>
                </a:cubicBezTo>
                <a:cubicBezTo>
                  <a:pt x="47909" y="231672"/>
                  <a:pt x="41407" y="221064"/>
                  <a:pt x="25666" y="213194"/>
                </a:cubicBezTo>
                <a:cubicBezTo>
                  <a:pt x="10266" y="205664"/>
                  <a:pt x="10266" y="192661"/>
                  <a:pt x="23612" y="183079"/>
                </a:cubicBezTo>
                <a:cubicBezTo>
                  <a:pt x="31141" y="177604"/>
                  <a:pt x="30457" y="172813"/>
                  <a:pt x="27377" y="165627"/>
                </a:cubicBezTo>
                <a:cubicBezTo>
                  <a:pt x="15742" y="137908"/>
                  <a:pt x="22244" y="124562"/>
                  <a:pt x="50989" y="114638"/>
                </a:cubicBezTo>
                <a:cubicBezTo>
                  <a:pt x="63650" y="110190"/>
                  <a:pt x="76312" y="106425"/>
                  <a:pt x="91027" y="101977"/>
                </a:cubicBezTo>
                <a:cubicBezTo>
                  <a:pt x="58859" y="88289"/>
                  <a:pt x="55095" y="77680"/>
                  <a:pt x="71863" y="48593"/>
                </a:cubicBezTo>
                <a:cubicBezTo>
                  <a:pt x="77338" y="39696"/>
                  <a:pt x="79392" y="30115"/>
                  <a:pt x="80418" y="20532"/>
                </a:cubicBezTo>
                <a:cubicBezTo>
                  <a:pt x="86920" y="18479"/>
                  <a:pt x="90000" y="30456"/>
                  <a:pt x="96160" y="23270"/>
                </a:cubicBezTo>
                <a:cubicBezTo>
                  <a:pt x="106768" y="10951"/>
                  <a:pt x="122509" y="7871"/>
                  <a:pt x="13551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4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TextBox 14">
            <a:extLst>
              <a:ext uri="{FF2B5EF4-FFF2-40B4-BE49-F238E27FC236}">
                <a16:creationId xmlns:a16="http://schemas.microsoft.com/office/drawing/2014/main" id="{67D4F03C-7C5B-97C0-8C75-13DD54361875}"/>
              </a:ext>
            </a:extLst>
          </p:cNvPr>
          <p:cNvSpPr txBox="1"/>
          <p:nvPr/>
        </p:nvSpPr>
        <p:spPr>
          <a:xfrm>
            <a:off x="367519" y="1224610"/>
            <a:ext cx="3256588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impacto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las </a:t>
            </a:r>
            <a:r>
              <a:rPr lang="en-US" altLang="ko-KR" sz="1200" dirty="0" err="1">
                <a:solidFill>
                  <a:srgbClr val="3AB8D9"/>
                </a:solidFill>
                <a:cs typeface="Arial" pitchFamily="34" charset="0"/>
              </a:rPr>
              <a:t>políticas</a:t>
            </a:r>
            <a:r>
              <a:rPr lang="en-US" altLang="ko-KR" sz="1200" dirty="0">
                <a:solidFill>
                  <a:srgbClr val="3AB8D9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3AB8D9"/>
                </a:solidFill>
                <a:cs typeface="Arial" pitchFamily="34" charset="0"/>
              </a:rPr>
              <a:t>monetarias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Reserva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Federal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sobre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mercado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inmobiliario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 2005 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interés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</a:t>
            </a:r>
            <a:r>
              <a:rPr lang="en-US" altLang="ko-KR" sz="1200" dirty="0" err="1">
                <a:solidFill>
                  <a:srgbClr val="3AB8D9"/>
                </a:solidFill>
                <a:cs typeface="Arial" pitchFamily="34" charset="0"/>
              </a:rPr>
              <a:t>frenar</a:t>
            </a:r>
            <a:r>
              <a:rPr lang="en-US" altLang="ko-KR" sz="1200" dirty="0">
                <a:solidFill>
                  <a:srgbClr val="3AB8D9"/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rgbClr val="3AB8D9"/>
                </a:solidFill>
                <a:cs typeface="Arial" pitchFamily="34" charset="0"/>
              </a:rPr>
              <a:t>especulación</a:t>
            </a:r>
            <a:r>
              <a:rPr lang="en-US" altLang="ko-KR" sz="1200" dirty="0">
                <a:solidFill>
                  <a:srgbClr val="3AB8D9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inmobiliario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 lo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suficiente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Durante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años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siguientes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interés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sigue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aumentándose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hasta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5%.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 2008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interés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vuelven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bajar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sucesivos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años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 </a:t>
            </a: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mantiene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 0% para </a:t>
            </a:r>
            <a:r>
              <a:rPr lang="en-US" altLang="ko-KR" sz="1200" dirty="0" err="1">
                <a:solidFill>
                  <a:srgbClr val="3AB8D9"/>
                </a:solidFill>
                <a:cs typeface="Arial" pitchFamily="34" charset="0"/>
              </a:rPr>
              <a:t>activar</a:t>
            </a:r>
            <a:r>
              <a:rPr lang="en-US" altLang="ko-KR" sz="1200" dirty="0">
                <a:solidFill>
                  <a:srgbClr val="3AB8D9"/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rgbClr val="3AB8D9"/>
                </a:solidFill>
                <a:cs typeface="Arial" pitchFamily="34" charset="0"/>
              </a:rPr>
              <a:t>economía</a:t>
            </a:r>
            <a:r>
              <a:rPr lang="en-US" altLang="ko-KR" sz="1200" dirty="0">
                <a:solidFill>
                  <a:srgbClr val="3AB8D9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 nuevo.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recuperación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empiezan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subir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interés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finales del 2015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 </a:t>
            </a:r>
            <a:r>
              <a:rPr lang="en-US" altLang="ko-KR" sz="1200" dirty="0">
                <a:solidFill>
                  <a:srgbClr val="3AB8D9"/>
                </a:solidFill>
                <a:cs typeface="Arial" pitchFamily="34" charset="0"/>
              </a:rPr>
              <a:t>crisis sanitaria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obliga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nuevo 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rebajarlo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 0%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marzo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2020.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TextBox 17">
            <a:extLst>
              <a:ext uri="{FF2B5EF4-FFF2-40B4-BE49-F238E27FC236}">
                <a16:creationId xmlns:a16="http://schemas.microsoft.com/office/drawing/2014/main" id="{1998F3C1-D372-46EA-73D9-3FFEF18BA7A5}"/>
              </a:ext>
            </a:extLst>
          </p:cNvPr>
          <p:cNvSpPr txBox="1"/>
          <p:nvPr/>
        </p:nvSpPr>
        <p:spPr>
          <a:xfrm>
            <a:off x="7394166" y="4546770"/>
            <a:ext cx="124235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Tipo de interés (%)</a:t>
            </a:r>
          </a:p>
        </p:txBody>
      </p:sp>
    </p:spTree>
    <p:extLst>
      <p:ext uri="{BB962C8B-B14F-4D97-AF65-F5344CB8AC3E}">
        <p14:creationId xmlns:p14="http://schemas.microsoft.com/office/powerpoint/2010/main" val="361011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4612F8-C2AB-405E-5CCE-0CFC8D2E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84369"/>
            <a:ext cx="5247788" cy="31269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D815CD-8861-A9AB-43B0-FA31AF29A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037" t="9061" r="2924" b="11785"/>
          <a:stretch/>
        </p:blipFill>
        <p:spPr>
          <a:xfrm>
            <a:off x="3958838" y="3302227"/>
            <a:ext cx="4552176" cy="74431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Desempleo, consecuencia fatal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7FBB5C67-D1FE-243B-3D0C-6A8BA761584E}"/>
              </a:ext>
            </a:extLst>
          </p:cNvPr>
          <p:cNvSpPr txBox="1"/>
          <p:nvPr/>
        </p:nvSpPr>
        <p:spPr>
          <a:xfrm>
            <a:off x="7366669" y="4341753"/>
            <a:ext cx="124235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Volumen ventas ($)</a:t>
            </a:r>
          </a:p>
        </p:txBody>
      </p:sp>
      <p:sp>
        <p:nvSpPr>
          <p:cNvPr id="136" name="TextBox 17">
            <a:extLst>
              <a:ext uri="{FF2B5EF4-FFF2-40B4-BE49-F238E27FC236}">
                <a16:creationId xmlns:a16="http://schemas.microsoft.com/office/drawing/2014/main" id="{1998F3C1-D372-46EA-73D9-3FFEF18BA7A5}"/>
              </a:ext>
            </a:extLst>
          </p:cNvPr>
          <p:cNvSpPr txBox="1"/>
          <p:nvPr/>
        </p:nvSpPr>
        <p:spPr>
          <a:xfrm>
            <a:off x="7394166" y="4546770"/>
            <a:ext cx="124235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Desempleo (%)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8C9502CE-CC55-268A-6B40-C56A50D2BD46}"/>
              </a:ext>
            </a:extLst>
          </p:cNvPr>
          <p:cNvSpPr txBox="1"/>
          <p:nvPr/>
        </p:nvSpPr>
        <p:spPr>
          <a:xfrm rot="16200000" flipH="1">
            <a:off x="5380400" y="3543580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9.25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52" name="TextBox 18">
            <a:extLst>
              <a:ext uri="{FF2B5EF4-FFF2-40B4-BE49-F238E27FC236}">
                <a16:creationId xmlns:a16="http://schemas.microsoft.com/office/drawing/2014/main" id="{335615BF-6F85-A7F1-4FEE-08517F98FDDC}"/>
              </a:ext>
            </a:extLst>
          </p:cNvPr>
          <p:cNvSpPr txBox="1"/>
          <p:nvPr/>
        </p:nvSpPr>
        <p:spPr>
          <a:xfrm rot="16200000" flipH="1">
            <a:off x="7894610" y="3610391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8.05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BDEB1BA8-6D6C-CBAF-042E-50006DE38D40}"/>
              </a:ext>
            </a:extLst>
          </p:cNvPr>
          <p:cNvSpPr txBox="1"/>
          <p:nvPr/>
        </p:nvSpPr>
        <p:spPr>
          <a:xfrm rot="16200000" flipH="1">
            <a:off x="5608651" y="3501208"/>
            <a:ext cx="7547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9.63</a:t>
            </a:r>
            <a:endParaRPr lang="ko-KR" altLang="en-US" sz="1100" b="1" dirty="0">
              <a:cs typeface="Arial" pitchFamily="34" charset="0"/>
            </a:endParaRPr>
          </a:p>
        </p:txBody>
      </p:sp>
      <p:grpSp>
        <p:nvGrpSpPr>
          <p:cNvPr id="7" name="Group 154">
            <a:extLst>
              <a:ext uri="{FF2B5EF4-FFF2-40B4-BE49-F238E27FC236}">
                <a16:creationId xmlns:a16="http://schemas.microsoft.com/office/drawing/2014/main" id="{E778040C-710E-A292-D0DD-23C90F5793E6}"/>
              </a:ext>
            </a:extLst>
          </p:cNvPr>
          <p:cNvGrpSpPr/>
          <p:nvPr/>
        </p:nvGrpSpPr>
        <p:grpSpPr>
          <a:xfrm>
            <a:off x="972239" y="1597194"/>
            <a:ext cx="2567838" cy="3082009"/>
            <a:chOff x="7930218" y="2825569"/>
            <a:chExt cx="3182054" cy="3819212"/>
          </a:xfrm>
          <a:solidFill>
            <a:schemeClr val="bg1">
              <a:lumMod val="85000"/>
            </a:schemeClr>
          </a:solidFill>
        </p:grpSpPr>
        <p:sp>
          <p:nvSpPr>
            <p:cNvPr id="8" name="Rectangle 127">
              <a:extLst>
                <a:ext uri="{FF2B5EF4-FFF2-40B4-BE49-F238E27FC236}">
                  <a16:creationId xmlns:a16="http://schemas.microsoft.com/office/drawing/2014/main" id="{CF0B7ED1-0BBF-C339-BD3A-E9E43152D14F}"/>
                </a:ext>
              </a:extLst>
            </p:cNvPr>
            <p:cNvSpPr/>
            <p:nvPr/>
          </p:nvSpPr>
          <p:spPr>
            <a:xfrm rot="541846">
              <a:off x="8962442" y="2825569"/>
              <a:ext cx="419858" cy="36827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21">
              <a:extLst>
                <a:ext uri="{FF2B5EF4-FFF2-40B4-BE49-F238E27FC236}">
                  <a16:creationId xmlns:a16="http://schemas.microsoft.com/office/drawing/2014/main" id="{B658B680-5DCE-FF82-7C0A-0823B74DC375}"/>
                </a:ext>
              </a:extLst>
            </p:cNvPr>
            <p:cNvGrpSpPr/>
            <p:nvPr/>
          </p:nvGrpSpPr>
          <p:grpSpPr>
            <a:xfrm>
              <a:off x="9373384" y="3166927"/>
              <a:ext cx="1289319" cy="3351564"/>
              <a:chOff x="6345806" y="24392"/>
              <a:chExt cx="2637543" cy="6856255"/>
            </a:xfrm>
            <a:grpFill/>
          </p:grpSpPr>
          <p:sp>
            <p:nvSpPr>
              <p:cNvPr id="12" name="Freeform: Shape 129">
                <a:extLst>
                  <a:ext uri="{FF2B5EF4-FFF2-40B4-BE49-F238E27FC236}">
                    <a16:creationId xmlns:a16="http://schemas.microsoft.com/office/drawing/2014/main" id="{F4DB552A-0B69-970C-6133-1BB06BE85358}"/>
                  </a:ext>
                </a:extLst>
              </p:cNvPr>
              <p:cNvSpPr/>
              <p:nvPr/>
            </p:nvSpPr>
            <p:spPr>
              <a:xfrm>
                <a:off x="8124452" y="6260946"/>
                <a:ext cx="858897" cy="619701"/>
              </a:xfrm>
              <a:custGeom>
                <a:avLst/>
                <a:gdLst>
                  <a:gd name="connsiteX0" fmla="*/ 735832 w 858897"/>
                  <a:gd name="connsiteY0" fmla="*/ 12738 h 619701"/>
                  <a:gd name="connsiteX1" fmla="*/ 713445 w 858897"/>
                  <a:gd name="connsiteY1" fmla="*/ 52 h 619701"/>
                  <a:gd name="connsiteX2" fmla="*/ 391066 w 858897"/>
                  <a:gd name="connsiteY2" fmla="*/ 17215 h 619701"/>
                  <a:gd name="connsiteX3" fmla="*/ 298532 w 858897"/>
                  <a:gd name="connsiteY3" fmla="*/ 287357 h 619701"/>
                  <a:gd name="connsiteX4" fmla="*/ 168685 w 858897"/>
                  <a:gd name="connsiteY4" fmla="*/ 408248 h 619701"/>
                  <a:gd name="connsiteX5" fmla="*/ 97792 w 858897"/>
                  <a:gd name="connsiteY5" fmla="*/ 424666 h 619701"/>
                  <a:gd name="connsiteX6" fmla="*/ 3765 w 858897"/>
                  <a:gd name="connsiteY6" fmla="*/ 561229 h 619701"/>
                  <a:gd name="connsiteX7" fmla="*/ 79136 w 858897"/>
                  <a:gd name="connsiteY7" fmla="*/ 616451 h 619701"/>
                  <a:gd name="connsiteX8" fmla="*/ 240325 w 858897"/>
                  <a:gd name="connsiteY8" fmla="*/ 604511 h 619701"/>
                  <a:gd name="connsiteX9" fmla="*/ 516436 w 858897"/>
                  <a:gd name="connsiteY9" fmla="*/ 525409 h 619701"/>
                  <a:gd name="connsiteX10" fmla="*/ 613448 w 858897"/>
                  <a:gd name="connsiteY10" fmla="*/ 479888 h 619701"/>
                  <a:gd name="connsiteX11" fmla="*/ 825382 w 858897"/>
                  <a:gd name="connsiteY11" fmla="*/ 415711 h 619701"/>
                  <a:gd name="connsiteX12" fmla="*/ 853739 w 858897"/>
                  <a:gd name="connsiteY12" fmla="*/ 373175 h 619701"/>
                  <a:gd name="connsiteX13" fmla="*/ 757473 w 858897"/>
                  <a:gd name="connsiteY13" fmla="*/ 70945 h 619701"/>
                  <a:gd name="connsiteX14" fmla="*/ 735832 w 858897"/>
                  <a:gd name="connsiteY14" fmla="*/ 12738 h 619701"/>
                  <a:gd name="connsiteX15" fmla="*/ 735832 w 858897"/>
                  <a:gd name="connsiteY15" fmla="*/ 12738 h 61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897" h="619701">
                    <a:moveTo>
                      <a:pt x="735832" y="12738"/>
                    </a:moveTo>
                    <a:cubicBezTo>
                      <a:pt x="729862" y="6768"/>
                      <a:pt x="725385" y="-695"/>
                      <a:pt x="713445" y="52"/>
                    </a:cubicBezTo>
                    <a:cubicBezTo>
                      <a:pt x="612702" y="3783"/>
                      <a:pt x="491810" y="9007"/>
                      <a:pt x="391066" y="17215"/>
                    </a:cubicBezTo>
                    <a:cubicBezTo>
                      <a:pt x="366440" y="109004"/>
                      <a:pt x="341068" y="200792"/>
                      <a:pt x="298532" y="287357"/>
                    </a:cubicBezTo>
                    <a:cubicBezTo>
                      <a:pt x="272413" y="340340"/>
                      <a:pt x="236594" y="388100"/>
                      <a:pt x="168685" y="408248"/>
                    </a:cubicBezTo>
                    <a:cubicBezTo>
                      <a:pt x="144805" y="414964"/>
                      <a:pt x="120925" y="418696"/>
                      <a:pt x="97792" y="424666"/>
                    </a:cubicBezTo>
                    <a:cubicBezTo>
                      <a:pt x="29883" y="440337"/>
                      <a:pt x="-13399" y="503768"/>
                      <a:pt x="3765" y="561229"/>
                    </a:cubicBezTo>
                    <a:cubicBezTo>
                      <a:pt x="13466" y="595556"/>
                      <a:pt x="41823" y="611227"/>
                      <a:pt x="79136" y="616451"/>
                    </a:cubicBezTo>
                    <a:cubicBezTo>
                      <a:pt x="132865" y="623913"/>
                      <a:pt x="187341" y="617943"/>
                      <a:pt x="240325" y="604511"/>
                    </a:cubicBezTo>
                    <a:cubicBezTo>
                      <a:pt x="332859" y="580631"/>
                      <a:pt x="424648" y="553020"/>
                      <a:pt x="516436" y="525409"/>
                    </a:cubicBezTo>
                    <a:cubicBezTo>
                      <a:pt x="551509" y="514962"/>
                      <a:pt x="582105" y="496305"/>
                      <a:pt x="613448" y="479888"/>
                    </a:cubicBezTo>
                    <a:cubicBezTo>
                      <a:pt x="679864" y="446307"/>
                      <a:pt x="752996" y="431382"/>
                      <a:pt x="825382" y="415711"/>
                    </a:cubicBezTo>
                    <a:cubicBezTo>
                      <a:pt x="858963" y="408248"/>
                      <a:pt x="864933" y="400040"/>
                      <a:pt x="853739" y="373175"/>
                    </a:cubicBezTo>
                    <a:cubicBezTo>
                      <a:pt x="814934" y="273178"/>
                      <a:pt x="795532" y="170196"/>
                      <a:pt x="757473" y="70945"/>
                    </a:cubicBezTo>
                    <a:cubicBezTo>
                      <a:pt x="749265" y="51543"/>
                      <a:pt x="743295" y="32140"/>
                      <a:pt x="735832" y="12738"/>
                    </a:cubicBezTo>
                    <a:lnTo>
                      <a:pt x="735832" y="12738"/>
                    </a:lnTo>
                    <a:close/>
                  </a:path>
                </a:pathLst>
              </a:custGeom>
              <a:grpFill/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30">
                <a:extLst>
                  <a:ext uri="{FF2B5EF4-FFF2-40B4-BE49-F238E27FC236}">
                    <a16:creationId xmlns:a16="http://schemas.microsoft.com/office/drawing/2014/main" id="{FECF155D-CD9B-7910-9771-B8760A9C57B8}"/>
                  </a:ext>
                </a:extLst>
              </p:cNvPr>
              <p:cNvSpPr/>
              <p:nvPr/>
            </p:nvSpPr>
            <p:spPr>
              <a:xfrm>
                <a:off x="7057861" y="5939844"/>
                <a:ext cx="708420" cy="735092"/>
              </a:xfrm>
              <a:custGeom>
                <a:avLst/>
                <a:gdLst>
                  <a:gd name="connsiteX0" fmla="*/ 251724 w 708420"/>
                  <a:gd name="connsiteY0" fmla="*/ 54744 h 735092"/>
                  <a:gd name="connsiteX1" fmla="*/ 275604 w 708420"/>
                  <a:gd name="connsiteY1" fmla="*/ 49520 h 735092"/>
                  <a:gd name="connsiteX2" fmla="*/ 406197 w 708420"/>
                  <a:gd name="connsiteY2" fmla="*/ 30118 h 735092"/>
                  <a:gd name="connsiteX3" fmla="*/ 524104 w 708420"/>
                  <a:gd name="connsiteY3" fmla="*/ 268 h 735092"/>
                  <a:gd name="connsiteX4" fmla="*/ 542014 w 708420"/>
                  <a:gd name="connsiteY4" fmla="*/ 68923 h 735092"/>
                  <a:gd name="connsiteX5" fmla="*/ 673353 w 708420"/>
                  <a:gd name="connsiteY5" fmla="*/ 345780 h 735092"/>
                  <a:gd name="connsiteX6" fmla="*/ 706188 w 708420"/>
                  <a:gd name="connsiteY6" fmla="*/ 425628 h 735092"/>
                  <a:gd name="connsiteX7" fmla="*/ 671861 w 708420"/>
                  <a:gd name="connsiteY7" fmla="*/ 488313 h 735092"/>
                  <a:gd name="connsiteX8" fmla="*/ 576341 w 708420"/>
                  <a:gd name="connsiteY8" fmla="*/ 520402 h 735092"/>
                  <a:gd name="connsiteX9" fmla="*/ 524850 w 708420"/>
                  <a:gd name="connsiteY9" fmla="*/ 576370 h 735092"/>
                  <a:gd name="connsiteX10" fmla="*/ 491269 w 708420"/>
                  <a:gd name="connsiteY10" fmla="*/ 612190 h 735092"/>
                  <a:gd name="connsiteX11" fmla="*/ 152473 w 708420"/>
                  <a:gd name="connsiteY11" fmla="*/ 732335 h 735092"/>
                  <a:gd name="connsiteX12" fmla="*/ 16657 w 708420"/>
                  <a:gd name="connsiteY12" fmla="*/ 667412 h 735092"/>
                  <a:gd name="connsiteX13" fmla="*/ 36805 w 708420"/>
                  <a:gd name="connsiteY13" fmla="*/ 518909 h 735092"/>
                  <a:gd name="connsiteX14" fmla="*/ 180831 w 708420"/>
                  <a:gd name="connsiteY14" fmla="*/ 307722 h 735092"/>
                  <a:gd name="connsiteX15" fmla="*/ 251724 w 708420"/>
                  <a:gd name="connsiteY15" fmla="*/ 54744 h 735092"/>
                  <a:gd name="connsiteX16" fmla="*/ 251724 w 708420"/>
                  <a:gd name="connsiteY16" fmla="*/ 54744 h 73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8420" h="735092">
                    <a:moveTo>
                      <a:pt x="251724" y="54744"/>
                    </a:moveTo>
                    <a:cubicBezTo>
                      <a:pt x="258440" y="45789"/>
                      <a:pt x="268142" y="49520"/>
                      <a:pt x="275604" y="49520"/>
                    </a:cubicBezTo>
                    <a:cubicBezTo>
                      <a:pt x="319633" y="47282"/>
                      <a:pt x="363661" y="42058"/>
                      <a:pt x="406197" y="30118"/>
                    </a:cubicBezTo>
                    <a:cubicBezTo>
                      <a:pt x="437540" y="21163"/>
                      <a:pt x="492015" y="8477"/>
                      <a:pt x="524104" y="268"/>
                    </a:cubicBezTo>
                    <a:cubicBezTo>
                      <a:pt x="536790" y="-3463"/>
                      <a:pt x="535298" y="32357"/>
                      <a:pt x="542014" y="68923"/>
                    </a:cubicBezTo>
                    <a:cubicBezTo>
                      <a:pt x="574102" y="166681"/>
                      <a:pt x="627832" y="253992"/>
                      <a:pt x="673353" y="345780"/>
                    </a:cubicBezTo>
                    <a:cubicBezTo>
                      <a:pt x="686039" y="371153"/>
                      <a:pt x="698726" y="397271"/>
                      <a:pt x="706188" y="425628"/>
                    </a:cubicBezTo>
                    <a:cubicBezTo>
                      <a:pt x="713651" y="458463"/>
                      <a:pt x="702457" y="477119"/>
                      <a:pt x="671861" y="488313"/>
                    </a:cubicBezTo>
                    <a:cubicBezTo>
                      <a:pt x="640518" y="499506"/>
                      <a:pt x="606937" y="505477"/>
                      <a:pt x="576341" y="520402"/>
                    </a:cubicBezTo>
                    <a:cubicBezTo>
                      <a:pt x="551715" y="533088"/>
                      <a:pt x="530074" y="546520"/>
                      <a:pt x="524850" y="576370"/>
                    </a:cubicBezTo>
                    <a:cubicBezTo>
                      <a:pt x="521119" y="595026"/>
                      <a:pt x="506194" y="604727"/>
                      <a:pt x="491269" y="612190"/>
                    </a:cubicBezTo>
                    <a:cubicBezTo>
                      <a:pt x="383810" y="667412"/>
                      <a:pt x="271873" y="711441"/>
                      <a:pt x="152473" y="732335"/>
                    </a:cubicBezTo>
                    <a:cubicBezTo>
                      <a:pt x="89043" y="743529"/>
                      <a:pt x="45014" y="720396"/>
                      <a:pt x="16657" y="667412"/>
                    </a:cubicBezTo>
                    <a:cubicBezTo>
                      <a:pt x="-10954" y="618160"/>
                      <a:pt x="-4238" y="567415"/>
                      <a:pt x="36805" y="518909"/>
                    </a:cubicBezTo>
                    <a:cubicBezTo>
                      <a:pt x="92028" y="453986"/>
                      <a:pt x="146504" y="388316"/>
                      <a:pt x="180831" y="307722"/>
                    </a:cubicBezTo>
                    <a:cubicBezTo>
                      <a:pt x="212919" y="225635"/>
                      <a:pt x="241277" y="142055"/>
                      <a:pt x="251724" y="54744"/>
                    </a:cubicBezTo>
                    <a:lnTo>
                      <a:pt x="251724" y="54744"/>
                    </a:lnTo>
                    <a:close/>
                  </a:path>
                </a:pathLst>
              </a:custGeom>
              <a:grpFill/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1">
                <a:extLst>
                  <a:ext uri="{FF2B5EF4-FFF2-40B4-BE49-F238E27FC236}">
                    <a16:creationId xmlns:a16="http://schemas.microsoft.com/office/drawing/2014/main" id="{E55D7D17-BA68-E0F1-8218-28B0119942BB}"/>
                  </a:ext>
                </a:extLst>
              </p:cNvPr>
              <p:cNvSpPr/>
              <p:nvPr/>
            </p:nvSpPr>
            <p:spPr>
              <a:xfrm>
                <a:off x="6887009" y="3372071"/>
                <a:ext cx="2021035" cy="2986906"/>
              </a:xfrm>
              <a:custGeom>
                <a:avLst/>
                <a:gdLst>
                  <a:gd name="connsiteX0" fmla="*/ 512126 w 2021035"/>
                  <a:gd name="connsiteY0" fmla="*/ 219605 h 2986906"/>
                  <a:gd name="connsiteX1" fmla="*/ 847191 w 2021035"/>
                  <a:gd name="connsiteY1" fmla="*/ 109161 h 2986906"/>
                  <a:gd name="connsiteX2" fmla="*/ 1379264 w 2021035"/>
                  <a:gd name="connsiteY2" fmla="*/ 3194 h 2986906"/>
                  <a:gd name="connsiteX3" fmla="*/ 1464336 w 2021035"/>
                  <a:gd name="connsiteY3" fmla="*/ 5432 h 2986906"/>
                  <a:gd name="connsiteX4" fmla="*/ 1494932 w 2021035"/>
                  <a:gd name="connsiteY4" fmla="*/ 42745 h 2986906"/>
                  <a:gd name="connsiteX5" fmla="*/ 1605377 w 2021035"/>
                  <a:gd name="connsiteY5" fmla="*/ 246470 h 2986906"/>
                  <a:gd name="connsiteX6" fmla="*/ 1638211 w 2021035"/>
                  <a:gd name="connsiteY6" fmla="*/ 638995 h 2986906"/>
                  <a:gd name="connsiteX7" fmla="*/ 1571049 w 2021035"/>
                  <a:gd name="connsiteY7" fmla="*/ 818094 h 2986906"/>
                  <a:gd name="connsiteX8" fmla="*/ 1500156 w 2021035"/>
                  <a:gd name="connsiteY8" fmla="*/ 1033013 h 2986906"/>
                  <a:gd name="connsiteX9" fmla="*/ 1536722 w 2021035"/>
                  <a:gd name="connsiteY9" fmla="*/ 1367331 h 2986906"/>
                  <a:gd name="connsiteX10" fmla="*/ 1564333 w 2021035"/>
                  <a:gd name="connsiteY10" fmla="*/ 1554639 h 2986906"/>
                  <a:gd name="connsiteX11" fmla="*/ 1666569 w 2021035"/>
                  <a:gd name="connsiteY11" fmla="*/ 1868062 h 2986906"/>
                  <a:gd name="connsiteX12" fmla="*/ 1915069 w 2021035"/>
                  <a:gd name="connsiteY12" fmla="*/ 2392673 h 2986906"/>
                  <a:gd name="connsiteX13" fmla="*/ 2021036 w 2021035"/>
                  <a:gd name="connsiteY13" fmla="*/ 2924000 h 2986906"/>
                  <a:gd name="connsiteX14" fmla="*/ 1644181 w 2021035"/>
                  <a:gd name="connsiteY14" fmla="*/ 2976238 h 2986906"/>
                  <a:gd name="connsiteX15" fmla="*/ 1259865 w 2021035"/>
                  <a:gd name="connsiteY15" fmla="*/ 2136711 h 2986906"/>
                  <a:gd name="connsiteX16" fmla="*/ 987485 w 2021035"/>
                  <a:gd name="connsiteY16" fmla="*/ 1666576 h 2986906"/>
                  <a:gd name="connsiteX17" fmla="*/ 886742 w 2021035"/>
                  <a:gd name="connsiteY17" fmla="*/ 1435240 h 2986906"/>
                  <a:gd name="connsiteX18" fmla="*/ 785998 w 2021035"/>
                  <a:gd name="connsiteY18" fmla="*/ 1077042 h 2986906"/>
                  <a:gd name="connsiteX19" fmla="*/ 595706 w 2021035"/>
                  <a:gd name="connsiteY19" fmla="*/ 1319572 h 2986906"/>
                  <a:gd name="connsiteX20" fmla="*/ 644212 w 2021035"/>
                  <a:gd name="connsiteY20" fmla="*/ 1584489 h 2986906"/>
                  <a:gd name="connsiteX21" fmla="*/ 703911 w 2021035"/>
                  <a:gd name="connsiteY21" fmla="*/ 2568041 h 2986906"/>
                  <a:gd name="connsiteX22" fmla="*/ 376309 w 2021035"/>
                  <a:gd name="connsiteY22" fmla="*/ 2524759 h 2986906"/>
                  <a:gd name="connsiteX23" fmla="*/ 201 w 2021035"/>
                  <a:gd name="connsiteY23" fmla="*/ 1167337 h 2986906"/>
                  <a:gd name="connsiteX24" fmla="*/ 250194 w 2021035"/>
                  <a:gd name="connsiteY24" fmla="*/ 711381 h 2986906"/>
                  <a:gd name="connsiteX25" fmla="*/ 347952 w 2021035"/>
                  <a:gd name="connsiteY25" fmla="*/ 506164 h 2986906"/>
                  <a:gd name="connsiteX26" fmla="*/ 362877 w 2021035"/>
                  <a:gd name="connsiteY26" fmla="*/ 450941 h 2986906"/>
                  <a:gd name="connsiteX27" fmla="*/ 480037 w 2021035"/>
                  <a:gd name="connsiteY27" fmla="*/ 245724 h 2986906"/>
                  <a:gd name="connsiteX28" fmla="*/ 512126 w 2021035"/>
                  <a:gd name="connsiteY28" fmla="*/ 219605 h 2986906"/>
                  <a:gd name="connsiteX29" fmla="*/ 512126 w 2021035"/>
                  <a:gd name="connsiteY29" fmla="*/ 219605 h 298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1035" h="2986906">
                    <a:moveTo>
                      <a:pt x="512126" y="219605"/>
                    </a:moveTo>
                    <a:cubicBezTo>
                      <a:pt x="620332" y="173338"/>
                      <a:pt x="730776" y="132294"/>
                      <a:pt x="847191" y="109161"/>
                    </a:cubicBezTo>
                    <a:cubicBezTo>
                      <a:pt x="1024797" y="75580"/>
                      <a:pt x="1200165" y="31551"/>
                      <a:pt x="1379264" y="3194"/>
                    </a:cubicBezTo>
                    <a:cubicBezTo>
                      <a:pt x="1408368" y="-2030"/>
                      <a:pt x="1436725" y="-538"/>
                      <a:pt x="1464336" y="5432"/>
                    </a:cubicBezTo>
                    <a:cubicBezTo>
                      <a:pt x="1474784" y="18119"/>
                      <a:pt x="1483738" y="33043"/>
                      <a:pt x="1494932" y="42745"/>
                    </a:cubicBezTo>
                    <a:cubicBezTo>
                      <a:pt x="1565079" y="100206"/>
                      <a:pt x="1565079" y="171845"/>
                      <a:pt x="1605377" y="246470"/>
                    </a:cubicBezTo>
                    <a:cubicBezTo>
                      <a:pt x="1662837" y="351691"/>
                      <a:pt x="1654629" y="536760"/>
                      <a:pt x="1638211" y="638995"/>
                    </a:cubicBezTo>
                    <a:cubicBezTo>
                      <a:pt x="1618063" y="711381"/>
                      <a:pt x="1591198" y="746454"/>
                      <a:pt x="1571049" y="818094"/>
                    </a:cubicBezTo>
                    <a:cubicBezTo>
                      <a:pt x="1556871" y="868093"/>
                      <a:pt x="1497171" y="1010626"/>
                      <a:pt x="1500156" y="1033013"/>
                    </a:cubicBezTo>
                    <a:cubicBezTo>
                      <a:pt x="1512842" y="1144204"/>
                      <a:pt x="1525528" y="1255394"/>
                      <a:pt x="1536722" y="1367331"/>
                    </a:cubicBezTo>
                    <a:cubicBezTo>
                      <a:pt x="1543438" y="1430016"/>
                      <a:pt x="1545677" y="1493447"/>
                      <a:pt x="1564333" y="1554639"/>
                    </a:cubicBezTo>
                    <a:cubicBezTo>
                      <a:pt x="1571049" y="1575534"/>
                      <a:pt x="1590452" y="1692695"/>
                      <a:pt x="1666569" y="1868062"/>
                    </a:cubicBezTo>
                    <a:cubicBezTo>
                      <a:pt x="1668061" y="1871047"/>
                      <a:pt x="1841190" y="2206112"/>
                      <a:pt x="1915069" y="2392673"/>
                    </a:cubicBezTo>
                    <a:cubicBezTo>
                      <a:pt x="1972530" y="2539684"/>
                      <a:pt x="1998648" y="2763558"/>
                      <a:pt x="2021036" y="2924000"/>
                    </a:cubicBezTo>
                    <a:cubicBezTo>
                      <a:pt x="1972530" y="2994147"/>
                      <a:pt x="1686717" y="2995640"/>
                      <a:pt x="1644181" y="2976238"/>
                    </a:cubicBezTo>
                    <a:cubicBezTo>
                      <a:pt x="1559856" y="2938179"/>
                      <a:pt x="1315833" y="2261334"/>
                      <a:pt x="1259865" y="2136711"/>
                    </a:cubicBezTo>
                    <a:cubicBezTo>
                      <a:pt x="1220314" y="2048654"/>
                      <a:pt x="1018081" y="1734484"/>
                      <a:pt x="987485" y="1666576"/>
                    </a:cubicBezTo>
                    <a:cubicBezTo>
                      <a:pt x="968082" y="1626279"/>
                      <a:pt x="904652" y="1475537"/>
                      <a:pt x="886742" y="1435240"/>
                    </a:cubicBezTo>
                    <a:cubicBezTo>
                      <a:pt x="847191" y="1347929"/>
                      <a:pt x="813610" y="1168083"/>
                      <a:pt x="785998" y="1077042"/>
                    </a:cubicBezTo>
                    <a:cubicBezTo>
                      <a:pt x="775551" y="1043461"/>
                      <a:pt x="659136" y="1224798"/>
                      <a:pt x="595706" y="1319572"/>
                    </a:cubicBezTo>
                    <a:cubicBezTo>
                      <a:pt x="513618" y="1442702"/>
                      <a:pt x="597198" y="1438225"/>
                      <a:pt x="644212" y="1584489"/>
                    </a:cubicBezTo>
                    <a:cubicBezTo>
                      <a:pt x="727045" y="1842690"/>
                      <a:pt x="695703" y="2345660"/>
                      <a:pt x="703911" y="2568041"/>
                    </a:cubicBezTo>
                    <a:cubicBezTo>
                      <a:pt x="476306" y="2644158"/>
                      <a:pt x="415114" y="2726245"/>
                      <a:pt x="376309" y="2524759"/>
                    </a:cubicBezTo>
                    <a:cubicBezTo>
                      <a:pt x="174823" y="1465836"/>
                      <a:pt x="21096" y="1406136"/>
                      <a:pt x="201" y="1167337"/>
                    </a:cubicBezTo>
                    <a:cubicBezTo>
                      <a:pt x="-7261" y="1080773"/>
                      <a:pt x="194971" y="766603"/>
                      <a:pt x="250194" y="711381"/>
                    </a:cubicBezTo>
                    <a:cubicBezTo>
                      <a:pt x="305416" y="656159"/>
                      <a:pt x="338997" y="585265"/>
                      <a:pt x="347952" y="506164"/>
                    </a:cubicBezTo>
                    <a:cubicBezTo>
                      <a:pt x="350191" y="487507"/>
                      <a:pt x="354668" y="467359"/>
                      <a:pt x="362877" y="450941"/>
                    </a:cubicBezTo>
                    <a:cubicBezTo>
                      <a:pt x="399443" y="382286"/>
                      <a:pt x="441233" y="314378"/>
                      <a:pt x="480037" y="245724"/>
                    </a:cubicBezTo>
                    <a:cubicBezTo>
                      <a:pt x="485261" y="233037"/>
                      <a:pt x="494216" y="220351"/>
                      <a:pt x="512126" y="219605"/>
                    </a:cubicBezTo>
                    <a:lnTo>
                      <a:pt x="512126" y="219605"/>
                    </a:lnTo>
                    <a:close/>
                  </a:path>
                </a:pathLst>
              </a:custGeom>
              <a:grpFill/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32">
                <a:extLst>
                  <a:ext uri="{FF2B5EF4-FFF2-40B4-BE49-F238E27FC236}">
                    <a16:creationId xmlns:a16="http://schemas.microsoft.com/office/drawing/2014/main" id="{31B9B5AE-54B2-3F2C-A662-C95EA78C4F45}"/>
                  </a:ext>
                </a:extLst>
              </p:cNvPr>
              <p:cNvSpPr/>
              <p:nvPr/>
            </p:nvSpPr>
            <p:spPr>
              <a:xfrm>
                <a:off x="6345806" y="24392"/>
                <a:ext cx="1184667" cy="1866589"/>
              </a:xfrm>
              <a:custGeom>
                <a:avLst/>
                <a:gdLst>
                  <a:gd name="connsiteX0" fmla="*/ 1184668 w 1184667"/>
                  <a:gd name="connsiteY0" fmla="*/ 1376306 h 1866589"/>
                  <a:gd name="connsiteX1" fmla="*/ 924974 w 1184667"/>
                  <a:gd name="connsiteY1" fmla="*/ 1830023 h 1866589"/>
                  <a:gd name="connsiteX2" fmla="*/ 901094 w 1184667"/>
                  <a:gd name="connsiteY2" fmla="*/ 1866589 h 1866589"/>
                  <a:gd name="connsiteX3" fmla="*/ 816022 w 1184667"/>
                  <a:gd name="connsiteY3" fmla="*/ 1791965 h 1866589"/>
                  <a:gd name="connsiteX4" fmla="*/ 391408 w 1184667"/>
                  <a:gd name="connsiteY4" fmla="*/ 1264369 h 1866589"/>
                  <a:gd name="connsiteX5" fmla="*/ 152610 w 1184667"/>
                  <a:gd name="connsiteY5" fmla="*/ 897216 h 1866589"/>
                  <a:gd name="connsiteX6" fmla="*/ 124252 w 1184667"/>
                  <a:gd name="connsiteY6" fmla="*/ 824830 h 1866589"/>
                  <a:gd name="connsiteX7" fmla="*/ 33210 w 1184667"/>
                  <a:gd name="connsiteY7" fmla="*/ 643492 h 1866589"/>
                  <a:gd name="connsiteX8" fmla="*/ 36941 w 1184667"/>
                  <a:gd name="connsiteY8" fmla="*/ 392007 h 1866589"/>
                  <a:gd name="connsiteX9" fmla="*/ 213056 w 1184667"/>
                  <a:gd name="connsiteY9" fmla="*/ 40525 h 1866589"/>
                  <a:gd name="connsiteX10" fmla="*/ 279471 w 1184667"/>
                  <a:gd name="connsiteY10" fmla="*/ 3213 h 1866589"/>
                  <a:gd name="connsiteX11" fmla="*/ 342902 w 1184667"/>
                  <a:gd name="connsiteY11" fmla="*/ 62167 h 1866589"/>
                  <a:gd name="connsiteX12" fmla="*/ 329470 w 1184667"/>
                  <a:gd name="connsiteY12" fmla="*/ 410663 h 1866589"/>
                  <a:gd name="connsiteX13" fmla="*/ 476480 w 1184667"/>
                  <a:gd name="connsiteY13" fmla="*/ 154701 h 1866589"/>
                  <a:gd name="connsiteX14" fmla="*/ 510061 w 1184667"/>
                  <a:gd name="connsiteY14" fmla="*/ 121866 h 1866589"/>
                  <a:gd name="connsiteX15" fmla="*/ 569761 w 1184667"/>
                  <a:gd name="connsiteY15" fmla="*/ 154701 h 1866589"/>
                  <a:gd name="connsiteX16" fmla="*/ 567522 w 1184667"/>
                  <a:gd name="connsiteY16" fmla="*/ 198730 h 1866589"/>
                  <a:gd name="connsiteX17" fmla="*/ 462302 w 1184667"/>
                  <a:gd name="connsiteY17" fmla="*/ 629313 h 1866589"/>
                  <a:gd name="connsiteX18" fmla="*/ 501106 w 1184667"/>
                  <a:gd name="connsiteY18" fmla="*/ 740504 h 1866589"/>
                  <a:gd name="connsiteX19" fmla="*/ 820500 w 1184667"/>
                  <a:gd name="connsiteY19" fmla="*/ 1016615 h 1866589"/>
                  <a:gd name="connsiteX20" fmla="*/ 1130192 w 1184667"/>
                  <a:gd name="connsiteY20" fmla="*/ 1318845 h 1866589"/>
                  <a:gd name="connsiteX21" fmla="*/ 1184668 w 1184667"/>
                  <a:gd name="connsiteY21" fmla="*/ 1376306 h 1866589"/>
                  <a:gd name="connsiteX22" fmla="*/ 1184668 w 1184667"/>
                  <a:gd name="connsiteY22" fmla="*/ 1376306 h 186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84667" h="1866589">
                    <a:moveTo>
                      <a:pt x="1184668" y="1376306"/>
                    </a:moveTo>
                    <a:cubicBezTo>
                      <a:pt x="1098850" y="1527794"/>
                      <a:pt x="1012285" y="1678535"/>
                      <a:pt x="924974" y="1830023"/>
                    </a:cubicBezTo>
                    <a:cubicBezTo>
                      <a:pt x="917512" y="1842709"/>
                      <a:pt x="908557" y="1853903"/>
                      <a:pt x="901094" y="1866589"/>
                    </a:cubicBezTo>
                    <a:cubicBezTo>
                      <a:pt x="863782" y="1853157"/>
                      <a:pt x="839902" y="1820322"/>
                      <a:pt x="816022" y="1791965"/>
                    </a:cubicBezTo>
                    <a:cubicBezTo>
                      <a:pt x="669758" y="1621074"/>
                      <a:pt x="519016" y="1452423"/>
                      <a:pt x="391408" y="1264369"/>
                    </a:cubicBezTo>
                    <a:cubicBezTo>
                      <a:pt x="309321" y="1143477"/>
                      <a:pt x="222757" y="1025570"/>
                      <a:pt x="152610" y="897216"/>
                    </a:cubicBezTo>
                    <a:cubicBezTo>
                      <a:pt x="139923" y="874828"/>
                      <a:pt x="122760" y="853187"/>
                      <a:pt x="124252" y="824830"/>
                    </a:cubicBezTo>
                    <a:cubicBezTo>
                      <a:pt x="94402" y="763638"/>
                      <a:pt x="68284" y="700953"/>
                      <a:pt x="33210" y="643492"/>
                    </a:cubicBezTo>
                    <a:cubicBezTo>
                      <a:pt x="-19027" y="556928"/>
                      <a:pt x="-3356" y="471109"/>
                      <a:pt x="36941" y="392007"/>
                    </a:cubicBezTo>
                    <a:cubicBezTo>
                      <a:pt x="95895" y="275593"/>
                      <a:pt x="161565" y="162163"/>
                      <a:pt x="213056" y="40525"/>
                    </a:cubicBezTo>
                    <a:cubicBezTo>
                      <a:pt x="225742" y="11422"/>
                      <a:pt x="249622" y="-7981"/>
                      <a:pt x="279471" y="3213"/>
                    </a:cubicBezTo>
                    <a:cubicBezTo>
                      <a:pt x="305590" y="12168"/>
                      <a:pt x="339171" y="14407"/>
                      <a:pt x="342902" y="62167"/>
                    </a:cubicBezTo>
                    <a:cubicBezTo>
                      <a:pt x="351857" y="178581"/>
                      <a:pt x="352604" y="293503"/>
                      <a:pt x="329470" y="410663"/>
                    </a:cubicBezTo>
                    <a:cubicBezTo>
                      <a:pt x="348126" y="306935"/>
                      <a:pt x="439168" y="247235"/>
                      <a:pt x="476480" y="154701"/>
                    </a:cubicBezTo>
                    <a:cubicBezTo>
                      <a:pt x="482450" y="139776"/>
                      <a:pt x="491405" y="125597"/>
                      <a:pt x="510061" y="121866"/>
                    </a:cubicBezTo>
                    <a:cubicBezTo>
                      <a:pt x="554090" y="97986"/>
                      <a:pt x="565284" y="104703"/>
                      <a:pt x="569761" y="154701"/>
                    </a:cubicBezTo>
                    <a:cubicBezTo>
                      <a:pt x="571254" y="169626"/>
                      <a:pt x="569761" y="183805"/>
                      <a:pt x="567522" y="198730"/>
                    </a:cubicBezTo>
                    <a:cubicBezTo>
                      <a:pt x="537673" y="343501"/>
                      <a:pt x="501106" y="486780"/>
                      <a:pt x="462302" y="629313"/>
                    </a:cubicBezTo>
                    <a:cubicBezTo>
                      <a:pt x="449616" y="675581"/>
                      <a:pt x="460809" y="709162"/>
                      <a:pt x="501106" y="740504"/>
                    </a:cubicBezTo>
                    <a:cubicBezTo>
                      <a:pt x="618267" y="831546"/>
                      <a:pt x="716025" y="910648"/>
                      <a:pt x="820500" y="1016615"/>
                    </a:cubicBezTo>
                    <a:cubicBezTo>
                      <a:pt x="887662" y="1142731"/>
                      <a:pt x="1029449" y="1227803"/>
                      <a:pt x="1130192" y="1318845"/>
                    </a:cubicBezTo>
                    <a:cubicBezTo>
                      <a:pt x="1150341" y="1335262"/>
                      <a:pt x="1180937" y="1345710"/>
                      <a:pt x="1184668" y="1376306"/>
                    </a:cubicBezTo>
                    <a:lnTo>
                      <a:pt x="1184668" y="1376306"/>
                    </a:lnTo>
                    <a:close/>
                  </a:path>
                </a:pathLst>
              </a:custGeom>
              <a:grpFill/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33">
                <a:extLst>
                  <a:ext uri="{FF2B5EF4-FFF2-40B4-BE49-F238E27FC236}">
                    <a16:creationId xmlns:a16="http://schemas.microsoft.com/office/drawing/2014/main" id="{43207F86-13A6-E841-7004-DD32A5BB4A5D}"/>
                  </a:ext>
                </a:extLst>
              </p:cNvPr>
              <p:cNvSpPr/>
              <p:nvPr/>
            </p:nvSpPr>
            <p:spPr>
              <a:xfrm>
                <a:off x="6473629" y="754443"/>
                <a:ext cx="2012852" cy="2998368"/>
              </a:xfrm>
              <a:custGeom>
                <a:avLst/>
                <a:gdLst>
                  <a:gd name="connsiteX0" fmla="*/ 1334449 w 2012852"/>
                  <a:gd name="connsiteY0" fmla="*/ 873114 h 2998368"/>
                  <a:gd name="connsiteX1" fmla="*/ 1571009 w 2012852"/>
                  <a:gd name="connsiteY1" fmla="*/ 1056690 h 2998368"/>
                  <a:gd name="connsiteX2" fmla="*/ 1718020 w 2012852"/>
                  <a:gd name="connsiteY2" fmla="*/ 1331309 h 2998368"/>
                  <a:gd name="connsiteX3" fmla="*/ 1716527 w 2012852"/>
                  <a:gd name="connsiteY3" fmla="*/ 1402948 h 2998368"/>
                  <a:gd name="connsiteX4" fmla="*/ 1737422 w 2012852"/>
                  <a:gd name="connsiteY4" fmla="*/ 1721595 h 2998368"/>
                  <a:gd name="connsiteX5" fmla="*/ 1811300 w 2012852"/>
                  <a:gd name="connsiteY5" fmla="*/ 2096957 h 2998368"/>
                  <a:gd name="connsiteX6" fmla="*/ 1879955 w 2012852"/>
                  <a:gd name="connsiteY6" fmla="*/ 2292473 h 2998368"/>
                  <a:gd name="connsiteX7" fmla="*/ 2001593 w 2012852"/>
                  <a:gd name="connsiteY7" fmla="*/ 2828278 h 2998368"/>
                  <a:gd name="connsiteX8" fmla="*/ 1509817 w 2012852"/>
                  <a:gd name="connsiteY8" fmla="*/ 2938722 h 2998368"/>
                  <a:gd name="connsiteX9" fmla="*/ 850136 w 2012852"/>
                  <a:gd name="connsiteY9" fmla="*/ 2940215 h 2998368"/>
                  <a:gd name="connsiteX10" fmla="*/ 785212 w 2012852"/>
                  <a:gd name="connsiteY10" fmla="*/ 2157403 h 2998368"/>
                  <a:gd name="connsiteX11" fmla="*/ 763571 w 2012852"/>
                  <a:gd name="connsiteY11" fmla="*/ 2051436 h 2998368"/>
                  <a:gd name="connsiteX12" fmla="*/ 738945 w 2012852"/>
                  <a:gd name="connsiteY12" fmla="*/ 1792489 h 2998368"/>
                  <a:gd name="connsiteX13" fmla="*/ 797152 w 2012852"/>
                  <a:gd name="connsiteY13" fmla="*/ 1341010 h 2998368"/>
                  <a:gd name="connsiteX14" fmla="*/ 803868 w 2012852"/>
                  <a:gd name="connsiteY14" fmla="*/ 1324592 h 2998368"/>
                  <a:gd name="connsiteX15" fmla="*/ 782973 w 2012852"/>
                  <a:gd name="connsiteY15" fmla="*/ 1196984 h 2998368"/>
                  <a:gd name="connsiteX16" fmla="*/ 761332 w 2012852"/>
                  <a:gd name="connsiteY16" fmla="*/ 1144747 h 2998368"/>
                  <a:gd name="connsiteX17" fmla="*/ 4639 w 2012852"/>
                  <a:gd name="connsiteY17" fmla="*/ 130599 h 2998368"/>
                  <a:gd name="connsiteX18" fmla="*/ 285974 w 2012852"/>
                  <a:gd name="connsiteY18" fmla="*/ 6 h 2998368"/>
                  <a:gd name="connsiteX19" fmla="*/ 960580 w 2012852"/>
                  <a:gd name="connsiteY19" fmla="*/ 651479 h 2998368"/>
                  <a:gd name="connsiteX20" fmla="*/ 1334449 w 2012852"/>
                  <a:gd name="connsiteY20" fmla="*/ 873114 h 2998368"/>
                  <a:gd name="connsiteX21" fmla="*/ 1334449 w 2012852"/>
                  <a:gd name="connsiteY21" fmla="*/ 873114 h 299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2852" h="2998368">
                    <a:moveTo>
                      <a:pt x="1334449" y="873114"/>
                    </a:moveTo>
                    <a:cubicBezTo>
                      <a:pt x="1422506" y="923858"/>
                      <a:pt x="1499370" y="984304"/>
                      <a:pt x="1571009" y="1056690"/>
                    </a:cubicBezTo>
                    <a:cubicBezTo>
                      <a:pt x="1647126" y="1135792"/>
                      <a:pt x="1700110" y="1223849"/>
                      <a:pt x="1718020" y="1331309"/>
                    </a:cubicBezTo>
                    <a:cubicBezTo>
                      <a:pt x="1721751" y="1355188"/>
                      <a:pt x="1723244" y="1379815"/>
                      <a:pt x="1716527" y="1402948"/>
                    </a:cubicBezTo>
                    <a:cubicBezTo>
                      <a:pt x="1685185" y="1511154"/>
                      <a:pt x="1695632" y="1618613"/>
                      <a:pt x="1737422" y="1721595"/>
                    </a:cubicBezTo>
                    <a:cubicBezTo>
                      <a:pt x="1785182" y="1842487"/>
                      <a:pt x="1808316" y="1967856"/>
                      <a:pt x="1811300" y="2096957"/>
                    </a:cubicBezTo>
                    <a:cubicBezTo>
                      <a:pt x="1812793" y="2169343"/>
                      <a:pt x="1857568" y="2226804"/>
                      <a:pt x="1879955" y="2292473"/>
                    </a:cubicBezTo>
                    <a:cubicBezTo>
                      <a:pt x="1917268" y="2402172"/>
                      <a:pt x="2052338" y="2718580"/>
                      <a:pt x="2001593" y="2828278"/>
                    </a:cubicBezTo>
                    <a:cubicBezTo>
                      <a:pt x="1890403" y="2837233"/>
                      <a:pt x="1618769" y="2916335"/>
                      <a:pt x="1509817" y="2938722"/>
                    </a:cubicBezTo>
                    <a:cubicBezTo>
                      <a:pt x="1297883" y="2983497"/>
                      <a:pt x="959087" y="3046182"/>
                      <a:pt x="850136" y="2940215"/>
                    </a:cubicBezTo>
                    <a:cubicBezTo>
                      <a:pt x="814316" y="2905141"/>
                      <a:pt x="792675" y="2278295"/>
                      <a:pt x="785212" y="2157403"/>
                    </a:cubicBezTo>
                    <a:cubicBezTo>
                      <a:pt x="782973" y="2120090"/>
                      <a:pt x="778496" y="2085763"/>
                      <a:pt x="763571" y="2051436"/>
                    </a:cubicBezTo>
                    <a:cubicBezTo>
                      <a:pt x="733721" y="1986512"/>
                      <a:pt x="722528" y="1864128"/>
                      <a:pt x="738945" y="1792489"/>
                    </a:cubicBezTo>
                    <a:cubicBezTo>
                      <a:pt x="774765" y="1626822"/>
                      <a:pt x="736706" y="1499214"/>
                      <a:pt x="797152" y="1341010"/>
                    </a:cubicBezTo>
                    <a:cubicBezTo>
                      <a:pt x="799391" y="1335786"/>
                      <a:pt x="800883" y="1329816"/>
                      <a:pt x="803868" y="1324592"/>
                    </a:cubicBezTo>
                    <a:cubicBezTo>
                      <a:pt x="835211" y="1276086"/>
                      <a:pt x="844166" y="1232804"/>
                      <a:pt x="782973" y="1196984"/>
                    </a:cubicBezTo>
                    <a:cubicBezTo>
                      <a:pt x="766556" y="1188029"/>
                      <a:pt x="777750" y="1158179"/>
                      <a:pt x="761332" y="1144747"/>
                    </a:cubicBezTo>
                    <a:cubicBezTo>
                      <a:pt x="619546" y="1029825"/>
                      <a:pt x="-62523" y="249252"/>
                      <a:pt x="4639" y="130599"/>
                    </a:cubicBezTo>
                    <a:cubicBezTo>
                      <a:pt x="34489" y="78362"/>
                      <a:pt x="244930" y="44781"/>
                      <a:pt x="285974" y="6"/>
                    </a:cubicBezTo>
                    <a:cubicBezTo>
                      <a:pt x="293436" y="-2233"/>
                      <a:pt x="954610" y="647747"/>
                      <a:pt x="960580" y="651479"/>
                    </a:cubicBezTo>
                    <a:cubicBezTo>
                      <a:pt x="1180723" y="788041"/>
                      <a:pt x="1271765" y="770878"/>
                      <a:pt x="1334449" y="873114"/>
                    </a:cubicBezTo>
                    <a:lnTo>
                      <a:pt x="1334449" y="873114"/>
                    </a:lnTo>
                    <a:close/>
                  </a:path>
                </a:pathLst>
              </a:custGeom>
              <a:grpFill/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34">
                <a:extLst>
                  <a:ext uri="{FF2B5EF4-FFF2-40B4-BE49-F238E27FC236}">
                    <a16:creationId xmlns:a16="http://schemas.microsoft.com/office/drawing/2014/main" id="{90A777AF-2993-CDE7-690C-DDB96808B95C}"/>
                  </a:ext>
                </a:extLst>
              </p:cNvPr>
              <p:cNvSpPr/>
              <p:nvPr/>
            </p:nvSpPr>
            <p:spPr>
              <a:xfrm>
                <a:off x="6774532" y="707540"/>
                <a:ext cx="512527" cy="532576"/>
              </a:xfrm>
              <a:custGeom>
                <a:avLst/>
                <a:gdLst>
                  <a:gd name="connsiteX0" fmla="*/ 0 w 512527"/>
                  <a:gd name="connsiteY0" fmla="*/ 123310 h 532576"/>
                  <a:gd name="connsiteX1" fmla="*/ 132957 w 512527"/>
                  <a:gd name="connsiteY1" fmla="*/ 0 h 532576"/>
                  <a:gd name="connsiteX2" fmla="*/ 512528 w 512527"/>
                  <a:gd name="connsiteY2" fmla="*/ 409266 h 532576"/>
                  <a:gd name="connsiteX3" fmla="*/ 379571 w 512527"/>
                  <a:gd name="connsiteY3" fmla="*/ 532576 h 53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527" h="532576">
                    <a:moveTo>
                      <a:pt x="0" y="123310"/>
                    </a:moveTo>
                    <a:lnTo>
                      <a:pt x="132957" y="0"/>
                    </a:lnTo>
                    <a:lnTo>
                      <a:pt x="512528" y="409266"/>
                    </a:lnTo>
                    <a:lnTo>
                      <a:pt x="379571" y="532576"/>
                    </a:lnTo>
                    <a:close/>
                  </a:path>
                </a:pathLst>
              </a:custGeom>
              <a:grpFill/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35">
                <a:extLst>
                  <a:ext uri="{FF2B5EF4-FFF2-40B4-BE49-F238E27FC236}">
                    <a16:creationId xmlns:a16="http://schemas.microsoft.com/office/drawing/2014/main" id="{F2CDB61B-655F-E2BC-7D4D-EFF1CB202427}"/>
                  </a:ext>
                </a:extLst>
              </p:cNvPr>
              <p:cNvSpPr/>
              <p:nvPr/>
            </p:nvSpPr>
            <p:spPr>
              <a:xfrm>
                <a:off x="7115561" y="1002405"/>
                <a:ext cx="741064" cy="622912"/>
              </a:xfrm>
              <a:custGeom>
                <a:avLst/>
                <a:gdLst>
                  <a:gd name="connsiteX0" fmla="*/ 366407 w 741064"/>
                  <a:gd name="connsiteY0" fmla="*/ 443067 h 622912"/>
                  <a:gd name="connsiteX1" fmla="*/ 105221 w 741064"/>
                  <a:gd name="connsiteY1" fmla="*/ 230387 h 622912"/>
                  <a:gd name="connsiteX2" fmla="*/ 0 w 741064"/>
                  <a:gd name="connsiteY2" fmla="*/ 97556 h 622912"/>
                  <a:gd name="connsiteX3" fmla="*/ 138056 w 741064"/>
                  <a:gd name="connsiteY3" fmla="*/ 41587 h 622912"/>
                  <a:gd name="connsiteX4" fmla="*/ 324617 w 741064"/>
                  <a:gd name="connsiteY4" fmla="*/ 5767 h 622912"/>
                  <a:gd name="connsiteX5" fmla="*/ 647742 w 741064"/>
                  <a:gd name="connsiteY5" fmla="*/ 201284 h 622912"/>
                  <a:gd name="connsiteX6" fmla="*/ 669383 w 741064"/>
                  <a:gd name="connsiteY6" fmla="*/ 298296 h 622912"/>
                  <a:gd name="connsiteX7" fmla="*/ 703710 w 741064"/>
                  <a:gd name="connsiteY7" fmla="*/ 341578 h 622912"/>
                  <a:gd name="connsiteX8" fmla="*/ 739530 w 741064"/>
                  <a:gd name="connsiteY8" fmla="*/ 352772 h 622912"/>
                  <a:gd name="connsiteX9" fmla="*/ 725351 w 741064"/>
                  <a:gd name="connsiteY9" fmla="*/ 387845 h 622912"/>
                  <a:gd name="connsiteX10" fmla="*/ 701471 w 741064"/>
                  <a:gd name="connsiteY10" fmla="*/ 479633 h 622912"/>
                  <a:gd name="connsiteX11" fmla="*/ 687293 w 741064"/>
                  <a:gd name="connsiteY11" fmla="*/ 622913 h 622912"/>
                  <a:gd name="connsiteX12" fmla="*/ 366407 w 741064"/>
                  <a:gd name="connsiteY12" fmla="*/ 443067 h 622912"/>
                  <a:gd name="connsiteX13" fmla="*/ 366407 w 741064"/>
                  <a:gd name="connsiteY13" fmla="*/ 443067 h 62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1064" h="622912">
                    <a:moveTo>
                      <a:pt x="366407" y="443067"/>
                    </a:moveTo>
                    <a:cubicBezTo>
                      <a:pt x="279096" y="372174"/>
                      <a:pt x="194024" y="299788"/>
                      <a:pt x="105221" y="230387"/>
                    </a:cubicBezTo>
                    <a:cubicBezTo>
                      <a:pt x="59700" y="195314"/>
                      <a:pt x="14179" y="150539"/>
                      <a:pt x="0" y="97556"/>
                    </a:cubicBezTo>
                    <a:cubicBezTo>
                      <a:pt x="26865" y="108749"/>
                      <a:pt x="121638" y="58004"/>
                      <a:pt x="138056" y="41587"/>
                    </a:cubicBezTo>
                    <a:cubicBezTo>
                      <a:pt x="192532" y="-14381"/>
                      <a:pt x="261186" y="544"/>
                      <a:pt x="324617" y="5767"/>
                    </a:cubicBezTo>
                    <a:cubicBezTo>
                      <a:pt x="466404" y="14722"/>
                      <a:pt x="567893" y="93078"/>
                      <a:pt x="647742" y="201284"/>
                    </a:cubicBezTo>
                    <a:cubicBezTo>
                      <a:pt x="669383" y="229641"/>
                      <a:pt x="687293" y="259491"/>
                      <a:pt x="669383" y="298296"/>
                    </a:cubicBezTo>
                    <a:cubicBezTo>
                      <a:pt x="656697" y="326653"/>
                      <a:pt x="670875" y="343070"/>
                      <a:pt x="703710" y="341578"/>
                    </a:cubicBezTo>
                    <a:cubicBezTo>
                      <a:pt x="716396" y="340085"/>
                      <a:pt x="732814" y="335608"/>
                      <a:pt x="739530" y="352772"/>
                    </a:cubicBezTo>
                    <a:cubicBezTo>
                      <a:pt x="744754" y="366204"/>
                      <a:pt x="735799" y="380383"/>
                      <a:pt x="725351" y="387845"/>
                    </a:cubicBezTo>
                    <a:cubicBezTo>
                      <a:pt x="689531" y="411725"/>
                      <a:pt x="694009" y="460977"/>
                      <a:pt x="701471" y="479633"/>
                    </a:cubicBezTo>
                    <a:cubicBezTo>
                      <a:pt x="723113" y="534109"/>
                      <a:pt x="705203" y="576645"/>
                      <a:pt x="687293" y="622913"/>
                    </a:cubicBezTo>
                    <a:cubicBezTo>
                      <a:pt x="604459" y="536348"/>
                      <a:pt x="464165" y="510229"/>
                      <a:pt x="366407" y="443067"/>
                    </a:cubicBezTo>
                    <a:lnTo>
                      <a:pt x="366407" y="443067"/>
                    </a:lnTo>
                    <a:close/>
                  </a:path>
                </a:pathLst>
              </a:custGeom>
              <a:grpFill/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Rectangle 136">
              <a:extLst>
                <a:ext uri="{FF2B5EF4-FFF2-40B4-BE49-F238E27FC236}">
                  <a16:creationId xmlns:a16="http://schemas.microsoft.com/office/drawing/2014/main" id="{22BFE394-A9F0-2024-851B-86F2E80BEA94}"/>
                </a:ext>
              </a:extLst>
            </p:cNvPr>
            <p:cNvSpPr/>
            <p:nvPr/>
          </p:nvSpPr>
          <p:spPr>
            <a:xfrm>
              <a:off x="10692414" y="2835695"/>
              <a:ext cx="419858" cy="36827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7">
              <a:extLst>
                <a:ext uri="{FF2B5EF4-FFF2-40B4-BE49-F238E27FC236}">
                  <a16:creationId xmlns:a16="http://schemas.microsoft.com/office/drawing/2014/main" id="{01E9F539-AD9A-AACC-EC2F-118BAB9D98BE}"/>
                </a:ext>
              </a:extLst>
            </p:cNvPr>
            <p:cNvSpPr/>
            <p:nvPr/>
          </p:nvSpPr>
          <p:spPr>
            <a:xfrm rot="1767393">
              <a:off x="7930218" y="2961985"/>
              <a:ext cx="419858" cy="36827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55">
            <a:extLst>
              <a:ext uri="{FF2B5EF4-FFF2-40B4-BE49-F238E27FC236}">
                <a16:creationId xmlns:a16="http://schemas.microsoft.com/office/drawing/2014/main" id="{0F74571A-FF0A-5F3C-B522-60C2ED25B150}"/>
              </a:ext>
            </a:extLst>
          </p:cNvPr>
          <p:cNvGrpSpPr/>
          <p:nvPr/>
        </p:nvGrpSpPr>
        <p:grpSpPr>
          <a:xfrm>
            <a:off x="10266" y="1198093"/>
            <a:ext cx="966708" cy="1661689"/>
            <a:chOff x="10265" y="1198093"/>
            <a:chExt cx="1869197" cy="3182421"/>
          </a:xfrm>
          <a:solidFill>
            <a:schemeClr val="bg1">
              <a:lumMod val="85000"/>
            </a:schemeClr>
          </a:solidFill>
        </p:grpSpPr>
        <p:grpSp>
          <p:nvGrpSpPr>
            <p:cNvPr id="20" name="Group 54">
              <a:extLst>
                <a:ext uri="{FF2B5EF4-FFF2-40B4-BE49-F238E27FC236}">
                  <a16:creationId xmlns:a16="http://schemas.microsoft.com/office/drawing/2014/main" id="{840CB7A4-4485-7F06-DA54-C4908A2ABB01}"/>
                </a:ext>
              </a:extLst>
            </p:cNvPr>
            <p:cNvGrpSpPr/>
            <p:nvPr/>
          </p:nvGrpSpPr>
          <p:grpSpPr>
            <a:xfrm>
              <a:off x="10265" y="1198093"/>
              <a:ext cx="1095524" cy="2271347"/>
              <a:chOff x="10265" y="1198093"/>
              <a:chExt cx="1095524" cy="2271347"/>
            </a:xfrm>
            <a:grpFill/>
          </p:grpSpPr>
          <p:sp>
            <p:nvSpPr>
              <p:cNvPr id="23" name="Freeform: Shape 39">
                <a:extLst>
                  <a:ext uri="{FF2B5EF4-FFF2-40B4-BE49-F238E27FC236}">
                    <a16:creationId xmlns:a16="http://schemas.microsoft.com/office/drawing/2014/main" id="{05773130-8244-9D59-2573-F7523BA8AF3F}"/>
                  </a:ext>
                </a:extLst>
              </p:cNvPr>
              <p:cNvSpPr/>
              <p:nvPr/>
            </p:nvSpPr>
            <p:spPr>
              <a:xfrm rot="19937746">
                <a:off x="194866" y="1683786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41">
                <a:extLst>
                  <a:ext uri="{FF2B5EF4-FFF2-40B4-BE49-F238E27FC236}">
                    <a16:creationId xmlns:a16="http://schemas.microsoft.com/office/drawing/2014/main" id="{E1C1F1C2-01DA-8258-0BAB-5CE5A9C90911}"/>
                  </a:ext>
                </a:extLst>
              </p:cNvPr>
              <p:cNvSpPr/>
              <p:nvPr/>
            </p:nvSpPr>
            <p:spPr>
              <a:xfrm rot="19937746">
                <a:off x="364893" y="200758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48">
                <a:extLst>
                  <a:ext uri="{FF2B5EF4-FFF2-40B4-BE49-F238E27FC236}">
                    <a16:creationId xmlns:a16="http://schemas.microsoft.com/office/drawing/2014/main" id="{FF939B96-0853-2867-F55B-EA9F92EF5CAE}"/>
                  </a:ext>
                </a:extLst>
              </p:cNvPr>
              <p:cNvSpPr/>
              <p:nvPr/>
            </p:nvSpPr>
            <p:spPr>
              <a:xfrm rot="19937746">
                <a:off x="704946" y="265517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50">
                <a:extLst>
                  <a:ext uri="{FF2B5EF4-FFF2-40B4-BE49-F238E27FC236}">
                    <a16:creationId xmlns:a16="http://schemas.microsoft.com/office/drawing/2014/main" id="{FA099855-EE41-1168-A6EB-176D21D6F4DA}"/>
                  </a:ext>
                </a:extLst>
              </p:cNvPr>
              <p:cNvSpPr/>
              <p:nvPr/>
            </p:nvSpPr>
            <p:spPr>
              <a:xfrm rot="19937746">
                <a:off x="874973" y="2978968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45">
                <a:extLst>
                  <a:ext uri="{FF2B5EF4-FFF2-40B4-BE49-F238E27FC236}">
                    <a16:creationId xmlns:a16="http://schemas.microsoft.com/office/drawing/2014/main" id="{3D808B48-70BC-F95A-AA43-F7752A2AC97C}"/>
                  </a:ext>
                </a:extLst>
              </p:cNvPr>
              <p:cNvSpPr/>
              <p:nvPr/>
            </p:nvSpPr>
            <p:spPr>
              <a:xfrm rot="19937746">
                <a:off x="534920" y="2331377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47">
                <a:extLst>
                  <a:ext uri="{FF2B5EF4-FFF2-40B4-BE49-F238E27FC236}">
                    <a16:creationId xmlns:a16="http://schemas.microsoft.com/office/drawing/2014/main" id="{40604D70-0290-4040-EC5D-90B50C6295D4}"/>
                  </a:ext>
                </a:extLst>
              </p:cNvPr>
              <p:cNvSpPr/>
              <p:nvPr/>
            </p:nvSpPr>
            <p:spPr>
              <a:xfrm rot="19937746">
                <a:off x="690373" y="2493275"/>
                <a:ext cx="75360" cy="3285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49">
                <a:extLst>
                  <a:ext uri="{FF2B5EF4-FFF2-40B4-BE49-F238E27FC236}">
                    <a16:creationId xmlns:a16="http://schemas.microsoft.com/office/drawing/2014/main" id="{818F4996-ED05-225F-6806-FA49062946E8}"/>
                  </a:ext>
                </a:extLst>
              </p:cNvPr>
              <p:cNvSpPr/>
              <p:nvPr/>
            </p:nvSpPr>
            <p:spPr>
              <a:xfrm rot="19937746">
                <a:off x="860400" y="2817070"/>
                <a:ext cx="75360" cy="3285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51">
                <a:extLst>
                  <a:ext uri="{FF2B5EF4-FFF2-40B4-BE49-F238E27FC236}">
                    <a16:creationId xmlns:a16="http://schemas.microsoft.com/office/drawing/2014/main" id="{110EF322-D073-5CB5-072D-7C1A7DC1F70A}"/>
                  </a:ext>
                </a:extLst>
              </p:cNvPr>
              <p:cNvSpPr/>
              <p:nvPr/>
            </p:nvSpPr>
            <p:spPr>
              <a:xfrm rot="19937746">
                <a:off x="1030429" y="3140869"/>
                <a:ext cx="75360" cy="3285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8">
                <a:extLst>
                  <a:ext uri="{FF2B5EF4-FFF2-40B4-BE49-F238E27FC236}">
                    <a16:creationId xmlns:a16="http://schemas.microsoft.com/office/drawing/2014/main" id="{0C0590D7-31C3-E84B-43BF-EEFD93D72288}"/>
                  </a:ext>
                </a:extLst>
              </p:cNvPr>
              <p:cNvSpPr/>
              <p:nvPr/>
            </p:nvSpPr>
            <p:spPr>
              <a:xfrm rot="19937746">
                <a:off x="24839" y="1359991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1">
                <a:extLst>
                  <a:ext uri="{FF2B5EF4-FFF2-40B4-BE49-F238E27FC236}">
                    <a16:creationId xmlns:a16="http://schemas.microsoft.com/office/drawing/2014/main" id="{BF411ACB-40F1-6CF9-08B0-29A8EFC39549}"/>
                  </a:ext>
                </a:extLst>
              </p:cNvPr>
              <p:cNvSpPr/>
              <p:nvPr/>
            </p:nvSpPr>
            <p:spPr>
              <a:xfrm rot="19937746">
                <a:off x="10265" y="1198093"/>
                <a:ext cx="75360" cy="3285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7">
                <a:extLst>
                  <a:ext uri="{FF2B5EF4-FFF2-40B4-BE49-F238E27FC236}">
                    <a16:creationId xmlns:a16="http://schemas.microsoft.com/office/drawing/2014/main" id="{7240B49D-9462-5A16-6A0A-EA5E2C6DFE74}"/>
                  </a:ext>
                </a:extLst>
              </p:cNvPr>
              <p:cNvSpPr/>
              <p:nvPr/>
            </p:nvSpPr>
            <p:spPr>
              <a:xfrm rot="19937746">
                <a:off x="180292" y="1521888"/>
                <a:ext cx="75360" cy="3285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E350D88-F4EB-9916-5AA9-5C532AF04C04}"/>
                  </a:ext>
                </a:extLst>
              </p:cNvPr>
              <p:cNvSpPr/>
              <p:nvPr/>
            </p:nvSpPr>
            <p:spPr>
              <a:xfrm rot="19937746">
                <a:off x="350319" y="1845684"/>
                <a:ext cx="75360" cy="3285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2">
                <a:extLst>
                  <a:ext uri="{FF2B5EF4-FFF2-40B4-BE49-F238E27FC236}">
                    <a16:creationId xmlns:a16="http://schemas.microsoft.com/office/drawing/2014/main" id="{692B89AE-3410-042E-F2DC-3B65E064DB96}"/>
                  </a:ext>
                </a:extLst>
              </p:cNvPr>
              <p:cNvSpPr/>
              <p:nvPr/>
            </p:nvSpPr>
            <p:spPr>
              <a:xfrm rot="19937746">
                <a:off x="520346" y="2169479"/>
                <a:ext cx="75360" cy="3285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53">
              <a:extLst>
                <a:ext uri="{FF2B5EF4-FFF2-40B4-BE49-F238E27FC236}">
                  <a16:creationId xmlns:a16="http://schemas.microsoft.com/office/drawing/2014/main" id="{ED044544-9D51-CB9D-DFDE-9C984E84F4E5}"/>
                </a:ext>
              </a:extLst>
            </p:cNvPr>
            <p:cNvSpPr/>
            <p:nvPr/>
          </p:nvSpPr>
          <p:spPr>
            <a:xfrm>
              <a:off x="810990" y="3312042"/>
              <a:ext cx="1068472" cy="1068472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4">
            <a:extLst>
              <a:ext uri="{FF2B5EF4-FFF2-40B4-BE49-F238E27FC236}">
                <a16:creationId xmlns:a16="http://schemas.microsoft.com/office/drawing/2014/main" id="{67D4F03C-7C5B-97C0-8C75-13DD54361875}"/>
              </a:ext>
            </a:extLst>
          </p:cNvPr>
          <p:cNvSpPr txBox="1"/>
          <p:nvPr/>
        </p:nvSpPr>
        <p:spPr>
          <a:xfrm>
            <a:off x="367519" y="2701937"/>
            <a:ext cx="3256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aumento de la tasa de desempleo del país, la </a:t>
            </a:r>
            <a:r>
              <a:rPr lang="es-ES" altLang="ko-KR" sz="1200" dirty="0">
                <a:solidFill>
                  <a:srgbClr val="3AB8D9"/>
                </a:solidFill>
                <a:cs typeface="Arial" pitchFamily="34" charset="0"/>
              </a:rPr>
              <a:t>consecuencia más catastrófica</a:t>
            </a: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la crisis inmobiliaria de 2008.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3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83117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871BD5-C68D-41B9-BA72-371343CE8F86}"/>
              </a:ext>
            </a:extLst>
          </p:cNvPr>
          <p:cNvGrpSpPr/>
          <p:nvPr/>
        </p:nvGrpSpPr>
        <p:grpSpPr>
          <a:xfrm>
            <a:off x="539552" y="2427734"/>
            <a:ext cx="3604487" cy="492031"/>
            <a:chOff x="3866265" y="1442486"/>
            <a:chExt cx="4217679" cy="6560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8E7826-D664-40F5-A82C-368F60B76814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Antelación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posibles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cambios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la Economía.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D3B21-9FAE-40F9-AAB3-9691C660B3DE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Políticas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monetarias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CEA351-87EA-4DCD-BCEE-3E74B392FCE6}"/>
              </a:ext>
            </a:extLst>
          </p:cNvPr>
          <p:cNvGrpSpPr/>
          <p:nvPr/>
        </p:nvGrpSpPr>
        <p:grpSpPr>
          <a:xfrm>
            <a:off x="539552" y="1347614"/>
            <a:ext cx="3604487" cy="769030"/>
            <a:chOff x="3866265" y="1442486"/>
            <a:chExt cx="4217679" cy="10253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DA1A11-DB48-45F8-9BE6-2C7FF81BD1A0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Financiación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Segura</a:t>
              </a:r>
            </a:p>
            <a:p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Valoración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Segura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No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vehículos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inversión</a:t>
              </a:r>
              <a:endParaRPr lang="en-US" altLang="ko-KR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3FA7F3-FBA2-4196-941A-555C33B18EFD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b="1">
                  <a:solidFill>
                    <a:schemeClr val="bg1"/>
                  </a:solidFill>
                  <a:cs typeface="Arial" pitchFamily="34" charset="0"/>
                </a:rPr>
                <a:t>Mercado muy importante a proteger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7AE8A2-7776-444E-A331-DE1C9901FC62}"/>
              </a:ext>
            </a:extLst>
          </p:cNvPr>
          <p:cNvGrpSpPr/>
          <p:nvPr/>
        </p:nvGrpSpPr>
        <p:grpSpPr>
          <a:xfrm>
            <a:off x="539550" y="3219822"/>
            <a:ext cx="3604487" cy="492031"/>
            <a:chOff x="3866265" y="1442486"/>
            <a:chExt cx="4217679" cy="6560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6295C1-0F8B-4C5D-BF5C-556F1681510C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El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empleo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es un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activo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proteger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0652E-EEEC-4D15-8F08-3B80A574620D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Políticas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sociales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6E4D1CF-5540-556C-83F1-ECC371122036}"/>
              </a:ext>
            </a:extLst>
          </p:cNvPr>
          <p:cNvSpPr txBox="1">
            <a:spLocks/>
          </p:cNvSpPr>
          <p:nvPr/>
        </p:nvSpPr>
        <p:spPr>
          <a:xfrm>
            <a:off x="179512" y="181632"/>
            <a:ext cx="896448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ko-KR">
                <a:solidFill>
                  <a:schemeClr val="bg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Margen de mejora</a:t>
            </a:r>
          </a:p>
        </p:txBody>
      </p:sp>
    </p:spTree>
    <p:extLst>
      <p:ext uri="{BB962C8B-B14F-4D97-AF65-F5344CB8AC3E}">
        <p14:creationId xmlns:p14="http://schemas.microsoft.com/office/powerpoint/2010/main" val="155220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9">
            <a:extLst>
              <a:ext uri="{FF2B5EF4-FFF2-40B4-BE49-F238E27FC236}">
                <a16:creationId xmlns:a16="http://schemas.microsoft.com/office/drawing/2014/main" id="{B3FAF80A-30D8-EAEF-7C4B-0AE28704D50C}"/>
              </a:ext>
            </a:extLst>
          </p:cNvPr>
          <p:cNvSpPr>
            <a:spLocks noEditPoints="1"/>
          </p:cNvSpPr>
          <p:nvPr/>
        </p:nvSpPr>
        <p:spPr bwMode="auto">
          <a:xfrm>
            <a:off x="4355976" y="1341596"/>
            <a:ext cx="4602027" cy="3008467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ko-KR" altLang="en-US" sz="40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Margen de mejora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60628" y="1645389"/>
            <a:ext cx="597998" cy="597998"/>
            <a:chOff x="3343134" y="3056940"/>
            <a:chExt cx="937151" cy="937151"/>
          </a:xfrm>
        </p:grpSpPr>
        <p:sp>
          <p:nvSpPr>
            <p:cNvPr id="3" name="Teardrop 2"/>
            <p:cNvSpPr/>
            <p:nvPr/>
          </p:nvSpPr>
          <p:spPr>
            <a:xfrm rot="8100000">
              <a:off x="3343134" y="3056940"/>
              <a:ext cx="937151" cy="937151"/>
            </a:xfrm>
            <a:prstGeom prst="teardrop">
              <a:avLst>
                <a:gd name="adj" fmla="val 125317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579447" y="3293250"/>
              <a:ext cx="464529" cy="464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23842" y="2467894"/>
            <a:ext cx="597998" cy="597998"/>
            <a:chOff x="778363" y="1930851"/>
            <a:chExt cx="937151" cy="937151"/>
          </a:xfrm>
        </p:grpSpPr>
        <p:sp>
          <p:nvSpPr>
            <p:cNvPr id="10" name="Teardrop 9"/>
            <p:cNvSpPr/>
            <p:nvPr/>
          </p:nvSpPr>
          <p:spPr>
            <a:xfrm rot="8100000">
              <a:off x="778363" y="1930851"/>
              <a:ext cx="937151" cy="937151"/>
            </a:xfrm>
            <a:prstGeom prst="teardrop">
              <a:avLst>
                <a:gd name="adj" fmla="val 12531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14675" y="2167164"/>
              <a:ext cx="464529" cy="464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75168" y="3220309"/>
            <a:ext cx="597998" cy="597998"/>
            <a:chOff x="2858401" y="2000977"/>
            <a:chExt cx="937151" cy="937151"/>
          </a:xfrm>
        </p:grpSpPr>
        <p:sp>
          <p:nvSpPr>
            <p:cNvPr id="13" name="Teardrop 12"/>
            <p:cNvSpPr/>
            <p:nvPr/>
          </p:nvSpPr>
          <p:spPr>
            <a:xfrm rot="8100000">
              <a:off x="2858401" y="2000977"/>
              <a:ext cx="937151" cy="937151"/>
            </a:xfrm>
            <a:prstGeom prst="teardrop">
              <a:avLst>
                <a:gd name="adj" fmla="val 1253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94713" y="2237289"/>
              <a:ext cx="464529" cy="464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31639" y="2627596"/>
            <a:ext cx="2736305" cy="802213"/>
            <a:chOff x="4320398" y="1245513"/>
            <a:chExt cx="2874451" cy="802213"/>
          </a:xfrm>
        </p:grpSpPr>
        <p:sp>
          <p:nvSpPr>
            <p:cNvPr id="26" name="TextBox 25"/>
            <p:cNvSpPr txBox="1"/>
            <p:nvPr/>
          </p:nvSpPr>
          <p:spPr>
            <a:xfrm>
              <a:off x="4320399" y="1586061"/>
              <a:ext cx="287445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Volumen hipotecario para comparar con el volumen del mercado.  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 hipotecarios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31639" y="1561763"/>
            <a:ext cx="2736305" cy="802213"/>
            <a:chOff x="4320398" y="1245513"/>
            <a:chExt cx="2874451" cy="802213"/>
          </a:xfrm>
        </p:grpSpPr>
        <p:sp>
          <p:nvSpPr>
            <p:cNvPr id="29" name="TextBox 28"/>
            <p:cNvSpPr txBox="1"/>
            <p:nvPr/>
          </p:nvSpPr>
          <p:spPr>
            <a:xfrm>
              <a:off x="4320399" y="1586061"/>
              <a:ext cx="287445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Ubicar los inmuebles para ver la situación por estados.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Mapeo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31639" y="3693428"/>
            <a:ext cx="2736305" cy="894546"/>
            <a:chOff x="4320398" y="1245513"/>
            <a:chExt cx="2874451" cy="894546"/>
          </a:xfrm>
        </p:grpSpPr>
        <p:sp>
          <p:nvSpPr>
            <p:cNvPr id="32" name="TextBox 31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Cifras de mercado a partir del 2021 para analizar consecuencias tras la pandemia. 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Periodo temporal</a:t>
              </a:r>
            </a:p>
          </p:txBody>
        </p:sp>
      </p:grpSp>
      <p:sp>
        <p:nvSpPr>
          <p:cNvPr id="34" name="Frame 17">
            <a:extLst>
              <a:ext uri="{FF2B5EF4-FFF2-40B4-BE49-F238E27FC236}">
                <a16:creationId xmlns:a16="http://schemas.microsoft.com/office/drawing/2014/main" id="{E1467E56-B599-D711-7CBB-EBF2BB2857C2}"/>
              </a:ext>
            </a:extLst>
          </p:cNvPr>
          <p:cNvSpPr/>
          <p:nvPr/>
        </p:nvSpPr>
        <p:spPr>
          <a:xfrm>
            <a:off x="539552" y="1626798"/>
            <a:ext cx="616560" cy="63517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BC11CF9A-540E-F2F8-D907-F00563B26904}"/>
              </a:ext>
            </a:extLst>
          </p:cNvPr>
          <p:cNvSpPr/>
          <p:nvPr/>
        </p:nvSpPr>
        <p:spPr>
          <a:xfrm>
            <a:off x="571063" y="2734620"/>
            <a:ext cx="616560" cy="63517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71B7518B-3FC4-47A4-BC72-39903C7D594B}"/>
              </a:ext>
            </a:extLst>
          </p:cNvPr>
          <p:cNvSpPr/>
          <p:nvPr/>
        </p:nvSpPr>
        <p:spPr>
          <a:xfrm>
            <a:off x="539552" y="3842442"/>
            <a:ext cx="616560" cy="63517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2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Gracias</a:t>
            </a:r>
            <a:endParaRPr lang="ko-KR" altLang="en-US" dirty="0"/>
          </a:p>
        </p:txBody>
      </p:sp>
      <p:pic>
        <p:nvPicPr>
          <p:cNvPr id="6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43744DCB-30C0-6654-6D6B-18DD3782A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5" b="27752"/>
          <a:stretch/>
        </p:blipFill>
        <p:spPr bwMode="auto">
          <a:xfrm>
            <a:off x="3347864" y="4587974"/>
            <a:ext cx="244827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Valor ventas totales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4612F8-C2AB-405E-5CCE-0CFC8D2E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79" y="1284369"/>
            <a:ext cx="5247788" cy="3126921"/>
          </a:xfrm>
          <a:prstGeom prst="rect">
            <a:avLst/>
          </a:prstGeom>
        </p:spPr>
      </p:pic>
      <p:sp>
        <p:nvSpPr>
          <p:cNvPr id="38" name="TextBox 14">
            <a:extLst>
              <a:ext uri="{FF2B5EF4-FFF2-40B4-BE49-F238E27FC236}">
                <a16:creationId xmlns:a16="http://schemas.microsoft.com/office/drawing/2014/main" id="{AB25ECB4-CC0F-2395-C4D2-1C37548DC178}"/>
              </a:ext>
            </a:extLst>
          </p:cNvPr>
          <p:cNvSpPr txBox="1"/>
          <p:nvPr/>
        </p:nvSpPr>
        <p:spPr>
          <a:xfrm>
            <a:off x="1224056" y="2305402"/>
            <a:ext cx="20517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Desplome del mercado.</a:t>
            </a:r>
          </a:p>
          <a:p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2005-2011</a:t>
            </a:r>
            <a:endParaRPr lang="es-E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41AE89E6-30B5-A65E-BA65-FF292905AD4B}"/>
              </a:ext>
            </a:extLst>
          </p:cNvPr>
          <p:cNvSpPr txBox="1"/>
          <p:nvPr/>
        </p:nvSpPr>
        <p:spPr>
          <a:xfrm>
            <a:off x="1224055" y="4116207"/>
            <a:ext cx="20517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Repunte</a:t>
            </a:r>
          </a:p>
          <a:p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2018-2020</a:t>
            </a: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7C025D28-A437-CC0E-B064-D256A6173640}"/>
              </a:ext>
            </a:extLst>
          </p:cNvPr>
          <p:cNvSpPr txBox="1"/>
          <p:nvPr/>
        </p:nvSpPr>
        <p:spPr>
          <a:xfrm>
            <a:off x="1224055" y="3210921"/>
            <a:ext cx="20517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Lenta recuperación</a:t>
            </a:r>
          </a:p>
          <a:p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2011-2018</a:t>
            </a:r>
            <a:endParaRPr lang="es-E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5CB9C4DF-0509-BCF7-1595-B77CACF479B5}"/>
              </a:ext>
            </a:extLst>
          </p:cNvPr>
          <p:cNvSpPr/>
          <p:nvPr/>
        </p:nvSpPr>
        <p:spPr>
          <a:xfrm>
            <a:off x="620242" y="2254986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22">
            <a:extLst>
              <a:ext uri="{FF2B5EF4-FFF2-40B4-BE49-F238E27FC236}">
                <a16:creationId xmlns:a16="http://schemas.microsoft.com/office/drawing/2014/main" id="{FD14DB14-A57D-408C-F7F1-B453723CBFCE}"/>
              </a:ext>
            </a:extLst>
          </p:cNvPr>
          <p:cNvSpPr/>
          <p:nvPr/>
        </p:nvSpPr>
        <p:spPr>
          <a:xfrm>
            <a:off x="620242" y="316050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23">
            <a:extLst>
              <a:ext uri="{FF2B5EF4-FFF2-40B4-BE49-F238E27FC236}">
                <a16:creationId xmlns:a16="http://schemas.microsoft.com/office/drawing/2014/main" id="{4B5BB271-3925-A108-E575-5E6E680573C6}"/>
              </a:ext>
            </a:extLst>
          </p:cNvPr>
          <p:cNvSpPr/>
          <p:nvPr/>
        </p:nvSpPr>
        <p:spPr>
          <a:xfrm>
            <a:off x="628506" y="406602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B9531474-6FBA-A148-FCB2-4805932819BA}"/>
              </a:ext>
            </a:extLst>
          </p:cNvPr>
          <p:cNvSpPr/>
          <p:nvPr/>
        </p:nvSpPr>
        <p:spPr>
          <a:xfrm>
            <a:off x="635120" y="1453065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14">
            <a:extLst>
              <a:ext uri="{FF2B5EF4-FFF2-40B4-BE49-F238E27FC236}">
                <a16:creationId xmlns:a16="http://schemas.microsoft.com/office/drawing/2014/main" id="{9F5129D3-F9B9-1F9B-A355-0F7E888FD406}"/>
              </a:ext>
            </a:extLst>
          </p:cNvPr>
          <p:cNvSpPr txBox="1"/>
          <p:nvPr/>
        </p:nvSpPr>
        <p:spPr>
          <a:xfrm>
            <a:off x="1224056" y="1488509"/>
            <a:ext cx="20517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Crecimiento disparado</a:t>
            </a:r>
          </a:p>
          <a:p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2002-2005</a:t>
            </a:r>
            <a:endParaRPr lang="es-E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135">
            <a:extLst>
              <a:ext uri="{FF2B5EF4-FFF2-40B4-BE49-F238E27FC236}">
                <a16:creationId xmlns:a16="http://schemas.microsoft.com/office/drawing/2014/main" id="{A8DDB587-76E6-1DBC-DE8C-005D10FF2819}"/>
              </a:ext>
            </a:extLst>
          </p:cNvPr>
          <p:cNvGrpSpPr/>
          <p:nvPr/>
        </p:nvGrpSpPr>
        <p:grpSpPr>
          <a:xfrm>
            <a:off x="730584" y="2356884"/>
            <a:ext cx="309910" cy="276913"/>
            <a:chOff x="4409936" y="439132"/>
            <a:chExt cx="4384126" cy="3854346"/>
          </a:xfrm>
          <a:solidFill>
            <a:schemeClr val="bg1"/>
          </a:solidFill>
        </p:grpSpPr>
        <p:sp>
          <p:nvSpPr>
            <p:cNvPr id="60" name="Freeform: Shape 136">
              <a:extLst>
                <a:ext uri="{FF2B5EF4-FFF2-40B4-BE49-F238E27FC236}">
                  <a16:creationId xmlns:a16="http://schemas.microsoft.com/office/drawing/2014/main" id="{68E0992B-690F-98A3-6FD6-14B877F48189}"/>
                </a:ext>
              </a:extLst>
            </p:cNvPr>
            <p:cNvSpPr/>
            <p:nvPr/>
          </p:nvSpPr>
          <p:spPr>
            <a:xfrm>
              <a:off x="4409936" y="439132"/>
              <a:ext cx="4384126" cy="3854346"/>
            </a:xfrm>
            <a:custGeom>
              <a:avLst/>
              <a:gdLst>
                <a:gd name="connsiteX0" fmla="*/ 2214184 w 4384126"/>
                <a:gd name="connsiteY0" fmla="*/ 387797 h 3854346"/>
                <a:gd name="connsiteX1" fmla="*/ 496153 w 4384126"/>
                <a:gd name="connsiteY1" fmla="*/ 3461408 h 3854346"/>
                <a:gd name="connsiteX2" fmla="*/ 3932216 w 4384126"/>
                <a:gd name="connsiteY2" fmla="*/ 3461408 h 3854346"/>
                <a:gd name="connsiteX3" fmla="*/ 2192215 w 4384126"/>
                <a:gd name="connsiteY3" fmla="*/ 0 h 3854346"/>
                <a:gd name="connsiteX4" fmla="*/ 2414934 w 4384126"/>
                <a:gd name="connsiteY4" fmla="*/ 128468 h 3854346"/>
                <a:gd name="connsiteX5" fmla="*/ 4349131 w 4384126"/>
                <a:gd name="connsiteY5" fmla="*/ 3467576 h 3854346"/>
                <a:gd name="connsiteX6" fmla="*/ 4126112 w 4384126"/>
                <a:gd name="connsiteY6" fmla="*/ 3854346 h 3854346"/>
                <a:gd name="connsiteX7" fmla="*/ 258060 w 4384126"/>
                <a:gd name="connsiteY7" fmla="*/ 3854346 h 3854346"/>
                <a:gd name="connsiteX8" fmla="*/ 35041 w 4384126"/>
                <a:gd name="connsiteY8" fmla="*/ 3467576 h 3854346"/>
                <a:gd name="connsiteX9" fmla="*/ 1969238 w 4384126"/>
                <a:gd name="connsiteY9" fmla="*/ 128468 h 3854346"/>
                <a:gd name="connsiteX10" fmla="*/ 2192215 w 4384126"/>
                <a:gd name="connsiteY10" fmla="*/ 0 h 385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4126" h="3854346">
                  <a:moveTo>
                    <a:pt x="2214184" y="387797"/>
                  </a:moveTo>
                  <a:lnTo>
                    <a:pt x="496153" y="3461408"/>
                  </a:lnTo>
                  <a:lnTo>
                    <a:pt x="3932216" y="3461408"/>
                  </a:lnTo>
                  <a:close/>
                  <a:moveTo>
                    <a:pt x="2192215" y="0"/>
                  </a:moveTo>
                  <a:cubicBezTo>
                    <a:pt x="2278845" y="0"/>
                    <a:pt x="2365432" y="42823"/>
                    <a:pt x="2414934" y="128468"/>
                  </a:cubicBezTo>
                  <a:lnTo>
                    <a:pt x="4349131" y="3467576"/>
                  </a:lnTo>
                  <a:cubicBezTo>
                    <a:pt x="4448478" y="3639549"/>
                    <a:pt x="4324466" y="3854346"/>
                    <a:pt x="4126112" y="3854346"/>
                  </a:cubicBezTo>
                  <a:lnTo>
                    <a:pt x="258060" y="3854346"/>
                  </a:lnTo>
                  <a:cubicBezTo>
                    <a:pt x="59365" y="3854346"/>
                    <a:pt x="-64306" y="3639206"/>
                    <a:pt x="35041" y="3467576"/>
                  </a:cubicBezTo>
                  <a:lnTo>
                    <a:pt x="1969238" y="128468"/>
                  </a:lnTo>
                  <a:cubicBezTo>
                    <a:pt x="2018912" y="42823"/>
                    <a:pt x="2105585" y="0"/>
                    <a:pt x="2192215" y="0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137">
              <a:extLst>
                <a:ext uri="{FF2B5EF4-FFF2-40B4-BE49-F238E27FC236}">
                  <a16:creationId xmlns:a16="http://schemas.microsoft.com/office/drawing/2014/main" id="{AB36D3F9-9335-7A35-795D-0731236FFF31}"/>
                </a:ext>
              </a:extLst>
            </p:cNvPr>
            <p:cNvSpPr/>
            <p:nvPr/>
          </p:nvSpPr>
          <p:spPr>
            <a:xfrm>
              <a:off x="5116432" y="1796425"/>
              <a:ext cx="2751375" cy="1990720"/>
            </a:xfrm>
            <a:custGeom>
              <a:avLst/>
              <a:gdLst>
                <a:gd name="connsiteX0" fmla="*/ 1945160 w 2751375"/>
                <a:gd name="connsiteY0" fmla="*/ 1416217 h 1990720"/>
                <a:gd name="connsiteX1" fmla="*/ 2033203 w 2751375"/>
                <a:gd name="connsiteY1" fmla="*/ 1458354 h 1990720"/>
                <a:gd name="connsiteX2" fmla="*/ 2061980 w 2751375"/>
                <a:gd name="connsiteY2" fmla="*/ 1492269 h 1990720"/>
                <a:gd name="connsiteX3" fmla="*/ 2037657 w 2751375"/>
                <a:gd name="connsiteY3" fmla="*/ 1606690 h 1990720"/>
                <a:gd name="connsiteX4" fmla="*/ 1954410 w 2751375"/>
                <a:gd name="connsiteY4" fmla="*/ 1620735 h 1990720"/>
                <a:gd name="connsiteX5" fmla="*/ 1879385 w 2751375"/>
                <a:gd name="connsiteY5" fmla="*/ 1550507 h 1990720"/>
                <a:gd name="connsiteX6" fmla="*/ 1875617 w 2751375"/>
                <a:gd name="connsiteY6" fmla="*/ 1509398 h 1990720"/>
                <a:gd name="connsiteX7" fmla="*/ 1900283 w 2751375"/>
                <a:gd name="connsiteY7" fmla="*/ 1433688 h 1990720"/>
                <a:gd name="connsiteX8" fmla="*/ 1945160 w 2751375"/>
                <a:gd name="connsiteY8" fmla="*/ 1416217 h 1990720"/>
                <a:gd name="connsiteX9" fmla="*/ 2474700 w 2751375"/>
                <a:gd name="connsiteY9" fmla="*/ 1294859 h 1990720"/>
                <a:gd name="connsiteX10" fmla="*/ 2552550 w 2751375"/>
                <a:gd name="connsiteY10" fmla="*/ 1310361 h 1990720"/>
                <a:gd name="connsiteX11" fmla="*/ 2702600 w 2751375"/>
                <a:gd name="connsiteY11" fmla="*/ 1443966 h 1990720"/>
                <a:gd name="connsiteX12" fmla="*/ 2746107 w 2751375"/>
                <a:gd name="connsiteY12" fmla="*/ 1597099 h 1990720"/>
                <a:gd name="connsiteX13" fmla="*/ 2743024 w 2751375"/>
                <a:gd name="connsiteY13" fmla="*/ 1746805 h 1990720"/>
                <a:gd name="connsiteX14" fmla="*/ 2718015 w 2751375"/>
                <a:gd name="connsiteY14" fmla="*/ 1790656 h 1990720"/>
                <a:gd name="connsiteX15" fmla="*/ 2677935 w 2751375"/>
                <a:gd name="connsiteY15" fmla="*/ 1827996 h 1990720"/>
                <a:gd name="connsiteX16" fmla="*/ 2573791 w 2751375"/>
                <a:gd name="connsiteY16" fmla="*/ 1863624 h 1990720"/>
                <a:gd name="connsiteX17" fmla="*/ 2552894 w 2751375"/>
                <a:gd name="connsiteY17" fmla="*/ 1861226 h 1990720"/>
                <a:gd name="connsiteX18" fmla="*/ 2455601 w 2751375"/>
                <a:gd name="connsiteY18" fmla="*/ 1872874 h 1990720"/>
                <a:gd name="connsiteX19" fmla="*/ 2316858 w 2751375"/>
                <a:gd name="connsiteY19" fmla="*/ 1851635 h 1990720"/>
                <a:gd name="connsiteX20" fmla="*/ 2207573 w 2751375"/>
                <a:gd name="connsiteY20" fmla="*/ 1764619 h 1990720"/>
                <a:gd name="connsiteX21" fmla="*/ 2143169 w 2751375"/>
                <a:gd name="connsiteY21" fmla="*/ 1605663 h 1990720"/>
                <a:gd name="connsiteX22" fmla="*/ 2204833 w 2751375"/>
                <a:gd name="connsiteY22" fmla="*/ 1401486 h 1990720"/>
                <a:gd name="connsiteX23" fmla="*/ 2395307 w 2751375"/>
                <a:gd name="connsiteY23" fmla="*/ 1295288 h 1990720"/>
                <a:gd name="connsiteX24" fmla="*/ 2474700 w 2751375"/>
                <a:gd name="connsiteY24" fmla="*/ 1294859 h 1990720"/>
                <a:gd name="connsiteX25" fmla="*/ 1774899 w 2751375"/>
                <a:gd name="connsiteY25" fmla="*/ 1047945 h 1990720"/>
                <a:gd name="connsiteX26" fmla="*/ 1788602 w 2751375"/>
                <a:gd name="connsiteY26" fmla="*/ 1047945 h 1990720"/>
                <a:gd name="connsiteX27" fmla="*/ 1881441 w 2751375"/>
                <a:gd name="connsiteY27" fmla="*/ 1110295 h 1990720"/>
                <a:gd name="connsiteX28" fmla="*/ 1895828 w 2751375"/>
                <a:gd name="connsiteY28" fmla="*/ 1178467 h 1990720"/>
                <a:gd name="connsiteX29" fmla="*/ 1847183 w 2751375"/>
                <a:gd name="connsiteY29" fmla="*/ 1262399 h 1990720"/>
                <a:gd name="connsiteX30" fmla="*/ 1776269 w 2751375"/>
                <a:gd name="connsiteY30" fmla="*/ 1302481 h 1990720"/>
                <a:gd name="connsiteX31" fmla="*/ 1709466 w 2751375"/>
                <a:gd name="connsiteY31" fmla="*/ 1281584 h 1990720"/>
                <a:gd name="connsiteX32" fmla="*/ 1696105 w 2751375"/>
                <a:gd name="connsiteY32" fmla="*/ 1266510 h 1990720"/>
                <a:gd name="connsiteX33" fmla="*/ 1660134 w 2751375"/>
                <a:gd name="connsiteY33" fmla="*/ 1186004 h 1990720"/>
                <a:gd name="connsiteX34" fmla="*/ 1678291 w 2751375"/>
                <a:gd name="connsiteY34" fmla="*/ 1150033 h 1990720"/>
                <a:gd name="connsiteX35" fmla="*/ 1695078 w 2751375"/>
                <a:gd name="connsiteY35" fmla="*/ 1106868 h 1990720"/>
                <a:gd name="connsiteX36" fmla="*/ 1695420 w 2751375"/>
                <a:gd name="connsiteY36" fmla="*/ 1089739 h 1990720"/>
                <a:gd name="connsiteX37" fmla="*/ 1739271 w 2751375"/>
                <a:gd name="connsiteY37" fmla="*/ 1048288 h 1990720"/>
                <a:gd name="connsiteX38" fmla="*/ 1774899 w 2751375"/>
                <a:gd name="connsiteY38" fmla="*/ 1047945 h 1990720"/>
                <a:gd name="connsiteX39" fmla="*/ 2325294 w 2751375"/>
                <a:gd name="connsiteY39" fmla="*/ 944358 h 1990720"/>
                <a:gd name="connsiteX40" fmla="*/ 2385374 w 2751375"/>
                <a:gd name="connsiteY40" fmla="*/ 971893 h 1990720"/>
                <a:gd name="connsiteX41" fmla="*/ 2451149 w 2751375"/>
                <a:gd name="connsiteY41" fmla="*/ 1106868 h 1990720"/>
                <a:gd name="connsiteX42" fmla="*/ 2451834 w 2751375"/>
                <a:gd name="connsiteY42" fmla="*/ 1113720 h 1990720"/>
                <a:gd name="connsiteX43" fmla="*/ 2429908 w 2751375"/>
                <a:gd name="connsiteY43" fmla="*/ 1217522 h 1990720"/>
                <a:gd name="connsiteX44" fmla="*/ 2368929 w 2751375"/>
                <a:gd name="connsiteY44" fmla="*/ 1251094 h 1990720"/>
                <a:gd name="connsiteX45" fmla="*/ 2336728 w 2751375"/>
                <a:gd name="connsiteY45" fmla="*/ 1251094 h 1990720"/>
                <a:gd name="connsiteX46" fmla="*/ 2209974 w 2751375"/>
                <a:gd name="connsiteY46" fmla="*/ 1228484 h 1990720"/>
                <a:gd name="connsiteX47" fmla="*/ 2152420 w 2751375"/>
                <a:gd name="connsiteY47" fmla="*/ 1148321 h 1990720"/>
                <a:gd name="connsiteX48" fmla="*/ 2149680 w 2751375"/>
                <a:gd name="connsiteY48" fmla="*/ 1041093 h 1990720"/>
                <a:gd name="connsiteX49" fmla="*/ 2195928 w 2751375"/>
                <a:gd name="connsiteY49" fmla="*/ 986281 h 1990720"/>
                <a:gd name="connsiteX50" fmla="*/ 2260333 w 2751375"/>
                <a:gd name="connsiteY50" fmla="*/ 955106 h 1990720"/>
                <a:gd name="connsiteX51" fmla="*/ 2325294 w 2751375"/>
                <a:gd name="connsiteY51" fmla="*/ 944358 h 1990720"/>
                <a:gd name="connsiteX52" fmla="*/ 1425811 w 2751375"/>
                <a:gd name="connsiteY52" fmla="*/ 538189 h 1990720"/>
                <a:gd name="connsiteX53" fmla="*/ 1479595 w 2751375"/>
                <a:gd name="connsiteY53" fmla="*/ 563540 h 1990720"/>
                <a:gd name="connsiteX54" fmla="*/ 1492955 w 2751375"/>
                <a:gd name="connsiteY54" fmla="*/ 613557 h 1990720"/>
                <a:gd name="connsiteX55" fmla="*/ 1491584 w 2751375"/>
                <a:gd name="connsiteY55" fmla="*/ 626232 h 1990720"/>
                <a:gd name="connsiteX56" fmla="*/ 1429921 w 2751375"/>
                <a:gd name="connsiteY56" fmla="*/ 675907 h 1990720"/>
                <a:gd name="connsiteX57" fmla="*/ 1407310 w 2751375"/>
                <a:gd name="connsiteY57" fmla="*/ 656037 h 1990720"/>
                <a:gd name="connsiteX58" fmla="*/ 1401145 w 2751375"/>
                <a:gd name="connsiteY58" fmla="*/ 629657 h 1990720"/>
                <a:gd name="connsiteX59" fmla="*/ 1400118 w 2751375"/>
                <a:gd name="connsiteY59" fmla="*/ 568336 h 1990720"/>
                <a:gd name="connsiteX60" fmla="*/ 1425811 w 2751375"/>
                <a:gd name="connsiteY60" fmla="*/ 538189 h 1990720"/>
                <a:gd name="connsiteX61" fmla="*/ 1736359 w 2751375"/>
                <a:gd name="connsiteY61" fmla="*/ 492711 h 1990720"/>
                <a:gd name="connsiteX62" fmla="*/ 1763593 w 2751375"/>
                <a:gd name="connsiteY62" fmla="*/ 501533 h 1990720"/>
                <a:gd name="connsiteX63" fmla="*/ 1872534 w 2751375"/>
                <a:gd name="connsiteY63" fmla="*/ 539902 h 1990720"/>
                <a:gd name="connsiteX64" fmla="*/ 1910560 w 2751375"/>
                <a:gd name="connsiteY64" fmla="*/ 553604 h 1990720"/>
                <a:gd name="connsiteX65" fmla="*/ 1963317 w 2751375"/>
                <a:gd name="connsiteY65" fmla="*/ 588205 h 1990720"/>
                <a:gd name="connsiteX66" fmla="*/ 1995519 w 2751375"/>
                <a:gd name="connsiteY66" fmla="*/ 664258 h 1990720"/>
                <a:gd name="connsiteX67" fmla="*/ 1999630 w 2751375"/>
                <a:gd name="connsiteY67" fmla="*/ 713588 h 1990720"/>
                <a:gd name="connsiteX68" fmla="*/ 2021898 w 2751375"/>
                <a:gd name="connsiteY68" fmla="*/ 767715 h 1990720"/>
                <a:gd name="connsiteX69" fmla="*/ 2043822 w 2751375"/>
                <a:gd name="connsiteY69" fmla="*/ 822186 h 1990720"/>
                <a:gd name="connsiteX70" fmla="*/ 2017444 w 2751375"/>
                <a:gd name="connsiteY70" fmla="*/ 860897 h 1990720"/>
                <a:gd name="connsiteX71" fmla="*/ 1938309 w 2751375"/>
                <a:gd name="connsiteY71" fmla="*/ 924274 h 1990720"/>
                <a:gd name="connsiteX72" fmla="*/ 1908162 w 2751375"/>
                <a:gd name="connsiteY72" fmla="*/ 967781 h 1990720"/>
                <a:gd name="connsiteX73" fmla="*/ 1821832 w 2751375"/>
                <a:gd name="connsiteY73" fmla="*/ 1014716 h 1990720"/>
                <a:gd name="connsiteX74" fmla="*/ 1748178 w 2751375"/>
                <a:gd name="connsiteY74" fmla="*/ 1005465 h 1990720"/>
                <a:gd name="connsiteX75" fmla="*/ 1671783 w 2751375"/>
                <a:gd name="connsiteY75" fmla="*/ 982170 h 1990720"/>
                <a:gd name="connsiteX76" fmla="*/ 1606007 w 2751375"/>
                <a:gd name="connsiteY76" fmla="*/ 902691 h 1990720"/>
                <a:gd name="connsiteX77" fmla="*/ 1584768 w 2751375"/>
                <a:gd name="connsiteY77" fmla="*/ 811567 h 1990720"/>
                <a:gd name="connsiteX78" fmla="*/ 1564898 w 2751375"/>
                <a:gd name="connsiteY78" fmla="*/ 759151 h 1990720"/>
                <a:gd name="connsiteX79" fmla="*/ 1589907 w 2751375"/>
                <a:gd name="connsiteY79" fmla="*/ 648498 h 1990720"/>
                <a:gd name="connsiteX80" fmla="*/ 1654311 w 2751375"/>
                <a:gd name="connsiteY80" fmla="*/ 558401 h 1990720"/>
                <a:gd name="connsiteX81" fmla="*/ 1708095 w 2751375"/>
                <a:gd name="connsiteY81" fmla="*/ 503931 h 1990720"/>
                <a:gd name="connsiteX82" fmla="*/ 1736359 w 2751375"/>
                <a:gd name="connsiteY82" fmla="*/ 492711 h 1990720"/>
                <a:gd name="connsiteX83" fmla="*/ 1455598 w 2751375"/>
                <a:gd name="connsiteY83" fmla="*/ 281636 h 1990720"/>
                <a:gd name="connsiteX84" fmla="*/ 1479251 w 2751375"/>
                <a:gd name="connsiteY84" fmla="*/ 283996 h 1990720"/>
                <a:gd name="connsiteX85" fmla="*/ 1552221 w 2751375"/>
                <a:gd name="connsiteY85" fmla="*/ 323393 h 1990720"/>
                <a:gd name="connsiteX86" fmla="*/ 1565581 w 2751375"/>
                <a:gd name="connsiteY86" fmla="*/ 399103 h 1990720"/>
                <a:gd name="connsiteX87" fmla="*/ 1493298 w 2751375"/>
                <a:gd name="connsiteY87" fmla="*/ 474811 h 1990720"/>
                <a:gd name="connsiteX88" fmla="*/ 1407311 w 2751375"/>
                <a:gd name="connsiteY88" fmla="*/ 441239 h 1990720"/>
                <a:gd name="connsiteX89" fmla="*/ 1402172 w 2751375"/>
                <a:gd name="connsiteY89" fmla="*/ 409038 h 1990720"/>
                <a:gd name="connsiteX90" fmla="*/ 1411422 w 2751375"/>
                <a:gd name="connsiteY90" fmla="*/ 324078 h 1990720"/>
                <a:gd name="connsiteX91" fmla="*/ 1455598 w 2751375"/>
                <a:gd name="connsiteY91" fmla="*/ 281636 h 1990720"/>
                <a:gd name="connsiteX92" fmla="*/ 1375794 w 2751375"/>
                <a:gd name="connsiteY92" fmla="*/ 137030 h 1990720"/>
                <a:gd name="connsiteX93" fmla="*/ 1391897 w 2751375"/>
                <a:gd name="connsiteY93" fmla="*/ 142513 h 1990720"/>
                <a:gd name="connsiteX94" fmla="*/ 1404572 w 2751375"/>
                <a:gd name="connsiteY94" fmla="*/ 269265 h 1990720"/>
                <a:gd name="connsiteX95" fmla="*/ 1369971 w 2751375"/>
                <a:gd name="connsiteY95" fmla="*/ 281255 h 1990720"/>
                <a:gd name="connsiteX96" fmla="*/ 1345305 w 2751375"/>
                <a:gd name="connsiteY96" fmla="*/ 275090 h 1990720"/>
                <a:gd name="connsiteX97" fmla="*/ 1288780 w 2751375"/>
                <a:gd name="connsiteY97" fmla="*/ 197666 h 1990720"/>
                <a:gd name="connsiteX98" fmla="*/ 1331260 w 2751375"/>
                <a:gd name="connsiteY98" fmla="*/ 155530 h 1990720"/>
                <a:gd name="connsiteX99" fmla="*/ 1359694 w 2751375"/>
                <a:gd name="connsiteY99" fmla="*/ 143540 h 1990720"/>
                <a:gd name="connsiteX100" fmla="*/ 1375794 w 2751375"/>
                <a:gd name="connsiteY100" fmla="*/ 137030 h 1990720"/>
                <a:gd name="connsiteX101" fmla="*/ 1156544 w 2751375"/>
                <a:gd name="connsiteY101" fmla="*/ 0 h 1990720"/>
                <a:gd name="connsiteX102" fmla="*/ 1183951 w 2751375"/>
                <a:gd name="connsiteY102" fmla="*/ 61321 h 1990720"/>
                <a:gd name="connsiteX103" fmla="*/ 1187034 w 2751375"/>
                <a:gd name="connsiteY103" fmla="*/ 93524 h 1990720"/>
                <a:gd name="connsiteX104" fmla="*/ 1210329 w 2751375"/>
                <a:gd name="connsiteY104" fmla="*/ 131208 h 1990720"/>
                <a:gd name="connsiteX105" fmla="*/ 1259661 w 2751375"/>
                <a:gd name="connsiteY105" fmla="*/ 193214 h 1990720"/>
                <a:gd name="connsiteX106" fmla="*/ 1317215 w 2751375"/>
                <a:gd name="connsiteY106" fmla="*/ 301125 h 1990720"/>
                <a:gd name="connsiteX107" fmla="*/ 1320982 w 2751375"/>
                <a:gd name="connsiteY107" fmla="*/ 312089 h 1990720"/>
                <a:gd name="connsiteX108" fmla="*/ 1351472 w 2751375"/>
                <a:gd name="connsiteY108" fmla="*/ 438157 h 1990720"/>
                <a:gd name="connsiteX109" fmla="*/ 1365174 w 2751375"/>
                <a:gd name="connsiteY109" fmla="*/ 553949 h 1990720"/>
                <a:gd name="connsiteX110" fmla="*/ 1382304 w 2751375"/>
                <a:gd name="connsiteY110" fmla="*/ 632399 h 1990720"/>
                <a:gd name="connsiteX111" fmla="*/ 1391212 w 2751375"/>
                <a:gd name="connsiteY111" fmla="*/ 676934 h 1990720"/>
                <a:gd name="connsiteX112" fmla="*/ 1384017 w 2751375"/>
                <a:gd name="connsiteY112" fmla="*/ 739626 h 1990720"/>
                <a:gd name="connsiteX113" fmla="*/ 1393266 w 2751375"/>
                <a:gd name="connsiteY113" fmla="*/ 792726 h 1990720"/>
                <a:gd name="connsiteX114" fmla="*/ 1508716 w 2751375"/>
                <a:gd name="connsiteY114" fmla="*/ 1116461 h 1990720"/>
                <a:gd name="connsiteX115" fmla="*/ 1553936 w 2751375"/>
                <a:gd name="connsiteY115" fmla="*/ 1191829 h 1990720"/>
                <a:gd name="connsiteX116" fmla="*/ 1570722 w 2751375"/>
                <a:gd name="connsiteY116" fmla="*/ 1211356 h 1990720"/>
                <a:gd name="connsiteX117" fmla="*/ 1613544 w 2751375"/>
                <a:gd name="connsiteY117" fmla="*/ 1342220 h 1990720"/>
                <a:gd name="connsiteX118" fmla="*/ 1612175 w 2751375"/>
                <a:gd name="connsiteY118" fmla="*/ 1407311 h 1990720"/>
                <a:gd name="connsiteX119" fmla="*/ 1638553 w 2751375"/>
                <a:gd name="connsiteY119" fmla="*/ 1473428 h 1990720"/>
                <a:gd name="connsiteX120" fmla="*/ 1780038 w 2751375"/>
                <a:gd name="connsiteY120" fmla="*/ 1622449 h 1990720"/>
                <a:gd name="connsiteX121" fmla="*/ 1955780 w 2751375"/>
                <a:gd name="connsiteY121" fmla="*/ 1858143 h 1990720"/>
                <a:gd name="connsiteX122" fmla="*/ 2015046 w 2751375"/>
                <a:gd name="connsiteY122" fmla="*/ 1990720 h 1990720"/>
                <a:gd name="connsiteX123" fmla="*/ 0 w 2751375"/>
                <a:gd name="connsiteY123" fmla="*/ 1990720 h 1990720"/>
                <a:gd name="connsiteX124" fmla="*/ 1156544 w 2751375"/>
                <a:gd name="connsiteY124" fmla="*/ 0 h 199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375" h="1990720">
                  <a:moveTo>
                    <a:pt x="1945160" y="1416217"/>
                  </a:moveTo>
                  <a:cubicBezTo>
                    <a:pt x="1980788" y="1417588"/>
                    <a:pt x="2012649" y="1425124"/>
                    <a:pt x="2033203" y="1458354"/>
                  </a:cubicBezTo>
                  <a:cubicBezTo>
                    <a:pt x="2041083" y="1471030"/>
                    <a:pt x="2051702" y="1481307"/>
                    <a:pt x="2061980" y="1492269"/>
                  </a:cubicBezTo>
                  <a:cubicBezTo>
                    <a:pt x="2093840" y="1525841"/>
                    <a:pt x="2079451" y="1588533"/>
                    <a:pt x="2037657" y="1606690"/>
                  </a:cubicBezTo>
                  <a:cubicBezTo>
                    <a:pt x="2010935" y="1618338"/>
                    <a:pt x="1983186" y="1622790"/>
                    <a:pt x="1954410" y="1620735"/>
                  </a:cubicBezTo>
                  <a:cubicBezTo>
                    <a:pt x="1913301" y="1617994"/>
                    <a:pt x="1884867" y="1591616"/>
                    <a:pt x="1879385" y="1550507"/>
                  </a:cubicBezTo>
                  <a:cubicBezTo>
                    <a:pt x="1877673" y="1536803"/>
                    <a:pt x="1876986" y="1523101"/>
                    <a:pt x="1875617" y="1509398"/>
                  </a:cubicBezTo>
                  <a:cubicBezTo>
                    <a:pt x="1876302" y="1481649"/>
                    <a:pt x="1878015" y="1454585"/>
                    <a:pt x="1900283" y="1433688"/>
                  </a:cubicBezTo>
                  <a:cubicBezTo>
                    <a:pt x="1912959" y="1421698"/>
                    <a:pt x="1927346" y="1415532"/>
                    <a:pt x="1945160" y="1416217"/>
                  </a:cubicBezTo>
                  <a:close/>
                  <a:moveTo>
                    <a:pt x="2474700" y="1294859"/>
                  </a:moveTo>
                  <a:cubicBezTo>
                    <a:pt x="2500907" y="1297600"/>
                    <a:pt x="2526857" y="1302996"/>
                    <a:pt x="2552550" y="1310361"/>
                  </a:cubicBezTo>
                  <a:cubicBezTo>
                    <a:pt x="2623806" y="1330916"/>
                    <a:pt x="2667658" y="1381960"/>
                    <a:pt x="2702600" y="1443966"/>
                  </a:cubicBezTo>
                  <a:cubicBezTo>
                    <a:pt x="2729664" y="1491585"/>
                    <a:pt x="2739941" y="1543656"/>
                    <a:pt x="2746107" y="1597099"/>
                  </a:cubicBezTo>
                  <a:cubicBezTo>
                    <a:pt x="2751932" y="1647115"/>
                    <a:pt x="2755357" y="1697132"/>
                    <a:pt x="2743024" y="1746805"/>
                  </a:cubicBezTo>
                  <a:cubicBezTo>
                    <a:pt x="2738914" y="1763592"/>
                    <a:pt x="2731377" y="1778665"/>
                    <a:pt x="2718015" y="1790656"/>
                  </a:cubicBezTo>
                  <a:cubicBezTo>
                    <a:pt x="2704313" y="1802645"/>
                    <a:pt x="2690268" y="1814636"/>
                    <a:pt x="2677935" y="1827996"/>
                  </a:cubicBezTo>
                  <a:cubicBezTo>
                    <a:pt x="2649157" y="1858143"/>
                    <a:pt x="2613529" y="1867051"/>
                    <a:pt x="2573791" y="1863624"/>
                  </a:cubicBezTo>
                  <a:cubicBezTo>
                    <a:pt x="2566597" y="1861912"/>
                    <a:pt x="2559745" y="1861568"/>
                    <a:pt x="2552894" y="1861226"/>
                  </a:cubicBezTo>
                  <a:cubicBezTo>
                    <a:pt x="2519663" y="1858485"/>
                    <a:pt x="2487804" y="1861912"/>
                    <a:pt x="2455601" y="1872874"/>
                  </a:cubicBezTo>
                  <a:cubicBezTo>
                    <a:pt x="2406955" y="1889317"/>
                    <a:pt x="2360021" y="1876642"/>
                    <a:pt x="2316858" y="1851635"/>
                  </a:cubicBezTo>
                  <a:cubicBezTo>
                    <a:pt x="2276089" y="1827996"/>
                    <a:pt x="2239092" y="1798877"/>
                    <a:pt x="2207573" y="1764619"/>
                  </a:cubicBezTo>
                  <a:cubicBezTo>
                    <a:pt x="2167151" y="1720427"/>
                    <a:pt x="2142827" y="1668012"/>
                    <a:pt x="2143169" y="1605663"/>
                  </a:cubicBezTo>
                  <a:cubicBezTo>
                    <a:pt x="2143854" y="1531324"/>
                    <a:pt x="2162012" y="1462809"/>
                    <a:pt x="2204833" y="1401486"/>
                  </a:cubicBezTo>
                  <a:cubicBezTo>
                    <a:pt x="2251082" y="1335368"/>
                    <a:pt x="2317542" y="1304536"/>
                    <a:pt x="2395307" y="1295288"/>
                  </a:cubicBezTo>
                  <a:cubicBezTo>
                    <a:pt x="2422028" y="1292033"/>
                    <a:pt x="2448492" y="1292119"/>
                    <a:pt x="2474700" y="1294859"/>
                  </a:cubicBezTo>
                  <a:close/>
                  <a:moveTo>
                    <a:pt x="1774899" y="1047945"/>
                  </a:moveTo>
                  <a:cubicBezTo>
                    <a:pt x="1779352" y="1047945"/>
                    <a:pt x="1784148" y="1048288"/>
                    <a:pt x="1788602" y="1047945"/>
                  </a:cubicBezTo>
                  <a:cubicBezTo>
                    <a:pt x="1839988" y="1042464"/>
                    <a:pt x="1864312" y="1066102"/>
                    <a:pt x="1881441" y="1110295"/>
                  </a:cubicBezTo>
                  <a:cubicBezTo>
                    <a:pt x="1890005" y="1132219"/>
                    <a:pt x="1894459" y="1155172"/>
                    <a:pt x="1895828" y="1178467"/>
                  </a:cubicBezTo>
                  <a:cubicBezTo>
                    <a:pt x="1897884" y="1216493"/>
                    <a:pt x="1878699" y="1243215"/>
                    <a:pt x="1847183" y="1262399"/>
                  </a:cubicBezTo>
                  <a:cubicBezTo>
                    <a:pt x="1823888" y="1276445"/>
                    <a:pt x="1799221" y="1288093"/>
                    <a:pt x="1776269" y="1302481"/>
                  </a:cubicBezTo>
                  <a:cubicBezTo>
                    <a:pt x="1747835" y="1320295"/>
                    <a:pt x="1723511" y="1311388"/>
                    <a:pt x="1709466" y="1281584"/>
                  </a:cubicBezTo>
                  <a:cubicBezTo>
                    <a:pt x="1706384" y="1274732"/>
                    <a:pt x="1700901" y="1270964"/>
                    <a:pt x="1696105" y="1266510"/>
                  </a:cubicBezTo>
                  <a:cubicBezTo>
                    <a:pt x="1673496" y="1244585"/>
                    <a:pt x="1654996" y="1220605"/>
                    <a:pt x="1660134" y="1186004"/>
                  </a:cubicBezTo>
                  <a:cubicBezTo>
                    <a:pt x="1662190" y="1171959"/>
                    <a:pt x="1668700" y="1159968"/>
                    <a:pt x="1678291" y="1150033"/>
                  </a:cubicBezTo>
                  <a:cubicBezTo>
                    <a:pt x="1690281" y="1137700"/>
                    <a:pt x="1694735" y="1123313"/>
                    <a:pt x="1695078" y="1106868"/>
                  </a:cubicBezTo>
                  <a:cubicBezTo>
                    <a:pt x="1695078" y="1101045"/>
                    <a:pt x="1695078" y="1095564"/>
                    <a:pt x="1695420" y="1089739"/>
                  </a:cubicBezTo>
                  <a:cubicBezTo>
                    <a:pt x="1698160" y="1060963"/>
                    <a:pt x="1710493" y="1049316"/>
                    <a:pt x="1739271" y="1048288"/>
                  </a:cubicBezTo>
                  <a:cubicBezTo>
                    <a:pt x="1750918" y="1047603"/>
                    <a:pt x="1762909" y="1047945"/>
                    <a:pt x="1774899" y="1047945"/>
                  </a:cubicBezTo>
                  <a:close/>
                  <a:moveTo>
                    <a:pt x="2325294" y="944358"/>
                  </a:moveTo>
                  <a:cubicBezTo>
                    <a:pt x="2346919" y="947398"/>
                    <a:pt x="2367731" y="956819"/>
                    <a:pt x="2385374" y="971893"/>
                  </a:cubicBezTo>
                  <a:cubicBezTo>
                    <a:pt x="2427510" y="1007521"/>
                    <a:pt x="2450463" y="1051714"/>
                    <a:pt x="2451149" y="1106868"/>
                  </a:cubicBezTo>
                  <a:cubicBezTo>
                    <a:pt x="2451149" y="1109266"/>
                    <a:pt x="2451149" y="1111665"/>
                    <a:pt x="2451834" y="1113720"/>
                  </a:cubicBezTo>
                  <a:cubicBezTo>
                    <a:pt x="2468963" y="1153460"/>
                    <a:pt x="2448066" y="1185319"/>
                    <a:pt x="2429908" y="1217522"/>
                  </a:cubicBezTo>
                  <a:cubicBezTo>
                    <a:pt x="2416548" y="1240817"/>
                    <a:pt x="2396336" y="1252464"/>
                    <a:pt x="2368929" y="1251094"/>
                  </a:cubicBezTo>
                  <a:cubicBezTo>
                    <a:pt x="2358652" y="1250752"/>
                    <a:pt x="2347690" y="1251094"/>
                    <a:pt x="2336728" y="1251094"/>
                  </a:cubicBezTo>
                  <a:cubicBezTo>
                    <a:pt x="2293221" y="1251094"/>
                    <a:pt x="2250056" y="1247669"/>
                    <a:pt x="2209974" y="1228484"/>
                  </a:cubicBezTo>
                  <a:cubicBezTo>
                    <a:pt x="2176059" y="1212383"/>
                    <a:pt x="2155161" y="1187375"/>
                    <a:pt x="2152420" y="1148321"/>
                  </a:cubicBezTo>
                  <a:cubicBezTo>
                    <a:pt x="2150022" y="1112692"/>
                    <a:pt x="2143514" y="1077064"/>
                    <a:pt x="2149680" y="1041093"/>
                  </a:cubicBezTo>
                  <a:cubicBezTo>
                    <a:pt x="2154476" y="1013344"/>
                    <a:pt x="2167152" y="994161"/>
                    <a:pt x="2195928" y="986281"/>
                  </a:cubicBezTo>
                  <a:cubicBezTo>
                    <a:pt x="2219223" y="980114"/>
                    <a:pt x="2238750" y="965727"/>
                    <a:pt x="2260333" y="955106"/>
                  </a:cubicBezTo>
                  <a:cubicBezTo>
                    <a:pt x="2281230" y="944657"/>
                    <a:pt x="2303669" y="941317"/>
                    <a:pt x="2325294" y="944358"/>
                  </a:cubicBezTo>
                  <a:close/>
                  <a:moveTo>
                    <a:pt x="1425811" y="538189"/>
                  </a:moveTo>
                  <a:cubicBezTo>
                    <a:pt x="1447392" y="537504"/>
                    <a:pt x="1468289" y="541274"/>
                    <a:pt x="1479595" y="563540"/>
                  </a:cubicBezTo>
                  <a:cubicBezTo>
                    <a:pt x="1487816" y="579985"/>
                    <a:pt x="1488843" y="598483"/>
                    <a:pt x="1492955" y="613557"/>
                  </a:cubicBezTo>
                  <a:cubicBezTo>
                    <a:pt x="1492270" y="619380"/>
                    <a:pt x="1492270" y="623149"/>
                    <a:pt x="1491584" y="626232"/>
                  </a:cubicBezTo>
                  <a:cubicBezTo>
                    <a:pt x="1488159" y="638223"/>
                    <a:pt x="1442596" y="674536"/>
                    <a:pt x="1429921" y="675907"/>
                  </a:cubicBezTo>
                  <a:cubicBezTo>
                    <a:pt x="1415189" y="677276"/>
                    <a:pt x="1409024" y="669055"/>
                    <a:pt x="1407310" y="656037"/>
                  </a:cubicBezTo>
                  <a:cubicBezTo>
                    <a:pt x="1406283" y="646787"/>
                    <a:pt x="1405599" y="637881"/>
                    <a:pt x="1401145" y="629657"/>
                  </a:cubicBezTo>
                  <a:cubicBezTo>
                    <a:pt x="1390525" y="609445"/>
                    <a:pt x="1392237" y="588891"/>
                    <a:pt x="1400118" y="568336"/>
                  </a:cubicBezTo>
                  <a:cubicBezTo>
                    <a:pt x="1405256" y="555661"/>
                    <a:pt x="1407997" y="538876"/>
                    <a:pt x="1425811" y="538189"/>
                  </a:cubicBezTo>
                  <a:close/>
                  <a:moveTo>
                    <a:pt x="1736359" y="492711"/>
                  </a:moveTo>
                  <a:cubicBezTo>
                    <a:pt x="1745779" y="492197"/>
                    <a:pt x="1755029" y="495024"/>
                    <a:pt x="1763593" y="501533"/>
                  </a:cubicBezTo>
                  <a:cubicBezTo>
                    <a:pt x="1796139" y="526540"/>
                    <a:pt x="1829711" y="544012"/>
                    <a:pt x="1872534" y="539902"/>
                  </a:cubicBezTo>
                  <a:cubicBezTo>
                    <a:pt x="1885551" y="538531"/>
                    <a:pt x="1898569" y="547096"/>
                    <a:pt x="1910560" y="553604"/>
                  </a:cubicBezTo>
                  <a:cubicBezTo>
                    <a:pt x="1929059" y="563539"/>
                    <a:pt x="1945846" y="576557"/>
                    <a:pt x="1963317" y="588205"/>
                  </a:cubicBezTo>
                  <a:cubicBezTo>
                    <a:pt x="1989353" y="605677"/>
                    <a:pt x="1992778" y="635480"/>
                    <a:pt x="1995519" y="664258"/>
                  </a:cubicBezTo>
                  <a:cubicBezTo>
                    <a:pt x="1997232" y="680701"/>
                    <a:pt x="1997917" y="697146"/>
                    <a:pt x="1999630" y="713588"/>
                  </a:cubicBezTo>
                  <a:cubicBezTo>
                    <a:pt x="2001686" y="733801"/>
                    <a:pt x="2008536" y="751615"/>
                    <a:pt x="2021898" y="767715"/>
                  </a:cubicBezTo>
                  <a:cubicBezTo>
                    <a:pt x="2034916" y="783131"/>
                    <a:pt x="2042795" y="801632"/>
                    <a:pt x="2043822" y="822186"/>
                  </a:cubicBezTo>
                  <a:cubicBezTo>
                    <a:pt x="2044851" y="842056"/>
                    <a:pt x="2036629" y="856443"/>
                    <a:pt x="2017444" y="860897"/>
                  </a:cubicBezTo>
                  <a:cubicBezTo>
                    <a:pt x="1980789" y="869803"/>
                    <a:pt x="1958179" y="895154"/>
                    <a:pt x="1938309" y="924274"/>
                  </a:cubicBezTo>
                  <a:cubicBezTo>
                    <a:pt x="1928374" y="938663"/>
                    <a:pt x="1918439" y="953393"/>
                    <a:pt x="1908162" y="967781"/>
                  </a:cubicBezTo>
                  <a:cubicBezTo>
                    <a:pt x="1886236" y="997929"/>
                    <a:pt x="1858487" y="1017798"/>
                    <a:pt x="1821832" y="1014716"/>
                  </a:cubicBezTo>
                  <a:cubicBezTo>
                    <a:pt x="1794768" y="1016770"/>
                    <a:pt x="1771130" y="1012317"/>
                    <a:pt x="1748178" y="1005465"/>
                  </a:cubicBezTo>
                  <a:cubicBezTo>
                    <a:pt x="1722484" y="997929"/>
                    <a:pt x="1696791" y="991077"/>
                    <a:pt x="1671783" y="982170"/>
                  </a:cubicBezTo>
                  <a:cubicBezTo>
                    <a:pt x="1634783" y="968809"/>
                    <a:pt x="1615942" y="938663"/>
                    <a:pt x="1606007" y="902691"/>
                  </a:cubicBezTo>
                  <a:cubicBezTo>
                    <a:pt x="1597786" y="872546"/>
                    <a:pt x="1591618" y="842056"/>
                    <a:pt x="1584768" y="811567"/>
                  </a:cubicBezTo>
                  <a:cubicBezTo>
                    <a:pt x="1580656" y="793066"/>
                    <a:pt x="1569352" y="777308"/>
                    <a:pt x="1564898" y="759151"/>
                  </a:cubicBezTo>
                  <a:cubicBezTo>
                    <a:pt x="1554279" y="718385"/>
                    <a:pt x="1563869" y="680359"/>
                    <a:pt x="1589907" y="648498"/>
                  </a:cubicBezTo>
                  <a:cubicBezTo>
                    <a:pt x="1613202" y="619722"/>
                    <a:pt x="1632729" y="588205"/>
                    <a:pt x="1654311" y="558401"/>
                  </a:cubicBezTo>
                  <a:cubicBezTo>
                    <a:pt x="1669727" y="537504"/>
                    <a:pt x="1687199" y="519347"/>
                    <a:pt x="1708095" y="503931"/>
                  </a:cubicBezTo>
                  <a:cubicBezTo>
                    <a:pt x="1717346" y="497079"/>
                    <a:pt x="1726938" y="493225"/>
                    <a:pt x="1736359" y="492711"/>
                  </a:cubicBezTo>
                  <a:close/>
                  <a:moveTo>
                    <a:pt x="1455598" y="281636"/>
                  </a:moveTo>
                  <a:cubicBezTo>
                    <a:pt x="1463043" y="280934"/>
                    <a:pt x="1471029" y="281683"/>
                    <a:pt x="1479251" y="283996"/>
                  </a:cubicBezTo>
                  <a:cubicBezTo>
                    <a:pt x="1506658" y="291532"/>
                    <a:pt x="1530639" y="304894"/>
                    <a:pt x="1552221" y="323393"/>
                  </a:cubicBezTo>
                  <a:cubicBezTo>
                    <a:pt x="1578599" y="346345"/>
                    <a:pt x="1582026" y="368613"/>
                    <a:pt x="1565581" y="399103"/>
                  </a:cubicBezTo>
                  <a:cubicBezTo>
                    <a:pt x="1548453" y="430962"/>
                    <a:pt x="1524130" y="455970"/>
                    <a:pt x="1493298" y="474811"/>
                  </a:cubicBezTo>
                  <a:cubicBezTo>
                    <a:pt x="1457670" y="496052"/>
                    <a:pt x="1419986" y="481321"/>
                    <a:pt x="1407311" y="441239"/>
                  </a:cubicBezTo>
                  <a:cubicBezTo>
                    <a:pt x="1403885" y="430619"/>
                    <a:pt x="1402514" y="420000"/>
                    <a:pt x="1402172" y="409038"/>
                  </a:cubicBezTo>
                  <a:cubicBezTo>
                    <a:pt x="1405255" y="380602"/>
                    <a:pt x="1406284" y="352169"/>
                    <a:pt x="1411422" y="324078"/>
                  </a:cubicBezTo>
                  <a:cubicBezTo>
                    <a:pt x="1415790" y="298898"/>
                    <a:pt x="1433261" y="283740"/>
                    <a:pt x="1455598" y="281636"/>
                  </a:cubicBezTo>
                  <a:close/>
                  <a:moveTo>
                    <a:pt x="1375794" y="137030"/>
                  </a:moveTo>
                  <a:cubicBezTo>
                    <a:pt x="1381277" y="138401"/>
                    <a:pt x="1386416" y="140457"/>
                    <a:pt x="1391897" y="142513"/>
                  </a:cubicBezTo>
                  <a:cubicBezTo>
                    <a:pt x="1427525" y="157242"/>
                    <a:pt x="1450135" y="233637"/>
                    <a:pt x="1404572" y="269265"/>
                  </a:cubicBezTo>
                  <a:cubicBezTo>
                    <a:pt x="1393608" y="278173"/>
                    <a:pt x="1384360" y="281255"/>
                    <a:pt x="1369971" y="281255"/>
                  </a:cubicBezTo>
                  <a:cubicBezTo>
                    <a:pt x="1361407" y="281598"/>
                    <a:pt x="1353186" y="279542"/>
                    <a:pt x="1345305" y="275090"/>
                  </a:cubicBezTo>
                  <a:cubicBezTo>
                    <a:pt x="1315158" y="257618"/>
                    <a:pt x="1295632" y="231925"/>
                    <a:pt x="1288780" y="197666"/>
                  </a:cubicBezTo>
                  <a:cubicBezTo>
                    <a:pt x="1282272" y="165465"/>
                    <a:pt x="1299057" y="149705"/>
                    <a:pt x="1331260" y="155530"/>
                  </a:cubicBezTo>
                  <a:cubicBezTo>
                    <a:pt x="1343935" y="157928"/>
                    <a:pt x="1355582" y="162381"/>
                    <a:pt x="1359694" y="143540"/>
                  </a:cubicBezTo>
                  <a:cubicBezTo>
                    <a:pt x="1361065" y="137374"/>
                    <a:pt x="1369286" y="135661"/>
                    <a:pt x="1375794" y="137030"/>
                  </a:cubicBezTo>
                  <a:close/>
                  <a:moveTo>
                    <a:pt x="1156544" y="0"/>
                  </a:moveTo>
                  <a:cubicBezTo>
                    <a:pt x="1179839" y="14731"/>
                    <a:pt x="1180868" y="38369"/>
                    <a:pt x="1183951" y="61321"/>
                  </a:cubicBezTo>
                  <a:cubicBezTo>
                    <a:pt x="1185322" y="71941"/>
                    <a:pt x="1186007" y="82904"/>
                    <a:pt x="1187034" y="93524"/>
                  </a:cubicBezTo>
                  <a:cubicBezTo>
                    <a:pt x="1188747" y="109625"/>
                    <a:pt x="1195942" y="121958"/>
                    <a:pt x="1210329" y="131208"/>
                  </a:cubicBezTo>
                  <a:cubicBezTo>
                    <a:pt x="1233626" y="145937"/>
                    <a:pt x="1248355" y="168205"/>
                    <a:pt x="1259661" y="193214"/>
                  </a:cubicBezTo>
                  <a:cubicBezTo>
                    <a:pt x="1276446" y="230555"/>
                    <a:pt x="1290151" y="269266"/>
                    <a:pt x="1317215" y="301125"/>
                  </a:cubicBezTo>
                  <a:cubicBezTo>
                    <a:pt x="1319955" y="304210"/>
                    <a:pt x="1321325" y="307635"/>
                    <a:pt x="1320982" y="312089"/>
                  </a:cubicBezTo>
                  <a:cubicBezTo>
                    <a:pt x="1317900" y="357310"/>
                    <a:pt x="1333316" y="398419"/>
                    <a:pt x="1351472" y="438157"/>
                  </a:cubicBezTo>
                  <a:cubicBezTo>
                    <a:pt x="1368259" y="475498"/>
                    <a:pt x="1368259" y="514553"/>
                    <a:pt x="1365174" y="553949"/>
                  </a:cubicBezTo>
                  <a:cubicBezTo>
                    <a:pt x="1362776" y="582382"/>
                    <a:pt x="1366888" y="608076"/>
                    <a:pt x="1382304" y="632399"/>
                  </a:cubicBezTo>
                  <a:cubicBezTo>
                    <a:pt x="1390869" y="645759"/>
                    <a:pt x="1392923" y="661175"/>
                    <a:pt x="1391212" y="676934"/>
                  </a:cubicBezTo>
                  <a:cubicBezTo>
                    <a:pt x="1388814" y="697832"/>
                    <a:pt x="1386758" y="718729"/>
                    <a:pt x="1384017" y="739626"/>
                  </a:cubicBezTo>
                  <a:cubicBezTo>
                    <a:pt x="1381619" y="758467"/>
                    <a:pt x="1386415" y="775939"/>
                    <a:pt x="1393266" y="792726"/>
                  </a:cubicBezTo>
                  <a:cubicBezTo>
                    <a:pt x="1438144" y="898240"/>
                    <a:pt x="1468634" y="1009235"/>
                    <a:pt x="1508716" y="1116461"/>
                  </a:cubicBezTo>
                  <a:cubicBezTo>
                    <a:pt x="1519335" y="1144553"/>
                    <a:pt x="1533382" y="1169903"/>
                    <a:pt x="1553936" y="1191829"/>
                  </a:cubicBezTo>
                  <a:cubicBezTo>
                    <a:pt x="1559760" y="1197995"/>
                    <a:pt x="1564898" y="1204847"/>
                    <a:pt x="1570722" y="1211356"/>
                  </a:cubicBezTo>
                  <a:cubicBezTo>
                    <a:pt x="1605323" y="1248354"/>
                    <a:pt x="1622794" y="1290149"/>
                    <a:pt x="1613544" y="1342220"/>
                  </a:cubicBezTo>
                  <a:cubicBezTo>
                    <a:pt x="1609777" y="1363461"/>
                    <a:pt x="1612175" y="1385385"/>
                    <a:pt x="1612175" y="1407311"/>
                  </a:cubicBezTo>
                  <a:cubicBezTo>
                    <a:pt x="1612175" y="1432662"/>
                    <a:pt x="1620739" y="1454586"/>
                    <a:pt x="1638553" y="1473428"/>
                  </a:cubicBezTo>
                  <a:cubicBezTo>
                    <a:pt x="1685829" y="1523101"/>
                    <a:pt x="1735844" y="1570035"/>
                    <a:pt x="1780038" y="1622449"/>
                  </a:cubicBezTo>
                  <a:cubicBezTo>
                    <a:pt x="1843415" y="1697474"/>
                    <a:pt x="1899256" y="1778323"/>
                    <a:pt x="1955780" y="1858143"/>
                  </a:cubicBezTo>
                  <a:cubicBezTo>
                    <a:pt x="1983530" y="1896855"/>
                    <a:pt x="1994149" y="1944815"/>
                    <a:pt x="2015046" y="1990720"/>
                  </a:cubicBezTo>
                  <a:cubicBezTo>
                    <a:pt x="1342908" y="1990720"/>
                    <a:pt x="673167" y="1990720"/>
                    <a:pt x="0" y="1990720"/>
                  </a:cubicBezTo>
                  <a:cubicBezTo>
                    <a:pt x="386086" y="1326462"/>
                    <a:pt x="771145" y="663573"/>
                    <a:pt x="1156544" y="0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Oval 21">
            <a:extLst>
              <a:ext uri="{FF2B5EF4-FFF2-40B4-BE49-F238E27FC236}">
                <a16:creationId xmlns:a16="http://schemas.microsoft.com/office/drawing/2014/main" id="{31FB1364-81D0-FCFF-F7C7-FE9F5E196EDA}"/>
              </a:ext>
            </a:extLst>
          </p:cNvPr>
          <p:cNvSpPr>
            <a:spLocks noChangeAspect="1"/>
          </p:cNvSpPr>
          <p:nvPr/>
        </p:nvSpPr>
        <p:spPr>
          <a:xfrm>
            <a:off x="726919" y="3257519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41DE1C24-CE8D-E2F6-6F04-68943E0FB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l="11766" t="6680" r="2729" b="30412"/>
          <a:stretch/>
        </p:blipFill>
        <p:spPr>
          <a:xfrm>
            <a:off x="3971922" y="1340352"/>
            <a:ext cx="4554468" cy="2561697"/>
          </a:xfrm>
          <a:prstGeom prst="rect">
            <a:avLst/>
          </a:prstGeom>
        </p:spPr>
      </p:pic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C39EEBEA-431F-493F-B5A2-33CF2AC124D4}"/>
              </a:ext>
            </a:extLst>
          </p:cNvPr>
          <p:cNvSpPr/>
          <p:nvPr/>
        </p:nvSpPr>
        <p:spPr>
          <a:xfrm>
            <a:off x="6144163" y="2541336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id="{C75A3930-C7FE-30EB-7ED5-DF02A4F901E1}"/>
              </a:ext>
            </a:extLst>
          </p:cNvPr>
          <p:cNvSpPr txBox="1"/>
          <p:nvPr/>
        </p:nvSpPr>
        <p:spPr>
          <a:xfrm>
            <a:off x="6113392" y="2724680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73%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52C57BD-1DDF-40CE-B036-911136B9A78F}"/>
              </a:ext>
            </a:extLst>
          </p:cNvPr>
          <p:cNvSpPr/>
          <p:nvPr/>
        </p:nvSpPr>
        <p:spPr>
          <a:xfrm>
            <a:off x="7538789" y="1791856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B7B0FCC7-568E-EBFF-5E48-0EC67C1B61A0}"/>
              </a:ext>
            </a:extLst>
          </p:cNvPr>
          <p:cNvSpPr txBox="1"/>
          <p:nvPr/>
        </p:nvSpPr>
        <p:spPr>
          <a:xfrm>
            <a:off x="7508018" y="1975200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43%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FB108EF4-CA93-9092-4FA2-6786890EA714}"/>
              </a:ext>
            </a:extLst>
          </p:cNvPr>
          <p:cNvSpPr txBox="1"/>
          <p:nvPr/>
        </p:nvSpPr>
        <p:spPr>
          <a:xfrm flipH="1">
            <a:off x="4251082" y="1035994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25.019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AB89E896-CA9F-4117-A725-1BD52C6CF413}"/>
              </a:ext>
            </a:extLst>
          </p:cNvPr>
          <p:cNvSpPr txBox="1"/>
          <p:nvPr/>
        </p:nvSpPr>
        <p:spPr>
          <a:xfrm flipH="1">
            <a:off x="5251969" y="3449886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10.859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BBB9EE8A-A107-1E41-2336-73970CFA7DF9}"/>
              </a:ext>
            </a:extLst>
          </p:cNvPr>
          <p:cNvSpPr txBox="1"/>
          <p:nvPr/>
        </p:nvSpPr>
        <p:spPr>
          <a:xfrm flipH="1">
            <a:off x="6575821" y="2202294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18.838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8AA759CE-F483-13FD-2E58-842228BB53B5}"/>
              </a:ext>
            </a:extLst>
          </p:cNvPr>
          <p:cNvSpPr txBox="1"/>
          <p:nvPr/>
        </p:nvSpPr>
        <p:spPr>
          <a:xfrm flipH="1">
            <a:off x="7725596" y="1296636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26.866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5F27F51-5B2E-EB14-147D-C700B96F399E}"/>
              </a:ext>
            </a:extLst>
          </p:cNvPr>
          <p:cNvSpPr/>
          <p:nvPr/>
        </p:nvSpPr>
        <p:spPr>
          <a:xfrm>
            <a:off x="3979535" y="1789175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E059532B-4264-15F3-7BDA-7C6BD93A86D6}"/>
              </a:ext>
            </a:extLst>
          </p:cNvPr>
          <p:cNvSpPr txBox="1"/>
          <p:nvPr/>
        </p:nvSpPr>
        <p:spPr>
          <a:xfrm>
            <a:off x="3948765" y="1972519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67%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9970448D-8849-0CC8-00D6-22C4BD8EE8C1}"/>
              </a:ext>
            </a:extLst>
          </p:cNvPr>
          <p:cNvSpPr/>
          <p:nvPr/>
        </p:nvSpPr>
        <p:spPr>
          <a:xfrm rot="10800000">
            <a:off x="5282847" y="1942940"/>
            <a:ext cx="551235" cy="41378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" name="TextBox 52">
            <a:extLst>
              <a:ext uri="{FF2B5EF4-FFF2-40B4-BE49-F238E27FC236}">
                <a16:creationId xmlns:a16="http://schemas.microsoft.com/office/drawing/2014/main" id="{D323B730-83C4-9C8B-08D1-ECD1F906E1AC}"/>
              </a:ext>
            </a:extLst>
          </p:cNvPr>
          <p:cNvSpPr txBox="1"/>
          <p:nvPr/>
        </p:nvSpPr>
        <p:spPr>
          <a:xfrm>
            <a:off x="5282847" y="1927197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57%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CB3C2E0D-CD91-ADDF-4ACA-08C815BF770F}"/>
              </a:ext>
            </a:extLst>
          </p:cNvPr>
          <p:cNvSpPr/>
          <p:nvPr/>
        </p:nvSpPr>
        <p:spPr>
          <a:xfrm flipH="1">
            <a:off x="4091538" y="2952820"/>
            <a:ext cx="83878" cy="83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35628F71-9985-1326-0161-5DBA0411E544}"/>
              </a:ext>
            </a:extLst>
          </p:cNvPr>
          <p:cNvSpPr/>
          <p:nvPr/>
        </p:nvSpPr>
        <p:spPr>
          <a:xfrm flipH="1">
            <a:off x="4803273" y="1356774"/>
            <a:ext cx="83878" cy="83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81628874-54E7-A520-4022-11D6F27D0AD3}"/>
              </a:ext>
            </a:extLst>
          </p:cNvPr>
          <p:cNvSpPr/>
          <p:nvPr/>
        </p:nvSpPr>
        <p:spPr>
          <a:xfrm flipH="1">
            <a:off x="5755769" y="3338801"/>
            <a:ext cx="83878" cy="83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7CCA4819-12D3-6391-00BF-7BAF35DE1C71}"/>
              </a:ext>
            </a:extLst>
          </p:cNvPr>
          <p:cNvSpPr/>
          <p:nvPr/>
        </p:nvSpPr>
        <p:spPr>
          <a:xfrm flipH="1">
            <a:off x="7123458" y="2518342"/>
            <a:ext cx="83878" cy="83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E0665698-A6C8-D871-F9BA-4FC2C27FD871}"/>
              </a:ext>
            </a:extLst>
          </p:cNvPr>
          <p:cNvSpPr/>
          <p:nvPr/>
        </p:nvSpPr>
        <p:spPr>
          <a:xfrm flipH="1">
            <a:off x="8289464" y="1589404"/>
            <a:ext cx="83878" cy="83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628DFE4-3BBD-E63A-C892-53453BAF9829}"/>
              </a:ext>
            </a:extLst>
          </p:cNvPr>
          <p:cNvSpPr/>
          <p:nvPr/>
        </p:nvSpPr>
        <p:spPr>
          <a:xfrm>
            <a:off x="8499554" y="1784359"/>
            <a:ext cx="255667" cy="277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7FBB5C67-D1FE-243B-3D0C-6A8BA761584E}"/>
              </a:ext>
            </a:extLst>
          </p:cNvPr>
          <p:cNvSpPr txBox="1"/>
          <p:nvPr/>
        </p:nvSpPr>
        <p:spPr>
          <a:xfrm>
            <a:off x="7379752" y="4341753"/>
            <a:ext cx="124235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Valor ventas (M$)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BA2B37C0-6906-B9ED-D246-6EC93490CA41}"/>
              </a:ext>
            </a:extLst>
          </p:cNvPr>
          <p:cNvSpPr txBox="1"/>
          <p:nvPr/>
        </p:nvSpPr>
        <p:spPr>
          <a:xfrm flipH="1">
            <a:off x="3563888" y="3110627"/>
            <a:ext cx="115242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14.989</a:t>
            </a:r>
            <a:endParaRPr lang="ko-KR" altLang="en-US" sz="16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Freeform 55">
            <a:extLst>
              <a:ext uri="{FF2B5EF4-FFF2-40B4-BE49-F238E27FC236}">
                <a16:creationId xmlns:a16="http://schemas.microsoft.com/office/drawing/2014/main" id="{1AE18EAD-9154-6F34-C0D3-0AE83AD963C6}"/>
              </a:ext>
            </a:extLst>
          </p:cNvPr>
          <p:cNvSpPr/>
          <p:nvPr/>
        </p:nvSpPr>
        <p:spPr>
          <a:xfrm rot="2820057">
            <a:off x="804313" y="1511446"/>
            <a:ext cx="176344" cy="43268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reeform 55">
            <a:extLst>
              <a:ext uri="{FF2B5EF4-FFF2-40B4-BE49-F238E27FC236}">
                <a16:creationId xmlns:a16="http://schemas.microsoft.com/office/drawing/2014/main" id="{145EBE50-9F6A-E5E3-EC67-25E0E4CB0E86}"/>
              </a:ext>
            </a:extLst>
          </p:cNvPr>
          <p:cNvSpPr/>
          <p:nvPr/>
        </p:nvSpPr>
        <p:spPr>
          <a:xfrm rot="2820057">
            <a:off x="812808" y="4125408"/>
            <a:ext cx="176344" cy="43268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2B55E19-C115-E820-CA13-2CC6E361C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91" t="9317" r="3506" b="10022"/>
          <a:stretch/>
        </p:blipFill>
        <p:spPr>
          <a:xfrm>
            <a:off x="3960824" y="2941262"/>
            <a:ext cx="4569913" cy="118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4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35">
            <a:extLst>
              <a:ext uri="{FF2B5EF4-FFF2-40B4-BE49-F238E27FC236}">
                <a16:creationId xmlns:a16="http://schemas.microsoft.com/office/drawing/2014/main" id="{091BB65B-D444-068A-5753-6EC202A15332}"/>
              </a:ext>
            </a:extLst>
          </p:cNvPr>
          <p:cNvGrpSpPr/>
          <p:nvPr/>
        </p:nvGrpSpPr>
        <p:grpSpPr>
          <a:xfrm>
            <a:off x="2445557" y="950303"/>
            <a:ext cx="4069039" cy="3706275"/>
            <a:chOff x="4409936" y="439132"/>
            <a:chExt cx="4384126" cy="3854346"/>
          </a:xfrm>
          <a:solidFill>
            <a:schemeClr val="bg1">
              <a:lumMod val="85000"/>
            </a:schemeClr>
          </a:solidFill>
        </p:grpSpPr>
        <p:sp>
          <p:nvSpPr>
            <p:cNvPr id="48" name="Freeform: Shape 136">
              <a:extLst>
                <a:ext uri="{FF2B5EF4-FFF2-40B4-BE49-F238E27FC236}">
                  <a16:creationId xmlns:a16="http://schemas.microsoft.com/office/drawing/2014/main" id="{2B10DF73-94F3-C4F9-B65A-4FD0B2471478}"/>
                </a:ext>
              </a:extLst>
            </p:cNvPr>
            <p:cNvSpPr/>
            <p:nvPr/>
          </p:nvSpPr>
          <p:spPr>
            <a:xfrm>
              <a:off x="4409936" y="439132"/>
              <a:ext cx="4384126" cy="3854346"/>
            </a:xfrm>
            <a:custGeom>
              <a:avLst/>
              <a:gdLst>
                <a:gd name="connsiteX0" fmla="*/ 2214184 w 4384126"/>
                <a:gd name="connsiteY0" fmla="*/ 387797 h 3854346"/>
                <a:gd name="connsiteX1" fmla="*/ 496153 w 4384126"/>
                <a:gd name="connsiteY1" fmla="*/ 3461408 h 3854346"/>
                <a:gd name="connsiteX2" fmla="*/ 3932216 w 4384126"/>
                <a:gd name="connsiteY2" fmla="*/ 3461408 h 3854346"/>
                <a:gd name="connsiteX3" fmla="*/ 2192215 w 4384126"/>
                <a:gd name="connsiteY3" fmla="*/ 0 h 3854346"/>
                <a:gd name="connsiteX4" fmla="*/ 2414934 w 4384126"/>
                <a:gd name="connsiteY4" fmla="*/ 128468 h 3854346"/>
                <a:gd name="connsiteX5" fmla="*/ 4349131 w 4384126"/>
                <a:gd name="connsiteY5" fmla="*/ 3467576 h 3854346"/>
                <a:gd name="connsiteX6" fmla="*/ 4126112 w 4384126"/>
                <a:gd name="connsiteY6" fmla="*/ 3854346 h 3854346"/>
                <a:gd name="connsiteX7" fmla="*/ 258060 w 4384126"/>
                <a:gd name="connsiteY7" fmla="*/ 3854346 h 3854346"/>
                <a:gd name="connsiteX8" fmla="*/ 35041 w 4384126"/>
                <a:gd name="connsiteY8" fmla="*/ 3467576 h 3854346"/>
                <a:gd name="connsiteX9" fmla="*/ 1969238 w 4384126"/>
                <a:gd name="connsiteY9" fmla="*/ 128468 h 3854346"/>
                <a:gd name="connsiteX10" fmla="*/ 2192215 w 4384126"/>
                <a:gd name="connsiteY10" fmla="*/ 0 h 385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4126" h="3854346">
                  <a:moveTo>
                    <a:pt x="2214184" y="387797"/>
                  </a:moveTo>
                  <a:lnTo>
                    <a:pt x="496153" y="3461408"/>
                  </a:lnTo>
                  <a:lnTo>
                    <a:pt x="3932216" y="3461408"/>
                  </a:lnTo>
                  <a:close/>
                  <a:moveTo>
                    <a:pt x="2192215" y="0"/>
                  </a:moveTo>
                  <a:cubicBezTo>
                    <a:pt x="2278845" y="0"/>
                    <a:pt x="2365432" y="42823"/>
                    <a:pt x="2414934" y="128468"/>
                  </a:cubicBezTo>
                  <a:lnTo>
                    <a:pt x="4349131" y="3467576"/>
                  </a:lnTo>
                  <a:cubicBezTo>
                    <a:pt x="4448478" y="3639549"/>
                    <a:pt x="4324466" y="3854346"/>
                    <a:pt x="4126112" y="3854346"/>
                  </a:cubicBezTo>
                  <a:lnTo>
                    <a:pt x="258060" y="3854346"/>
                  </a:lnTo>
                  <a:cubicBezTo>
                    <a:pt x="59365" y="3854346"/>
                    <a:pt x="-64306" y="3639206"/>
                    <a:pt x="35041" y="3467576"/>
                  </a:cubicBezTo>
                  <a:lnTo>
                    <a:pt x="1969238" y="128468"/>
                  </a:lnTo>
                  <a:cubicBezTo>
                    <a:pt x="2018912" y="42823"/>
                    <a:pt x="2105585" y="0"/>
                    <a:pt x="2192215" y="0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137">
              <a:extLst>
                <a:ext uri="{FF2B5EF4-FFF2-40B4-BE49-F238E27FC236}">
                  <a16:creationId xmlns:a16="http://schemas.microsoft.com/office/drawing/2014/main" id="{BCC65A08-06D2-274C-74B7-7A16FA677021}"/>
                </a:ext>
              </a:extLst>
            </p:cNvPr>
            <p:cNvSpPr/>
            <p:nvPr/>
          </p:nvSpPr>
          <p:spPr>
            <a:xfrm>
              <a:off x="5116432" y="1796425"/>
              <a:ext cx="2751375" cy="1990720"/>
            </a:xfrm>
            <a:custGeom>
              <a:avLst/>
              <a:gdLst>
                <a:gd name="connsiteX0" fmla="*/ 1945160 w 2751375"/>
                <a:gd name="connsiteY0" fmla="*/ 1416217 h 1990720"/>
                <a:gd name="connsiteX1" fmla="*/ 2033203 w 2751375"/>
                <a:gd name="connsiteY1" fmla="*/ 1458354 h 1990720"/>
                <a:gd name="connsiteX2" fmla="*/ 2061980 w 2751375"/>
                <a:gd name="connsiteY2" fmla="*/ 1492269 h 1990720"/>
                <a:gd name="connsiteX3" fmla="*/ 2037657 w 2751375"/>
                <a:gd name="connsiteY3" fmla="*/ 1606690 h 1990720"/>
                <a:gd name="connsiteX4" fmla="*/ 1954410 w 2751375"/>
                <a:gd name="connsiteY4" fmla="*/ 1620735 h 1990720"/>
                <a:gd name="connsiteX5" fmla="*/ 1879385 w 2751375"/>
                <a:gd name="connsiteY5" fmla="*/ 1550507 h 1990720"/>
                <a:gd name="connsiteX6" fmla="*/ 1875617 w 2751375"/>
                <a:gd name="connsiteY6" fmla="*/ 1509398 h 1990720"/>
                <a:gd name="connsiteX7" fmla="*/ 1900283 w 2751375"/>
                <a:gd name="connsiteY7" fmla="*/ 1433688 h 1990720"/>
                <a:gd name="connsiteX8" fmla="*/ 1945160 w 2751375"/>
                <a:gd name="connsiteY8" fmla="*/ 1416217 h 1990720"/>
                <a:gd name="connsiteX9" fmla="*/ 2474700 w 2751375"/>
                <a:gd name="connsiteY9" fmla="*/ 1294859 h 1990720"/>
                <a:gd name="connsiteX10" fmla="*/ 2552550 w 2751375"/>
                <a:gd name="connsiteY10" fmla="*/ 1310361 h 1990720"/>
                <a:gd name="connsiteX11" fmla="*/ 2702600 w 2751375"/>
                <a:gd name="connsiteY11" fmla="*/ 1443966 h 1990720"/>
                <a:gd name="connsiteX12" fmla="*/ 2746107 w 2751375"/>
                <a:gd name="connsiteY12" fmla="*/ 1597099 h 1990720"/>
                <a:gd name="connsiteX13" fmla="*/ 2743024 w 2751375"/>
                <a:gd name="connsiteY13" fmla="*/ 1746805 h 1990720"/>
                <a:gd name="connsiteX14" fmla="*/ 2718015 w 2751375"/>
                <a:gd name="connsiteY14" fmla="*/ 1790656 h 1990720"/>
                <a:gd name="connsiteX15" fmla="*/ 2677935 w 2751375"/>
                <a:gd name="connsiteY15" fmla="*/ 1827996 h 1990720"/>
                <a:gd name="connsiteX16" fmla="*/ 2573791 w 2751375"/>
                <a:gd name="connsiteY16" fmla="*/ 1863624 h 1990720"/>
                <a:gd name="connsiteX17" fmla="*/ 2552894 w 2751375"/>
                <a:gd name="connsiteY17" fmla="*/ 1861226 h 1990720"/>
                <a:gd name="connsiteX18" fmla="*/ 2455601 w 2751375"/>
                <a:gd name="connsiteY18" fmla="*/ 1872874 h 1990720"/>
                <a:gd name="connsiteX19" fmla="*/ 2316858 w 2751375"/>
                <a:gd name="connsiteY19" fmla="*/ 1851635 h 1990720"/>
                <a:gd name="connsiteX20" fmla="*/ 2207573 w 2751375"/>
                <a:gd name="connsiteY20" fmla="*/ 1764619 h 1990720"/>
                <a:gd name="connsiteX21" fmla="*/ 2143169 w 2751375"/>
                <a:gd name="connsiteY21" fmla="*/ 1605663 h 1990720"/>
                <a:gd name="connsiteX22" fmla="*/ 2204833 w 2751375"/>
                <a:gd name="connsiteY22" fmla="*/ 1401486 h 1990720"/>
                <a:gd name="connsiteX23" fmla="*/ 2395307 w 2751375"/>
                <a:gd name="connsiteY23" fmla="*/ 1295288 h 1990720"/>
                <a:gd name="connsiteX24" fmla="*/ 2474700 w 2751375"/>
                <a:gd name="connsiteY24" fmla="*/ 1294859 h 1990720"/>
                <a:gd name="connsiteX25" fmla="*/ 1774899 w 2751375"/>
                <a:gd name="connsiteY25" fmla="*/ 1047945 h 1990720"/>
                <a:gd name="connsiteX26" fmla="*/ 1788602 w 2751375"/>
                <a:gd name="connsiteY26" fmla="*/ 1047945 h 1990720"/>
                <a:gd name="connsiteX27" fmla="*/ 1881441 w 2751375"/>
                <a:gd name="connsiteY27" fmla="*/ 1110295 h 1990720"/>
                <a:gd name="connsiteX28" fmla="*/ 1895828 w 2751375"/>
                <a:gd name="connsiteY28" fmla="*/ 1178467 h 1990720"/>
                <a:gd name="connsiteX29" fmla="*/ 1847183 w 2751375"/>
                <a:gd name="connsiteY29" fmla="*/ 1262399 h 1990720"/>
                <a:gd name="connsiteX30" fmla="*/ 1776269 w 2751375"/>
                <a:gd name="connsiteY30" fmla="*/ 1302481 h 1990720"/>
                <a:gd name="connsiteX31" fmla="*/ 1709466 w 2751375"/>
                <a:gd name="connsiteY31" fmla="*/ 1281584 h 1990720"/>
                <a:gd name="connsiteX32" fmla="*/ 1696105 w 2751375"/>
                <a:gd name="connsiteY32" fmla="*/ 1266510 h 1990720"/>
                <a:gd name="connsiteX33" fmla="*/ 1660134 w 2751375"/>
                <a:gd name="connsiteY33" fmla="*/ 1186004 h 1990720"/>
                <a:gd name="connsiteX34" fmla="*/ 1678291 w 2751375"/>
                <a:gd name="connsiteY34" fmla="*/ 1150033 h 1990720"/>
                <a:gd name="connsiteX35" fmla="*/ 1695078 w 2751375"/>
                <a:gd name="connsiteY35" fmla="*/ 1106868 h 1990720"/>
                <a:gd name="connsiteX36" fmla="*/ 1695420 w 2751375"/>
                <a:gd name="connsiteY36" fmla="*/ 1089739 h 1990720"/>
                <a:gd name="connsiteX37" fmla="*/ 1739271 w 2751375"/>
                <a:gd name="connsiteY37" fmla="*/ 1048288 h 1990720"/>
                <a:gd name="connsiteX38" fmla="*/ 1774899 w 2751375"/>
                <a:gd name="connsiteY38" fmla="*/ 1047945 h 1990720"/>
                <a:gd name="connsiteX39" fmla="*/ 2325294 w 2751375"/>
                <a:gd name="connsiteY39" fmla="*/ 944358 h 1990720"/>
                <a:gd name="connsiteX40" fmla="*/ 2385374 w 2751375"/>
                <a:gd name="connsiteY40" fmla="*/ 971893 h 1990720"/>
                <a:gd name="connsiteX41" fmla="*/ 2451149 w 2751375"/>
                <a:gd name="connsiteY41" fmla="*/ 1106868 h 1990720"/>
                <a:gd name="connsiteX42" fmla="*/ 2451834 w 2751375"/>
                <a:gd name="connsiteY42" fmla="*/ 1113720 h 1990720"/>
                <a:gd name="connsiteX43" fmla="*/ 2429908 w 2751375"/>
                <a:gd name="connsiteY43" fmla="*/ 1217522 h 1990720"/>
                <a:gd name="connsiteX44" fmla="*/ 2368929 w 2751375"/>
                <a:gd name="connsiteY44" fmla="*/ 1251094 h 1990720"/>
                <a:gd name="connsiteX45" fmla="*/ 2336728 w 2751375"/>
                <a:gd name="connsiteY45" fmla="*/ 1251094 h 1990720"/>
                <a:gd name="connsiteX46" fmla="*/ 2209974 w 2751375"/>
                <a:gd name="connsiteY46" fmla="*/ 1228484 h 1990720"/>
                <a:gd name="connsiteX47" fmla="*/ 2152420 w 2751375"/>
                <a:gd name="connsiteY47" fmla="*/ 1148321 h 1990720"/>
                <a:gd name="connsiteX48" fmla="*/ 2149680 w 2751375"/>
                <a:gd name="connsiteY48" fmla="*/ 1041093 h 1990720"/>
                <a:gd name="connsiteX49" fmla="*/ 2195928 w 2751375"/>
                <a:gd name="connsiteY49" fmla="*/ 986281 h 1990720"/>
                <a:gd name="connsiteX50" fmla="*/ 2260333 w 2751375"/>
                <a:gd name="connsiteY50" fmla="*/ 955106 h 1990720"/>
                <a:gd name="connsiteX51" fmla="*/ 2325294 w 2751375"/>
                <a:gd name="connsiteY51" fmla="*/ 944358 h 1990720"/>
                <a:gd name="connsiteX52" fmla="*/ 1425811 w 2751375"/>
                <a:gd name="connsiteY52" fmla="*/ 538189 h 1990720"/>
                <a:gd name="connsiteX53" fmla="*/ 1479595 w 2751375"/>
                <a:gd name="connsiteY53" fmla="*/ 563540 h 1990720"/>
                <a:gd name="connsiteX54" fmla="*/ 1492955 w 2751375"/>
                <a:gd name="connsiteY54" fmla="*/ 613557 h 1990720"/>
                <a:gd name="connsiteX55" fmla="*/ 1491584 w 2751375"/>
                <a:gd name="connsiteY55" fmla="*/ 626232 h 1990720"/>
                <a:gd name="connsiteX56" fmla="*/ 1429921 w 2751375"/>
                <a:gd name="connsiteY56" fmla="*/ 675907 h 1990720"/>
                <a:gd name="connsiteX57" fmla="*/ 1407310 w 2751375"/>
                <a:gd name="connsiteY57" fmla="*/ 656037 h 1990720"/>
                <a:gd name="connsiteX58" fmla="*/ 1401145 w 2751375"/>
                <a:gd name="connsiteY58" fmla="*/ 629657 h 1990720"/>
                <a:gd name="connsiteX59" fmla="*/ 1400118 w 2751375"/>
                <a:gd name="connsiteY59" fmla="*/ 568336 h 1990720"/>
                <a:gd name="connsiteX60" fmla="*/ 1425811 w 2751375"/>
                <a:gd name="connsiteY60" fmla="*/ 538189 h 1990720"/>
                <a:gd name="connsiteX61" fmla="*/ 1736359 w 2751375"/>
                <a:gd name="connsiteY61" fmla="*/ 492711 h 1990720"/>
                <a:gd name="connsiteX62" fmla="*/ 1763593 w 2751375"/>
                <a:gd name="connsiteY62" fmla="*/ 501533 h 1990720"/>
                <a:gd name="connsiteX63" fmla="*/ 1872534 w 2751375"/>
                <a:gd name="connsiteY63" fmla="*/ 539902 h 1990720"/>
                <a:gd name="connsiteX64" fmla="*/ 1910560 w 2751375"/>
                <a:gd name="connsiteY64" fmla="*/ 553604 h 1990720"/>
                <a:gd name="connsiteX65" fmla="*/ 1963317 w 2751375"/>
                <a:gd name="connsiteY65" fmla="*/ 588205 h 1990720"/>
                <a:gd name="connsiteX66" fmla="*/ 1995519 w 2751375"/>
                <a:gd name="connsiteY66" fmla="*/ 664258 h 1990720"/>
                <a:gd name="connsiteX67" fmla="*/ 1999630 w 2751375"/>
                <a:gd name="connsiteY67" fmla="*/ 713588 h 1990720"/>
                <a:gd name="connsiteX68" fmla="*/ 2021898 w 2751375"/>
                <a:gd name="connsiteY68" fmla="*/ 767715 h 1990720"/>
                <a:gd name="connsiteX69" fmla="*/ 2043822 w 2751375"/>
                <a:gd name="connsiteY69" fmla="*/ 822186 h 1990720"/>
                <a:gd name="connsiteX70" fmla="*/ 2017444 w 2751375"/>
                <a:gd name="connsiteY70" fmla="*/ 860897 h 1990720"/>
                <a:gd name="connsiteX71" fmla="*/ 1938309 w 2751375"/>
                <a:gd name="connsiteY71" fmla="*/ 924274 h 1990720"/>
                <a:gd name="connsiteX72" fmla="*/ 1908162 w 2751375"/>
                <a:gd name="connsiteY72" fmla="*/ 967781 h 1990720"/>
                <a:gd name="connsiteX73" fmla="*/ 1821832 w 2751375"/>
                <a:gd name="connsiteY73" fmla="*/ 1014716 h 1990720"/>
                <a:gd name="connsiteX74" fmla="*/ 1748178 w 2751375"/>
                <a:gd name="connsiteY74" fmla="*/ 1005465 h 1990720"/>
                <a:gd name="connsiteX75" fmla="*/ 1671783 w 2751375"/>
                <a:gd name="connsiteY75" fmla="*/ 982170 h 1990720"/>
                <a:gd name="connsiteX76" fmla="*/ 1606007 w 2751375"/>
                <a:gd name="connsiteY76" fmla="*/ 902691 h 1990720"/>
                <a:gd name="connsiteX77" fmla="*/ 1584768 w 2751375"/>
                <a:gd name="connsiteY77" fmla="*/ 811567 h 1990720"/>
                <a:gd name="connsiteX78" fmla="*/ 1564898 w 2751375"/>
                <a:gd name="connsiteY78" fmla="*/ 759151 h 1990720"/>
                <a:gd name="connsiteX79" fmla="*/ 1589907 w 2751375"/>
                <a:gd name="connsiteY79" fmla="*/ 648498 h 1990720"/>
                <a:gd name="connsiteX80" fmla="*/ 1654311 w 2751375"/>
                <a:gd name="connsiteY80" fmla="*/ 558401 h 1990720"/>
                <a:gd name="connsiteX81" fmla="*/ 1708095 w 2751375"/>
                <a:gd name="connsiteY81" fmla="*/ 503931 h 1990720"/>
                <a:gd name="connsiteX82" fmla="*/ 1736359 w 2751375"/>
                <a:gd name="connsiteY82" fmla="*/ 492711 h 1990720"/>
                <a:gd name="connsiteX83" fmla="*/ 1455598 w 2751375"/>
                <a:gd name="connsiteY83" fmla="*/ 281636 h 1990720"/>
                <a:gd name="connsiteX84" fmla="*/ 1479251 w 2751375"/>
                <a:gd name="connsiteY84" fmla="*/ 283996 h 1990720"/>
                <a:gd name="connsiteX85" fmla="*/ 1552221 w 2751375"/>
                <a:gd name="connsiteY85" fmla="*/ 323393 h 1990720"/>
                <a:gd name="connsiteX86" fmla="*/ 1565581 w 2751375"/>
                <a:gd name="connsiteY86" fmla="*/ 399103 h 1990720"/>
                <a:gd name="connsiteX87" fmla="*/ 1493298 w 2751375"/>
                <a:gd name="connsiteY87" fmla="*/ 474811 h 1990720"/>
                <a:gd name="connsiteX88" fmla="*/ 1407311 w 2751375"/>
                <a:gd name="connsiteY88" fmla="*/ 441239 h 1990720"/>
                <a:gd name="connsiteX89" fmla="*/ 1402172 w 2751375"/>
                <a:gd name="connsiteY89" fmla="*/ 409038 h 1990720"/>
                <a:gd name="connsiteX90" fmla="*/ 1411422 w 2751375"/>
                <a:gd name="connsiteY90" fmla="*/ 324078 h 1990720"/>
                <a:gd name="connsiteX91" fmla="*/ 1455598 w 2751375"/>
                <a:gd name="connsiteY91" fmla="*/ 281636 h 1990720"/>
                <a:gd name="connsiteX92" fmla="*/ 1375794 w 2751375"/>
                <a:gd name="connsiteY92" fmla="*/ 137030 h 1990720"/>
                <a:gd name="connsiteX93" fmla="*/ 1391897 w 2751375"/>
                <a:gd name="connsiteY93" fmla="*/ 142513 h 1990720"/>
                <a:gd name="connsiteX94" fmla="*/ 1404572 w 2751375"/>
                <a:gd name="connsiteY94" fmla="*/ 269265 h 1990720"/>
                <a:gd name="connsiteX95" fmla="*/ 1369971 w 2751375"/>
                <a:gd name="connsiteY95" fmla="*/ 281255 h 1990720"/>
                <a:gd name="connsiteX96" fmla="*/ 1345305 w 2751375"/>
                <a:gd name="connsiteY96" fmla="*/ 275090 h 1990720"/>
                <a:gd name="connsiteX97" fmla="*/ 1288780 w 2751375"/>
                <a:gd name="connsiteY97" fmla="*/ 197666 h 1990720"/>
                <a:gd name="connsiteX98" fmla="*/ 1331260 w 2751375"/>
                <a:gd name="connsiteY98" fmla="*/ 155530 h 1990720"/>
                <a:gd name="connsiteX99" fmla="*/ 1359694 w 2751375"/>
                <a:gd name="connsiteY99" fmla="*/ 143540 h 1990720"/>
                <a:gd name="connsiteX100" fmla="*/ 1375794 w 2751375"/>
                <a:gd name="connsiteY100" fmla="*/ 137030 h 1990720"/>
                <a:gd name="connsiteX101" fmla="*/ 1156544 w 2751375"/>
                <a:gd name="connsiteY101" fmla="*/ 0 h 1990720"/>
                <a:gd name="connsiteX102" fmla="*/ 1183951 w 2751375"/>
                <a:gd name="connsiteY102" fmla="*/ 61321 h 1990720"/>
                <a:gd name="connsiteX103" fmla="*/ 1187034 w 2751375"/>
                <a:gd name="connsiteY103" fmla="*/ 93524 h 1990720"/>
                <a:gd name="connsiteX104" fmla="*/ 1210329 w 2751375"/>
                <a:gd name="connsiteY104" fmla="*/ 131208 h 1990720"/>
                <a:gd name="connsiteX105" fmla="*/ 1259661 w 2751375"/>
                <a:gd name="connsiteY105" fmla="*/ 193214 h 1990720"/>
                <a:gd name="connsiteX106" fmla="*/ 1317215 w 2751375"/>
                <a:gd name="connsiteY106" fmla="*/ 301125 h 1990720"/>
                <a:gd name="connsiteX107" fmla="*/ 1320982 w 2751375"/>
                <a:gd name="connsiteY107" fmla="*/ 312089 h 1990720"/>
                <a:gd name="connsiteX108" fmla="*/ 1351472 w 2751375"/>
                <a:gd name="connsiteY108" fmla="*/ 438157 h 1990720"/>
                <a:gd name="connsiteX109" fmla="*/ 1365174 w 2751375"/>
                <a:gd name="connsiteY109" fmla="*/ 553949 h 1990720"/>
                <a:gd name="connsiteX110" fmla="*/ 1382304 w 2751375"/>
                <a:gd name="connsiteY110" fmla="*/ 632399 h 1990720"/>
                <a:gd name="connsiteX111" fmla="*/ 1391212 w 2751375"/>
                <a:gd name="connsiteY111" fmla="*/ 676934 h 1990720"/>
                <a:gd name="connsiteX112" fmla="*/ 1384017 w 2751375"/>
                <a:gd name="connsiteY112" fmla="*/ 739626 h 1990720"/>
                <a:gd name="connsiteX113" fmla="*/ 1393266 w 2751375"/>
                <a:gd name="connsiteY113" fmla="*/ 792726 h 1990720"/>
                <a:gd name="connsiteX114" fmla="*/ 1508716 w 2751375"/>
                <a:gd name="connsiteY114" fmla="*/ 1116461 h 1990720"/>
                <a:gd name="connsiteX115" fmla="*/ 1553936 w 2751375"/>
                <a:gd name="connsiteY115" fmla="*/ 1191829 h 1990720"/>
                <a:gd name="connsiteX116" fmla="*/ 1570722 w 2751375"/>
                <a:gd name="connsiteY116" fmla="*/ 1211356 h 1990720"/>
                <a:gd name="connsiteX117" fmla="*/ 1613544 w 2751375"/>
                <a:gd name="connsiteY117" fmla="*/ 1342220 h 1990720"/>
                <a:gd name="connsiteX118" fmla="*/ 1612175 w 2751375"/>
                <a:gd name="connsiteY118" fmla="*/ 1407311 h 1990720"/>
                <a:gd name="connsiteX119" fmla="*/ 1638553 w 2751375"/>
                <a:gd name="connsiteY119" fmla="*/ 1473428 h 1990720"/>
                <a:gd name="connsiteX120" fmla="*/ 1780038 w 2751375"/>
                <a:gd name="connsiteY120" fmla="*/ 1622449 h 1990720"/>
                <a:gd name="connsiteX121" fmla="*/ 1955780 w 2751375"/>
                <a:gd name="connsiteY121" fmla="*/ 1858143 h 1990720"/>
                <a:gd name="connsiteX122" fmla="*/ 2015046 w 2751375"/>
                <a:gd name="connsiteY122" fmla="*/ 1990720 h 1990720"/>
                <a:gd name="connsiteX123" fmla="*/ 0 w 2751375"/>
                <a:gd name="connsiteY123" fmla="*/ 1990720 h 1990720"/>
                <a:gd name="connsiteX124" fmla="*/ 1156544 w 2751375"/>
                <a:gd name="connsiteY124" fmla="*/ 0 h 199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375" h="1990720">
                  <a:moveTo>
                    <a:pt x="1945160" y="1416217"/>
                  </a:moveTo>
                  <a:cubicBezTo>
                    <a:pt x="1980788" y="1417588"/>
                    <a:pt x="2012649" y="1425124"/>
                    <a:pt x="2033203" y="1458354"/>
                  </a:cubicBezTo>
                  <a:cubicBezTo>
                    <a:pt x="2041083" y="1471030"/>
                    <a:pt x="2051702" y="1481307"/>
                    <a:pt x="2061980" y="1492269"/>
                  </a:cubicBezTo>
                  <a:cubicBezTo>
                    <a:pt x="2093840" y="1525841"/>
                    <a:pt x="2079451" y="1588533"/>
                    <a:pt x="2037657" y="1606690"/>
                  </a:cubicBezTo>
                  <a:cubicBezTo>
                    <a:pt x="2010935" y="1618338"/>
                    <a:pt x="1983186" y="1622790"/>
                    <a:pt x="1954410" y="1620735"/>
                  </a:cubicBezTo>
                  <a:cubicBezTo>
                    <a:pt x="1913301" y="1617994"/>
                    <a:pt x="1884867" y="1591616"/>
                    <a:pt x="1879385" y="1550507"/>
                  </a:cubicBezTo>
                  <a:cubicBezTo>
                    <a:pt x="1877673" y="1536803"/>
                    <a:pt x="1876986" y="1523101"/>
                    <a:pt x="1875617" y="1509398"/>
                  </a:cubicBezTo>
                  <a:cubicBezTo>
                    <a:pt x="1876302" y="1481649"/>
                    <a:pt x="1878015" y="1454585"/>
                    <a:pt x="1900283" y="1433688"/>
                  </a:cubicBezTo>
                  <a:cubicBezTo>
                    <a:pt x="1912959" y="1421698"/>
                    <a:pt x="1927346" y="1415532"/>
                    <a:pt x="1945160" y="1416217"/>
                  </a:cubicBezTo>
                  <a:close/>
                  <a:moveTo>
                    <a:pt x="2474700" y="1294859"/>
                  </a:moveTo>
                  <a:cubicBezTo>
                    <a:pt x="2500907" y="1297600"/>
                    <a:pt x="2526857" y="1302996"/>
                    <a:pt x="2552550" y="1310361"/>
                  </a:cubicBezTo>
                  <a:cubicBezTo>
                    <a:pt x="2623806" y="1330916"/>
                    <a:pt x="2667658" y="1381960"/>
                    <a:pt x="2702600" y="1443966"/>
                  </a:cubicBezTo>
                  <a:cubicBezTo>
                    <a:pt x="2729664" y="1491585"/>
                    <a:pt x="2739941" y="1543656"/>
                    <a:pt x="2746107" y="1597099"/>
                  </a:cubicBezTo>
                  <a:cubicBezTo>
                    <a:pt x="2751932" y="1647115"/>
                    <a:pt x="2755357" y="1697132"/>
                    <a:pt x="2743024" y="1746805"/>
                  </a:cubicBezTo>
                  <a:cubicBezTo>
                    <a:pt x="2738914" y="1763592"/>
                    <a:pt x="2731377" y="1778665"/>
                    <a:pt x="2718015" y="1790656"/>
                  </a:cubicBezTo>
                  <a:cubicBezTo>
                    <a:pt x="2704313" y="1802645"/>
                    <a:pt x="2690268" y="1814636"/>
                    <a:pt x="2677935" y="1827996"/>
                  </a:cubicBezTo>
                  <a:cubicBezTo>
                    <a:pt x="2649157" y="1858143"/>
                    <a:pt x="2613529" y="1867051"/>
                    <a:pt x="2573791" y="1863624"/>
                  </a:cubicBezTo>
                  <a:cubicBezTo>
                    <a:pt x="2566597" y="1861912"/>
                    <a:pt x="2559745" y="1861568"/>
                    <a:pt x="2552894" y="1861226"/>
                  </a:cubicBezTo>
                  <a:cubicBezTo>
                    <a:pt x="2519663" y="1858485"/>
                    <a:pt x="2487804" y="1861912"/>
                    <a:pt x="2455601" y="1872874"/>
                  </a:cubicBezTo>
                  <a:cubicBezTo>
                    <a:pt x="2406955" y="1889317"/>
                    <a:pt x="2360021" y="1876642"/>
                    <a:pt x="2316858" y="1851635"/>
                  </a:cubicBezTo>
                  <a:cubicBezTo>
                    <a:pt x="2276089" y="1827996"/>
                    <a:pt x="2239092" y="1798877"/>
                    <a:pt x="2207573" y="1764619"/>
                  </a:cubicBezTo>
                  <a:cubicBezTo>
                    <a:pt x="2167151" y="1720427"/>
                    <a:pt x="2142827" y="1668012"/>
                    <a:pt x="2143169" y="1605663"/>
                  </a:cubicBezTo>
                  <a:cubicBezTo>
                    <a:pt x="2143854" y="1531324"/>
                    <a:pt x="2162012" y="1462809"/>
                    <a:pt x="2204833" y="1401486"/>
                  </a:cubicBezTo>
                  <a:cubicBezTo>
                    <a:pt x="2251082" y="1335368"/>
                    <a:pt x="2317542" y="1304536"/>
                    <a:pt x="2395307" y="1295288"/>
                  </a:cubicBezTo>
                  <a:cubicBezTo>
                    <a:pt x="2422028" y="1292033"/>
                    <a:pt x="2448492" y="1292119"/>
                    <a:pt x="2474700" y="1294859"/>
                  </a:cubicBezTo>
                  <a:close/>
                  <a:moveTo>
                    <a:pt x="1774899" y="1047945"/>
                  </a:moveTo>
                  <a:cubicBezTo>
                    <a:pt x="1779352" y="1047945"/>
                    <a:pt x="1784148" y="1048288"/>
                    <a:pt x="1788602" y="1047945"/>
                  </a:cubicBezTo>
                  <a:cubicBezTo>
                    <a:pt x="1839988" y="1042464"/>
                    <a:pt x="1864312" y="1066102"/>
                    <a:pt x="1881441" y="1110295"/>
                  </a:cubicBezTo>
                  <a:cubicBezTo>
                    <a:pt x="1890005" y="1132219"/>
                    <a:pt x="1894459" y="1155172"/>
                    <a:pt x="1895828" y="1178467"/>
                  </a:cubicBezTo>
                  <a:cubicBezTo>
                    <a:pt x="1897884" y="1216493"/>
                    <a:pt x="1878699" y="1243215"/>
                    <a:pt x="1847183" y="1262399"/>
                  </a:cubicBezTo>
                  <a:cubicBezTo>
                    <a:pt x="1823888" y="1276445"/>
                    <a:pt x="1799221" y="1288093"/>
                    <a:pt x="1776269" y="1302481"/>
                  </a:cubicBezTo>
                  <a:cubicBezTo>
                    <a:pt x="1747835" y="1320295"/>
                    <a:pt x="1723511" y="1311388"/>
                    <a:pt x="1709466" y="1281584"/>
                  </a:cubicBezTo>
                  <a:cubicBezTo>
                    <a:pt x="1706384" y="1274732"/>
                    <a:pt x="1700901" y="1270964"/>
                    <a:pt x="1696105" y="1266510"/>
                  </a:cubicBezTo>
                  <a:cubicBezTo>
                    <a:pt x="1673496" y="1244585"/>
                    <a:pt x="1654996" y="1220605"/>
                    <a:pt x="1660134" y="1186004"/>
                  </a:cubicBezTo>
                  <a:cubicBezTo>
                    <a:pt x="1662190" y="1171959"/>
                    <a:pt x="1668700" y="1159968"/>
                    <a:pt x="1678291" y="1150033"/>
                  </a:cubicBezTo>
                  <a:cubicBezTo>
                    <a:pt x="1690281" y="1137700"/>
                    <a:pt x="1694735" y="1123313"/>
                    <a:pt x="1695078" y="1106868"/>
                  </a:cubicBezTo>
                  <a:cubicBezTo>
                    <a:pt x="1695078" y="1101045"/>
                    <a:pt x="1695078" y="1095564"/>
                    <a:pt x="1695420" y="1089739"/>
                  </a:cubicBezTo>
                  <a:cubicBezTo>
                    <a:pt x="1698160" y="1060963"/>
                    <a:pt x="1710493" y="1049316"/>
                    <a:pt x="1739271" y="1048288"/>
                  </a:cubicBezTo>
                  <a:cubicBezTo>
                    <a:pt x="1750918" y="1047603"/>
                    <a:pt x="1762909" y="1047945"/>
                    <a:pt x="1774899" y="1047945"/>
                  </a:cubicBezTo>
                  <a:close/>
                  <a:moveTo>
                    <a:pt x="2325294" y="944358"/>
                  </a:moveTo>
                  <a:cubicBezTo>
                    <a:pt x="2346919" y="947398"/>
                    <a:pt x="2367731" y="956819"/>
                    <a:pt x="2385374" y="971893"/>
                  </a:cubicBezTo>
                  <a:cubicBezTo>
                    <a:pt x="2427510" y="1007521"/>
                    <a:pt x="2450463" y="1051714"/>
                    <a:pt x="2451149" y="1106868"/>
                  </a:cubicBezTo>
                  <a:cubicBezTo>
                    <a:pt x="2451149" y="1109266"/>
                    <a:pt x="2451149" y="1111665"/>
                    <a:pt x="2451834" y="1113720"/>
                  </a:cubicBezTo>
                  <a:cubicBezTo>
                    <a:pt x="2468963" y="1153460"/>
                    <a:pt x="2448066" y="1185319"/>
                    <a:pt x="2429908" y="1217522"/>
                  </a:cubicBezTo>
                  <a:cubicBezTo>
                    <a:pt x="2416548" y="1240817"/>
                    <a:pt x="2396336" y="1252464"/>
                    <a:pt x="2368929" y="1251094"/>
                  </a:cubicBezTo>
                  <a:cubicBezTo>
                    <a:pt x="2358652" y="1250752"/>
                    <a:pt x="2347690" y="1251094"/>
                    <a:pt x="2336728" y="1251094"/>
                  </a:cubicBezTo>
                  <a:cubicBezTo>
                    <a:pt x="2293221" y="1251094"/>
                    <a:pt x="2250056" y="1247669"/>
                    <a:pt x="2209974" y="1228484"/>
                  </a:cubicBezTo>
                  <a:cubicBezTo>
                    <a:pt x="2176059" y="1212383"/>
                    <a:pt x="2155161" y="1187375"/>
                    <a:pt x="2152420" y="1148321"/>
                  </a:cubicBezTo>
                  <a:cubicBezTo>
                    <a:pt x="2150022" y="1112692"/>
                    <a:pt x="2143514" y="1077064"/>
                    <a:pt x="2149680" y="1041093"/>
                  </a:cubicBezTo>
                  <a:cubicBezTo>
                    <a:pt x="2154476" y="1013344"/>
                    <a:pt x="2167152" y="994161"/>
                    <a:pt x="2195928" y="986281"/>
                  </a:cubicBezTo>
                  <a:cubicBezTo>
                    <a:pt x="2219223" y="980114"/>
                    <a:pt x="2238750" y="965727"/>
                    <a:pt x="2260333" y="955106"/>
                  </a:cubicBezTo>
                  <a:cubicBezTo>
                    <a:pt x="2281230" y="944657"/>
                    <a:pt x="2303669" y="941317"/>
                    <a:pt x="2325294" y="944358"/>
                  </a:cubicBezTo>
                  <a:close/>
                  <a:moveTo>
                    <a:pt x="1425811" y="538189"/>
                  </a:moveTo>
                  <a:cubicBezTo>
                    <a:pt x="1447392" y="537504"/>
                    <a:pt x="1468289" y="541274"/>
                    <a:pt x="1479595" y="563540"/>
                  </a:cubicBezTo>
                  <a:cubicBezTo>
                    <a:pt x="1487816" y="579985"/>
                    <a:pt x="1488843" y="598483"/>
                    <a:pt x="1492955" y="613557"/>
                  </a:cubicBezTo>
                  <a:cubicBezTo>
                    <a:pt x="1492270" y="619380"/>
                    <a:pt x="1492270" y="623149"/>
                    <a:pt x="1491584" y="626232"/>
                  </a:cubicBezTo>
                  <a:cubicBezTo>
                    <a:pt x="1488159" y="638223"/>
                    <a:pt x="1442596" y="674536"/>
                    <a:pt x="1429921" y="675907"/>
                  </a:cubicBezTo>
                  <a:cubicBezTo>
                    <a:pt x="1415189" y="677276"/>
                    <a:pt x="1409024" y="669055"/>
                    <a:pt x="1407310" y="656037"/>
                  </a:cubicBezTo>
                  <a:cubicBezTo>
                    <a:pt x="1406283" y="646787"/>
                    <a:pt x="1405599" y="637881"/>
                    <a:pt x="1401145" y="629657"/>
                  </a:cubicBezTo>
                  <a:cubicBezTo>
                    <a:pt x="1390525" y="609445"/>
                    <a:pt x="1392237" y="588891"/>
                    <a:pt x="1400118" y="568336"/>
                  </a:cubicBezTo>
                  <a:cubicBezTo>
                    <a:pt x="1405256" y="555661"/>
                    <a:pt x="1407997" y="538876"/>
                    <a:pt x="1425811" y="538189"/>
                  </a:cubicBezTo>
                  <a:close/>
                  <a:moveTo>
                    <a:pt x="1736359" y="492711"/>
                  </a:moveTo>
                  <a:cubicBezTo>
                    <a:pt x="1745779" y="492197"/>
                    <a:pt x="1755029" y="495024"/>
                    <a:pt x="1763593" y="501533"/>
                  </a:cubicBezTo>
                  <a:cubicBezTo>
                    <a:pt x="1796139" y="526540"/>
                    <a:pt x="1829711" y="544012"/>
                    <a:pt x="1872534" y="539902"/>
                  </a:cubicBezTo>
                  <a:cubicBezTo>
                    <a:pt x="1885551" y="538531"/>
                    <a:pt x="1898569" y="547096"/>
                    <a:pt x="1910560" y="553604"/>
                  </a:cubicBezTo>
                  <a:cubicBezTo>
                    <a:pt x="1929059" y="563539"/>
                    <a:pt x="1945846" y="576557"/>
                    <a:pt x="1963317" y="588205"/>
                  </a:cubicBezTo>
                  <a:cubicBezTo>
                    <a:pt x="1989353" y="605677"/>
                    <a:pt x="1992778" y="635480"/>
                    <a:pt x="1995519" y="664258"/>
                  </a:cubicBezTo>
                  <a:cubicBezTo>
                    <a:pt x="1997232" y="680701"/>
                    <a:pt x="1997917" y="697146"/>
                    <a:pt x="1999630" y="713588"/>
                  </a:cubicBezTo>
                  <a:cubicBezTo>
                    <a:pt x="2001686" y="733801"/>
                    <a:pt x="2008536" y="751615"/>
                    <a:pt x="2021898" y="767715"/>
                  </a:cubicBezTo>
                  <a:cubicBezTo>
                    <a:pt x="2034916" y="783131"/>
                    <a:pt x="2042795" y="801632"/>
                    <a:pt x="2043822" y="822186"/>
                  </a:cubicBezTo>
                  <a:cubicBezTo>
                    <a:pt x="2044851" y="842056"/>
                    <a:pt x="2036629" y="856443"/>
                    <a:pt x="2017444" y="860897"/>
                  </a:cubicBezTo>
                  <a:cubicBezTo>
                    <a:pt x="1980789" y="869803"/>
                    <a:pt x="1958179" y="895154"/>
                    <a:pt x="1938309" y="924274"/>
                  </a:cubicBezTo>
                  <a:cubicBezTo>
                    <a:pt x="1928374" y="938663"/>
                    <a:pt x="1918439" y="953393"/>
                    <a:pt x="1908162" y="967781"/>
                  </a:cubicBezTo>
                  <a:cubicBezTo>
                    <a:pt x="1886236" y="997929"/>
                    <a:pt x="1858487" y="1017798"/>
                    <a:pt x="1821832" y="1014716"/>
                  </a:cubicBezTo>
                  <a:cubicBezTo>
                    <a:pt x="1794768" y="1016770"/>
                    <a:pt x="1771130" y="1012317"/>
                    <a:pt x="1748178" y="1005465"/>
                  </a:cubicBezTo>
                  <a:cubicBezTo>
                    <a:pt x="1722484" y="997929"/>
                    <a:pt x="1696791" y="991077"/>
                    <a:pt x="1671783" y="982170"/>
                  </a:cubicBezTo>
                  <a:cubicBezTo>
                    <a:pt x="1634783" y="968809"/>
                    <a:pt x="1615942" y="938663"/>
                    <a:pt x="1606007" y="902691"/>
                  </a:cubicBezTo>
                  <a:cubicBezTo>
                    <a:pt x="1597786" y="872546"/>
                    <a:pt x="1591618" y="842056"/>
                    <a:pt x="1584768" y="811567"/>
                  </a:cubicBezTo>
                  <a:cubicBezTo>
                    <a:pt x="1580656" y="793066"/>
                    <a:pt x="1569352" y="777308"/>
                    <a:pt x="1564898" y="759151"/>
                  </a:cubicBezTo>
                  <a:cubicBezTo>
                    <a:pt x="1554279" y="718385"/>
                    <a:pt x="1563869" y="680359"/>
                    <a:pt x="1589907" y="648498"/>
                  </a:cubicBezTo>
                  <a:cubicBezTo>
                    <a:pt x="1613202" y="619722"/>
                    <a:pt x="1632729" y="588205"/>
                    <a:pt x="1654311" y="558401"/>
                  </a:cubicBezTo>
                  <a:cubicBezTo>
                    <a:pt x="1669727" y="537504"/>
                    <a:pt x="1687199" y="519347"/>
                    <a:pt x="1708095" y="503931"/>
                  </a:cubicBezTo>
                  <a:cubicBezTo>
                    <a:pt x="1717346" y="497079"/>
                    <a:pt x="1726938" y="493225"/>
                    <a:pt x="1736359" y="492711"/>
                  </a:cubicBezTo>
                  <a:close/>
                  <a:moveTo>
                    <a:pt x="1455598" y="281636"/>
                  </a:moveTo>
                  <a:cubicBezTo>
                    <a:pt x="1463043" y="280934"/>
                    <a:pt x="1471029" y="281683"/>
                    <a:pt x="1479251" y="283996"/>
                  </a:cubicBezTo>
                  <a:cubicBezTo>
                    <a:pt x="1506658" y="291532"/>
                    <a:pt x="1530639" y="304894"/>
                    <a:pt x="1552221" y="323393"/>
                  </a:cubicBezTo>
                  <a:cubicBezTo>
                    <a:pt x="1578599" y="346345"/>
                    <a:pt x="1582026" y="368613"/>
                    <a:pt x="1565581" y="399103"/>
                  </a:cubicBezTo>
                  <a:cubicBezTo>
                    <a:pt x="1548453" y="430962"/>
                    <a:pt x="1524130" y="455970"/>
                    <a:pt x="1493298" y="474811"/>
                  </a:cubicBezTo>
                  <a:cubicBezTo>
                    <a:pt x="1457670" y="496052"/>
                    <a:pt x="1419986" y="481321"/>
                    <a:pt x="1407311" y="441239"/>
                  </a:cubicBezTo>
                  <a:cubicBezTo>
                    <a:pt x="1403885" y="430619"/>
                    <a:pt x="1402514" y="420000"/>
                    <a:pt x="1402172" y="409038"/>
                  </a:cubicBezTo>
                  <a:cubicBezTo>
                    <a:pt x="1405255" y="380602"/>
                    <a:pt x="1406284" y="352169"/>
                    <a:pt x="1411422" y="324078"/>
                  </a:cubicBezTo>
                  <a:cubicBezTo>
                    <a:pt x="1415790" y="298898"/>
                    <a:pt x="1433261" y="283740"/>
                    <a:pt x="1455598" y="281636"/>
                  </a:cubicBezTo>
                  <a:close/>
                  <a:moveTo>
                    <a:pt x="1375794" y="137030"/>
                  </a:moveTo>
                  <a:cubicBezTo>
                    <a:pt x="1381277" y="138401"/>
                    <a:pt x="1386416" y="140457"/>
                    <a:pt x="1391897" y="142513"/>
                  </a:cubicBezTo>
                  <a:cubicBezTo>
                    <a:pt x="1427525" y="157242"/>
                    <a:pt x="1450135" y="233637"/>
                    <a:pt x="1404572" y="269265"/>
                  </a:cubicBezTo>
                  <a:cubicBezTo>
                    <a:pt x="1393608" y="278173"/>
                    <a:pt x="1384360" y="281255"/>
                    <a:pt x="1369971" y="281255"/>
                  </a:cubicBezTo>
                  <a:cubicBezTo>
                    <a:pt x="1361407" y="281598"/>
                    <a:pt x="1353186" y="279542"/>
                    <a:pt x="1345305" y="275090"/>
                  </a:cubicBezTo>
                  <a:cubicBezTo>
                    <a:pt x="1315158" y="257618"/>
                    <a:pt x="1295632" y="231925"/>
                    <a:pt x="1288780" y="197666"/>
                  </a:cubicBezTo>
                  <a:cubicBezTo>
                    <a:pt x="1282272" y="165465"/>
                    <a:pt x="1299057" y="149705"/>
                    <a:pt x="1331260" y="155530"/>
                  </a:cubicBezTo>
                  <a:cubicBezTo>
                    <a:pt x="1343935" y="157928"/>
                    <a:pt x="1355582" y="162381"/>
                    <a:pt x="1359694" y="143540"/>
                  </a:cubicBezTo>
                  <a:cubicBezTo>
                    <a:pt x="1361065" y="137374"/>
                    <a:pt x="1369286" y="135661"/>
                    <a:pt x="1375794" y="137030"/>
                  </a:cubicBezTo>
                  <a:close/>
                  <a:moveTo>
                    <a:pt x="1156544" y="0"/>
                  </a:moveTo>
                  <a:cubicBezTo>
                    <a:pt x="1179839" y="14731"/>
                    <a:pt x="1180868" y="38369"/>
                    <a:pt x="1183951" y="61321"/>
                  </a:cubicBezTo>
                  <a:cubicBezTo>
                    <a:pt x="1185322" y="71941"/>
                    <a:pt x="1186007" y="82904"/>
                    <a:pt x="1187034" y="93524"/>
                  </a:cubicBezTo>
                  <a:cubicBezTo>
                    <a:pt x="1188747" y="109625"/>
                    <a:pt x="1195942" y="121958"/>
                    <a:pt x="1210329" y="131208"/>
                  </a:cubicBezTo>
                  <a:cubicBezTo>
                    <a:pt x="1233626" y="145937"/>
                    <a:pt x="1248355" y="168205"/>
                    <a:pt x="1259661" y="193214"/>
                  </a:cubicBezTo>
                  <a:cubicBezTo>
                    <a:pt x="1276446" y="230555"/>
                    <a:pt x="1290151" y="269266"/>
                    <a:pt x="1317215" y="301125"/>
                  </a:cubicBezTo>
                  <a:cubicBezTo>
                    <a:pt x="1319955" y="304210"/>
                    <a:pt x="1321325" y="307635"/>
                    <a:pt x="1320982" y="312089"/>
                  </a:cubicBezTo>
                  <a:cubicBezTo>
                    <a:pt x="1317900" y="357310"/>
                    <a:pt x="1333316" y="398419"/>
                    <a:pt x="1351472" y="438157"/>
                  </a:cubicBezTo>
                  <a:cubicBezTo>
                    <a:pt x="1368259" y="475498"/>
                    <a:pt x="1368259" y="514553"/>
                    <a:pt x="1365174" y="553949"/>
                  </a:cubicBezTo>
                  <a:cubicBezTo>
                    <a:pt x="1362776" y="582382"/>
                    <a:pt x="1366888" y="608076"/>
                    <a:pt x="1382304" y="632399"/>
                  </a:cubicBezTo>
                  <a:cubicBezTo>
                    <a:pt x="1390869" y="645759"/>
                    <a:pt x="1392923" y="661175"/>
                    <a:pt x="1391212" y="676934"/>
                  </a:cubicBezTo>
                  <a:cubicBezTo>
                    <a:pt x="1388814" y="697832"/>
                    <a:pt x="1386758" y="718729"/>
                    <a:pt x="1384017" y="739626"/>
                  </a:cubicBezTo>
                  <a:cubicBezTo>
                    <a:pt x="1381619" y="758467"/>
                    <a:pt x="1386415" y="775939"/>
                    <a:pt x="1393266" y="792726"/>
                  </a:cubicBezTo>
                  <a:cubicBezTo>
                    <a:pt x="1438144" y="898240"/>
                    <a:pt x="1468634" y="1009235"/>
                    <a:pt x="1508716" y="1116461"/>
                  </a:cubicBezTo>
                  <a:cubicBezTo>
                    <a:pt x="1519335" y="1144553"/>
                    <a:pt x="1533382" y="1169903"/>
                    <a:pt x="1553936" y="1191829"/>
                  </a:cubicBezTo>
                  <a:cubicBezTo>
                    <a:pt x="1559760" y="1197995"/>
                    <a:pt x="1564898" y="1204847"/>
                    <a:pt x="1570722" y="1211356"/>
                  </a:cubicBezTo>
                  <a:cubicBezTo>
                    <a:pt x="1605323" y="1248354"/>
                    <a:pt x="1622794" y="1290149"/>
                    <a:pt x="1613544" y="1342220"/>
                  </a:cubicBezTo>
                  <a:cubicBezTo>
                    <a:pt x="1609777" y="1363461"/>
                    <a:pt x="1612175" y="1385385"/>
                    <a:pt x="1612175" y="1407311"/>
                  </a:cubicBezTo>
                  <a:cubicBezTo>
                    <a:pt x="1612175" y="1432662"/>
                    <a:pt x="1620739" y="1454586"/>
                    <a:pt x="1638553" y="1473428"/>
                  </a:cubicBezTo>
                  <a:cubicBezTo>
                    <a:pt x="1685829" y="1523101"/>
                    <a:pt x="1735844" y="1570035"/>
                    <a:pt x="1780038" y="1622449"/>
                  </a:cubicBezTo>
                  <a:cubicBezTo>
                    <a:pt x="1843415" y="1697474"/>
                    <a:pt x="1899256" y="1778323"/>
                    <a:pt x="1955780" y="1858143"/>
                  </a:cubicBezTo>
                  <a:cubicBezTo>
                    <a:pt x="1983530" y="1896855"/>
                    <a:pt x="1994149" y="1944815"/>
                    <a:pt x="2015046" y="1990720"/>
                  </a:cubicBezTo>
                  <a:cubicBezTo>
                    <a:pt x="1342908" y="1990720"/>
                    <a:pt x="673167" y="1990720"/>
                    <a:pt x="0" y="1990720"/>
                  </a:cubicBezTo>
                  <a:cubicBezTo>
                    <a:pt x="386086" y="1326462"/>
                    <a:pt x="771145" y="663573"/>
                    <a:pt x="1156544" y="0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3 grandes crisis</a:t>
            </a:r>
          </a:p>
        </p:txBody>
      </p:sp>
      <p:sp>
        <p:nvSpPr>
          <p:cNvPr id="25" name="TextBox 127">
            <a:extLst>
              <a:ext uri="{FF2B5EF4-FFF2-40B4-BE49-F238E27FC236}">
                <a16:creationId xmlns:a16="http://schemas.microsoft.com/office/drawing/2014/main" id="{9FAFF003-FF3B-12AA-D1F4-5891787668D8}"/>
              </a:ext>
            </a:extLst>
          </p:cNvPr>
          <p:cNvSpPr txBox="1"/>
          <p:nvPr/>
        </p:nvSpPr>
        <p:spPr>
          <a:xfrm>
            <a:off x="1935096" y="2157673"/>
            <a:ext cx="210312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28">
            <a:extLst>
              <a:ext uri="{FF2B5EF4-FFF2-40B4-BE49-F238E27FC236}">
                <a16:creationId xmlns:a16="http://schemas.microsoft.com/office/drawing/2014/main" id="{9A70A9FF-E8AA-1737-C525-CEF50783C27F}"/>
              </a:ext>
            </a:extLst>
          </p:cNvPr>
          <p:cNvSpPr txBox="1"/>
          <p:nvPr/>
        </p:nvSpPr>
        <p:spPr>
          <a:xfrm>
            <a:off x="3196382" y="893510"/>
            <a:ext cx="276606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4800" b="1" dirty="0">
                <a:solidFill>
                  <a:sysClr val="windowText" lastClr="000000"/>
                </a:solidFill>
                <a:cs typeface="Arial" pitchFamily="34" charset="0"/>
              </a:rPr>
              <a:t>2008</a:t>
            </a:r>
            <a:endParaRPr lang="ko-KR" altLang="en-US" sz="48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8" name="TextBox 131">
            <a:extLst>
              <a:ext uri="{FF2B5EF4-FFF2-40B4-BE49-F238E27FC236}">
                <a16:creationId xmlns:a16="http://schemas.microsoft.com/office/drawing/2014/main" id="{97E34A80-E1C8-AF54-C3EB-DB345E67A8AA}"/>
              </a:ext>
            </a:extLst>
          </p:cNvPr>
          <p:cNvSpPr txBox="1"/>
          <p:nvPr/>
        </p:nvSpPr>
        <p:spPr>
          <a:xfrm>
            <a:off x="5120413" y="2157673"/>
            <a:ext cx="210312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132">
            <a:extLst>
              <a:ext uri="{FF2B5EF4-FFF2-40B4-BE49-F238E27FC236}">
                <a16:creationId xmlns:a16="http://schemas.microsoft.com/office/drawing/2014/main" id="{83C1D2EB-9E1B-2752-490D-11144ACF7C0F}"/>
              </a:ext>
            </a:extLst>
          </p:cNvPr>
          <p:cNvSpPr txBox="1"/>
          <p:nvPr/>
        </p:nvSpPr>
        <p:spPr>
          <a:xfrm>
            <a:off x="6381796" y="893510"/>
            <a:ext cx="276606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4800" b="1" dirty="0">
                <a:solidFill>
                  <a:sysClr val="windowText" lastClr="000000"/>
                </a:solidFill>
                <a:cs typeface="Arial" pitchFamily="34" charset="0"/>
              </a:rPr>
              <a:t>2020</a:t>
            </a:r>
            <a:endParaRPr lang="ko-KR" altLang="en-US" sz="48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0" name="TextBox 133">
            <a:extLst>
              <a:ext uri="{FF2B5EF4-FFF2-40B4-BE49-F238E27FC236}">
                <a16:creationId xmlns:a16="http://schemas.microsoft.com/office/drawing/2014/main" id="{BC4FF956-7688-2E20-3794-F6838DC81D59}"/>
              </a:ext>
            </a:extLst>
          </p:cNvPr>
          <p:cNvSpPr txBox="1"/>
          <p:nvPr/>
        </p:nvSpPr>
        <p:spPr>
          <a:xfrm>
            <a:off x="6713071" y="2157673"/>
            <a:ext cx="210312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COVID-19</a:t>
            </a:r>
          </a:p>
        </p:txBody>
      </p:sp>
      <p:sp>
        <p:nvSpPr>
          <p:cNvPr id="31" name="TextBox 134">
            <a:extLst>
              <a:ext uri="{FF2B5EF4-FFF2-40B4-BE49-F238E27FC236}">
                <a16:creationId xmlns:a16="http://schemas.microsoft.com/office/drawing/2014/main" id="{31CD4B4F-4DDE-91BF-EE84-C2EC81F62DCF}"/>
              </a:ext>
            </a:extLst>
          </p:cNvPr>
          <p:cNvSpPr txBox="1"/>
          <p:nvPr/>
        </p:nvSpPr>
        <p:spPr>
          <a:xfrm>
            <a:off x="10967" y="893510"/>
            <a:ext cx="276606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4800" b="1" spc="-300" dirty="0">
                <a:solidFill>
                  <a:sysClr val="windowText" lastClr="000000"/>
                </a:solidFill>
                <a:cs typeface="Arial" pitchFamily="34" charset="0"/>
              </a:rPr>
              <a:t>2001</a:t>
            </a:r>
            <a:endParaRPr lang="ko-KR" altLang="en-US" sz="4800" b="1" spc="-30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2" name="TextBox 135">
            <a:extLst>
              <a:ext uri="{FF2B5EF4-FFF2-40B4-BE49-F238E27FC236}">
                <a16:creationId xmlns:a16="http://schemas.microsoft.com/office/drawing/2014/main" id="{A45534C1-7907-D49B-445B-55303B3857CB}"/>
              </a:ext>
            </a:extLst>
          </p:cNvPr>
          <p:cNvSpPr txBox="1"/>
          <p:nvPr/>
        </p:nvSpPr>
        <p:spPr>
          <a:xfrm>
            <a:off x="342437" y="2157673"/>
            <a:ext cx="210312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.COM + 11S</a:t>
            </a:r>
          </a:p>
        </p:txBody>
      </p:sp>
      <p:sp>
        <p:nvSpPr>
          <p:cNvPr id="33" name="Chevron 50">
            <a:extLst>
              <a:ext uri="{FF2B5EF4-FFF2-40B4-BE49-F238E27FC236}">
                <a16:creationId xmlns:a16="http://schemas.microsoft.com/office/drawing/2014/main" id="{294AFC17-EB79-B66F-E83A-4340EE06405A}"/>
              </a:ext>
            </a:extLst>
          </p:cNvPr>
          <p:cNvSpPr/>
          <p:nvPr/>
        </p:nvSpPr>
        <p:spPr>
          <a:xfrm>
            <a:off x="251520" y="2889305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34" name="TextBox 142">
            <a:extLst>
              <a:ext uri="{FF2B5EF4-FFF2-40B4-BE49-F238E27FC236}">
                <a16:creationId xmlns:a16="http://schemas.microsoft.com/office/drawing/2014/main" id="{5CFCB6C1-BFE9-331A-9E4A-7AC19B33CB96}"/>
              </a:ext>
            </a:extLst>
          </p:cNvPr>
          <p:cNvSpPr txBox="1"/>
          <p:nvPr/>
        </p:nvSpPr>
        <p:spPr>
          <a:xfrm>
            <a:off x="529591" y="2808423"/>
            <a:ext cx="2520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+400% Nasdaq</a:t>
            </a: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(1995-2000)</a:t>
            </a:r>
          </a:p>
          <a:p>
            <a:endParaRPr lang="es-E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-78% Nasdaq </a:t>
            </a: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(2000-2003)</a:t>
            </a:r>
          </a:p>
          <a:p>
            <a:endParaRPr lang="es-E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Atentado 11S</a:t>
            </a:r>
          </a:p>
          <a:p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Chevron 56">
            <a:extLst>
              <a:ext uri="{FF2B5EF4-FFF2-40B4-BE49-F238E27FC236}">
                <a16:creationId xmlns:a16="http://schemas.microsoft.com/office/drawing/2014/main" id="{3006741B-BBDD-206D-D2A2-CB882575CA12}"/>
              </a:ext>
            </a:extLst>
          </p:cNvPr>
          <p:cNvSpPr/>
          <p:nvPr/>
        </p:nvSpPr>
        <p:spPr>
          <a:xfrm>
            <a:off x="251520" y="3561914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38" name="TextBox 160">
            <a:extLst>
              <a:ext uri="{FF2B5EF4-FFF2-40B4-BE49-F238E27FC236}">
                <a16:creationId xmlns:a16="http://schemas.microsoft.com/office/drawing/2014/main" id="{CC8A2B2E-93E0-283C-7995-A3E7F873F3B5}"/>
              </a:ext>
            </a:extLst>
          </p:cNvPr>
          <p:cNvSpPr txBox="1"/>
          <p:nvPr/>
        </p:nvSpPr>
        <p:spPr>
          <a:xfrm>
            <a:off x="3714909" y="2808423"/>
            <a:ext cx="229580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Colapso burbuja inmobiliaria</a:t>
            </a:r>
          </a:p>
          <a:p>
            <a:endParaRPr lang="es-E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700K millones</a:t>
            </a: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Rescate bancario</a:t>
            </a:r>
          </a:p>
          <a:p>
            <a:endParaRPr lang="es-E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787K millones</a:t>
            </a: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Estímulo fiscal</a:t>
            </a:r>
          </a:p>
          <a:p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39" name="TextBox 178">
            <a:extLst>
              <a:ext uri="{FF2B5EF4-FFF2-40B4-BE49-F238E27FC236}">
                <a16:creationId xmlns:a16="http://schemas.microsoft.com/office/drawing/2014/main" id="{34BCEEF8-2DD2-81E9-7C1A-8EA0A8A3823D}"/>
              </a:ext>
            </a:extLst>
          </p:cNvPr>
          <p:cNvSpPr txBox="1"/>
          <p:nvPr/>
        </p:nvSpPr>
        <p:spPr>
          <a:xfrm>
            <a:off x="6900225" y="2808423"/>
            <a:ext cx="2064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Pandemia mundial</a:t>
            </a:r>
          </a:p>
          <a:p>
            <a:endParaRPr lang="es-E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s-E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+ 24M personas pierden su empleo</a:t>
            </a:r>
          </a:p>
          <a:p>
            <a:endParaRPr lang="es-E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- 31,4% PIB en 2T 2020</a:t>
            </a:r>
          </a:p>
        </p:txBody>
      </p:sp>
      <p:sp>
        <p:nvSpPr>
          <p:cNvPr id="40" name="Chevron 56">
            <a:extLst>
              <a:ext uri="{FF2B5EF4-FFF2-40B4-BE49-F238E27FC236}">
                <a16:creationId xmlns:a16="http://schemas.microsoft.com/office/drawing/2014/main" id="{3FAD9F41-0136-3238-9832-39DCE996C970}"/>
              </a:ext>
            </a:extLst>
          </p:cNvPr>
          <p:cNvSpPr/>
          <p:nvPr/>
        </p:nvSpPr>
        <p:spPr>
          <a:xfrm>
            <a:off x="251520" y="4160129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41" name="Chevron 56">
            <a:extLst>
              <a:ext uri="{FF2B5EF4-FFF2-40B4-BE49-F238E27FC236}">
                <a16:creationId xmlns:a16="http://schemas.microsoft.com/office/drawing/2014/main" id="{97B63132-1E42-70EC-6266-C21162CFFB82}"/>
              </a:ext>
            </a:extLst>
          </p:cNvPr>
          <p:cNvSpPr/>
          <p:nvPr/>
        </p:nvSpPr>
        <p:spPr>
          <a:xfrm>
            <a:off x="3438730" y="3561914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42" name="Chevron 56">
            <a:extLst>
              <a:ext uri="{FF2B5EF4-FFF2-40B4-BE49-F238E27FC236}">
                <a16:creationId xmlns:a16="http://schemas.microsoft.com/office/drawing/2014/main" id="{09864984-3828-24E0-A28B-B4DFCDC6CB58}"/>
              </a:ext>
            </a:extLst>
          </p:cNvPr>
          <p:cNvSpPr/>
          <p:nvPr/>
        </p:nvSpPr>
        <p:spPr>
          <a:xfrm>
            <a:off x="3438730" y="4160129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43" name="Chevron 50">
            <a:extLst>
              <a:ext uri="{FF2B5EF4-FFF2-40B4-BE49-F238E27FC236}">
                <a16:creationId xmlns:a16="http://schemas.microsoft.com/office/drawing/2014/main" id="{C79DB124-F36C-12C1-F172-94FA2FCF8F7B}"/>
              </a:ext>
            </a:extLst>
          </p:cNvPr>
          <p:cNvSpPr/>
          <p:nvPr/>
        </p:nvSpPr>
        <p:spPr>
          <a:xfrm>
            <a:off x="6621672" y="2889305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44" name="Chevron 56">
            <a:extLst>
              <a:ext uri="{FF2B5EF4-FFF2-40B4-BE49-F238E27FC236}">
                <a16:creationId xmlns:a16="http://schemas.microsoft.com/office/drawing/2014/main" id="{0AC8BDDA-1418-D076-CA04-857ED3547DDD}"/>
              </a:ext>
            </a:extLst>
          </p:cNvPr>
          <p:cNvSpPr/>
          <p:nvPr/>
        </p:nvSpPr>
        <p:spPr>
          <a:xfrm>
            <a:off x="6621672" y="3561914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45" name="Chevron 56">
            <a:extLst>
              <a:ext uri="{FF2B5EF4-FFF2-40B4-BE49-F238E27FC236}">
                <a16:creationId xmlns:a16="http://schemas.microsoft.com/office/drawing/2014/main" id="{16FCDFC4-B72F-D2F8-F1D3-E733EA822743}"/>
              </a:ext>
            </a:extLst>
          </p:cNvPr>
          <p:cNvSpPr/>
          <p:nvPr/>
        </p:nvSpPr>
        <p:spPr>
          <a:xfrm>
            <a:off x="6621672" y="4160129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27" name="TextBox 129">
            <a:extLst>
              <a:ext uri="{FF2B5EF4-FFF2-40B4-BE49-F238E27FC236}">
                <a16:creationId xmlns:a16="http://schemas.microsoft.com/office/drawing/2014/main" id="{D765B06E-7C0E-8880-E11A-B8F8B6E5480B}"/>
              </a:ext>
            </a:extLst>
          </p:cNvPr>
          <p:cNvSpPr txBox="1"/>
          <p:nvPr/>
        </p:nvSpPr>
        <p:spPr>
          <a:xfrm>
            <a:off x="3527755" y="2157673"/>
            <a:ext cx="210312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SUBPRIME</a:t>
            </a:r>
          </a:p>
        </p:txBody>
      </p:sp>
      <p:sp>
        <p:nvSpPr>
          <p:cNvPr id="46" name="Chevron 56">
            <a:extLst>
              <a:ext uri="{FF2B5EF4-FFF2-40B4-BE49-F238E27FC236}">
                <a16:creationId xmlns:a16="http://schemas.microsoft.com/office/drawing/2014/main" id="{01CD4233-C1D4-AD3A-F818-994134AACE81}"/>
              </a:ext>
            </a:extLst>
          </p:cNvPr>
          <p:cNvSpPr/>
          <p:nvPr/>
        </p:nvSpPr>
        <p:spPr>
          <a:xfrm>
            <a:off x="3438730" y="2889305"/>
            <a:ext cx="182797" cy="252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6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¿Por qué Real Estate?</a:t>
            </a:r>
          </a:p>
        </p:txBody>
      </p:sp>
      <p:sp>
        <p:nvSpPr>
          <p:cNvPr id="4" name="Rectangle 9"/>
          <p:cNvSpPr/>
          <p:nvPr/>
        </p:nvSpPr>
        <p:spPr>
          <a:xfrm>
            <a:off x="616893" y="1265120"/>
            <a:ext cx="1287787" cy="128569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1743368"/>
            <a:ext cx="597014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Clr>
                <a:srgbClr val="3AB8D9"/>
              </a:buClr>
              <a:buFont typeface="Arial" panose="020B0604020202020204" pitchFamily="34" charset="0"/>
              <a:buChar char="•"/>
            </a:pPr>
            <a:r>
              <a:rPr lang="es-E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ladrillo nunca pierde valor</a:t>
            </a:r>
          </a:p>
          <a:p>
            <a:pPr marL="285750" indent="-285750">
              <a:buClr>
                <a:srgbClr val="3AB8D9"/>
              </a:buClr>
              <a:buFont typeface="Arial" panose="020B0604020202020204" pitchFamily="34" charset="0"/>
              <a:buChar char="•"/>
            </a:pP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Especulación en el mercado inmobiliario</a:t>
            </a:r>
          </a:p>
          <a:p>
            <a:pPr marL="285750" indent="-285750">
              <a:buClr>
                <a:srgbClr val="3AB8D9"/>
              </a:buClr>
              <a:buFont typeface="Arial" panose="020B0604020202020204" pitchFamily="34" charset="0"/>
              <a:buChar char="•"/>
            </a:pP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Expansión del crédito y préstamo hipotecario irresponsables</a:t>
            </a:r>
          </a:p>
          <a:p>
            <a:pPr marL="285750" indent="-285750">
              <a:buClr>
                <a:srgbClr val="3AB8D9"/>
              </a:buClr>
              <a:buFont typeface="Arial" panose="020B0604020202020204" pitchFamily="34" charset="0"/>
              <a:buChar char="•"/>
            </a:pPr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Fallos en la regulación financiera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9792" y="1272735"/>
            <a:ext cx="597014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Causas de la burbuja inmobiliaria del 2008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3192919"/>
            <a:ext cx="21602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Titulización de hipotecas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67" y="3600022"/>
            <a:ext cx="222572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Modelos matemáticos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4007125"/>
            <a:ext cx="19400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Falta de transparencia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4414227"/>
            <a:ext cx="20162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Mercado global</a:t>
            </a:r>
          </a:p>
        </p:txBody>
      </p:sp>
      <p:grpSp>
        <p:nvGrpSpPr>
          <p:cNvPr id="3" name="그룹 296">
            <a:extLst>
              <a:ext uri="{FF2B5EF4-FFF2-40B4-BE49-F238E27FC236}">
                <a16:creationId xmlns:a16="http://schemas.microsoft.com/office/drawing/2014/main" id="{EB58B672-3C4E-EA7C-4952-95DE3312A4F1}"/>
              </a:ext>
            </a:extLst>
          </p:cNvPr>
          <p:cNvGrpSpPr/>
          <p:nvPr/>
        </p:nvGrpSpPr>
        <p:grpSpPr>
          <a:xfrm>
            <a:off x="4644008" y="2725980"/>
            <a:ext cx="4070870" cy="2241084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1A2947C-3674-4D1B-8EAB-77784E3A2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97E06EA-040D-F721-4176-4A604762E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A9F8FAD-410B-9D2A-A575-1AB3420D7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907469-A6AD-5F8B-A3BD-6FF1D65FFF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3" name="Right Arrow 25">
            <a:extLst>
              <a:ext uri="{FF2B5EF4-FFF2-40B4-BE49-F238E27FC236}">
                <a16:creationId xmlns:a16="http://schemas.microsoft.com/office/drawing/2014/main" id="{F9AB5A80-D15E-D00B-003B-9AD1C6E9DA85}"/>
              </a:ext>
            </a:extLst>
          </p:cNvPr>
          <p:cNvSpPr/>
          <p:nvPr/>
        </p:nvSpPr>
        <p:spPr>
          <a:xfrm>
            <a:off x="3347864" y="3469918"/>
            <a:ext cx="953859" cy="77207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C5CFEEE9-6E4B-889C-400C-94796FB2EFBF}"/>
              </a:ext>
            </a:extLst>
          </p:cNvPr>
          <p:cNvSpPr txBox="1"/>
          <p:nvPr/>
        </p:nvSpPr>
        <p:spPr>
          <a:xfrm>
            <a:off x="5796136" y="3534629"/>
            <a:ext cx="21602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Crisis financiera mundial</a:t>
            </a:r>
          </a:p>
        </p:txBody>
      </p:sp>
    </p:spTree>
    <p:extLst>
      <p:ext uri="{BB962C8B-B14F-4D97-AF65-F5344CB8AC3E}">
        <p14:creationId xmlns:p14="http://schemas.microsoft.com/office/powerpoint/2010/main" val="290954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245905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Grandes fluctuaciones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4612F8-C2AB-405E-5CCE-0CFC8D2E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84369"/>
            <a:ext cx="5247788" cy="3126921"/>
          </a:xfrm>
          <a:prstGeom prst="rect">
            <a:avLst/>
          </a:prstGeom>
        </p:spPr>
      </p:pic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7FDB7A0-DC35-7850-EB8A-F8648BA7FB9C}"/>
              </a:ext>
            </a:extLst>
          </p:cNvPr>
          <p:cNvSpPr/>
          <p:nvPr/>
        </p:nvSpPr>
        <p:spPr>
          <a:xfrm>
            <a:off x="3889590" y="1601960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1" name="TextBox 52">
            <a:extLst>
              <a:ext uri="{FF2B5EF4-FFF2-40B4-BE49-F238E27FC236}">
                <a16:creationId xmlns:a16="http://schemas.microsoft.com/office/drawing/2014/main" id="{80ADD0BB-2DC1-91B7-59E7-7B2F8A947D63}"/>
              </a:ext>
            </a:extLst>
          </p:cNvPr>
          <p:cNvSpPr txBox="1"/>
          <p:nvPr/>
        </p:nvSpPr>
        <p:spPr>
          <a:xfrm>
            <a:off x="3858820" y="1785305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41%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F9F20972-F105-6747-D03D-42A2EE6491D5}"/>
              </a:ext>
            </a:extLst>
          </p:cNvPr>
          <p:cNvSpPr/>
          <p:nvPr/>
        </p:nvSpPr>
        <p:spPr>
          <a:xfrm>
            <a:off x="6836898" y="2798843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3" name="TextBox 52">
            <a:extLst>
              <a:ext uri="{FF2B5EF4-FFF2-40B4-BE49-F238E27FC236}">
                <a16:creationId xmlns:a16="http://schemas.microsoft.com/office/drawing/2014/main" id="{7A379F66-D6A1-A792-4D35-997786953A48}"/>
              </a:ext>
            </a:extLst>
          </p:cNvPr>
          <p:cNvSpPr txBox="1"/>
          <p:nvPr/>
        </p:nvSpPr>
        <p:spPr>
          <a:xfrm>
            <a:off x="6806127" y="2982187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53%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CA21FCF7-E39F-C3DB-3673-7F2402CEE0A6}"/>
              </a:ext>
            </a:extLst>
          </p:cNvPr>
          <p:cNvSpPr/>
          <p:nvPr/>
        </p:nvSpPr>
        <p:spPr>
          <a:xfrm>
            <a:off x="7679022" y="1878959"/>
            <a:ext cx="52046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5" name="TextBox 52">
            <a:extLst>
              <a:ext uri="{FF2B5EF4-FFF2-40B4-BE49-F238E27FC236}">
                <a16:creationId xmlns:a16="http://schemas.microsoft.com/office/drawing/2014/main" id="{F57A587E-AAE0-9FE2-CAB0-3B097E8FFA1A}"/>
              </a:ext>
            </a:extLst>
          </p:cNvPr>
          <p:cNvSpPr txBox="1"/>
          <p:nvPr/>
        </p:nvSpPr>
        <p:spPr>
          <a:xfrm>
            <a:off x="7648251" y="2062304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28%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B6C8C882-4D06-FC03-BD04-3BA5F8D6BBF3}"/>
              </a:ext>
            </a:extLst>
          </p:cNvPr>
          <p:cNvSpPr/>
          <p:nvPr/>
        </p:nvSpPr>
        <p:spPr>
          <a:xfrm rot="10800000">
            <a:off x="5097715" y="2108147"/>
            <a:ext cx="551235" cy="41378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2AFBC0EE-3635-BFB9-80E8-8A9A33CB3017}"/>
              </a:ext>
            </a:extLst>
          </p:cNvPr>
          <p:cNvSpPr txBox="1"/>
          <p:nvPr/>
        </p:nvSpPr>
        <p:spPr>
          <a:xfrm>
            <a:off x="5097715" y="2092405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56%</a:t>
            </a:r>
            <a:endParaRPr lang="ko-KR" altLang="en-US" sz="13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17">
            <a:extLst>
              <a:ext uri="{FF2B5EF4-FFF2-40B4-BE49-F238E27FC236}">
                <a16:creationId xmlns:a16="http://schemas.microsoft.com/office/drawing/2014/main" id="{C8914A2C-E71C-BE9F-0F4E-BB2ED75FDF3D}"/>
              </a:ext>
            </a:extLst>
          </p:cNvPr>
          <p:cNvSpPr txBox="1"/>
          <p:nvPr/>
        </p:nvSpPr>
        <p:spPr>
          <a:xfrm>
            <a:off x="7366669" y="4341753"/>
            <a:ext cx="124235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Volumen ventas</a:t>
            </a:r>
          </a:p>
        </p:txBody>
      </p:sp>
      <p:sp>
        <p:nvSpPr>
          <p:cNvPr id="66" name="TextBox 14">
            <a:extLst>
              <a:ext uri="{FF2B5EF4-FFF2-40B4-BE49-F238E27FC236}">
                <a16:creationId xmlns:a16="http://schemas.microsoft.com/office/drawing/2014/main" id="{D4178312-038F-5EE5-0D8F-864577309831}"/>
              </a:ext>
            </a:extLst>
          </p:cNvPr>
          <p:cNvSpPr txBox="1"/>
          <p:nvPr/>
        </p:nvSpPr>
        <p:spPr>
          <a:xfrm>
            <a:off x="1224056" y="2305402"/>
            <a:ext cx="20517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Desplome del mercado.</a:t>
            </a:r>
          </a:p>
          <a:p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2005-2011</a:t>
            </a:r>
            <a:endParaRPr lang="es-E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158C2C61-E549-8B99-37F0-CE35F7D93AA4}"/>
              </a:ext>
            </a:extLst>
          </p:cNvPr>
          <p:cNvSpPr txBox="1"/>
          <p:nvPr/>
        </p:nvSpPr>
        <p:spPr>
          <a:xfrm>
            <a:off x="1224055" y="4116207"/>
            <a:ext cx="20517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Repunte</a:t>
            </a:r>
          </a:p>
          <a:p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2018-2020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8C2451C2-71F6-4CBD-F96E-8F9B2B0FBE06}"/>
              </a:ext>
            </a:extLst>
          </p:cNvPr>
          <p:cNvSpPr txBox="1"/>
          <p:nvPr/>
        </p:nvSpPr>
        <p:spPr>
          <a:xfrm>
            <a:off x="1224055" y="3210921"/>
            <a:ext cx="20517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Lenta recuperación</a:t>
            </a:r>
          </a:p>
          <a:p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2011-2018</a:t>
            </a:r>
            <a:endParaRPr lang="es-E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Oval 21">
            <a:extLst>
              <a:ext uri="{FF2B5EF4-FFF2-40B4-BE49-F238E27FC236}">
                <a16:creationId xmlns:a16="http://schemas.microsoft.com/office/drawing/2014/main" id="{24E50E03-3C55-BA08-1368-A33389A45C48}"/>
              </a:ext>
            </a:extLst>
          </p:cNvPr>
          <p:cNvSpPr/>
          <p:nvPr/>
        </p:nvSpPr>
        <p:spPr>
          <a:xfrm>
            <a:off x="620242" y="2254986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Oval 22">
            <a:extLst>
              <a:ext uri="{FF2B5EF4-FFF2-40B4-BE49-F238E27FC236}">
                <a16:creationId xmlns:a16="http://schemas.microsoft.com/office/drawing/2014/main" id="{6E93C7E6-3729-5D84-5AE9-FC122B78E590}"/>
              </a:ext>
            </a:extLst>
          </p:cNvPr>
          <p:cNvSpPr/>
          <p:nvPr/>
        </p:nvSpPr>
        <p:spPr>
          <a:xfrm>
            <a:off x="620242" y="316050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23">
            <a:extLst>
              <a:ext uri="{FF2B5EF4-FFF2-40B4-BE49-F238E27FC236}">
                <a16:creationId xmlns:a16="http://schemas.microsoft.com/office/drawing/2014/main" id="{FB9AD665-52C2-CB18-A111-3553838EFE5B}"/>
              </a:ext>
            </a:extLst>
          </p:cNvPr>
          <p:cNvSpPr/>
          <p:nvPr/>
        </p:nvSpPr>
        <p:spPr>
          <a:xfrm>
            <a:off x="628506" y="406602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BAD67312-F07D-A255-C79F-F2F11EBE698F}"/>
              </a:ext>
            </a:extLst>
          </p:cNvPr>
          <p:cNvSpPr/>
          <p:nvPr/>
        </p:nvSpPr>
        <p:spPr>
          <a:xfrm>
            <a:off x="635120" y="1453065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14">
            <a:extLst>
              <a:ext uri="{FF2B5EF4-FFF2-40B4-BE49-F238E27FC236}">
                <a16:creationId xmlns:a16="http://schemas.microsoft.com/office/drawing/2014/main" id="{C40330F9-D0A6-4039-2BBF-3765D264E487}"/>
              </a:ext>
            </a:extLst>
          </p:cNvPr>
          <p:cNvSpPr txBox="1"/>
          <p:nvPr/>
        </p:nvSpPr>
        <p:spPr>
          <a:xfrm>
            <a:off x="1224056" y="1488509"/>
            <a:ext cx="20517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Crecimiento disparado</a:t>
            </a:r>
          </a:p>
          <a:p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2002-2005</a:t>
            </a:r>
            <a:endParaRPr lang="es-E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Group 135">
            <a:extLst>
              <a:ext uri="{FF2B5EF4-FFF2-40B4-BE49-F238E27FC236}">
                <a16:creationId xmlns:a16="http://schemas.microsoft.com/office/drawing/2014/main" id="{C8B5F488-4981-4E19-3449-E6E06344AC1F}"/>
              </a:ext>
            </a:extLst>
          </p:cNvPr>
          <p:cNvGrpSpPr/>
          <p:nvPr/>
        </p:nvGrpSpPr>
        <p:grpSpPr>
          <a:xfrm>
            <a:off x="730584" y="2356884"/>
            <a:ext cx="309910" cy="276913"/>
            <a:chOff x="4409936" y="439132"/>
            <a:chExt cx="4384126" cy="3854346"/>
          </a:xfrm>
          <a:solidFill>
            <a:schemeClr val="bg1"/>
          </a:solidFill>
        </p:grpSpPr>
        <p:sp>
          <p:nvSpPr>
            <p:cNvPr id="75" name="Freeform: Shape 136">
              <a:extLst>
                <a:ext uri="{FF2B5EF4-FFF2-40B4-BE49-F238E27FC236}">
                  <a16:creationId xmlns:a16="http://schemas.microsoft.com/office/drawing/2014/main" id="{647D2D67-FCBB-8999-2FC4-290BFC0E7048}"/>
                </a:ext>
              </a:extLst>
            </p:cNvPr>
            <p:cNvSpPr/>
            <p:nvPr/>
          </p:nvSpPr>
          <p:spPr>
            <a:xfrm>
              <a:off x="4409936" y="439132"/>
              <a:ext cx="4384126" cy="3854346"/>
            </a:xfrm>
            <a:custGeom>
              <a:avLst/>
              <a:gdLst>
                <a:gd name="connsiteX0" fmla="*/ 2214184 w 4384126"/>
                <a:gd name="connsiteY0" fmla="*/ 387797 h 3854346"/>
                <a:gd name="connsiteX1" fmla="*/ 496153 w 4384126"/>
                <a:gd name="connsiteY1" fmla="*/ 3461408 h 3854346"/>
                <a:gd name="connsiteX2" fmla="*/ 3932216 w 4384126"/>
                <a:gd name="connsiteY2" fmla="*/ 3461408 h 3854346"/>
                <a:gd name="connsiteX3" fmla="*/ 2192215 w 4384126"/>
                <a:gd name="connsiteY3" fmla="*/ 0 h 3854346"/>
                <a:gd name="connsiteX4" fmla="*/ 2414934 w 4384126"/>
                <a:gd name="connsiteY4" fmla="*/ 128468 h 3854346"/>
                <a:gd name="connsiteX5" fmla="*/ 4349131 w 4384126"/>
                <a:gd name="connsiteY5" fmla="*/ 3467576 h 3854346"/>
                <a:gd name="connsiteX6" fmla="*/ 4126112 w 4384126"/>
                <a:gd name="connsiteY6" fmla="*/ 3854346 h 3854346"/>
                <a:gd name="connsiteX7" fmla="*/ 258060 w 4384126"/>
                <a:gd name="connsiteY7" fmla="*/ 3854346 h 3854346"/>
                <a:gd name="connsiteX8" fmla="*/ 35041 w 4384126"/>
                <a:gd name="connsiteY8" fmla="*/ 3467576 h 3854346"/>
                <a:gd name="connsiteX9" fmla="*/ 1969238 w 4384126"/>
                <a:gd name="connsiteY9" fmla="*/ 128468 h 3854346"/>
                <a:gd name="connsiteX10" fmla="*/ 2192215 w 4384126"/>
                <a:gd name="connsiteY10" fmla="*/ 0 h 385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4126" h="3854346">
                  <a:moveTo>
                    <a:pt x="2214184" y="387797"/>
                  </a:moveTo>
                  <a:lnTo>
                    <a:pt x="496153" y="3461408"/>
                  </a:lnTo>
                  <a:lnTo>
                    <a:pt x="3932216" y="3461408"/>
                  </a:lnTo>
                  <a:close/>
                  <a:moveTo>
                    <a:pt x="2192215" y="0"/>
                  </a:moveTo>
                  <a:cubicBezTo>
                    <a:pt x="2278845" y="0"/>
                    <a:pt x="2365432" y="42823"/>
                    <a:pt x="2414934" y="128468"/>
                  </a:cubicBezTo>
                  <a:lnTo>
                    <a:pt x="4349131" y="3467576"/>
                  </a:lnTo>
                  <a:cubicBezTo>
                    <a:pt x="4448478" y="3639549"/>
                    <a:pt x="4324466" y="3854346"/>
                    <a:pt x="4126112" y="3854346"/>
                  </a:cubicBezTo>
                  <a:lnTo>
                    <a:pt x="258060" y="3854346"/>
                  </a:lnTo>
                  <a:cubicBezTo>
                    <a:pt x="59365" y="3854346"/>
                    <a:pt x="-64306" y="3639206"/>
                    <a:pt x="35041" y="3467576"/>
                  </a:cubicBezTo>
                  <a:lnTo>
                    <a:pt x="1969238" y="128468"/>
                  </a:lnTo>
                  <a:cubicBezTo>
                    <a:pt x="2018912" y="42823"/>
                    <a:pt x="2105585" y="0"/>
                    <a:pt x="2192215" y="0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137">
              <a:extLst>
                <a:ext uri="{FF2B5EF4-FFF2-40B4-BE49-F238E27FC236}">
                  <a16:creationId xmlns:a16="http://schemas.microsoft.com/office/drawing/2014/main" id="{D4C5AE77-990C-1988-DED6-65BA2A2D4225}"/>
                </a:ext>
              </a:extLst>
            </p:cNvPr>
            <p:cNvSpPr/>
            <p:nvPr/>
          </p:nvSpPr>
          <p:spPr>
            <a:xfrm>
              <a:off x="5116432" y="1796425"/>
              <a:ext cx="2751375" cy="1990720"/>
            </a:xfrm>
            <a:custGeom>
              <a:avLst/>
              <a:gdLst>
                <a:gd name="connsiteX0" fmla="*/ 1945160 w 2751375"/>
                <a:gd name="connsiteY0" fmla="*/ 1416217 h 1990720"/>
                <a:gd name="connsiteX1" fmla="*/ 2033203 w 2751375"/>
                <a:gd name="connsiteY1" fmla="*/ 1458354 h 1990720"/>
                <a:gd name="connsiteX2" fmla="*/ 2061980 w 2751375"/>
                <a:gd name="connsiteY2" fmla="*/ 1492269 h 1990720"/>
                <a:gd name="connsiteX3" fmla="*/ 2037657 w 2751375"/>
                <a:gd name="connsiteY3" fmla="*/ 1606690 h 1990720"/>
                <a:gd name="connsiteX4" fmla="*/ 1954410 w 2751375"/>
                <a:gd name="connsiteY4" fmla="*/ 1620735 h 1990720"/>
                <a:gd name="connsiteX5" fmla="*/ 1879385 w 2751375"/>
                <a:gd name="connsiteY5" fmla="*/ 1550507 h 1990720"/>
                <a:gd name="connsiteX6" fmla="*/ 1875617 w 2751375"/>
                <a:gd name="connsiteY6" fmla="*/ 1509398 h 1990720"/>
                <a:gd name="connsiteX7" fmla="*/ 1900283 w 2751375"/>
                <a:gd name="connsiteY7" fmla="*/ 1433688 h 1990720"/>
                <a:gd name="connsiteX8" fmla="*/ 1945160 w 2751375"/>
                <a:gd name="connsiteY8" fmla="*/ 1416217 h 1990720"/>
                <a:gd name="connsiteX9" fmla="*/ 2474700 w 2751375"/>
                <a:gd name="connsiteY9" fmla="*/ 1294859 h 1990720"/>
                <a:gd name="connsiteX10" fmla="*/ 2552550 w 2751375"/>
                <a:gd name="connsiteY10" fmla="*/ 1310361 h 1990720"/>
                <a:gd name="connsiteX11" fmla="*/ 2702600 w 2751375"/>
                <a:gd name="connsiteY11" fmla="*/ 1443966 h 1990720"/>
                <a:gd name="connsiteX12" fmla="*/ 2746107 w 2751375"/>
                <a:gd name="connsiteY12" fmla="*/ 1597099 h 1990720"/>
                <a:gd name="connsiteX13" fmla="*/ 2743024 w 2751375"/>
                <a:gd name="connsiteY13" fmla="*/ 1746805 h 1990720"/>
                <a:gd name="connsiteX14" fmla="*/ 2718015 w 2751375"/>
                <a:gd name="connsiteY14" fmla="*/ 1790656 h 1990720"/>
                <a:gd name="connsiteX15" fmla="*/ 2677935 w 2751375"/>
                <a:gd name="connsiteY15" fmla="*/ 1827996 h 1990720"/>
                <a:gd name="connsiteX16" fmla="*/ 2573791 w 2751375"/>
                <a:gd name="connsiteY16" fmla="*/ 1863624 h 1990720"/>
                <a:gd name="connsiteX17" fmla="*/ 2552894 w 2751375"/>
                <a:gd name="connsiteY17" fmla="*/ 1861226 h 1990720"/>
                <a:gd name="connsiteX18" fmla="*/ 2455601 w 2751375"/>
                <a:gd name="connsiteY18" fmla="*/ 1872874 h 1990720"/>
                <a:gd name="connsiteX19" fmla="*/ 2316858 w 2751375"/>
                <a:gd name="connsiteY19" fmla="*/ 1851635 h 1990720"/>
                <a:gd name="connsiteX20" fmla="*/ 2207573 w 2751375"/>
                <a:gd name="connsiteY20" fmla="*/ 1764619 h 1990720"/>
                <a:gd name="connsiteX21" fmla="*/ 2143169 w 2751375"/>
                <a:gd name="connsiteY21" fmla="*/ 1605663 h 1990720"/>
                <a:gd name="connsiteX22" fmla="*/ 2204833 w 2751375"/>
                <a:gd name="connsiteY22" fmla="*/ 1401486 h 1990720"/>
                <a:gd name="connsiteX23" fmla="*/ 2395307 w 2751375"/>
                <a:gd name="connsiteY23" fmla="*/ 1295288 h 1990720"/>
                <a:gd name="connsiteX24" fmla="*/ 2474700 w 2751375"/>
                <a:gd name="connsiteY24" fmla="*/ 1294859 h 1990720"/>
                <a:gd name="connsiteX25" fmla="*/ 1774899 w 2751375"/>
                <a:gd name="connsiteY25" fmla="*/ 1047945 h 1990720"/>
                <a:gd name="connsiteX26" fmla="*/ 1788602 w 2751375"/>
                <a:gd name="connsiteY26" fmla="*/ 1047945 h 1990720"/>
                <a:gd name="connsiteX27" fmla="*/ 1881441 w 2751375"/>
                <a:gd name="connsiteY27" fmla="*/ 1110295 h 1990720"/>
                <a:gd name="connsiteX28" fmla="*/ 1895828 w 2751375"/>
                <a:gd name="connsiteY28" fmla="*/ 1178467 h 1990720"/>
                <a:gd name="connsiteX29" fmla="*/ 1847183 w 2751375"/>
                <a:gd name="connsiteY29" fmla="*/ 1262399 h 1990720"/>
                <a:gd name="connsiteX30" fmla="*/ 1776269 w 2751375"/>
                <a:gd name="connsiteY30" fmla="*/ 1302481 h 1990720"/>
                <a:gd name="connsiteX31" fmla="*/ 1709466 w 2751375"/>
                <a:gd name="connsiteY31" fmla="*/ 1281584 h 1990720"/>
                <a:gd name="connsiteX32" fmla="*/ 1696105 w 2751375"/>
                <a:gd name="connsiteY32" fmla="*/ 1266510 h 1990720"/>
                <a:gd name="connsiteX33" fmla="*/ 1660134 w 2751375"/>
                <a:gd name="connsiteY33" fmla="*/ 1186004 h 1990720"/>
                <a:gd name="connsiteX34" fmla="*/ 1678291 w 2751375"/>
                <a:gd name="connsiteY34" fmla="*/ 1150033 h 1990720"/>
                <a:gd name="connsiteX35" fmla="*/ 1695078 w 2751375"/>
                <a:gd name="connsiteY35" fmla="*/ 1106868 h 1990720"/>
                <a:gd name="connsiteX36" fmla="*/ 1695420 w 2751375"/>
                <a:gd name="connsiteY36" fmla="*/ 1089739 h 1990720"/>
                <a:gd name="connsiteX37" fmla="*/ 1739271 w 2751375"/>
                <a:gd name="connsiteY37" fmla="*/ 1048288 h 1990720"/>
                <a:gd name="connsiteX38" fmla="*/ 1774899 w 2751375"/>
                <a:gd name="connsiteY38" fmla="*/ 1047945 h 1990720"/>
                <a:gd name="connsiteX39" fmla="*/ 2325294 w 2751375"/>
                <a:gd name="connsiteY39" fmla="*/ 944358 h 1990720"/>
                <a:gd name="connsiteX40" fmla="*/ 2385374 w 2751375"/>
                <a:gd name="connsiteY40" fmla="*/ 971893 h 1990720"/>
                <a:gd name="connsiteX41" fmla="*/ 2451149 w 2751375"/>
                <a:gd name="connsiteY41" fmla="*/ 1106868 h 1990720"/>
                <a:gd name="connsiteX42" fmla="*/ 2451834 w 2751375"/>
                <a:gd name="connsiteY42" fmla="*/ 1113720 h 1990720"/>
                <a:gd name="connsiteX43" fmla="*/ 2429908 w 2751375"/>
                <a:gd name="connsiteY43" fmla="*/ 1217522 h 1990720"/>
                <a:gd name="connsiteX44" fmla="*/ 2368929 w 2751375"/>
                <a:gd name="connsiteY44" fmla="*/ 1251094 h 1990720"/>
                <a:gd name="connsiteX45" fmla="*/ 2336728 w 2751375"/>
                <a:gd name="connsiteY45" fmla="*/ 1251094 h 1990720"/>
                <a:gd name="connsiteX46" fmla="*/ 2209974 w 2751375"/>
                <a:gd name="connsiteY46" fmla="*/ 1228484 h 1990720"/>
                <a:gd name="connsiteX47" fmla="*/ 2152420 w 2751375"/>
                <a:gd name="connsiteY47" fmla="*/ 1148321 h 1990720"/>
                <a:gd name="connsiteX48" fmla="*/ 2149680 w 2751375"/>
                <a:gd name="connsiteY48" fmla="*/ 1041093 h 1990720"/>
                <a:gd name="connsiteX49" fmla="*/ 2195928 w 2751375"/>
                <a:gd name="connsiteY49" fmla="*/ 986281 h 1990720"/>
                <a:gd name="connsiteX50" fmla="*/ 2260333 w 2751375"/>
                <a:gd name="connsiteY50" fmla="*/ 955106 h 1990720"/>
                <a:gd name="connsiteX51" fmla="*/ 2325294 w 2751375"/>
                <a:gd name="connsiteY51" fmla="*/ 944358 h 1990720"/>
                <a:gd name="connsiteX52" fmla="*/ 1425811 w 2751375"/>
                <a:gd name="connsiteY52" fmla="*/ 538189 h 1990720"/>
                <a:gd name="connsiteX53" fmla="*/ 1479595 w 2751375"/>
                <a:gd name="connsiteY53" fmla="*/ 563540 h 1990720"/>
                <a:gd name="connsiteX54" fmla="*/ 1492955 w 2751375"/>
                <a:gd name="connsiteY54" fmla="*/ 613557 h 1990720"/>
                <a:gd name="connsiteX55" fmla="*/ 1491584 w 2751375"/>
                <a:gd name="connsiteY55" fmla="*/ 626232 h 1990720"/>
                <a:gd name="connsiteX56" fmla="*/ 1429921 w 2751375"/>
                <a:gd name="connsiteY56" fmla="*/ 675907 h 1990720"/>
                <a:gd name="connsiteX57" fmla="*/ 1407310 w 2751375"/>
                <a:gd name="connsiteY57" fmla="*/ 656037 h 1990720"/>
                <a:gd name="connsiteX58" fmla="*/ 1401145 w 2751375"/>
                <a:gd name="connsiteY58" fmla="*/ 629657 h 1990720"/>
                <a:gd name="connsiteX59" fmla="*/ 1400118 w 2751375"/>
                <a:gd name="connsiteY59" fmla="*/ 568336 h 1990720"/>
                <a:gd name="connsiteX60" fmla="*/ 1425811 w 2751375"/>
                <a:gd name="connsiteY60" fmla="*/ 538189 h 1990720"/>
                <a:gd name="connsiteX61" fmla="*/ 1736359 w 2751375"/>
                <a:gd name="connsiteY61" fmla="*/ 492711 h 1990720"/>
                <a:gd name="connsiteX62" fmla="*/ 1763593 w 2751375"/>
                <a:gd name="connsiteY62" fmla="*/ 501533 h 1990720"/>
                <a:gd name="connsiteX63" fmla="*/ 1872534 w 2751375"/>
                <a:gd name="connsiteY63" fmla="*/ 539902 h 1990720"/>
                <a:gd name="connsiteX64" fmla="*/ 1910560 w 2751375"/>
                <a:gd name="connsiteY64" fmla="*/ 553604 h 1990720"/>
                <a:gd name="connsiteX65" fmla="*/ 1963317 w 2751375"/>
                <a:gd name="connsiteY65" fmla="*/ 588205 h 1990720"/>
                <a:gd name="connsiteX66" fmla="*/ 1995519 w 2751375"/>
                <a:gd name="connsiteY66" fmla="*/ 664258 h 1990720"/>
                <a:gd name="connsiteX67" fmla="*/ 1999630 w 2751375"/>
                <a:gd name="connsiteY67" fmla="*/ 713588 h 1990720"/>
                <a:gd name="connsiteX68" fmla="*/ 2021898 w 2751375"/>
                <a:gd name="connsiteY68" fmla="*/ 767715 h 1990720"/>
                <a:gd name="connsiteX69" fmla="*/ 2043822 w 2751375"/>
                <a:gd name="connsiteY69" fmla="*/ 822186 h 1990720"/>
                <a:gd name="connsiteX70" fmla="*/ 2017444 w 2751375"/>
                <a:gd name="connsiteY70" fmla="*/ 860897 h 1990720"/>
                <a:gd name="connsiteX71" fmla="*/ 1938309 w 2751375"/>
                <a:gd name="connsiteY71" fmla="*/ 924274 h 1990720"/>
                <a:gd name="connsiteX72" fmla="*/ 1908162 w 2751375"/>
                <a:gd name="connsiteY72" fmla="*/ 967781 h 1990720"/>
                <a:gd name="connsiteX73" fmla="*/ 1821832 w 2751375"/>
                <a:gd name="connsiteY73" fmla="*/ 1014716 h 1990720"/>
                <a:gd name="connsiteX74" fmla="*/ 1748178 w 2751375"/>
                <a:gd name="connsiteY74" fmla="*/ 1005465 h 1990720"/>
                <a:gd name="connsiteX75" fmla="*/ 1671783 w 2751375"/>
                <a:gd name="connsiteY75" fmla="*/ 982170 h 1990720"/>
                <a:gd name="connsiteX76" fmla="*/ 1606007 w 2751375"/>
                <a:gd name="connsiteY76" fmla="*/ 902691 h 1990720"/>
                <a:gd name="connsiteX77" fmla="*/ 1584768 w 2751375"/>
                <a:gd name="connsiteY77" fmla="*/ 811567 h 1990720"/>
                <a:gd name="connsiteX78" fmla="*/ 1564898 w 2751375"/>
                <a:gd name="connsiteY78" fmla="*/ 759151 h 1990720"/>
                <a:gd name="connsiteX79" fmla="*/ 1589907 w 2751375"/>
                <a:gd name="connsiteY79" fmla="*/ 648498 h 1990720"/>
                <a:gd name="connsiteX80" fmla="*/ 1654311 w 2751375"/>
                <a:gd name="connsiteY80" fmla="*/ 558401 h 1990720"/>
                <a:gd name="connsiteX81" fmla="*/ 1708095 w 2751375"/>
                <a:gd name="connsiteY81" fmla="*/ 503931 h 1990720"/>
                <a:gd name="connsiteX82" fmla="*/ 1736359 w 2751375"/>
                <a:gd name="connsiteY82" fmla="*/ 492711 h 1990720"/>
                <a:gd name="connsiteX83" fmla="*/ 1455598 w 2751375"/>
                <a:gd name="connsiteY83" fmla="*/ 281636 h 1990720"/>
                <a:gd name="connsiteX84" fmla="*/ 1479251 w 2751375"/>
                <a:gd name="connsiteY84" fmla="*/ 283996 h 1990720"/>
                <a:gd name="connsiteX85" fmla="*/ 1552221 w 2751375"/>
                <a:gd name="connsiteY85" fmla="*/ 323393 h 1990720"/>
                <a:gd name="connsiteX86" fmla="*/ 1565581 w 2751375"/>
                <a:gd name="connsiteY86" fmla="*/ 399103 h 1990720"/>
                <a:gd name="connsiteX87" fmla="*/ 1493298 w 2751375"/>
                <a:gd name="connsiteY87" fmla="*/ 474811 h 1990720"/>
                <a:gd name="connsiteX88" fmla="*/ 1407311 w 2751375"/>
                <a:gd name="connsiteY88" fmla="*/ 441239 h 1990720"/>
                <a:gd name="connsiteX89" fmla="*/ 1402172 w 2751375"/>
                <a:gd name="connsiteY89" fmla="*/ 409038 h 1990720"/>
                <a:gd name="connsiteX90" fmla="*/ 1411422 w 2751375"/>
                <a:gd name="connsiteY90" fmla="*/ 324078 h 1990720"/>
                <a:gd name="connsiteX91" fmla="*/ 1455598 w 2751375"/>
                <a:gd name="connsiteY91" fmla="*/ 281636 h 1990720"/>
                <a:gd name="connsiteX92" fmla="*/ 1375794 w 2751375"/>
                <a:gd name="connsiteY92" fmla="*/ 137030 h 1990720"/>
                <a:gd name="connsiteX93" fmla="*/ 1391897 w 2751375"/>
                <a:gd name="connsiteY93" fmla="*/ 142513 h 1990720"/>
                <a:gd name="connsiteX94" fmla="*/ 1404572 w 2751375"/>
                <a:gd name="connsiteY94" fmla="*/ 269265 h 1990720"/>
                <a:gd name="connsiteX95" fmla="*/ 1369971 w 2751375"/>
                <a:gd name="connsiteY95" fmla="*/ 281255 h 1990720"/>
                <a:gd name="connsiteX96" fmla="*/ 1345305 w 2751375"/>
                <a:gd name="connsiteY96" fmla="*/ 275090 h 1990720"/>
                <a:gd name="connsiteX97" fmla="*/ 1288780 w 2751375"/>
                <a:gd name="connsiteY97" fmla="*/ 197666 h 1990720"/>
                <a:gd name="connsiteX98" fmla="*/ 1331260 w 2751375"/>
                <a:gd name="connsiteY98" fmla="*/ 155530 h 1990720"/>
                <a:gd name="connsiteX99" fmla="*/ 1359694 w 2751375"/>
                <a:gd name="connsiteY99" fmla="*/ 143540 h 1990720"/>
                <a:gd name="connsiteX100" fmla="*/ 1375794 w 2751375"/>
                <a:gd name="connsiteY100" fmla="*/ 137030 h 1990720"/>
                <a:gd name="connsiteX101" fmla="*/ 1156544 w 2751375"/>
                <a:gd name="connsiteY101" fmla="*/ 0 h 1990720"/>
                <a:gd name="connsiteX102" fmla="*/ 1183951 w 2751375"/>
                <a:gd name="connsiteY102" fmla="*/ 61321 h 1990720"/>
                <a:gd name="connsiteX103" fmla="*/ 1187034 w 2751375"/>
                <a:gd name="connsiteY103" fmla="*/ 93524 h 1990720"/>
                <a:gd name="connsiteX104" fmla="*/ 1210329 w 2751375"/>
                <a:gd name="connsiteY104" fmla="*/ 131208 h 1990720"/>
                <a:gd name="connsiteX105" fmla="*/ 1259661 w 2751375"/>
                <a:gd name="connsiteY105" fmla="*/ 193214 h 1990720"/>
                <a:gd name="connsiteX106" fmla="*/ 1317215 w 2751375"/>
                <a:gd name="connsiteY106" fmla="*/ 301125 h 1990720"/>
                <a:gd name="connsiteX107" fmla="*/ 1320982 w 2751375"/>
                <a:gd name="connsiteY107" fmla="*/ 312089 h 1990720"/>
                <a:gd name="connsiteX108" fmla="*/ 1351472 w 2751375"/>
                <a:gd name="connsiteY108" fmla="*/ 438157 h 1990720"/>
                <a:gd name="connsiteX109" fmla="*/ 1365174 w 2751375"/>
                <a:gd name="connsiteY109" fmla="*/ 553949 h 1990720"/>
                <a:gd name="connsiteX110" fmla="*/ 1382304 w 2751375"/>
                <a:gd name="connsiteY110" fmla="*/ 632399 h 1990720"/>
                <a:gd name="connsiteX111" fmla="*/ 1391212 w 2751375"/>
                <a:gd name="connsiteY111" fmla="*/ 676934 h 1990720"/>
                <a:gd name="connsiteX112" fmla="*/ 1384017 w 2751375"/>
                <a:gd name="connsiteY112" fmla="*/ 739626 h 1990720"/>
                <a:gd name="connsiteX113" fmla="*/ 1393266 w 2751375"/>
                <a:gd name="connsiteY113" fmla="*/ 792726 h 1990720"/>
                <a:gd name="connsiteX114" fmla="*/ 1508716 w 2751375"/>
                <a:gd name="connsiteY114" fmla="*/ 1116461 h 1990720"/>
                <a:gd name="connsiteX115" fmla="*/ 1553936 w 2751375"/>
                <a:gd name="connsiteY115" fmla="*/ 1191829 h 1990720"/>
                <a:gd name="connsiteX116" fmla="*/ 1570722 w 2751375"/>
                <a:gd name="connsiteY116" fmla="*/ 1211356 h 1990720"/>
                <a:gd name="connsiteX117" fmla="*/ 1613544 w 2751375"/>
                <a:gd name="connsiteY117" fmla="*/ 1342220 h 1990720"/>
                <a:gd name="connsiteX118" fmla="*/ 1612175 w 2751375"/>
                <a:gd name="connsiteY118" fmla="*/ 1407311 h 1990720"/>
                <a:gd name="connsiteX119" fmla="*/ 1638553 w 2751375"/>
                <a:gd name="connsiteY119" fmla="*/ 1473428 h 1990720"/>
                <a:gd name="connsiteX120" fmla="*/ 1780038 w 2751375"/>
                <a:gd name="connsiteY120" fmla="*/ 1622449 h 1990720"/>
                <a:gd name="connsiteX121" fmla="*/ 1955780 w 2751375"/>
                <a:gd name="connsiteY121" fmla="*/ 1858143 h 1990720"/>
                <a:gd name="connsiteX122" fmla="*/ 2015046 w 2751375"/>
                <a:gd name="connsiteY122" fmla="*/ 1990720 h 1990720"/>
                <a:gd name="connsiteX123" fmla="*/ 0 w 2751375"/>
                <a:gd name="connsiteY123" fmla="*/ 1990720 h 1990720"/>
                <a:gd name="connsiteX124" fmla="*/ 1156544 w 2751375"/>
                <a:gd name="connsiteY124" fmla="*/ 0 h 199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375" h="1990720">
                  <a:moveTo>
                    <a:pt x="1945160" y="1416217"/>
                  </a:moveTo>
                  <a:cubicBezTo>
                    <a:pt x="1980788" y="1417588"/>
                    <a:pt x="2012649" y="1425124"/>
                    <a:pt x="2033203" y="1458354"/>
                  </a:cubicBezTo>
                  <a:cubicBezTo>
                    <a:pt x="2041083" y="1471030"/>
                    <a:pt x="2051702" y="1481307"/>
                    <a:pt x="2061980" y="1492269"/>
                  </a:cubicBezTo>
                  <a:cubicBezTo>
                    <a:pt x="2093840" y="1525841"/>
                    <a:pt x="2079451" y="1588533"/>
                    <a:pt x="2037657" y="1606690"/>
                  </a:cubicBezTo>
                  <a:cubicBezTo>
                    <a:pt x="2010935" y="1618338"/>
                    <a:pt x="1983186" y="1622790"/>
                    <a:pt x="1954410" y="1620735"/>
                  </a:cubicBezTo>
                  <a:cubicBezTo>
                    <a:pt x="1913301" y="1617994"/>
                    <a:pt x="1884867" y="1591616"/>
                    <a:pt x="1879385" y="1550507"/>
                  </a:cubicBezTo>
                  <a:cubicBezTo>
                    <a:pt x="1877673" y="1536803"/>
                    <a:pt x="1876986" y="1523101"/>
                    <a:pt x="1875617" y="1509398"/>
                  </a:cubicBezTo>
                  <a:cubicBezTo>
                    <a:pt x="1876302" y="1481649"/>
                    <a:pt x="1878015" y="1454585"/>
                    <a:pt x="1900283" y="1433688"/>
                  </a:cubicBezTo>
                  <a:cubicBezTo>
                    <a:pt x="1912959" y="1421698"/>
                    <a:pt x="1927346" y="1415532"/>
                    <a:pt x="1945160" y="1416217"/>
                  </a:cubicBezTo>
                  <a:close/>
                  <a:moveTo>
                    <a:pt x="2474700" y="1294859"/>
                  </a:moveTo>
                  <a:cubicBezTo>
                    <a:pt x="2500907" y="1297600"/>
                    <a:pt x="2526857" y="1302996"/>
                    <a:pt x="2552550" y="1310361"/>
                  </a:cubicBezTo>
                  <a:cubicBezTo>
                    <a:pt x="2623806" y="1330916"/>
                    <a:pt x="2667658" y="1381960"/>
                    <a:pt x="2702600" y="1443966"/>
                  </a:cubicBezTo>
                  <a:cubicBezTo>
                    <a:pt x="2729664" y="1491585"/>
                    <a:pt x="2739941" y="1543656"/>
                    <a:pt x="2746107" y="1597099"/>
                  </a:cubicBezTo>
                  <a:cubicBezTo>
                    <a:pt x="2751932" y="1647115"/>
                    <a:pt x="2755357" y="1697132"/>
                    <a:pt x="2743024" y="1746805"/>
                  </a:cubicBezTo>
                  <a:cubicBezTo>
                    <a:pt x="2738914" y="1763592"/>
                    <a:pt x="2731377" y="1778665"/>
                    <a:pt x="2718015" y="1790656"/>
                  </a:cubicBezTo>
                  <a:cubicBezTo>
                    <a:pt x="2704313" y="1802645"/>
                    <a:pt x="2690268" y="1814636"/>
                    <a:pt x="2677935" y="1827996"/>
                  </a:cubicBezTo>
                  <a:cubicBezTo>
                    <a:pt x="2649157" y="1858143"/>
                    <a:pt x="2613529" y="1867051"/>
                    <a:pt x="2573791" y="1863624"/>
                  </a:cubicBezTo>
                  <a:cubicBezTo>
                    <a:pt x="2566597" y="1861912"/>
                    <a:pt x="2559745" y="1861568"/>
                    <a:pt x="2552894" y="1861226"/>
                  </a:cubicBezTo>
                  <a:cubicBezTo>
                    <a:pt x="2519663" y="1858485"/>
                    <a:pt x="2487804" y="1861912"/>
                    <a:pt x="2455601" y="1872874"/>
                  </a:cubicBezTo>
                  <a:cubicBezTo>
                    <a:pt x="2406955" y="1889317"/>
                    <a:pt x="2360021" y="1876642"/>
                    <a:pt x="2316858" y="1851635"/>
                  </a:cubicBezTo>
                  <a:cubicBezTo>
                    <a:pt x="2276089" y="1827996"/>
                    <a:pt x="2239092" y="1798877"/>
                    <a:pt x="2207573" y="1764619"/>
                  </a:cubicBezTo>
                  <a:cubicBezTo>
                    <a:pt x="2167151" y="1720427"/>
                    <a:pt x="2142827" y="1668012"/>
                    <a:pt x="2143169" y="1605663"/>
                  </a:cubicBezTo>
                  <a:cubicBezTo>
                    <a:pt x="2143854" y="1531324"/>
                    <a:pt x="2162012" y="1462809"/>
                    <a:pt x="2204833" y="1401486"/>
                  </a:cubicBezTo>
                  <a:cubicBezTo>
                    <a:pt x="2251082" y="1335368"/>
                    <a:pt x="2317542" y="1304536"/>
                    <a:pt x="2395307" y="1295288"/>
                  </a:cubicBezTo>
                  <a:cubicBezTo>
                    <a:pt x="2422028" y="1292033"/>
                    <a:pt x="2448492" y="1292119"/>
                    <a:pt x="2474700" y="1294859"/>
                  </a:cubicBezTo>
                  <a:close/>
                  <a:moveTo>
                    <a:pt x="1774899" y="1047945"/>
                  </a:moveTo>
                  <a:cubicBezTo>
                    <a:pt x="1779352" y="1047945"/>
                    <a:pt x="1784148" y="1048288"/>
                    <a:pt x="1788602" y="1047945"/>
                  </a:cubicBezTo>
                  <a:cubicBezTo>
                    <a:pt x="1839988" y="1042464"/>
                    <a:pt x="1864312" y="1066102"/>
                    <a:pt x="1881441" y="1110295"/>
                  </a:cubicBezTo>
                  <a:cubicBezTo>
                    <a:pt x="1890005" y="1132219"/>
                    <a:pt x="1894459" y="1155172"/>
                    <a:pt x="1895828" y="1178467"/>
                  </a:cubicBezTo>
                  <a:cubicBezTo>
                    <a:pt x="1897884" y="1216493"/>
                    <a:pt x="1878699" y="1243215"/>
                    <a:pt x="1847183" y="1262399"/>
                  </a:cubicBezTo>
                  <a:cubicBezTo>
                    <a:pt x="1823888" y="1276445"/>
                    <a:pt x="1799221" y="1288093"/>
                    <a:pt x="1776269" y="1302481"/>
                  </a:cubicBezTo>
                  <a:cubicBezTo>
                    <a:pt x="1747835" y="1320295"/>
                    <a:pt x="1723511" y="1311388"/>
                    <a:pt x="1709466" y="1281584"/>
                  </a:cubicBezTo>
                  <a:cubicBezTo>
                    <a:pt x="1706384" y="1274732"/>
                    <a:pt x="1700901" y="1270964"/>
                    <a:pt x="1696105" y="1266510"/>
                  </a:cubicBezTo>
                  <a:cubicBezTo>
                    <a:pt x="1673496" y="1244585"/>
                    <a:pt x="1654996" y="1220605"/>
                    <a:pt x="1660134" y="1186004"/>
                  </a:cubicBezTo>
                  <a:cubicBezTo>
                    <a:pt x="1662190" y="1171959"/>
                    <a:pt x="1668700" y="1159968"/>
                    <a:pt x="1678291" y="1150033"/>
                  </a:cubicBezTo>
                  <a:cubicBezTo>
                    <a:pt x="1690281" y="1137700"/>
                    <a:pt x="1694735" y="1123313"/>
                    <a:pt x="1695078" y="1106868"/>
                  </a:cubicBezTo>
                  <a:cubicBezTo>
                    <a:pt x="1695078" y="1101045"/>
                    <a:pt x="1695078" y="1095564"/>
                    <a:pt x="1695420" y="1089739"/>
                  </a:cubicBezTo>
                  <a:cubicBezTo>
                    <a:pt x="1698160" y="1060963"/>
                    <a:pt x="1710493" y="1049316"/>
                    <a:pt x="1739271" y="1048288"/>
                  </a:cubicBezTo>
                  <a:cubicBezTo>
                    <a:pt x="1750918" y="1047603"/>
                    <a:pt x="1762909" y="1047945"/>
                    <a:pt x="1774899" y="1047945"/>
                  </a:cubicBezTo>
                  <a:close/>
                  <a:moveTo>
                    <a:pt x="2325294" y="944358"/>
                  </a:moveTo>
                  <a:cubicBezTo>
                    <a:pt x="2346919" y="947398"/>
                    <a:pt x="2367731" y="956819"/>
                    <a:pt x="2385374" y="971893"/>
                  </a:cubicBezTo>
                  <a:cubicBezTo>
                    <a:pt x="2427510" y="1007521"/>
                    <a:pt x="2450463" y="1051714"/>
                    <a:pt x="2451149" y="1106868"/>
                  </a:cubicBezTo>
                  <a:cubicBezTo>
                    <a:pt x="2451149" y="1109266"/>
                    <a:pt x="2451149" y="1111665"/>
                    <a:pt x="2451834" y="1113720"/>
                  </a:cubicBezTo>
                  <a:cubicBezTo>
                    <a:pt x="2468963" y="1153460"/>
                    <a:pt x="2448066" y="1185319"/>
                    <a:pt x="2429908" y="1217522"/>
                  </a:cubicBezTo>
                  <a:cubicBezTo>
                    <a:pt x="2416548" y="1240817"/>
                    <a:pt x="2396336" y="1252464"/>
                    <a:pt x="2368929" y="1251094"/>
                  </a:cubicBezTo>
                  <a:cubicBezTo>
                    <a:pt x="2358652" y="1250752"/>
                    <a:pt x="2347690" y="1251094"/>
                    <a:pt x="2336728" y="1251094"/>
                  </a:cubicBezTo>
                  <a:cubicBezTo>
                    <a:pt x="2293221" y="1251094"/>
                    <a:pt x="2250056" y="1247669"/>
                    <a:pt x="2209974" y="1228484"/>
                  </a:cubicBezTo>
                  <a:cubicBezTo>
                    <a:pt x="2176059" y="1212383"/>
                    <a:pt x="2155161" y="1187375"/>
                    <a:pt x="2152420" y="1148321"/>
                  </a:cubicBezTo>
                  <a:cubicBezTo>
                    <a:pt x="2150022" y="1112692"/>
                    <a:pt x="2143514" y="1077064"/>
                    <a:pt x="2149680" y="1041093"/>
                  </a:cubicBezTo>
                  <a:cubicBezTo>
                    <a:pt x="2154476" y="1013344"/>
                    <a:pt x="2167152" y="994161"/>
                    <a:pt x="2195928" y="986281"/>
                  </a:cubicBezTo>
                  <a:cubicBezTo>
                    <a:pt x="2219223" y="980114"/>
                    <a:pt x="2238750" y="965727"/>
                    <a:pt x="2260333" y="955106"/>
                  </a:cubicBezTo>
                  <a:cubicBezTo>
                    <a:pt x="2281230" y="944657"/>
                    <a:pt x="2303669" y="941317"/>
                    <a:pt x="2325294" y="944358"/>
                  </a:cubicBezTo>
                  <a:close/>
                  <a:moveTo>
                    <a:pt x="1425811" y="538189"/>
                  </a:moveTo>
                  <a:cubicBezTo>
                    <a:pt x="1447392" y="537504"/>
                    <a:pt x="1468289" y="541274"/>
                    <a:pt x="1479595" y="563540"/>
                  </a:cubicBezTo>
                  <a:cubicBezTo>
                    <a:pt x="1487816" y="579985"/>
                    <a:pt x="1488843" y="598483"/>
                    <a:pt x="1492955" y="613557"/>
                  </a:cubicBezTo>
                  <a:cubicBezTo>
                    <a:pt x="1492270" y="619380"/>
                    <a:pt x="1492270" y="623149"/>
                    <a:pt x="1491584" y="626232"/>
                  </a:cubicBezTo>
                  <a:cubicBezTo>
                    <a:pt x="1488159" y="638223"/>
                    <a:pt x="1442596" y="674536"/>
                    <a:pt x="1429921" y="675907"/>
                  </a:cubicBezTo>
                  <a:cubicBezTo>
                    <a:pt x="1415189" y="677276"/>
                    <a:pt x="1409024" y="669055"/>
                    <a:pt x="1407310" y="656037"/>
                  </a:cubicBezTo>
                  <a:cubicBezTo>
                    <a:pt x="1406283" y="646787"/>
                    <a:pt x="1405599" y="637881"/>
                    <a:pt x="1401145" y="629657"/>
                  </a:cubicBezTo>
                  <a:cubicBezTo>
                    <a:pt x="1390525" y="609445"/>
                    <a:pt x="1392237" y="588891"/>
                    <a:pt x="1400118" y="568336"/>
                  </a:cubicBezTo>
                  <a:cubicBezTo>
                    <a:pt x="1405256" y="555661"/>
                    <a:pt x="1407997" y="538876"/>
                    <a:pt x="1425811" y="538189"/>
                  </a:cubicBezTo>
                  <a:close/>
                  <a:moveTo>
                    <a:pt x="1736359" y="492711"/>
                  </a:moveTo>
                  <a:cubicBezTo>
                    <a:pt x="1745779" y="492197"/>
                    <a:pt x="1755029" y="495024"/>
                    <a:pt x="1763593" y="501533"/>
                  </a:cubicBezTo>
                  <a:cubicBezTo>
                    <a:pt x="1796139" y="526540"/>
                    <a:pt x="1829711" y="544012"/>
                    <a:pt x="1872534" y="539902"/>
                  </a:cubicBezTo>
                  <a:cubicBezTo>
                    <a:pt x="1885551" y="538531"/>
                    <a:pt x="1898569" y="547096"/>
                    <a:pt x="1910560" y="553604"/>
                  </a:cubicBezTo>
                  <a:cubicBezTo>
                    <a:pt x="1929059" y="563539"/>
                    <a:pt x="1945846" y="576557"/>
                    <a:pt x="1963317" y="588205"/>
                  </a:cubicBezTo>
                  <a:cubicBezTo>
                    <a:pt x="1989353" y="605677"/>
                    <a:pt x="1992778" y="635480"/>
                    <a:pt x="1995519" y="664258"/>
                  </a:cubicBezTo>
                  <a:cubicBezTo>
                    <a:pt x="1997232" y="680701"/>
                    <a:pt x="1997917" y="697146"/>
                    <a:pt x="1999630" y="713588"/>
                  </a:cubicBezTo>
                  <a:cubicBezTo>
                    <a:pt x="2001686" y="733801"/>
                    <a:pt x="2008536" y="751615"/>
                    <a:pt x="2021898" y="767715"/>
                  </a:cubicBezTo>
                  <a:cubicBezTo>
                    <a:pt x="2034916" y="783131"/>
                    <a:pt x="2042795" y="801632"/>
                    <a:pt x="2043822" y="822186"/>
                  </a:cubicBezTo>
                  <a:cubicBezTo>
                    <a:pt x="2044851" y="842056"/>
                    <a:pt x="2036629" y="856443"/>
                    <a:pt x="2017444" y="860897"/>
                  </a:cubicBezTo>
                  <a:cubicBezTo>
                    <a:pt x="1980789" y="869803"/>
                    <a:pt x="1958179" y="895154"/>
                    <a:pt x="1938309" y="924274"/>
                  </a:cubicBezTo>
                  <a:cubicBezTo>
                    <a:pt x="1928374" y="938663"/>
                    <a:pt x="1918439" y="953393"/>
                    <a:pt x="1908162" y="967781"/>
                  </a:cubicBezTo>
                  <a:cubicBezTo>
                    <a:pt x="1886236" y="997929"/>
                    <a:pt x="1858487" y="1017798"/>
                    <a:pt x="1821832" y="1014716"/>
                  </a:cubicBezTo>
                  <a:cubicBezTo>
                    <a:pt x="1794768" y="1016770"/>
                    <a:pt x="1771130" y="1012317"/>
                    <a:pt x="1748178" y="1005465"/>
                  </a:cubicBezTo>
                  <a:cubicBezTo>
                    <a:pt x="1722484" y="997929"/>
                    <a:pt x="1696791" y="991077"/>
                    <a:pt x="1671783" y="982170"/>
                  </a:cubicBezTo>
                  <a:cubicBezTo>
                    <a:pt x="1634783" y="968809"/>
                    <a:pt x="1615942" y="938663"/>
                    <a:pt x="1606007" y="902691"/>
                  </a:cubicBezTo>
                  <a:cubicBezTo>
                    <a:pt x="1597786" y="872546"/>
                    <a:pt x="1591618" y="842056"/>
                    <a:pt x="1584768" y="811567"/>
                  </a:cubicBezTo>
                  <a:cubicBezTo>
                    <a:pt x="1580656" y="793066"/>
                    <a:pt x="1569352" y="777308"/>
                    <a:pt x="1564898" y="759151"/>
                  </a:cubicBezTo>
                  <a:cubicBezTo>
                    <a:pt x="1554279" y="718385"/>
                    <a:pt x="1563869" y="680359"/>
                    <a:pt x="1589907" y="648498"/>
                  </a:cubicBezTo>
                  <a:cubicBezTo>
                    <a:pt x="1613202" y="619722"/>
                    <a:pt x="1632729" y="588205"/>
                    <a:pt x="1654311" y="558401"/>
                  </a:cubicBezTo>
                  <a:cubicBezTo>
                    <a:pt x="1669727" y="537504"/>
                    <a:pt x="1687199" y="519347"/>
                    <a:pt x="1708095" y="503931"/>
                  </a:cubicBezTo>
                  <a:cubicBezTo>
                    <a:pt x="1717346" y="497079"/>
                    <a:pt x="1726938" y="493225"/>
                    <a:pt x="1736359" y="492711"/>
                  </a:cubicBezTo>
                  <a:close/>
                  <a:moveTo>
                    <a:pt x="1455598" y="281636"/>
                  </a:moveTo>
                  <a:cubicBezTo>
                    <a:pt x="1463043" y="280934"/>
                    <a:pt x="1471029" y="281683"/>
                    <a:pt x="1479251" y="283996"/>
                  </a:cubicBezTo>
                  <a:cubicBezTo>
                    <a:pt x="1506658" y="291532"/>
                    <a:pt x="1530639" y="304894"/>
                    <a:pt x="1552221" y="323393"/>
                  </a:cubicBezTo>
                  <a:cubicBezTo>
                    <a:pt x="1578599" y="346345"/>
                    <a:pt x="1582026" y="368613"/>
                    <a:pt x="1565581" y="399103"/>
                  </a:cubicBezTo>
                  <a:cubicBezTo>
                    <a:pt x="1548453" y="430962"/>
                    <a:pt x="1524130" y="455970"/>
                    <a:pt x="1493298" y="474811"/>
                  </a:cubicBezTo>
                  <a:cubicBezTo>
                    <a:pt x="1457670" y="496052"/>
                    <a:pt x="1419986" y="481321"/>
                    <a:pt x="1407311" y="441239"/>
                  </a:cubicBezTo>
                  <a:cubicBezTo>
                    <a:pt x="1403885" y="430619"/>
                    <a:pt x="1402514" y="420000"/>
                    <a:pt x="1402172" y="409038"/>
                  </a:cubicBezTo>
                  <a:cubicBezTo>
                    <a:pt x="1405255" y="380602"/>
                    <a:pt x="1406284" y="352169"/>
                    <a:pt x="1411422" y="324078"/>
                  </a:cubicBezTo>
                  <a:cubicBezTo>
                    <a:pt x="1415790" y="298898"/>
                    <a:pt x="1433261" y="283740"/>
                    <a:pt x="1455598" y="281636"/>
                  </a:cubicBezTo>
                  <a:close/>
                  <a:moveTo>
                    <a:pt x="1375794" y="137030"/>
                  </a:moveTo>
                  <a:cubicBezTo>
                    <a:pt x="1381277" y="138401"/>
                    <a:pt x="1386416" y="140457"/>
                    <a:pt x="1391897" y="142513"/>
                  </a:cubicBezTo>
                  <a:cubicBezTo>
                    <a:pt x="1427525" y="157242"/>
                    <a:pt x="1450135" y="233637"/>
                    <a:pt x="1404572" y="269265"/>
                  </a:cubicBezTo>
                  <a:cubicBezTo>
                    <a:pt x="1393608" y="278173"/>
                    <a:pt x="1384360" y="281255"/>
                    <a:pt x="1369971" y="281255"/>
                  </a:cubicBezTo>
                  <a:cubicBezTo>
                    <a:pt x="1361407" y="281598"/>
                    <a:pt x="1353186" y="279542"/>
                    <a:pt x="1345305" y="275090"/>
                  </a:cubicBezTo>
                  <a:cubicBezTo>
                    <a:pt x="1315158" y="257618"/>
                    <a:pt x="1295632" y="231925"/>
                    <a:pt x="1288780" y="197666"/>
                  </a:cubicBezTo>
                  <a:cubicBezTo>
                    <a:pt x="1282272" y="165465"/>
                    <a:pt x="1299057" y="149705"/>
                    <a:pt x="1331260" y="155530"/>
                  </a:cubicBezTo>
                  <a:cubicBezTo>
                    <a:pt x="1343935" y="157928"/>
                    <a:pt x="1355582" y="162381"/>
                    <a:pt x="1359694" y="143540"/>
                  </a:cubicBezTo>
                  <a:cubicBezTo>
                    <a:pt x="1361065" y="137374"/>
                    <a:pt x="1369286" y="135661"/>
                    <a:pt x="1375794" y="137030"/>
                  </a:cubicBezTo>
                  <a:close/>
                  <a:moveTo>
                    <a:pt x="1156544" y="0"/>
                  </a:moveTo>
                  <a:cubicBezTo>
                    <a:pt x="1179839" y="14731"/>
                    <a:pt x="1180868" y="38369"/>
                    <a:pt x="1183951" y="61321"/>
                  </a:cubicBezTo>
                  <a:cubicBezTo>
                    <a:pt x="1185322" y="71941"/>
                    <a:pt x="1186007" y="82904"/>
                    <a:pt x="1187034" y="93524"/>
                  </a:cubicBezTo>
                  <a:cubicBezTo>
                    <a:pt x="1188747" y="109625"/>
                    <a:pt x="1195942" y="121958"/>
                    <a:pt x="1210329" y="131208"/>
                  </a:cubicBezTo>
                  <a:cubicBezTo>
                    <a:pt x="1233626" y="145937"/>
                    <a:pt x="1248355" y="168205"/>
                    <a:pt x="1259661" y="193214"/>
                  </a:cubicBezTo>
                  <a:cubicBezTo>
                    <a:pt x="1276446" y="230555"/>
                    <a:pt x="1290151" y="269266"/>
                    <a:pt x="1317215" y="301125"/>
                  </a:cubicBezTo>
                  <a:cubicBezTo>
                    <a:pt x="1319955" y="304210"/>
                    <a:pt x="1321325" y="307635"/>
                    <a:pt x="1320982" y="312089"/>
                  </a:cubicBezTo>
                  <a:cubicBezTo>
                    <a:pt x="1317900" y="357310"/>
                    <a:pt x="1333316" y="398419"/>
                    <a:pt x="1351472" y="438157"/>
                  </a:cubicBezTo>
                  <a:cubicBezTo>
                    <a:pt x="1368259" y="475498"/>
                    <a:pt x="1368259" y="514553"/>
                    <a:pt x="1365174" y="553949"/>
                  </a:cubicBezTo>
                  <a:cubicBezTo>
                    <a:pt x="1362776" y="582382"/>
                    <a:pt x="1366888" y="608076"/>
                    <a:pt x="1382304" y="632399"/>
                  </a:cubicBezTo>
                  <a:cubicBezTo>
                    <a:pt x="1390869" y="645759"/>
                    <a:pt x="1392923" y="661175"/>
                    <a:pt x="1391212" y="676934"/>
                  </a:cubicBezTo>
                  <a:cubicBezTo>
                    <a:pt x="1388814" y="697832"/>
                    <a:pt x="1386758" y="718729"/>
                    <a:pt x="1384017" y="739626"/>
                  </a:cubicBezTo>
                  <a:cubicBezTo>
                    <a:pt x="1381619" y="758467"/>
                    <a:pt x="1386415" y="775939"/>
                    <a:pt x="1393266" y="792726"/>
                  </a:cubicBezTo>
                  <a:cubicBezTo>
                    <a:pt x="1438144" y="898240"/>
                    <a:pt x="1468634" y="1009235"/>
                    <a:pt x="1508716" y="1116461"/>
                  </a:cubicBezTo>
                  <a:cubicBezTo>
                    <a:pt x="1519335" y="1144553"/>
                    <a:pt x="1533382" y="1169903"/>
                    <a:pt x="1553936" y="1191829"/>
                  </a:cubicBezTo>
                  <a:cubicBezTo>
                    <a:pt x="1559760" y="1197995"/>
                    <a:pt x="1564898" y="1204847"/>
                    <a:pt x="1570722" y="1211356"/>
                  </a:cubicBezTo>
                  <a:cubicBezTo>
                    <a:pt x="1605323" y="1248354"/>
                    <a:pt x="1622794" y="1290149"/>
                    <a:pt x="1613544" y="1342220"/>
                  </a:cubicBezTo>
                  <a:cubicBezTo>
                    <a:pt x="1609777" y="1363461"/>
                    <a:pt x="1612175" y="1385385"/>
                    <a:pt x="1612175" y="1407311"/>
                  </a:cubicBezTo>
                  <a:cubicBezTo>
                    <a:pt x="1612175" y="1432662"/>
                    <a:pt x="1620739" y="1454586"/>
                    <a:pt x="1638553" y="1473428"/>
                  </a:cubicBezTo>
                  <a:cubicBezTo>
                    <a:pt x="1685829" y="1523101"/>
                    <a:pt x="1735844" y="1570035"/>
                    <a:pt x="1780038" y="1622449"/>
                  </a:cubicBezTo>
                  <a:cubicBezTo>
                    <a:pt x="1843415" y="1697474"/>
                    <a:pt x="1899256" y="1778323"/>
                    <a:pt x="1955780" y="1858143"/>
                  </a:cubicBezTo>
                  <a:cubicBezTo>
                    <a:pt x="1983530" y="1896855"/>
                    <a:pt x="1994149" y="1944815"/>
                    <a:pt x="2015046" y="1990720"/>
                  </a:cubicBezTo>
                  <a:cubicBezTo>
                    <a:pt x="1342908" y="1990720"/>
                    <a:pt x="673167" y="1990720"/>
                    <a:pt x="0" y="1990720"/>
                  </a:cubicBezTo>
                  <a:cubicBezTo>
                    <a:pt x="386086" y="1326462"/>
                    <a:pt x="771145" y="663573"/>
                    <a:pt x="1156544" y="0"/>
                  </a:cubicBezTo>
                  <a:close/>
                </a:path>
              </a:pathLst>
            </a:custGeom>
            <a:grpFill/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77" name="Oval 21">
            <a:extLst>
              <a:ext uri="{FF2B5EF4-FFF2-40B4-BE49-F238E27FC236}">
                <a16:creationId xmlns:a16="http://schemas.microsoft.com/office/drawing/2014/main" id="{138F752C-305D-473C-FA8C-7C4F7F1E2576}"/>
              </a:ext>
            </a:extLst>
          </p:cNvPr>
          <p:cNvSpPr>
            <a:spLocks noChangeAspect="1"/>
          </p:cNvSpPr>
          <p:nvPr/>
        </p:nvSpPr>
        <p:spPr>
          <a:xfrm>
            <a:off x="726919" y="3257519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Freeform 55">
            <a:extLst>
              <a:ext uri="{FF2B5EF4-FFF2-40B4-BE49-F238E27FC236}">
                <a16:creationId xmlns:a16="http://schemas.microsoft.com/office/drawing/2014/main" id="{0E041391-F1AC-5561-B993-5F4E297E520E}"/>
              </a:ext>
            </a:extLst>
          </p:cNvPr>
          <p:cNvSpPr/>
          <p:nvPr/>
        </p:nvSpPr>
        <p:spPr>
          <a:xfrm rot="2820057">
            <a:off x="804313" y="1511446"/>
            <a:ext cx="176344" cy="43268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Freeform 55">
            <a:extLst>
              <a:ext uri="{FF2B5EF4-FFF2-40B4-BE49-F238E27FC236}">
                <a16:creationId xmlns:a16="http://schemas.microsoft.com/office/drawing/2014/main" id="{B2E1B02B-C5FB-8380-B629-8381BDF6CE31}"/>
              </a:ext>
            </a:extLst>
          </p:cNvPr>
          <p:cNvSpPr/>
          <p:nvPr/>
        </p:nvSpPr>
        <p:spPr>
          <a:xfrm rot="2820057">
            <a:off x="812808" y="4125408"/>
            <a:ext cx="176344" cy="43268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2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ight Triangle 17">
            <a:extLst>
              <a:ext uri="{FF2B5EF4-FFF2-40B4-BE49-F238E27FC236}">
                <a16:creationId xmlns:a16="http://schemas.microsoft.com/office/drawing/2014/main" id="{FE038AD9-4D7A-4CE6-07AD-E43D3F331290}"/>
              </a:ext>
            </a:extLst>
          </p:cNvPr>
          <p:cNvSpPr/>
          <p:nvPr/>
        </p:nvSpPr>
        <p:spPr>
          <a:xfrm rot="18878156">
            <a:off x="5912263" y="1767223"/>
            <a:ext cx="2311663" cy="2709238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Tipología inmueble desconocida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F338DE5-568A-D9FA-DF3C-C5D55C106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651" t="9181" r="49536" b="17009"/>
          <a:stretch/>
        </p:blipFill>
        <p:spPr>
          <a:xfrm>
            <a:off x="359359" y="2125370"/>
            <a:ext cx="4202850" cy="2226833"/>
          </a:xfrm>
          <a:prstGeom prst="rect">
            <a:avLst/>
          </a:prstGeom>
        </p:spPr>
      </p:pic>
      <p:pic>
        <p:nvPicPr>
          <p:cNvPr id="29" name="Gráfico 28" descr="Trabajo remoto contorno">
            <a:extLst>
              <a:ext uri="{FF2B5EF4-FFF2-40B4-BE49-F238E27FC236}">
                <a16:creationId xmlns:a16="http://schemas.microsoft.com/office/drawing/2014/main" id="{4A72C62F-8622-4A93-5127-290DD43C9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3928" y="3525962"/>
            <a:ext cx="517770" cy="517770"/>
          </a:xfrm>
          <a:prstGeom prst="rect">
            <a:avLst/>
          </a:prstGeom>
        </p:spPr>
      </p:pic>
      <p:pic>
        <p:nvPicPr>
          <p:cNvPr id="31" name="Gráfico 30" descr="Escena suburbana con relleno sólido">
            <a:extLst>
              <a:ext uri="{FF2B5EF4-FFF2-40B4-BE49-F238E27FC236}">
                <a16:creationId xmlns:a16="http://schemas.microsoft.com/office/drawing/2014/main" id="{9EB9C03E-E868-6099-522C-13C4F5A3C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74" y="2675080"/>
            <a:ext cx="914400" cy="914400"/>
          </a:xfrm>
          <a:prstGeom prst="rect">
            <a:avLst/>
          </a:prstGeom>
        </p:spPr>
      </p:pic>
      <p:sp>
        <p:nvSpPr>
          <p:cNvPr id="32" name="TextBox 52">
            <a:extLst>
              <a:ext uri="{FF2B5EF4-FFF2-40B4-BE49-F238E27FC236}">
                <a16:creationId xmlns:a16="http://schemas.microsoft.com/office/drawing/2014/main" id="{1AC4DF9A-C1E9-8E03-0A36-E0175933259F}"/>
              </a:ext>
            </a:extLst>
          </p:cNvPr>
          <p:cNvSpPr txBox="1"/>
          <p:nvPr/>
        </p:nvSpPr>
        <p:spPr>
          <a:xfrm>
            <a:off x="774491" y="3474684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  <a:cs typeface="Arial" pitchFamily="34" charset="0"/>
              </a:rPr>
              <a:t>45%</a:t>
            </a:r>
            <a:endParaRPr lang="ko-KR" altLang="en-US" sz="13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52">
            <a:extLst>
              <a:ext uri="{FF2B5EF4-FFF2-40B4-BE49-F238E27FC236}">
                <a16:creationId xmlns:a16="http://schemas.microsoft.com/office/drawing/2014/main" id="{2D471E07-A8F2-E4A1-0E8D-34CCDEA0C808}"/>
              </a:ext>
            </a:extLst>
          </p:cNvPr>
          <p:cNvSpPr txBox="1"/>
          <p:nvPr/>
        </p:nvSpPr>
        <p:spPr>
          <a:xfrm>
            <a:off x="3626105" y="3982624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  <a:cs typeface="Arial" pitchFamily="34" charset="0"/>
              </a:rPr>
              <a:t>16%</a:t>
            </a:r>
            <a:endParaRPr lang="ko-KR" altLang="en-US" sz="135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5" name="Gráfico 34" descr="Mapa topográfico contorno">
            <a:extLst>
              <a:ext uri="{FF2B5EF4-FFF2-40B4-BE49-F238E27FC236}">
                <a16:creationId xmlns:a16="http://schemas.microsoft.com/office/drawing/2014/main" id="{C1A60B72-B9C7-9693-CCD5-57D90B5BF9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98453">
            <a:off x="3417939" y="3661402"/>
            <a:ext cx="346941" cy="346941"/>
          </a:xfrm>
          <a:prstGeom prst="rect">
            <a:avLst/>
          </a:prstGeom>
        </p:spPr>
      </p:pic>
      <p:pic>
        <p:nvPicPr>
          <p:cNvPr id="37" name="Imagen 36" descr="Forma&#10;&#10;Descripción generada automáticamente con confianza baja">
            <a:extLst>
              <a:ext uri="{FF2B5EF4-FFF2-40B4-BE49-F238E27FC236}">
                <a16:creationId xmlns:a16="http://schemas.microsoft.com/office/drawing/2014/main" id="{F695B72D-70EE-18C9-00B6-0E71CEC8D3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94" y="3094760"/>
            <a:ext cx="664677" cy="664677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51C2D34A-EE12-051D-2240-5391C05CA247}"/>
              </a:ext>
            </a:extLst>
          </p:cNvPr>
          <p:cNvSpPr/>
          <p:nvPr/>
        </p:nvSpPr>
        <p:spPr>
          <a:xfrm>
            <a:off x="2285661" y="2289344"/>
            <a:ext cx="29455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CBCA6C-831D-2064-BBC1-C0A9CE86A354}"/>
              </a:ext>
            </a:extLst>
          </p:cNvPr>
          <p:cNvSpPr/>
          <p:nvPr/>
        </p:nvSpPr>
        <p:spPr>
          <a:xfrm>
            <a:off x="3769830" y="3330668"/>
            <a:ext cx="29455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F1B71B85-224B-D55B-AD0A-5DE521F09989}"/>
              </a:ext>
            </a:extLst>
          </p:cNvPr>
          <p:cNvSpPr txBox="1"/>
          <p:nvPr/>
        </p:nvSpPr>
        <p:spPr>
          <a:xfrm>
            <a:off x="2169313" y="3774766"/>
            <a:ext cx="582005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  <a:cs typeface="Arial" pitchFamily="34" charset="0"/>
              </a:rPr>
              <a:t>39%</a:t>
            </a:r>
            <a:endParaRPr lang="ko-KR" altLang="en-US" sz="13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BC58F79-191B-30FF-D85C-C6C12BDACD8E}"/>
              </a:ext>
            </a:extLst>
          </p:cNvPr>
          <p:cNvSpPr txBox="1"/>
          <p:nvPr/>
        </p:nvSpPr>
        <p:spPr>
          <a:xfrm>
            <a:off x="-51648" y="4352205"/>
            <a:ext cx="21602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400" dirty="0">
                <a:solidFill>
                  <a:srgbClr val="3AB8D9"/>
                </a:solidFill>
                <a:cs typeface="Arial" pitchFamily="34" charset="0"/>
              </a:rPr>
              <a:t>Unifamiliar</a:t>
            </a: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736B9DBD-06DB-0DF9-D8BB-28A501F76F6C}"/>
              </a:ext>
            </a:extLst>
          </p:cNvPr>
          <p:cNvSpPr txBox="1"/>
          <p:nvPr/>
        </p:nvSpPr>
        <p:spPr>
          <a:xfrm>
            <a:off x="1376112" y="4352204"/>
            <a:ext cx="21602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400" dirty="0">
                <a:solidFill>
                  <a:srgbClr val="3AB8D9"/>
                </a:solidFill>
                <a:cs typeface="Arial" pitchFamily="34" charset="0"/>
              </a:rPr>
              <a:t>Desconocido</a:t>
            </a: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EA37571E-522A-2EA4-8AE9-201DD0F57D0E}"/>
              </a:ext>
            </a:extLst>
          </p:cNvPr>
          <p:cNvSpPr txBox="1"/>
          <p:nvPr/>
        </p:nvSpPr>
        <p:spPr>
          <a:xfrm>
            <a:off x="2843808" y="4352203"/>
            <a:ext cx="21602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400" dirty="0">
                <a:solidFill>
                  <a:srgbClr val="3AB8D9"/>
                </a:solidFill>
                <a:cs typeface="Arial" pitchFamily="34" charset="0"/>
              </a:rPr>
              <a:t>Otros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B3D0D31D-A413-CD58-580D-361BC36AF07B}"/>
              </a:ext>
            </a:extLst>
          </p:cNvPr>
          <p:cNvSpPr txBox="1"/>
          <p:nvPr/>
        </p:nvSpPr>
        <p:spPr>
          <a:xfrm>
            <a:off x="4969016" y="1355741"/>
            <a:ext cx="31781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3200" b="1" dirty="0">
                <a:solidFill>
                  <a:srgbClr val="3AB8D9"/>
                </a:solidFill>
                <a:cs typeface="Arial" pitchFamily="34" charset="0"/>
              </a:rPr>
              <a:t>98% </a:t>
            </a:r>
            <a:r>
              <a:rPr lang="es-ES" altLang="ko-KR" dirty="0">
                <a:solidFill>
                  <a:srgbClr val="3AB8D9"/>
                </a:solidFill>
                <a:cs typeface="Arial" pitchFamily="34" charset="0"/>
              </a:rPr>
              <a:t>unifamiliares y otros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3B65C3F4-49A1-FCA9-8E5B-C9C85485E89E}"/>
              </a:ext>
            </a:extLst>
          </p:cNvPr>
          <p:cNvSpPr txBox="1"/>
          <p:nvPr/>
        </p:nvSpPr>
        <p:spPr>
          <a:xfrm>
            <a:off x="4969017" y="1923678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Registrados a partir del 2007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458D581D-AF58-6E50-51CE-E193F2BFF0BA}"/>
              </a:ext>
            </a:extLst>
          </p:cNvPr>
          <p:cNvSpPr txBox="1"/>
          <p:nvPr/>
        </p:nvSpPr>
        <p:spPr>
          <a:xfrm>
            <a:off x="4969016" y="2283718"/>
            <a:ext cx="28550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3200" b="1" dirty="0">
                <a:solidFill>
                  <a:srgbClr val="3AB8D9"/>
                </a:solidFill>
                <a:cs typeface="Arial" pitchFamily="34" charset="0"/>
              </a:rPr>
              <a:t>86% </a:t>
            </a:r>
            <a:r>
              <a:rPr lang="es-ES" altLang="ko-KR" dirty="0">
                <a:solidFill>
                  <a:srgbClr val="3AB8D9"/>
                </a:solidFill>
                <a:cs typeface="Arial" pitchFamily="34" charset="0"/>
              </a:rPr>
              <a:t>desconocidos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6B0FB0F0-40B4-80FB-8E6E-98727CBDA921}"/>
              </a:ext>
            </a:extLst>
          </p:cNvPr>
          <p:cNvSpPr txBox="1"/>
          <p:nvPr/>
        </p:nvSpPr>
        <p:spPr>
          <a:xfrm>
            <a:off x="4955870" y="2870815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Registrados antes del 2006</a:t>
            </a:r>
          </a:p>
        </p:txBody>
      </p:sp>
      <p:sp>
        <p:nvSpPr>
          <p:cNvPr id="49" name="Bent Arrow 24">
            <a:extLst>
              <a:ext uri="{FF2B5EF4-FFF2-40B4-BE49-F238E27FC236}">
                <a16:creationId xmlns:a16="http://schemas.microsoft.com/office/drawing/2014/main" id="{6B9CE69E-68B2-BFD3-F268-91B6740073FF}"/>
              </a:ext>
            </a:extLst>
          </p:cNvPr>
          <p:cNvSpPr/>
          <p:nvPr/>
        </p:nvSpPr>
        <p:spPr>
          <a:xfrm flipV="1">
            <a:off x="5319517" y="3310458"/>
            <a:ext cx="813816" cy="748373"/>
          </a:xfrm>
          <a:prstGeom prst="bentArrow">
            <a:avLst>
              <a:gd name="adj1" fmla="val 29249"/>
              <a:gd name="adj2" fmla="val 26593"/>
              <a:gd name="adj3" fmla="val 35625"/>
              <a:gd name="adj4" fmla="val 437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D7BC1296-9E6B-D4DA-A238-1A1A58F571B9}"/>
              </a:ext>
            </a:extLst>
          </p:cNvPr>
          <p:cNvSpPr txBox="1"/>
          <p:nvPr/>
        </p:nvSpPr>
        <p:spPr>
          <a:xfrm>
            <a:off x="6157710" y="3147814"/>
            <a:ext cx="215870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ES" altLang="ko-KR" sz="1400" dirty="0">
                <a:solidFill>
                  <a:srgbClr val="3AB8D9"/>
                </a:solidFill>
                <a:cs typeface="Arial" pitchFamily="34" charset="0"/>
              </a:rPr>
              <a:t>En el   </a:t>
            </a:r>
            <a:r>
              <a:rPr lang="es-ES" altLang="ko-KR" sz="3200" b="1" dirty="0">
                <a:solidFill>
                  <a:srgbClr val="3AB8D9"/>
                </a:solidFill>
                <a:cs typeface="Arial" pitchFamily="34" charset="0"/>
              </a:rPr>
              <a:t>97% </a:t>
            </a:r>
            <a:r>
              <a:rPr lang="es-ES" altLang="ko-KR" sz="1400" dirty="0">
                <a:solidFill>
                  <a:srgbClr val="3AB8D9"/>
                </a:solidFill>
                <a:cs typeface="Arial" pitchFamily="34" charset="0"/>
              </a:rPr>
              <a:t>de las transacciones previas al 2007 no se registró la tipología del inmueble.</a:t>
            </a:r>
          </a:p>
        </p:txBody>
      </p:sp>
      <p:sp>
        <p:nvSpPr>
          <p:cNvPr id="51" name="TextBox 128">
            <a:extLst>
              <a:ext uri="{FF2B5EF4-FFF2-40B4-BE49-F238E27FC236}">
                <a16:creationId xmlns:a16="http://schemas.microsoft.com/office/drawing/2014/main" id="{27E2B473-95C6-7863-D9CD-418DED3C164C}"/>
              </a:ext>
            </a:extLst>
          </p:cNvPr>
          <p:cNvSpPr txBox="1"/>
          <p:nvPr/>
        </p:nvSpPr>
        <p:spPr>
          <a:xfrm>
            <a:off x="1073202" y="803346"/>
            <a:ext cx="276606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s-ES" altLang="ko-KR" sz="4400" b="1" dirty="0">
                <a:solidFill>
                  <a:sysClr val="windowText" lastClr="000000"/>
                </a:solidFill>
                <a:cs typeface="Arial" pitchFamily="34" charset="0"/>
              </a:rPr>
              <a:t>905.893 </a:t>
            </a:r>
            <a:r>
              <a:rPr lang="es-ES" altLang="ko-KR" b="1" dirty="0">
                <a:solidFill>
                  <a:sysClr val="windowText" lastClr="000000"/>
                </a:solidFill>
                <a:cs typeface="Arial" pitchFamily="34" charset="0"/>
              </a:rPr>
              <a:t>transacciones</a:t>
            </a:r>
          </a:p>
        </p:txBody>
      </p:sp>
    </p:spTree>
    <p:extLst>
      <p:ext uri="{BB962C8B-B14F-4D97-AF65-F5344CB8AC3E}">
        <p14:creationId xmlns:p14="http://schemas.microsoft.com/office/powerpoint/2010/main" val="245161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1D0FE7D-A997-2EFB-5D91-3FFA7FA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Sobreprecio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FB93962C-12A1-503B-295A-2FCC4D314B3E}"/>
              </a:ext>
            </a:extLst>
          </p:cNvPr>
          <p:cNvSpPr/>
          <p:nvPr/>
        </p:nvSpPr>
        <p:spPr>
          <a:xfrm>
            <a:off x="370760" y="3075806"/>
            <a:ext cx="3590706" cy="187721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87CD4931-EBEC-3135-2BBC-C4936DDEAD07}"/>
              </a:ext>
            </a:extLst>
          </p:cNvPr>
          <p:cNvSpPr/>
          <p:nvPr/>
        </p:nvSpPr>
        <p:spPr>
          <a:xfrm>
            <a:off x="370760" y="1072677"/>
            <a:ext cx="3590706" cy="185911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8998F2E4-D8AE-7523-76C6-3159018F36A7}"/>
              </a:ext>
            </a:extLst>
          </p:cNvPr>
          <p:cNvGrpSpPr/>
          <p:nvPr/>
        </p:nvGrpSpPr>
        <p:grpSpPr>
          <a:xfrm>
            <a:off x="386927" y="1273773"/>
            <a:ext cx="3291226" cy="1209454"/>
            <a:chOff x="706428" y="2094277"/>
            <a:chExt cx="2634012" cy="1209454"/>
          </a:xfrm>
        </p:grpSpPr>
        <p:sp>
          <p:nvSpPr>
            <p:cNvPr id="7" name="TextBox 28">
              <a:extLst>
                <a:ext uri="{FF2B5EF4-FFF2-40B4-BE49-F238E27FC236}">
                  <a16:creationId xmlns:a16="http://schemas.microsoft.com/office/drawing/2014/main" id="{F28B4FFF-1999-3CED-C1C7-519342979405}"/>
                </a:ext>
              </a:extLst>
            </p:cNvPr>
            <p:cNvSpPr txBox="1"/>
            <p:nvPr/>
          </p:nvSpPr>
          <p:spPr>
            <a:xfrm>
              <a:off x="706428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400" b="1" dirty="0">
                  <a:solidFill>
                    <a:schemeClr val="bg1"/>
                  </a:solidFill>
                  <a:cs typeface="Arial" pitchFamily="34" charset="0"/>
                </a:rPr>
                <a:t>2001-2006</a:t>
              </a:r>
            </a:p>
          </p:txBody>
        </p:sp>
        <p:sp>
          <p:nvSpPr>
            <p:cNvPr id="8" name="TextBox 29">
              <a:extLst>
                <a:ext uri="{FF2B5EF4-FFF2-40B4-BE49-F238E27FC236}">
                  <a16:creationId xmlns:a16="http://schemas.microsoft.com/office/drawing/2014/main" id="{E716B995-A972-06E7-E381-20C8BC590B8A}"/>
                </a:ext>
              </a:extLst>
            </p:cNvPr>
            <p:cNvSpPr txBox="1"/>
            <p:nvPr/>
          </p:nvSpPr>
          <p:spPr>
            <a:xfrm>
              <a:off x="1849992" y="2472734"/>
              <a:ext cx="1490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altLang="ko-KR" sz="1200" dirty="0">
                  <a:solidFill>
                    <a:schemeClr val="bg1"/>
                  </a:solidFill>
                  <a:cs typeface="Arial" pitchFamily="34" charset="0"/>
                </a:rPr>
                <a:t>Entre el 2001 y el 2006, el 95% de los inmuebles se pagan por encima de su valoración.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B1E42B6-8968-A8E7-1713-FC63F2CF6659}"/>
              </a:ext>
            </a:extLst>
          </p:cNvPr>
          <p:cNvGrpSpPr/>
          <p:nvPr/>
        </p:nvGrpSpPr>
        <p:grpSpPr>
          <a:xfrm>
            <a:off x="386927" y="3220886"/>
            <a:ext cx="3239091" cy="1371765"/>
            <a:chOff x="691188" y="4141377"/>
            <a:chExt cx="2592288" cy="1371765"/>
          </a:xfrm>
        </p:grpSpPr>
        <p:sp>
          <p:nvSpPr>
            <p:cNvPr id="10" name="TextBox 31">
              <a:extLst>
                <a:ext uri="{FF2B5EF4-FFF2-40B4-BE49-F238E27FC236}">
                  <a16:creationId xmlns:a16="http://schemas.microsoft.com/office/drawing/2014/main" id="{D5726BB7-2912-B290-9984-6ACB0B1662FF}"/>
                </a:ext>
              </a:extLst>
            </p:cNvPr>
            <p:cNvSpPr txBox="1"/>
            <p:nvPr/>
          </p:nvSpPr>
          <p:spPr>
            <a:xfrm>
              <a:off x="691188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400" b="1" dirty="0">
                  <a:solidFill>
                    <a:schemeClr val="bg1"/>
                  </a:solidFill>
                  <a:cs typeface="Arial" pitchFamily="34" charset="0"/>
                </a:rPr>
                <a:t>2007-2020</a:t>
              </a:r>
            </a:p>
          </p:txBody>
        </p:sp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9DA0B4F7-5161-431D-E3B9-8A24F03D872B}"/>
                </a:ext>
              </a:extLst>
            </p:cNvPr>
            <p:cNvSpPr txBox="1"/>
            <p:nvPr/>
          </p:nvSpPr>
          <p:spPr>
            <a:xfrm>
              <a:off x="1834752" y="4497479"/>
              <a:ext cx="14487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altLang="ko-KR" sz="1200" dirty="0">
                  <a:solidFill>
                    <a:schemeClr val="bg1"/>
                  </a:solidFill>
                  <a:cs typeface="Arial" pitchFamily="34" charset="0"/>
                </a:rPr>
                <a:t>A partir del 2007 el porcentaje de bienes inmuebles pagados por encima de valoración cae al 83%.</a:t>
              </a:r>
            </a:p>
          </p:txBody>
        </p:sp>
      </p:grpSp>
      <p:sp>
        <p:nvSpPr>
          <p:cNvPr id="18" name="TextBox 31">
            <a:extLst>
              <a:ext uri="{FF2B5EF4-FFF2-40B4-BE49-F238E27FC236}">
                <a16:creationId xmlns:a16="http://schemas.microsoft.com/office/drawing/2014/main" id="{61D0AF64-1668-1507-DD21-A744E945337A}"/>
              </a:ext>
            </a:extLst>
          </p:cNvPr>
          <p:cNvSpPr txBox="1"/>
          <p:nvPr/>
        </p:nvSpPr>
        <p:spPr>
          <a:xfrm>
            <a:off x="526141" y="1419622"/>
            <a:ext cx="10983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>
                <a:solidFill>
                  <a:schemeClr val="bg1"/>
                </a:solidFill>
                <a:cs typeface="Arial" pitchFamily="34" charset="0"/>
              </a:rPr>
              <a:t>95%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43EF102D-5B85-FC19-1E2A-3B57BE8095A1}"/>
              </a:ext>
            </a:extLst>
          </p:cNvPr>
          <p:cNvSpPr txBox="1"/>
          <p:nvPr/>
        </p:nvSpPr>
        <p:spPr>
          <a:xfrm>
            <a:off x="526141" y="3435846"/>
            <a:ext cx="10983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>
                <a:solidFill>
                  <a:schemeClr val="bg1"/>
                </a:solidFill>
                <a:cs typeface="Arial" pitchFamily="34" charset="0"/>
              </a:rPr>
              <a:t>83%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03C212A-3A01-C84F-8965-9A55881F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754" t="9194" r="50000" b="1692"/>
          <a:stretch/>
        </p:blipFill>
        <p:spPr>
          <a:xfrm>
            <a:off x="4572000" y="1475549"/>
            <a:ext cx="4045860" cy="2679771"/>
          </a:xfrm>
          <a:prstGeom prst="rect">
            <a:avLst/>
          </a:prstGeom>
        </p:spPr>
      </p:pic>
      <p:pic>
        <p:nvPicPr>
          <p:cNvPr id="42" name="Gráfico 41" descr="Monedas contorno">
            <a:extLst>
              <a:ext uri="{FF2B5EF4-FFF2-40B4-BE49-F238E27FC236}">
                <a16:creationId xmlns:a16="http://schemas.microsoft.com/office/drawing/2014/main" id="{0FD3F9F7-5CD2-F5DA-4002-D9DAD913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6056" y="2449438"/>
            <a:ext cx="914400" cy="914400"/>
          </a:xfrm>
          <a:prstGeom prst="rect">
            <a:avLst/>
          </a:prstGeom>
        </p:spPr>
      </p:pic>
      <p:sp>
        <p:nvSpPr>
          <p:cNvPr id="22" name="TextBox 31">
            <a:extLst>
              <a:ext uri="{FF2B5EF4-FFF2-40B4-BE49-F238E27FC236}">
                <a16:creationId xmlns:a16="http://schemas.microsoft.com/office/drawing/2014/main" id="{C829598A-DE2B-A98C-0EF5-FD0546DFEF45}"/>
              </a:ext>
            </a:extLst>
          </p:cNvPr>
          <p:cNvSpPr txBox="1"/>
          <p:nvPr/>
        </p:nvSpPr>
        <p:spPr>
          <a:xfrm>
            <a:off x="4984089" y="1939542"/>
            <a:ext cx="10983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>
                <a:solidFill>
                  <a:schemeClr val="bg1"/>
                </a:solidFill>
                <a:cs typeface="Arial" pitchFamily="34" charset="0"/>
              </a:rPr>
              <a:t>87%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AE8CBD23-E5C2-A696-96F0-C7DF0C0D6D6B}"/>
              </a:ext>
            </a:extLst>
          </p:cNvPr>
          <p:cNvSpPr txBox="1"/>
          <p:nvPr/>
        </p:nvSpPr>
        <p:spPr>
          <a:xfrm>
            <a:off x="7145886" y="2931790"/>
            <a:ext cx="10983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>
                <a:solidFill>
                  <a:srgbClr val="74BCCF"/>
                </a:solidFill>
                <a:cs typeface="Arial" pitchFamily="34" charset="0"/>
              </a:rPr>
              <a:t>13%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E9F59D01-D1BB-175B-99D2-C322D0A7D52A}"/>
              </a:ext>
            </a:extLst>
          </p:cNvPr>
          <p:cNvSpPr txBox="1"/>
          <p:nvPr/>
        </p:nvSpPr>
        <p:spPr>
          <a:xfrm>
            <a:off x="4890339" y="3969200"/>
            <a:ext cx="1285833" cy="23123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400" dirty="0">
                <a:solidFill>
                  <a:srgbClr val="3AB8D9"/>
                </a:solidFill>
                <a:cs typeface="Arial" pitchFamily="34" charset="0"/>
              </a:rPr>
              <a:t>Sobreprecio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B0C2859A-9CDD-537F-7F6F-4BC4AF9F1984}"/>
              </a:ext>
            </a:extLst>
          </p:cNvPr>
          <p:cNvSpPr txBox="1"/>
          <p:nvPr/>
        </p:nvSpPr>
        <p:spPr>
          <a:xfrm>
            <a:off x="6904574" y="3982939"/>
            <a:ext cx="1555858" cy="20172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400" dirty="0">
                <a:solidFill>
                  <a:srgbClr val="3AB8D9"/>
                </a:solidFill>
                <a:cs typeface="Arial" pitchFamily="34" charset="0"/>
              </a:rPr>
              <a:t>Sin Sobreprecio</a:t>
            </a:r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484058B7-A9EA-547D-DA4A-CF86BB60BF33}"/>
              </a:ext>
            </a:extLst>
          </p:cNvPr>
          <p:cNvSpPr/>
          <p:nvPr/>
        </p:nvSpPr>
        <p:spPr>
          <a:xfrm rot="10800000">
            <a:off x="740009" y="4075108"/>
            <a:ext cx="551235" cy="4137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D61E2CD-9CD8-A834-4329-8077130650BA}"/>
              </a:ext>
            </a:extLst>
          </p:cNvPr>
          <p:cNvSpPr txBox="1"/>
          <p:nvPr/>
        </p:nvSpPr>
        <p:spPr>
          <a:xfrm>
            <a:off x="520699" y="4020304"/>
            <a:ext cx="989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4pp</a:t>
            </a:r>
            <a:endParaRPr lang="es-ES" sz="1400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623BCC18-5BCE-662E-04EB-E976DDC00F2B}"/>
              </a:ext>
            </a:extLst>
          </p:cNvPr>
          <p:cNvSpPr/>
          <p:nvPr/>
        </p:nvSpPr>
        <p:spPr>
          <a:xfrm>
            <a:off x="755393" y="1941943"/>
            <a:ext cx="520465" cy="41378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764DB7-7B6D-A3D9-0B30-83ABDBA910F7}"/>
              </a:ext>
            </a:extLst>
          </p:cNvPr>
          <p:cNvSpPr txBox="1"/>
          <p:nvPr/>
        </p:nvSpPr>
        <p:spPr>
          <a:xfrm>
            <a:off x="520699" y="2067694"/>
            <a:ext cx="989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8pp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664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Unifamiliares</a:t>
            </a:r>
            <a:r>
              <a:rPr lang="en-US" altLang="ko-KR" dirty="0"/>
              <a:t> </a:t>
            </a:r>
            <a:r>
              <a:rPr lang="en-US" altLang="ko-KR" dirty="0" err="1"/>
              <a:t>sobrepagadas</a:t>
            </a:r>
            <a:endParaRPr lang="ko-KR" altLang="en-US" dirty="0"/>
          </a:p>
        </p:txBody>
      </p:sp>
      <p:sp>
        <p:nvSpPr>
          <p:cNvPr id="3" name="Oval 2"/>
          <p:cNvSpPr/>
          <p:nvPr/>
        </p:nvSpPr>
        <p:spPr>
          <a:xfrm>
            <a:off x="3820707" y="2358156"/>
            <a:ext cx="1439858" cy="1439858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77" y="1203598"/>
            <a:ext cx="3994161" cy="2484847"/>
            <a:chOff x="1728255" y="1779662"/>
            <a:chExt cx="3994161" cy="2484847"/>
          </a:xfrm>
          <a:solidFill>
            <a:schemeClr val="accent2"/>
          </a:solidFill>
        </p:grpSpPr>
        <p:sp>
          <p:nvSpPr>
            <p:cNvPr id="5" name="Block Arc 4"/>
            <p:cNvSpPr/>
            <p:nvPr/>
          </p:nvSpPr>
          <p:spPr>
            <a:xfrm>
              <a:off x="3355179" y="1897272"/>
              <a:ext cx="2367237" cy="2367237"/>
            </a:xfrm>
            <a:prstGeom prst="blockArc">
              <a:avLst>
                <a:gd name="adj1" fmla="val 10800000"/>
                <a:gd name="adj2" fmla="val 16286708"/>
                <a:gd name="adj3" fmla="val 164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28255" y="3003798"/>
              <a:ext cx="2016224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4473104" y="1845355"/>
              <a:ext cx="588585" cy="457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4544892" y="2607183"/>
            <a:ext cx="4001476" cy="2484847"/>
            <a:chOff x="1720940" y="1779662"/>
            <a:chExt cx="4001476" cy="248484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" name="Block Arc 8"/>
            <p:cNvSpPr/>
            <p:nvPr/>
          </p:nvSpPr>
          <p:spPr>
            <a:xfrm>
              <a:off x="3355179" y="1897272"/>
              <a:ext cx="2367237" cy="2367237"/>
            </a:xfrm>
            <a:prstGeom prst="blockArc">
              <a:avLst>
                <a:gd name="adj1" fmla="val 10800000"/>
                <a:gd name="adj2" fmla="val 16286708"/>
                <a:gd name="adj3" fmla="val 164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0940" y="3003798"/>
              <a:ext cx="2016224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4473104" y="1845355"/>
              <a:ext cx="588585" cy="457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04275" y="1741468"/>
            <a:ext cx="16918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ES" altLang="ko-KR" sz="2000" b="1" dirty="0">
                <a:solidFill>
                  <a:srgbClr val="3AB8D9"/>
                </a:solidFill>
                <a:cs typeface="Arial" pitchFamily="34" charset="0"/>
              </a:rPr>
              <a:t>91% </a:t>
            </a:r>
            <a:r>
              <a:rPr lang="es-ES" altLang="ko-KR" sz="1200" dirty="0">
                <a:solidFill>
                  <a:srgbClr val="3AB8D9"/>
                </a:solidFill>
                <a:cs typeface="Arial" pitchFamily="34" charset="0"/>
              </a:rPr>
              <a:t>desconocidas se </a:t>
            </a:r>
            <a:r>
              <a:rPr lang="es-ES" altLang="ko-KR" sz="1200" dirty="0" err="1">
                <a:solidFill>
                  <a:srgbClr val="3AB8D9"/>
                </a:solidFill>
                <a:cs typeface="Arial" pitchFamily="34" charset="0"/>
              </a:rPr>
              <a:t>sobrepagaron</a:t>
            </a:r>
            <a:endParaRPr lang="es-ES" altLang="ko-KR" sz="1200" dirty="0">
              <a:solidFill>
                <a:srgbClr val="3AB8D9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3046538"/>
            <a:ext cx="1952485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just">
              <a:buClr>
                <a:srgbClr val="3AB8D9"/>
              </a:buClr>
              <a:buFont typeface="Arial" panose="020B0604020202020204" pitchFamily="34" charset="0"/>
              <a:buChar char="•"/>
            </a:pPr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95% de las transacciones entre 2001-2006 se </a:t>
            </a:r>
            <a:r>
              <a:rPr lang="es-E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sobrepagaron</a:t>
            </a:r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171450" indent="-171450" algn="just">
              <a:buClr>
                <a:srgbClr val="3AB8D9"/>
              </a:buClr>
              <a:buFont typeface="Arial" panose="020B0604020202020204" pitchFamily="34" charset="0"/>
              <a:buChar char="•"/>
            </a:pPr>
            <a:endParaRPr lang="es-E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just">
              <a:buClr>
                <a:srgbClr val="3AB8D9"/>
              </a:buClr>
              <a:buFont typeface="Arial" panose="020B0604020202020204" pitchFamily="34" charset="0"/>
              <a:buChar char="•"/>
            </a:pPr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86% de los desconocidos se registran entre 2001-2006 </a:t>
            </a:r>
          </a:p>
          <a:p>
            <a:pPr algn="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369D87F-56AD-6CE0-C6A0-91BBF9374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539" t="8001" r="2713" b="16632"/>
          <a:stretch/>
        </p:blipFill>
        <p:spPr>
          <a:xfrm>
            <a:off x="2885940" y="1912540"/>
            <a:ext cx="3311806" cy="230719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90D5BF5-3F81-C09E-6154-C685C4EAE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749" t="68954" r="78718" b="16632"/>
          <a:stretch/>
        </p:blipFill>
        <p:spPr>
          <a:xfrm>
            <a:off x="2426324" y="3778476"/>
            <a:ext cx="533858" cy="441261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54CAD9E5-9129-E427-608E-014A4C3EDE9F}"/>
              </a:ext>
            </a:extLst>
          </p:cNvPr>
          <p:cNvSpPr/>
          <p:nvPr/>
        </p:nvSpPr>
        <p:spPr>
          <a:xfrm>
            <a:off x="3152312" y="1780354"/>
            <a:ext cx="24343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D677FB-AB13-019D-C274-7B1C45783B46}"/>
              </a:ext>
            </a:extLst>
          </p:cNvPr>
          <p:cNvSpPr/>
          <p:nvPr/>
        </p:nvSpPr>
        <p:spPr>
          <a:xfrm>
            <a:off x="4424723" y="1967978"/>
            <a:ext cx="29455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5EF865-9C3C-DF3D-8D52-398E071DB98B}"/>
              </a:ext>
            </a:extLst>
          </p:cNvPr>
          <p:cNvSpPr/>
          <p:nvPr/>
        </p:nvSpPr>
        <p:spPr>
          <a:xfrm>
            <a:off x="5728510" y="1902897"/>
            <a:ext cx="29455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9E3509-2AD9-5A60-906F-A5257859445D}"/>
              </a:ext>
            </a:extLst>
          </p:cNvPr>
          <p:cNvSpPr/>
          <p:nvPr/>
        </p:nvSpPr>
        <p:spPr>
          <a:xfrm>
            <a:off x="5196482" y="3636036"/>
            <a:ext cx="29455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51145D8-EEAE-E143-6C97-862A4F7F4002}"/>
              </a:ext>
            </a:extLst>
          </p:cNvPr>
          <p:cNvSpPr/>
          <p:nvPr/>
        </p:nvSpPr>
        <p:spPr>
          <a:xfrm>
            <a:off x="3890251" y="3571513"/>
            <a:ext cx="29455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BBD9FDD-AC3E-BFC2-A536-5B22398147FD}"/>
              </a:ext>
            </a:extLst>
          </p:cNvPr>
          <p:cNvSpPr/>
          <p:nvPr/>
        </p:nvSpPr>
        <p:spPr>
          <a:xfrm>
            <a:off x="2609585" y="3758848"/>
            <a:ext cx="29455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D02071-4803-416A-A3F3-57580EF0DF08}"/>
              </a:ext>
            </a:extLst>
          </p:cNvPr>
          <p:cNvSpPr/>
          <p:nvPr/>
        </p:nvSpPr>
        <p:spPr>
          <a:xfrm>
            <a:off x="2684550" y="4000975"/>
            <a:ext cx="294554" cy="144016"/>
          </a:xfrm>
          <a:prstGeom prst="rect">
            <a:avLst/>
          </a:prstGeom>
          <a:solidFill>
            <a:srgbClr val="7DC0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440D642-DE3F-79B0-490F-960A5AC07979}"/>
              </a:ext>
            </a:extLst>
          </p:cNvPr>
          <p:cNvSpPr/>
          <p:nvPr/>
        </p:nvSpPr>
        <p:spPr>
          <a:xfrm>
            <a:off x="3046383" y="3995318"/>
            <a:ext cx="294554" cy="144016"/>
          </a:xfrm>
          <a:prstGeom prst="rect">
            <a:avLst/>
          </a:prstGeom>
          <a:solidFill>
            <a:srgbClr val="9ED0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53374D-AFB5-11A0-8C6B-F9DDE0BB6A52}"/>
              </a:ext>
            </a:extLst>
          </p:cNvPr>
          <p:cNvSpPr txBox="1"/>
          <p:nvPr/>
        </p:nvSpPr>
        <p:spPr>
          <a:xfrm>
            <a:off x="2993109" y="1974905"/>
            <a:ext cx="561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91%</a:t>
            </a:r>
            <a:endParaRPr lang="es-E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C13613-ABDC-8BA6-0C40-2B856FCFD8E5}"/>
              </a:ext>
            </a:extLst>
          </p:cNvPr>
          <p:cNvSpPr txBox="1"/>
          <p:nvPr/>
        </p:nvSpPr>
        <p:spPr>
          <a:xfrm>
            <a:off x="4302040" y="2191443"/>
            <a:ext cx="561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83%</a:t>
            </a:r>
            <a:endParaRPr lang="es-E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A9F7E11-29E6-CAB1-F6E3-267CF52B0F64}"/>
              </a:ext>
            </a:extLst>
          </p:cNvPr>
          <p:cNvSpPr txBox="1"/>
          <p:nvPr/>
        </p:nvSpPr>
        <p:spPr>
          <a:xfrm>
            <a:off x="5590917" y="2112844"/>
            <a:ext cx="561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86%</a:t>
            </a:r>
            <a:endParaRPr lang="es-ES" sz="1400" dirty="0"/>
          </a:p>
        </p:txBody>
      </p:sp>
      <p:pic>
        <p:nvPicPr>
          <p:cNvPr id="31" name="Gráfico 30" descr="Trabajo remoto contorno">
            <a:extLst>
              <a:ext uri="{FF2B5EF4-FFF2-40B4-BE49-F238E27FC236}">
                <a16:creationId xmlns:a16="http://schemas.microsoft.com/office/drawing/2014/main" id="{28DC81E3-DD9F-A085-71D4-408BFF3E8F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5061" y="4196729"/>
            <a:ext cx="343733" cy="343733"/>
          </a:xfrm>
          <a:prstGeom prst="rect">
            <a:avLst/>
          </a:prstGeom>
        </p:spPr>
      </p:pic>
      <p:pic>
        <p:nvPicPr>
          <p:cNvPr id="32" name="Gráfico 31" descr="Escena suburbana con relleno sólido">
            <a:extLst>
              <a:ext uri="{FF2B5EF4-FFF2-40B4-BE49-F238E27FC236}">
                <a16:creationId xmlns:a16="http://schemas.microsoft.com/office/drawing/2014/main" id="{84406ABE-31E9-639C-082E-BE25E7F8B3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2443" y="4145016"/>
            <a:ext cx="343733" cy="343733"/>
          </a:xfrm>
          <a:prstGeom prst="rect">
            <a:avLst/>
          </a:prstGeom>
        </p:spPr>
      </p:pic>
      <p:pic>
        <p:nvPicPr>
          <p:cNvPr id="33" name="Imagen 32" descr="Forma&#10;&#10;Descripción generada automáticamente con confianza baja">
            <a:extLst>
              <a:ext uri="{FF2B5EF4-FFF2-40B4-BE49-F238E27FC236}">
                <a16:creationId xmlns:a16="http://schemas.microsoft.com/office/drawing/2014/main" id="{1D633480-F552-0AFB-208F-20A9D4FCE5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23" y="4229381"/>
            <a:ext cx="246103" cy="246103"/>
          </a:xfrm>
          <a:prstGeom prst="rect">
            <a:avLst/>
          </a:prstGeom>
          <a:solidFill>
            <a:srgbClr val="3AB8D9"/>
          </a:solidFill>
        </p:spPr>
      </p:pic>
      <p:pic>
        <p:nvPicPr>
          <p:cNvPr id="34" name="Gráfico 33" descr="Mapa topográfico contorno">
            <a:extLst>
              <a:ext uri="{FF2B5EF4-FFF2-40B4-BE49-F238E27FC236}">
                <a16:creationId xmlns:a16="http://schemas.microsoft.com/office/drawing/2014/main" id="{48EDCA40-AE20-73E4-77E8-E49BAB1C400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798453">
            <a:off x="4059265" y="4242799"/>
            <a:ext cx="258517" cy="258517"/>
          </a:xfrm>
          <a:prstGeom prst="rect">
            <a:avLst/>
          </a:prstGeom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53326C5D-5434-CAB9-DEC0-1F004CCD533E}"/>
              </a:ext>
            </a:extLst>
          </p:cNvPr>
          <p:cNvSpPr txBox="1"/>
          <p:nvPr/>
        </p:nvSpPr>
        <p:spPr>
          <a:xfrm>
            <a:off x="6936552" y="3936993"/>
            <a:ext cx="16759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ES" altLang="ko-KR" sz="2000" b="1" dirty="0">
                <a:solidFill>
                  <a:srgbClr val="3AB8D9"/>
                </a:solidFill>
                <a:cs typeface="Arial" pitchFamily="34" charset="0"/>
              </a:rPr>
              <a:t>86% </a:t>
            </a:r>
            <a:r>
              <a:rPr lang="es-ES" altLang="ko-KR" sz="1200" dirty="0">
                <a:solidFill>
                  <a:srgbClr val="3AB8D9"/>
                </a:solidFill>
                <a:cs typeface="Arial" pitchFamily="34" charset="0"/>
              </a:rPr>
              <a:t>unifamiliares se </a:t>
            </a:r>
            <a:r>
              <a:rPr lang="es-ES" altLang="ko-KR" sz="1200" dirty="0" err="1">
                <a:solidFill>
                  <a:srgbClr val="3AB8D9"/>
                </a:solidFill>
                <a:cs typeface="Arial" pitchFamily="34" charset="0"/>
              </a:rPr>
              <a:t>sobrepagaron</a:t>
            </a:r>
            <a:endParaRPr lang="es-ES" altLang="ko-KR" sz="1200" dirty="0">
              <a:solidFill>
                <a:srgbClr val="3AB8D9"/>
              </a:solidFill>
              <a:cs typeface="Arial" pitchFamily="34" charset="0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CCB0816D-0077-54D7-A05B-D4162C8D7ADD}"/>
              </a:ext>
            </a:extLst>
          </p:cNvPr>
          <p:cNvSpPr txBox="1"/>
          <p:nvPr/>
        </p:nvSpPr>
        <p:spPr>
          <a:xfrm>
            <a:off x="6525431" y="2251533"/>
            <a:ext cx="1952485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just">
              <a:buClr>
                <a:srgbClr val="3AB8D9"/>
              </a:buClr>
              <a:buFont typeface="Arial" panose="020B0604020202020204" pitchFamily="34" charset="0"/>
              <a:buChar char="•"/>
            </a:pPr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Periodo del 2007-2020 (registro del 98% de las viviendas catalogadas) se </a:t>
            </a:r>
            <a:r>
              <a:rPr lang="es-E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sobrepagan</a:t>
            </a:r>
            <a:r>
              <a:rPr lang="es-E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 83% de las transacciones.</a:t>
            </a: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8882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C5E5"/>
      </a:accent1>
      <a:accent2>
        <a:srgbClr val="4FC5E5"/>
      </a:accent2>
      <a:accent3>
        <a:srgbClr val="4FC5E5"/>
      </a:accent3>
      <a:accent4>
        <a:srgbClr val="4FC5E5"/>
      </a:accent4>
      <a:accent5>
        <a:srgbClr val="4FC5E5"/>
      </a:accent5>
      <a:accent6>
        <a:srgbClr val="4FC5E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AB8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C5E5"/>
      </a:accent1>
      <a:accent2>
        <a:srgbClr val="4FC5E5"/>
      </a:accent2>
      <a:accent3>
        <a:srgbClr val="4FC5E5"/>
      </a:accent3>
      <a:accent4>
        <a:srgbClr val="4FC5E5"/>
      </a:accent4>
      <a:accent5>
        <a:srgbClr val="4FC5E5"/>
      </a:accent5>
      <a:accent6>
        <a:srgbClr val="4FC5E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C5E5"/>
      </a:accent1>
      <a:accent2>
        <a:srgbClr val="4FC5E5"/>
      </a:accent2>
      <a:accent3>
        <a:srgbClr val="4FC5E5"/>
      </a:accent3>
      <a:accent4>
        <a:srgbClr val="4FC5E5"/>
      </a:accent4>
      <a:accent5>
        <a:srgbClr val="4FC5E5"/>
      </a:accent5>
      <a:accent6>
        <a:srgbClr val="4FC5E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770</Words>
  <Application>Microsoft Office PowerPoint</Application>
  <PresentationFormat>Presentación en pantalla (16:9)</PresentationFormat>
  <Paragraphs>221</Paragraphs>
  <Slides>21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Alba Barreras Cerdán</cp:lastModifiedBy>
  <cp:revision>88</cp:revision>
  <dcterms:created xsi:type="dcterms:W3CDTF">2016-12-05T23:26:54Z</dcterms:created>
  <dcterms:modified xsi:type="dcterms:W3CDTF">2024-01-13T15:31:53Z</dcterms:modified>
</cp:coreProperties>
</file>