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07" r:id="rId5"/>
    <p:sldId id="308" r:id="rId6"/>
    <p:sldId id="309" r:id="rId7"/>
    <p:sldId id="311" r:id="rId8"/>
    <p:sldId id="312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5B64B-02AA-4453-B7D5-2BAD80073DC3}" type="datetime1">
              <a:rPr lang="es-ES" smtClean="0"/>
              <a:t>18/12/2023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4D4A2-E028-4921-A460-5DC2298A230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7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E180311-5F3A-41B9-BB4C-F0B4D537196E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06F76E-E60C-4C54-B47A-C2C406EC8F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3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1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93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9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C81E3F-797C-4683-AB66-99866953FF84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A17A2-542D-43F0-8496-39DC76E6B81C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3BD5A-6B79-4D43-A34E-32E14BFEA307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FFBBC-06EC-419D-8341-1AE6BA113070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0534-C966-4D58-83F3-C002D0A3DD30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920DE-B696-499F-A5D9-F52238833BE6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B9AFF1-DCF3-43A4-B013-DF8E24D8732A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AAC49F1-0C9A-4823-ABBA-131C993AF77A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C759-BA64-415F-A156-FAEEBAB78FA1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0A7CAD8-3162-4117-8BB9-07ECAD5A8944}" type="datetime1">
              <a:rPr lang="es-ES" noProof="0" smtClean="0"/>
              <a:t>18/12/2023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ómo entrar en el negocio de bienes raíces en Estados Unidos">
            <a:extLst>
              <a:ext uri="{FF2B5EF4-FFF2-40B4-BE49-F238E27FC236}">
                <a16:creationId xmlns:a16="http://schemas.microsoft.com/office/drawing/2014/main" id="{87030BBA-A9A3-1223-FC4C-F186FBB20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E38240F-CD70-F916-1715-9D295333F1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outerShdw blurRad="50800" dist="50800" dir="5400000" algn="ctr" rotWithShape="0">
              <a:schemeClr val="bg1">
                <a:alpha val="5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4A6227-764C-6E43-C3AE-3D44F9D9AD70}"/>
              </a:ext>
            </a:extLst>
          </p:cNvPr>
          <p:cNvSpPr txBox="1">
            <a:spLocks/>
          </p:cNvSpPr>
          <p:nvPr/>
        </p:nvSpPr>
        <p:spPr>
          <a:xfrm>
            <a:off x="965201" y="1020431"/>
            <a:ext cx="102255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err="1">
                <a:solidFill>
                  <a:schemeClr val="tx1"/>
                </a:solidFill>
              </a:rPr>
              <a:t>Exploratory</a:t>
            </a:r>
            <a:r>
              <a:rPr lang="es-ES" sz="4000" dirty="0">
                <a:solidFill>
                  <a:schemeClr val="tx1"/>
                </a:solidFill>
              </a:rPr>
              <a:t> Data </a:t>
            </a:r>
            <a:r>
              <a:rPr lang="es-ES" sz="4000" dirty="0" err="1">
                <a:solidFill>
                  <a:schemeClr val="tx1"/>
                </a:solidFill>
              </a:rPr>
              <a:t>Analysis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85E6F4-953B-124A-9BA4-465A8FA48025}"/>
              </a:ext>
            </a:extLst>
          </p:cNvPr>
          <p:cNvSpPr txBox="1">
            <a:spLocks/>
          </p:cNvSpPr>
          <p:nvPr/>
        </p:nvSpPr>
        <p:spPr>
          <a:xfrm>
            <a:off x="965200" y="2495445"/>
            <a:ext cx="10225530" cy="102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Alba Barreras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Data </a:t>
            </a:r>
            <a:r>
              <a:rPr lang="es-ES" sz="1600" dirty="0" err="1">
                <a:solidFill>
                  <a:schemeClr val="tx1"/>
                </a:solidFill>
              </a:rPr>
              <a:t>Science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Bootcamp</a:t>
            </a:r>
            <a:endParaRPr lang="es-E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Oct 2023 – Mayo 2024</a:t>
            </a:r>
          </a:p>
        </p:txBody>
      </p:sp>
      <p:pic>
        <p:nvPicPr>
          <p:cNvPr id="12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013D6E5F-045E-2DC9-F15C-5449E0297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9" y="5838046"/>
            <a:ext cx="3148641" cy="12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F05DB82-D521-2E70-B0F1-E89D7A00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51" y="2664718"/>
            <a:ext cx="1080000" cy="108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FFB22B-905D-4332-E5F5-00D42C5C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651" y="3061373"/>
            <a:ext cx="1080000" cy="1080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9B457296-06D7-D062-31C3-A2473EE84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299" y="2745773"/>
            <a:ext cx="1080000" cy="1080000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65341C60-AF4E-11C3-61DA-EE6A3623D82B}"/>
              </a:ext>
            </a:extLst>
          </p:cNvPr>
          <p:cNvSpPr/>
          <p:nvPr/>
        </p:nvSpPr>
        <p:spPr>
          <a:xfrm>
            <a:off x="1302615" y="2553045"/>
            <a:ext cx="2152072" cy="2096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E3D62270-E473-F822-A7A6-48093548E5C2}"/>
              </a:ext>
            </a:extLst>
          </p:cNvPr>
          <p:cNvSpPr/>
          <p:nvPr/>
        </p:nvSpPr>
        <p:spPr>
          <a:xfrm>
            <a:off x="4804439" y="2553045"/>
            <a:ext cx="2152072" cy="2096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235A144D-ADE4-701E-6811-C5731DED26DD}"/>
              </a:ext>
            </a:extLst>
          </p:cNvPr>
          <p:cNvSpPr/>
          <p:nvPr/>
        </p:nvSpPr>
        <p:spPr>
          <a:xfrm>
            <a:off x="8310227" y="2553044"/>
            <a:ext cx="2152072" cy="2096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A39D5291-3BCF-EEBB-C08B-82CAA9E28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51" y="2877246"/>
            <a:ext cx="1440000" cy="1440000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D4641B68-4476-3585-0FB3-373D6D785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457" y="2881371"/>
            <a:ext cx="1440000" cy="1440000"/>
          </a:xfrm>
          <a:prstGeom prst="rect">
            <a:avLst/>
          </a:prstGeom>
        </p:spPr>
      </p:pic>
      <p:pic>
        <p:nvPicPr>
          <p:cNvPr id="19" name="Imagen 18" descr="Logotipo, Icono&#10;&#10;Descripción generada automáticamente">
            <a:extLst>
              <a:ext uri="{FF2B5EF4-FFF2-40B4-BE49-F238E27FC236}">
                <a16:creationId xmlns:a16="http://schemas.microsoft.com/office/drawing/2014/main" id="{000C214A-8E2B-A47C-3369-0C257D8F1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299" y="2877246"/>
            <a:ext cx="1440000" cy="144000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237BE972-3352-DB07-3E4E-FF685850A145}"/>
              </a:ext>
            </a:extLst>
          </p:cNvPr>
          <p:cNvSpPr txBox="1">
            <a:spLocks/>
          </p:cNvSpPr>
          <p:nvPr/>
        </p:nvSpPr>
        <p:spPr>
          <a:xfrm>
            <a:off x="664606" y="4878316"/>
            <a:ext cx="3428089" cy="735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dirty="0"/>
              <a:t>Mercado inmobiliario</a:t>
            </a:r>
          </a:p>
          <a:p>
            <a:pPr algn="ctr"/>
            <a:r>
              <a:rPr lang="es-ES" sz="2000" dirty="0"/>
              <a:t>(PRECIOS)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1767548-1A2F-DEC2-7596-30A653A080B1}"/>
              </a:ext>
            </a:extLst>
          </p:cNvPr>
          <p:cNvSpPr txBox="1">
            <a:spLocks/>
          </p:cNvSpPr>
          <p:nvPr/>
        </p:nvSpPr>
        <p:spPr>
          <a:xfrm>
            <a:off x="4166430" y="4878316"/>
            <a:ext cx="3428089" cy="79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dirty="0"/>
              <a:t>Tipo interés</a:t>
            </a:r>
          </a:p>
          <a:p>
            <a:pPr algn="ctr"/>
            <a:r>
              <a:rPr lang="es-ES" sz="2000" dirty="0"/>
              <a:t>(RESERVA FEDERAL)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5BDF031-439D-4AF5-0307-0E7E2863DF0E}"/>
              </a:ext>
            </a:extLst>
          </p:cNvPr>
          <p:cNvSpPr txBox="1">
            <a:spLocks/>
          </p:cNvSpPr>
          <p:nvPr/>
        </p:nvSpPr>
        <p:spPr>
          <a:xfrm>
            <a:off x="7668254" y="4878317"/>
            <a:ext cx="3428089" cy="5046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000" dirty="0"/>
              <a:t>Tasa desempleo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F7E9041-3932-B859-F3FB-C4B872F3C667}"/>
              </a:ext>
            </a:extLst>
          </p:cNvPr>
          <p:cNvSpPr txBox="1">
            <a:spLocks/>
          </p:cNvSpPr>
          <p:nvPr/>
        </p:nvSpPr>
        <p:spPr>
          <a:xfrm>
            <a:off x="767856" y="1457864"/>
            <a:ext cx="11084837" cy="438018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+mn-lt"/>
              </a:rPr>
              <a:t>El objetivo principal del EXPLORATORY DATA ANALYSIS es identificar y entender cómo se relacionan </a:t>
            </a:r>
            <a:r>
              <a:rPr lang="es-ES" dirty="0"/>
              <a:t>entre sí las siguientes tres variables: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3CBE8466-D166-63E9-2DA6-3FC4211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 fontScale="90000"/>
          </a:bodyPr>
          <a:lstStyle/>
          <a:p>
            <a:r>
              <a:rPr lang="es-ES" dirty="0"/>
              <a:t>Objetivo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28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A07C2049-1F76-3EE8-4F37-3753C07B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9" y="5838046"/>
            <a:ext cx="3148641" cy="12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2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F05DB82-D521-2E70-B0F1-E89D7A00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51" y="2889000"/>
            <a:ext cx="1080000" cy="108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FFB22B-905D-4332-E5F5-00D42C5C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651" y="3285655"/>
            <a:ext cx="1080000" cy="1080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9B457296-06D7-D062-31C3-A2473EE84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299" y="2970055"/>
            <a:ext cx="1080000" cy="10800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D79E7E4-CB46-B7BF-BBED-EC5D6FDD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 fontScale="90000"/>
          </a:bodyPr>
          <a:lstStyle/>
          <a:p>
            <a:r>
              <a:rPr lang="es-ES" dirty="0" err="1"/>
              <a:t>DataSet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EA386CC-AD3C-C3E2-F0B5-681E4A4CB7D4}"/>
              </a:ext>
            </a:extLst>
          </p:cNvPr>
          <p:cNvSpPr txBox="1">
            <a:spLocks/>
          </p:cNvSpPr>
          <p:nvPr/>
        </p:nvSpPr>
        <p:spPr>
          <a:xfrm>
            <a:off x="767856" y="1457864"/>
            <a:ext cx="11084837" cy="438018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contiene las transacciones inmobiliarias llevadas a cabo en Estados Unidos durante el 2001 y el 2020.</a:t>
            </a:r>
          </a:p>
          <a:p>
            <a:r>
              <a:rPr lang="es-ES" dirty="0"/>
              <a:t>Se añade el tipo de interés correspondiente a la fecha de cada una de las transacciones, así como la tasa de desempleo anual (a fin de año) para cada uno de esos años.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6D800D-C8DE-3526-8A03-58918422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701" y="3021239"/>
            <a:ext cx="8350679" cy="1987652"/>
          </a:xfrm>
          <a:prstGeom prst="rect">
            <a:avLst/>
          </a:prstGeom>
        </p:spPr>
      </p:pic>
      <p:pic>
        <p:nvPicPr>
          <p:cNvPr id="18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3F8F5DDE-480D-3292-D957-B2923E8D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9" y="5838046"/>
            <a:ext cx="3148641" cy="12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39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8F05DB82-D521-2E70-B0F1-E89D7A00D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51" y="2889000"/>
            <a:ext cx="1080000" cy="108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0FFB22B-905D-4332-E5F5-00D42C5C5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651" y="3285655"/>
            <a:ext cx="1080000" cy="1080000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9B457296-06D7-D062-31C3-A2473EE84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299" y="2970055"/>
            <a:ext cx="1080000" cy="108000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7E13E87-EF77-426F-61CE-560FAF3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 fontScale="90000"/>
          </a:bodyPr>
          <a:lstStyle/>
          <a:p>
            <a:r>
              <a:rPr lang="es-ES" dirty="0"/>
              <a:t>PREGUNTAS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5F267D-1D61-EA24-045E-3D1AA60BB459}"/>
              </a:ext>
            </a:extLst>
          </p:cNvPr>
          <p:cNvSpPr txBox="1">
            <a:spLocks/>
          </p:cNvSpPr>
          <p:nvPr/>
        </p:nvSpPr>
        <p:spPr>
          <a:xfrm>
            <a:off x="767856" y="1457864"/>
            <a:ext cx="11084837" cy="4380182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¿Cuánta correlación guardan los precios del mercado inmobiliario estadounidense con los tipos de interés marcados por la Reserva Federal?</a:t>
            </a:r>
          </a:p>
          <a:p>
            <a:r>
              <a:rPr lang="es-ES" dirty="0"/>
              <a:t>¿ Cuánta correlación guardan la tasa de desempleo con los tipos de interés marcados por la Reserva Federal?</a:t>
            </a:r>
          </a:p>
          <a:p>
            <a:r>
              <a:rPr lang="es-ES" dirty="0"/>
              <a:t>¿Y la correlación entre los precios del mercado inmobiliario y la tasa de desempleo?</a:t>
            </a:r>
          </a:p>
          <a:p>
            <a:r>
              <a:rPr lang="es-ES" dirty="0"/>
              <a:t>¿Existen niveles de alarma ante posibles burbujas inmobiliarias? </a:t>
            </a:r>
          </a:p>
          <a:p>
            <a:r>
              <a:rPr lang="es-ES" dirty="0"/>
              <a:t>¿Deberían anticiparse políticas económicas restrictivas por parte de la Reserva Federal?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0F368E12-27F8-2ED2-66B9-8A00D747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9" y="5838046"/>
            <a:ext cx="3148641" cy="12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ómo entrar en el negocio de bienes raíces en Estados Unidos">
            <a:extLst>
              <a:ext uri="{FF2B5EF4-FFF2-40B4-BE49-F238E27FC236}">
                <a16:creationId xmlns:a16="http://schemas.microsoft.com/office/drawing/2014/main" id="{87030BBA-A9A3-1223-FC4C-F186FBB208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E38240F-CD70-F916-1715-9D295333F1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effectLst>
            <a:outerShdw blurRad="50800" dist="50800" dir="5400000" algn="ctr" rotWithShape="0">
              <a:schemeClr val="bg1">
                <a:alpha val="5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4A6227-764C-6E43-C3AE-3D44F9D9AD70}"/>
              </a:ext>
            </a:extLst>
          </p:cNvPr>
          <p:cNvSpPr txBox="1">
            <a:spLocks/>
          </p:cNvSpPr>
          <p:nvPr/>
        </p:nvSpPr>
        <p:spPr>
          <a:xfrm>
            <a:off x="965201" y="1020431"/>
            <a:ext cx="10225530" cy="1475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dirty="0" err="1">
                <a:solidFill>
                  <a:schemeClr val="tx1"/>
                </a:solidFill>
              </a:rPr>
              <a:t>Exploratory</a:t>
            </a:r>
            <a:r>
              <a:rPr lang="es-ES" sz="4000" dirty="0">
                <a:solidFill>
                  <a:schemeClr val="tx1"/>
                </a:solidFill>
              </a:rPr>
              <a:t> Data </a:t>
            </a:r>
            <a:r>
              <a:rPr lang="es-ES" sz="4000" dirty="0" err="1">
                <a:solidFill>
                  <a:schemeClr val="tx1"/>
                </a:solidFill>
              </a:rPr>
              <a:t>Analysis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985E6F4-953B-124A-9BA4-465A8FA48025}"/>
              </a:ext>
            </a:extLst>
          </p:cNvPr>
          <p:cNvSpPr txBox="1">
            <a:spLocks/>
          </p:cNvSpPr>
          <p:nvPr/>
        </p:nvSpPr>
        <p:spPr>
          <a:xfrm>
            <a:off x="965200" y="2495445"/>
            <a:ext cx="10225530" cy="1020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Alba Barreras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Data </a:t>
            </a:r>
            <a:r>
              <a:rPr lang="es-ES" sz="1600" dirty="0" err="1">
                <a:solidFill>
                  <a:schemeClr val="tx1"/>
                </a:solidFill>
              </a:rPr>
              <a:t>Science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Bootcamp</a:t>
            </a:r>
            <a:endParaRPr lang="es-E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</a:rPr>
              <a:t>Oct 2023 – Mayo 2024</a:t>
            </a:r>
          </a:p>
        </p:txBody>
      </p:sp>
      <p:pic>
        <p:nvPicPr>
          <p:cNvPr id="12" name="Picture 2" descr="Hopla! Software y The Bridge: Acelerando juntos el talento digital">
            <a:extLst>
              <a:ext uri="{FF2B5EF4-FFF2-40B4-BE49-F238E27FC236}">
                <a16:creationId xmlns:a16="http://schemas.microsoft.com/office/drawing/2014/main" id="{013D6E5F-045E-2DC9-F15C-5449E0297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9" y="5838046"/>
            <a:ext cx="3148641" cy="123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473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67_TF56535239.potx" id="{F4F47921-70B1-4C55-9FD5-6FFCDE4BB5EB}" vid="{D445B51A-1BAE-41AA-A29D-0C8C4424640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purl.org/dc/elements/1.1/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{8B9DB2A0-E287-496E-8229-DC506FAC74A9}tf56535239_win32</Template>
  <TotalTime>63</TotalTime>
  <Words>215</Words>
  <Application>Microsoft Office PowerPoint</Application>
  <PresentationFormat>Panorámica</PresentationFormat>
  <Paragraphs>29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Presentación de PowerPoint</vt:lpstr>
      <vt:lpstr>Objetivo    </vt:lpstr>
      <vt:lpstr>DataSet    </vt:lpstr>
      <vt:lpstr>PREGUNTAS  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Barreras Cerdán</dc:creator>
  <cp:lastModifiedBy>Alba Barreras Cerdán</cp:lastModifiedBy>
  <cp:revision>2</cp:revision>
  <dcterms:created xsi:type="dcterms:W3CDTF">2023-12-18T14:04:21Z</dcterms:created>
  <dcterms:modified xsi:type="dcterms:W3CDTF">2023-12-18T15:07:38Z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