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01.11.2019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B46A61D-5D04-4EA5-8568-D6D1B3CC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215454"/>
              </p:ext>
            </p:extLst>
          </p:nvPr>
        </p:nvGraphicFramePr>
        <p:xfrm>
          <a:off x="838200" y="1690688"/>
          <a:ext cx="10515601" cy="4538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933">
                  <a:extLst>
                    <a:ext uri="{9D8B030D-6E8A-4147-A177-3AD203B41FA5}">
                      <a16:colId xmlns:a16="http://schemas.microsoft.com/office/drawing/2014/main" val="2694448182"/>
                    </a:ext>
                  </a:extLst>
                </a:gridCol>
                <a:gridCol w="1073933">
                  <a:extLst>
                    <a:ext uri="{9D8B030D-6E8A-4147-A177-3AD203B41FA5}">
                      <a16:colId xmlns:a16="http://schemas.microsoft.com/office/drawing/2014/main" val="3759476627"/>
                    </a:ext>
                  </a:extLst>
                </a:gridCol>
                <a:gridCol w="1073933">
                  <a:extLst>
                    <a:ext uri="{9D8B030D-6E8A-4147-A177-3AD203B41FA5}">
                      <a16:colId xmlns:a16="http://schemas.microsoft.com/office/drawing/2014/main" val="389344022"/>
                    </a:ext>
                  </a:extLst>
                </a:gridCol>
                <a:gridCol w="1275297">
                  <a:extLst>
                    <a:ext uri="{9D8B030D-6E8A-4147-A177-3AD203B41FA5}">
                      <a16:colId xmlns:a16="http://schemas.microsoft.com/office/drawing/2014/main" val="4089230005"/>
                    </a:ext>
                  </a:extLst>
                </a:gridCol>
                <a:gridCol w="1217125">
                  <a:extLst>
                    <a:ext uri="{9D8B030D-6E8A-4147-A177-3AD203B41FA5}">
                      <a16:colId xmlns:a16="http://schemas.microsoft.com/office/drawing/2014/main" val="3316606397"/>
                    </a:ext>
                  </a:extLst>
                </a:gridCol>
                <a:gridCol w="1270823">
                  <a:extLst>
                    <a:ext uri="{9D8B030D-6E8A-4147-A177-3AD203B41FA5}">
                      <a16:colId xmlns:a16="http://schemas.microsoft.com/office/drawing/2014/main" val="2096272206"/>
                    </a:ext>
                  </a:extLst>
                </a:gridCol>
                <a:gridCol w="2456624">
                  <a:extLst>
                    <a:ext uri="{9D8B030D-6E8A-4147-A177-3AD203B41FA5}">
                      <a16:colId xmlns:a16="http://schemas.microsoft.com/office/drawing/2014/main" val="317751891"/>
                    </a:ext>
                  </a:extLst>
                </a:gridCol>
                <a:gridCol w="1073933">
                  <a:extLst>
                    <a:ext uri="{9D8B030D-6E8A-4147-A177-3AD203B41FA5}">
                      <a16:colId xmlns:a16="http://schemas.microsoft.com/office/drawing/2014/main" val="3923423310"/>
                    </a:ext>
                  </a:extLst>
                </a:gridCol>
              </a:tblGrid>
              <a:tr h="2575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Meilensteine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Tätigkeiten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09750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Datum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Beschreibung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Startdatum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Enddatum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Beschreibung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Abhängigkeit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39316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04.11.2019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Kickoff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05.11.2019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11974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 fertig programmiert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MQTT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544370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Gateway fertig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05.11.2019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526364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 fertig programmiert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Dash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80190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Kommunikation über MQTT erfolgreich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OPC-UA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Gate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181577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Anbindung beider Gruppen erfolgreich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04521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21.01.2020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Systemtest/Abnahme erfolgreich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Schnitt-Pflanzen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SAP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077581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Schnitt-Monitoring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6120768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03.12.2019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040023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TeilTest-Dash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Dash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636073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26.11.2019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TeilTest-MQTT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MQTT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592435"/>
                  </a:ext>
                </a:extLst>
              </a:tr>
              <a:tr h="466231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TeilTest-Schnitt-Pflanzen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Schnitt-Pflanzen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266532"/>
                  </a:ext>
                </a:extLst>
              </a:tr>
              <a:tr h="466231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17.12.2019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TeilTest-Schnitt-Monitoring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Schnitt-Monitoring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678436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07.01.2020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21.01.2020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SysTest/Abnahme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von allem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23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56737"/>
              </p:ext>
            </p:extLst>
          </p:nvPr>
        </p:nvGraphicFramePr>
        <p:xfrm>
          <a:off x="838200" y="1595435"/>
          <a:ext cx="9658350" cy="439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Monate * 4 MAs * 10 h/Woche *  5000€/pro Monat = 10 000€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r>
                        <a:rPr lang="de-DE" dirty="0"/>
                        <a:t>Hardware (SPS, Gateway,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150 € + 200€ + 110€ * MA Anzahl + 50€ Sensoren/Aktoren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10 000€ + 1500€ = 11 500€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Professional User  = 2700€</a:t>
                      </a:r>
                    </a:p>
                    <a:p>
                      <a:r>
                        <a:rPr lang="de-DE" dirty="0"/>
                        <a:t>Limited User = 1400€</a:t>
                      </a:r>
                    </a:p>
                    <a:p>
                      <a:r>
                        <a:rPr lang="de-DE" dirty="0"/>
                        <a:t>Wartung + Support = 22% </a:t>
                      </a:r>
                    </a:p>
                    <a:p>
                      <a:r>
                        <a:rPr lang="de-DE" dirty="0"/>
                        <a:t>10 Limited User =  20 374€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11 500€ + 20 374€ = 31 874€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r>
                        <a:rPr lang="de-DE" dirty="0"/>
                        <a:t>Gewinnmarge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15 % *  31 874€  =  4781€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31 874€ + 4781€ = 36 655€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Senkung des Fehlproduktionsrisikos um 60% , daraus resultiert eine Gewinnsteigerung von 11%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0.15) * 10 000l * 0.065 €/l = 552.5€ </a:t>
            </a:r>
            <a:br>
              <a:rPr lang="de-DE" dirty="0"/>
            </a:br>
            <a:r>
              <a:rPr lang="de-DE" dirty="0"/>
              <a:t>(1 – 0.05) * 10 000l * 0.065 €/l = 617.5€  =&gt; 65€ mehr Gewinn</a:t>
            </a:r>
          </a:p>
          <a:p>
            <a:r>
              <a:rPr lang="de-DE" dirty="0"/>
              <a:t>Aufgrund der erhöhten Qualität und dem sehr umkämpften niedrig Preis Sektor im Biermarkt ist ein Wachstum Ihres Marktanteils um 20%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Formalisierung des Brauprozesses</a:t>
            </a:r>
          </a:p>
          <a:p>
            <a:r>
              <a:rPr lang="de-DE" dirty="0"/>
              <a:t>Erstellung eines SAP Konzeptes und dessen Umsetzung unter Absprache mit Kunde</a:t>
            </a:r>
          </a:p>
          <a:p>
            <a:r>
              <a:rPr lang="de-DE" dirty="0"/>
              <a:t>Installation und Konfiguration der Sensoren und Aktoren</a:t>
            </a:r>
          </a:p>
          <a:p>
            <a:r>
              <a:rPr lang="de-DE" dirty="0"/>
              <a:t>Erstellung eines Dashboards zur Prozessnachverfolgung</a:t>
            </a:r>
          </a:p>
          <a:p>
            <a:r>
              <a:rPr lang="de-DE" dirty="0"/>
              <a:t>Ausgiebiges Testen der Funktionalität</a:t>
            </a:r>
          </a:p>
          <a:p>
            <a:r>
              <a:rPr lang="de-DE" dirty="0"/>
              <a:t>Optional: Nachverfolgung der Flaschen über RFID</a:t>
            </a:r>
          </a:p>
        </p:txBody>
      </p:sp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Fehlproduktionen durch formalisierten Ablauf</a:t>
            </a:r>
          </a:p>
          <a:p>
            <a:r>
              <a:rPr lang="de-DE" dirty="0"/>
              <a:t>Bessere Nachverfolgbarkeit von Tätigkeiten</a:t>
            </a:r>
          </a:p>
          <a:p>
            <a:r>
              <a:rPr lang="de-DE" dirty="0"/>
              <a:t>Ermöglicht Prozessoptimierung durch Daten aus der Produktion</a:t>
            </a:r>
          </a:p>
          <a:p>
            <a:r>
              <a:rPr lang="de-DE" dirty="0"/>
              <a:t>Sicherung bzw. sogar Verbesserung der Qualität durch klare Instruktionen</a:t>
            </a:r>
          </a:p>
          <a:p>
            <a:r>
              <a:rPr lang="de-DE" dirty="0"/>
              <a:t>Erhöhte Ausfallsicherung durch Abschaffen eines Single Point </a:t>
            </a:r>
            <a:r>
              <a:rPr lang="de-DE" dirty="0" err="1"/>
              <a:t>of</a:t>
            </a:r>
            <a:r>
              <a:rPr lang="de-DE" dirty="0"/>
              <a:t> Failure (Braumeister)</a:t>
            </a:r>
          </a:p>
          <a:p>
            <a:r>
              <a:rPr lang="de-DE" dirty="0"/>
              <a:t>Ermöglicht Einsatz neuer Technologien wie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r>
              <a:rPr lang="de-DE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447965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07068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197836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001962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1863462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255360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294046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411396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451616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397999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614886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7768772" y="3063791"/>
            <a:ext cx="1475013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9243785" y="3063791"/>
            <a:ext cx="1308100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271519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2" y="1219200"/>
            <a:ext cx="11625285" cy="5363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81674"/>
              </p:ext>
            </p:extLst>
          </p:nvPr>
        </p:nvGraphicFramePr>
        <p:xfrm>
          <a:off x="83820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1047750" y="622935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2 Monate</a:t>
            </a:r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Breitbild</PresentationFormat>
  <Paragraphs>202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Projektpräsentation für Plörr-Bräu GmbH</vt:lpstr>
      <vt:lpstr>Projektinhalt</vt:lpstr>
      <vt:lpstr>Vorteile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38</cp:revision>
  <dcterms:created xsi:type="dcterms:W3CDTF">2019-10-28T09:58:57Z</dcterms:created>
  <dcterms:modified xsi:type="dcterms:W3CDTF">2019-11-01T15:03:23Z</dcterms:modified>
</cp:coreProperties>
</file>