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60" r:id="rId4"/>
    <p:sldId id="256" r:id="rId5"/>
    <p:sldId id="259" r:id="rId6"/>
    <p:sldId id="261" r:id="rId7"/>
    <p:sldId id="268" r:id="rId8"/>
    <p:sldId id="258" r:id="rId9"/>
    <p:sldId id="263" r:id="rId10"/>
    <p:sldId id="266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230" autoAdjust="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507F-F644-498B-8FD8-DF1C414025EC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26E87-3F77-4BDE-BD80-0F6E2B67A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5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Annahme, dass 30 Mitarbeiter zeitgleich in der Produktion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293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</a:t>
            </a:r>
          </a:p>
          <a:p>
            <a:pPr marL="0" indent="0">
              <a:buFontTx/>
              <a:buNone/>
            </a:pPr>
            <a:r>
              <a:rPr lang="de-DE" dirty="0"/>
              <a:t>-   Getränkemarkt hat Gewinnmarge von 15%</a:t>
            </a:r>
          </a:p>
          <a:p>
            <a:pPr marL="171450" indent="-171450">
              <a:buFontTx/>
              <a:buChar char="-"/>
            </a:pPr>
            <a:r>
              <a:rPr lang="de-DE" dirty="0"/>
              <a:t>Endprodukt wird für etwa 0.87€/l  verkauft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Produktionskosten von 0.675€/l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7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E0586-6316-472E-BE09-11D4F9B6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B3DFCD-27F8-4028-AE59-4822D952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0D553-D8BC-4F4C-B350-86CDE8EE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78653-17D9-4539-8B07-C567E392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FF93B-DDC4-4708-84A5-8F0EE3F9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8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E37B4-5C4D-4B79-8278-F5295EBA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47B038-DB04-4FEC-BDC7-A1642F61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35673-6714-47EA-AB83-55D70ECF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88672-ACA8-4296-AD5D-707BEE2D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29B1C-2923-478D-A4CB-E571EE0A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7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94A91-B422-4051-A8F3-205BFC8E8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0B40DF-7FCE-4FAB-9764-313B94724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C5460-B810-4732-92E5-41B87553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A5744-CCC0-4AC7-A7EC-FF5E752B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C4D43-34EC-4D17-9653-6F97CD4D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26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A6DB-6622-4597-8AD9-175E6F1B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DF7DD-EA88-4D78-B160-2BE5E210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BA78B-DD92-4C76-A321-5671874C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AA448-DA0E-4935-A9B6-6DD1D7EA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9C7DE-E1B5-4624-ABB8-1E655476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07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3788B-3620-4D26-991A-A481B503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BBE59C-58D0-41F7-924A-FA97BBAA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D7B66-5AB1-4803-B5F1-2BA96B85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6D448-4165-4B31-A3CF-1D2266B9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10FA6-D85D-4F3C-899C-6E7E2B3B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0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56AF6-857B-4B71-9B35-E4E9F3F5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B4FFE-A955-44DA-B572-D62CF0665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4CBA37-68CF-4893-BEBE-6C03CD3C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9ABECC-DEA4-4ADC-BB72-161DE2B2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273BDC-FB1E-4109-9001-E7FB66E4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C5552-2179-4F91-9644-2CF1BFBA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28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0E0F8-136B-4689-8E50-9EB6150E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4C8D6D-DB8F-458F-835A-B06D7234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A73024-602B-461F-A11A-137DE2760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042866-EF6E-4E81-BA0C-C73759C2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59F38F-63F8-4050-8687-5E269421C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CC4F94-04ED-446F-9F85-E8DF6D8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509F92-DBE9-4A7C-BBF5-688C4FFA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CCD09-0AD8-490E-8965-AFA1CC80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83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3DA12-CF54-4D97-AF55-98B5C01C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E0C82A-34D7-4DE7-B85C-0AF2D279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778B7D-3359-41B7-A390-67E059F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372929-2169-4AFE-9A7E-6DE4769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34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EDBC97-A710-4038-8ECA-A03E5C69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661D58-0DF8-41A2-BACE-6DBE16AB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93F700-58B1-41CF-81DB-49BAD29E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1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5907B-7503-4057-B6E4-994ED055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5591DB-AA02-4388-BF5E-074484DD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BF2749-AF24-4309-BE3A-13E9E033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19D49E-9027-4CBA-AC3E-EF409B47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5DDC93-8056-448A-AEEB-C08EDCE2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94CC46-9695-44AB-9F93-C68AFC86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99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3449C-8F20-46FB-890F-3616C066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DDA3CA-40AF-49C1-A085-2500CC798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DD7C2A-28F3-4FA4-AAE0-46DAD7652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E354C-72A8-4BE9-8B98-C0146DA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81894F-FEB3-492B-BC18-C5746AD4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9BAD68-E2ED-48FD-926A-90E1E9CB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4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9F1384-D48D-4947-B63D-0D74F7BE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1525DB-9E22-42FC-9340-0743D9535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43799-EDFD-4CAE-8012-C0F579D2E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B74C-DC10-4D74-8535-8C5AB711050D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FBC06-4FF1-407F-8BB5-3D77807A8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11BF0-A3A7-4F54-A105-B066D50EC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0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jump.de/karriereguide/gehalt/gehalt-sap-consultant" TargetMode="External"/><Relationship Id="rId2" Type="http://schemas.openxmlformats.org/officeDocument/2006/relationships/hyperlink" Target="https://www.absolventa.de/jobs/channel/sap-erp/thema/gehal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ersino.de/sap-business-one/kosten/" TargetMode="External"/><Relationship Id="rId4" Type="http://schemas.openxmlformats.org/officeDocument/2006/relationships/hyperlink" Target="https://www.gevestor.de/details/software-und-it-hohe-ebit-margen-im-branchenvergleich-753237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Projektpräsentation für </a:t>
            </a:r>
            <a:r>
              <a:rPr lang="de-DE" dirty="0" err="1"/>
              <a:t>Plörr</a:t>
            </a:r>
            <a:r>
              <a:rPr lang="de-DE" dirty="0"/>
              <a:t>-Bräu GmbH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13900-B170-4C16-AA46-6FE166FA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46FC-9A01-47D6-BAC8-2D2E9320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Gantt-Chart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B46A61D-5D04-4EA5-8568-D6D1B3CC2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215454"/>
              </p:ext>
            </p:extLst>
          </p:nvPr>
        </p:nvGraphicFramePr>
        <p:xfrm>
          <a:off x="838200" y="1690688"/>
          <a:ext cx="10515601" cy="4538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933">
                  <a:extLst>
                    <a:ext uri="{9D8B030D-6E8A-4147-A177-3AD203B41FA5}">
                      <a16:colId xmlns:a16="http://schemas.microsoft.com/office/drawing/2014/main" val="2694448182"/>
                    </a:ext>
                  </a:extLst>
                </a:gridCol>
                <a:gridCol w="1073933">
                  <a:extLst>
                    <a:ext uri="{9D8B030D-6E8A-4147-A177-3AD203B41FA5}">
                      <a16:colId xmlns:a16="http://schemas.microsoft.com/office/drawing/2014/main" val="3759476627"/>
                    </a:ext>
                  </a:extLst>
                </a:gridCol>
                <a:gridCol w="1073933">
                  <a:extLst>
                    <a:ext uri="{9D8B030D-6E8A-4147-A177-3AD203B41FA5}">
                      <a16:colId xmlns:a16="http://schemas.microsoft.com/office/drawing/2014/main" val="389344022"/>
                    </a:ext>
                  </a:extLst>
                </a:gridCol>
                <a:gridCol w="1275297">
                  <a:extLst>
                    <a:ext uri="{9D8B030D-6E8A-4147-A177-3AD203B41FA5}">
                      <a16:colId xmlns:a16="http://schemas.microsoft.com/office/drawing/2014/main" val="4089230005"/>
                    </a:ext>
                  </a:extLst>
                </a:gridCol>
                <a:gridCol w="1217125">
                  <a:extLst>
                    <a:ext uri="{9D8B030D-6E8A-4147-A177-3AD203B41FA5}">
                      <a16:colId xmlns:a16="http://schemas.microsoft.com/office/drawing/2014/main" val="3316606397"/>
                    </a:ext>
                  </a:extLst>
                </a:gridCol>
                <a:gridCol w="1270823">
                  <a:extLst>
                    <a:ext uri="{9D8B030D-6E8A-4147-A177-3AD203B41FA5}">
                      <a16:colId xmlns:a16="http://schemas.microsoft.com/office/drawing/2014/main" val="2096272206"/>
                    </a:ext>
                  </a:extLst>
                </a:gridCol>
                <a:gridCol w="2456624">
                  <a:extLst>
                    <a:ext uri="{9D8B030D-6E8A-4147-A177-3AD203B41FA5}">
                      <a16:colId xmlns:a16="http://schemas.microsoft.com/office/drawing/2014/main" val="317751891"/>
                    </a:ext>
                  </a:extLst>
                </a:gridCol>
                <a:gridCol w="1073933">
                  <a:extLst>
                    <a:ext uri="{9D8B030D-6E8A-4147-A177-3AD203B41FA5}">
                      <a16:colId xmlns:a16="http://schemas.microsoft.com/office/drawing/2014/main" val="3923423310"/>
                    </a:ext>
                  </a:extLst>
                </a:gridCol>
              </a:tblGrid>
              <a:tr h="2575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Meilensteine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Tätigkeiten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609750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Datum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Beschreibung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Startdatum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Enddatum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Beschreibung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Abhängigkeit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4393166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04.11.2019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Kickoff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05.11.2019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12.11.2019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Gate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9119746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SAP fertig programmiert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12.11.2019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MQTT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Gate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544370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12.11.2019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Gateway fertig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05.11.2019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SAP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3526364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03.12.2019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SPS fertig programmiert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Dash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SAP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4801906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Kommunikation über MQTT erfolgreich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12.11.2019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OPC-UA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Gate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6181577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07.01.2020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Anbindung beider Gruppen erfolgreich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03.12.2019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SPS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7604521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21.01.2020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Systemtest/Abnahme erfolgreich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Schnitt-Pflanzen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SAP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077581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03.12.2019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Schnitt-Monitoring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SPS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6120768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03.12.2019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TeilTest-SPS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SPS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040023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07.01.2020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TeilTest-Dash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Dash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4636073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TeilTest-MQTT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MQTT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5592435"/>
                  </a:ext>
                </a:extLst>
              </a:tr>
              <a:tr h="466231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TeilTest-Schnitt-Pflanzen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Schnitt-Pflanzen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2266532"/>
                  </a:ext>
                </a:extLst>
              </a:tr>
              <a:tr h="466231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07.01.2020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TeilTest-Schnitt-Monitoring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Schnitt-Monitoring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678436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07.01.2020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21.01.2020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SysTest/Abnahme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von allem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23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37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82AED-C01C-4FDA-89D6-BB6C01ED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FC5EB3-AED7-4CFB-9AD6-1E9ED7DD8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25733"/>
              </p:ext>
            </p:extLst>
          </p:nvPr>
        </p:nvGraphicFramePr>
        <p:xfrm>
          <a:off x="838200" y="1595435"/>
          <a:ext cx="10515600" cy="439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823823705"/>
                    </a:ext>
                  </a:extLst>
                </a:gridCol>
                <a:gridCol w="3735495">
                  <a:extLst>
                    <a:ext uri="{9D8B030D-6E8A-4147-A177-3AD203B41FA5}">
                      <a16:colId xmlns:a16="http://schemas.microsoft.com/office/drawing/2014/main" val="2983007004"/>
                    </a:ext>
                  </a:extLst>
                </a:gridCol>
                <a:gridCol w="3274905">
                  <a:extLst>
                    <a:ext uri="{9D8B030D-6E8A-4147-A177-3AD203B41FA5}">
                      <a16:colId xmlns:a16="http://schemas.microsoft.com/office/drawing/2014/main" val="285467693"/>
                    </a:ext>
                  </a:extLst>
                </a:gridCol>
              </a:tblGrid>
              <a:tr h="507111"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 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27546"/>
                  </a:ext>
                </a:extLst>
              </a:tr>
              <a:tr h="1250410">
                <a:tc>
                  <a:txBody>
                    <a:bodyPr/>
                    <a:lstStyle/>
                    <a:p>
                      <a:r>
                        <a:rPr lang="de-DE" dirty="0"/>
                        <a:t>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Monate * 4 MAs * 20 h/Woche *  5000€/pro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5446"/>
                  </a:ext>
                </a:extLst>
              </a:tr>
              <a:tr h="875287">
                <a:tc>
                  <a:txBody>
                    <a:bodyPr/>
                    <a:lstStyle/>
                    <a:p>
                      <a:r>
                        <a:rPr lang="de-DE" dirty="0"/>
                        <a:t>Hardware (SPS, Gateway, mobile Anzeigegeräte)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450€ + 200€ + 110€ * MA Anzahl + 150€  Sensoren/Aktoren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20 000€ + 4 100€ = 24 100€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67262"/>
                  </a:ext>
                </a:extLst>
              </a:tr>
              <a:tr h="1250410">
                <a:tc>
                  <a:txBody>
                    <a:bodyPr/>
                    <a:lstStyle/>
                    <a:p>
                      <a:r>
                        <a:rPr lang="de-DE" dirty="0"/>
                        <a:t>Lizenzkosten 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Professional User  = 2700€</a:t>
                      </a:r>
                    </a:p>
                    <a:p>
                      <a:r>
                        <a:rPr lang="de-DE" dirty="0"/>
                        <a:t>Limited User = 1400€</a:t>
                      </a:r>
                    </a:p>
                    <a:p>
                      <a:r>
                        <a:rPr lang="de-DE" dirty="0"/>
                        <a:t>Wartung + Support = 17% + 5% </a:t>
                      </a:r>
                    </a:p>
                    <a:p>
                      <a:r>
                        <a:rPr lang="de-DE" dirty="0"/>
                        <a:t>30 Limited + 1 Professional =  54 534€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24 100€ + 54 534€ = 78 634€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57170"/>
                  </a:ext>
                </a:extLst>
              </a:tr>
              <a:tr h="507111">
                <a:tc>
                  <a:txBody>
                    <a:bodyPr/>
                    <a:lstStyle/>
                    <a:p>
                      <a:r>
                        <a:rPr lang="de-DE" dirty="0"/>
                        <a:t>Gewinnmarge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15 % *  78 634€  =  11 795€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78 634€ + 11 795€ = 90 429€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7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8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C069-BABD-4827-BD58-66B5637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Kosteneinsparungen/Gewinnsteigerung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00A13-64F0-48E2-920D-0DE07D2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Senkung des Fehlproduktionsrisikos um 90% , daraus resultiert eine Gewinnsteigerung von 10%</a:t>
            </a:r>
            <a:br>
              <a:rPr lang="de-DE" dirty="0"/>
            </a:br>
            <a:r>
              <a:rPr lang="de-DE" dirty="0"/>
              <a:t>Beispielrechnung:</a:t>
            </a:r>
            <a:br>
              <a:rPr lang="de-DE" dirty="0"/>
            </a:br>
            <a:r>
              <a:rPr lang="de-DE" dirty="0"/>
              <a:t>(1 – 0.10) * 10 000l * 0.0675 €/l = 607.5€ </a:t>
            </a:r>
            <a:br>
              <a:rPr lang="de-DE" dirty="0"/>
            </a:br>
            <a:r>
              <a:rPr lang="de-DE" dirty="0"/>
              <a:t>(1 – 0.01) * 10 000l * 0.0675 €/l = 668.25€  =&gt; 60.75€ mehr Gewinn pro 10 000l</a:t>
            </a:r>
          </a:p>
          <a:p>
            <a:r>
              <a:rPr lang="de-DE" dirty="0"/>
              <a:t>Aufgrund der erhöhten Qualität und dem sehr umkämpften niedrig Preis Sektor im Biermarkt ist ein Wachstum Ihres Marktanteils um 30% annehmbar</a:t>
            </a:r>
          </a:p>
          <a:p>
            <a:r>
              <a:rPr lang="de-DE" dirty="0"/>
              <a:t>Durch eine langfristig gefestigte Marktposition haben Sie bei Verhandlungen mit Zulieferern eine stärkere Position und können besser verhandeln</a:t>
            </a:r>
          </a:p>
          <a:p>
            <a:r>
              <a:rPr lang="de-DE" dirty="0"/>
              <a:t>Das digitale Grundgerüst eines ERP-Systems ermöglicht Ihnen weitere Investitionen in gewinnsteigende Maßnahmen wie Prozessoptimierung, </a:t>
            </a:r>
            <a:r>
              <a:rPr lang="de-DE" dirty="0" err="1"/>
              <a:t>Conditioning</a:t>
            </a:r>
            <a:r>
              <a:rPr lang="de-DE" dirty="0"/>
              <a:t> Monitoring, </a:t>
            </a:r>
            <a:r>
              <a:rPr lang="de-DE" dirty="0" err="1"/>
              <a:t>Predictive</a:t>
            </a:r>
            <a:r>
              <a:rPr lang="de-DE" dirty="0"/>
              <a:t> Maintenance oder weitere Automatisierungsschritte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58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7492-2A50-4136-954C-73B1F33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zu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CEED9-839D-4AA4-9B52-8815D23C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Gehalt SAP Consulting: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https://www.absolventa.de/jobs/channel/sap-erp/thema/gehalt</a:t>
            </a:r>
            <a:endParaRPr lang="de-DE" dirty="0"/>
          </a:p>
          <a:p>
            <a:r>
              <a:rPr lang="de-DE" dirty="0">
                <a:hlinkClick r:id="rId3"/>
              </a:rPr>
              <a:t>https://www.alphajump.de/karriereguide/gehalt/gehalt-sap-consultant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Gewinnmarge bei IT-Consulting:</a:t>
            </a:r>
          </a:p>
          <a:p>
            <a:r>
              <a:rPr lang="de-DE" dirty="0">
                <a:hlinkClick r:id="rId4"/>
              </a:rPr>
              <a:t>https://www.gevestor.de/details/software-und-it-hohe-ebit-margen-im-branchenvergleich-753237.html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SAP Lizenzkosten:</a:t>
            </a:r>
          </a:p>
          <a:p>
            <a:r>
              <a:rPr lang="de-DE" dirty="0">
                <a:hlinkClick r:id="rId5"/>
              </a:rPr>
              <a:t>https://versino.de/sap-business-one/kosten/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Informationen zum Unternehmen:</a:t>
            </a:r>
          </a:p>
          <a:p>
            <a:r>
              <a:rPr lang="de-DE" dirty="0"/>
              <a:t>Ilias Blogg und Ausschreibung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31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F5FB-8DEB-4B5F-A0D5-3962E5C1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A1A43-BF55-43E0-B551-64CEFB9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Formalisierung des Brauprozesses</a:t>
            </a:r>
          </a:p>
          <a:p>
            <a:r>
              <a:rPr lang="de-DE" dirty="0"/>
              <a:t>Erstellung eines SAP Konzeptes und dessen Umsetzung unter Absprache mit Kunde</a:t>
            </a:r>
          </a:p>
          <a:p>
            <a:r>
              <a:rPr lang="de-DE" dirty="0"/>
              <a:t>Installation und Konfiguration der Sensoren und Aktoren</a:t>
            </a:r>
          </a:p>
          <a:p>
            <a:r>
              <a:rPr lang="de-DE" dirty="0"/>
              <a:t>Erstellung eines Dashboards zur Prozessnachverfolgung</a:t>
            </a:r>
          </a:p>
          <a:p>
            <a:r>
              <a:rPr lang="de-DE" dirty="0"/>
              <a:t>Ausgiebiges Testen der Funktionalität</a:t>
            </a:r>
          </a:p>
          <a:p>
            <a:r>
              <a:rPr lang="de-DE" dirty="0"/>
              <a:t>Optional: Nachverfolgung der Flaschen über RFID</a:t>
            </a:r>
          </a:p>
        </p:txBody>
      </p:sp>
    </p:spTree>
    <p:extLst>
      <p:ext uri="{BB962C8B-B14F-4D97-AF65-F5344CB8AC3E}">
        <p14:creationId xmlns:p14="http://schemas.microsoft.com/office/powerpoint/2010/main" val="112031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Weniger Fehlproduktionen durch formalisierten Ablauf</a:t>
            </a:r>
          </a:p>
          <a:p>
            <a:r>
              <a:rPr lang="de-DE" dirty="0"/>
              <a:t>Bessere Nachverfolgbarkeit von Tätigkeiten</a:t>
            </a:r>
          </a:p>
          <a:p>
            <a:r>
              <a:rPr lang="de-DE" dirty="0"/>
              <a:t>Ermöglicht Prozessoptimierung durch Daten aus der Produktion</a:t>
            </a:r>
          </a:p>
          <a:p>
            <a:r>
              <a:rPr lang="de-DE" dirty="0"/>
              <a:t>Sicherung bzw. sogar Verbesserung der Qualität durch klare Instruktionen</a:t>
            </a:r>
          </a:p>
          <a:p>
            <a:r>
              <a:rPr lang="de-DE" dirty="0"/>
              <a:t>Erhöhte Ausfallsicherung durch Abschaffen eines Single Point </a:t>
            </a:r>
            <a:r>
              <a:rPr lang="de-DE" dirty="0" err="1"/>
              <a:t>of</a:t>
            </a:r>
            <a:r>
              <a:rPr lang="de-DE" dirty="0"/>
              <a:t> Failure (Braumeister)</a:t>
            </a:r>
          </a:p>
          <a:p>
            <a:r>
              <a:rPr lang="de-DE" dirty="0"/>
              <a:t>Ermöglicht Einsatz neuer Technologien wie </a:t>
            </a:r>
            <a:r>
              <a:rPr lang="de-DE" dirty="0" err="1"/>
              <a:t>Conditioning</a:t>
            </a:r>
            <a:r>
              <a:rPr lang="de-DE" dirty="0"/>
              <a:t> Monitoring</a:t>
            </a:r>
          </a:p>
          <a:p>
            <a:r>
              <a:rPr lang="de-DE" dirty="0"/>
              <a:t>Erhöhte Skalierbarkeit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5A4F59-6293-40D8-92AE-9CDD7D9B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07" y="530086"/>
            <a:ext cx="8125801" cy="61898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554A9D-0590-41A4-92EF-9D70E66B3BB2}"/>
              </a:ext>
            </a:extLst>
          </p:cNvPr>
          <p:cNvSpPr txBox="1"/>
          <p:nvPr/>
        </p:nvSpPr>
        <p:spPr>
          <a:xfrm>
            <a:off x="4866208" y="138081"/>
            <a:ext cx="249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Business Process Canvas</a:t>
            </a:r>
          </a:p>
        </p:txBody>
      </p:sp>
    </p:spTree>
    <p:extLst>
      <p:ext uri="{BB962C8B-B14F-4D97-AF65-F5344CB8AC3E}">
        <p14:creationId xmlns:p14="http://schemas.microsoft.com/office/powerpoint/2010/main" val="107410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C026AD5-F207-4579-B326-8DC42B2A421A}"/>
              </a:ext>
            </a:extLst>
          </p:cNvPr>
          <p:cNvSpPr txBox="1"/>
          <p:nvPr/>
        </p:nvSpPr>
        <p:spPr>
          <a:xfrm>
            <a:off x="3773714" y="1447965"/>
            <a:ext cx="30189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Gateway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307068"/>
            <a:ext cx="105156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CED825-16D8-4DBD-9B16-765EE85A0757}"/>
              </a:ext>
            </a:extLst>
          </p:cNvPr>
          <p:cNvSpPr txBox="1"/>
          <p:nvPr/>
        </p:nvSpPr>
        <p:spPr>
          <a:xfrm>
            <a:off x="4013201" y="1978361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NodeRed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1AD9AC-17D1-4FE6-BE4A-BE51A93153CA}"/>
              </a:ext>
            </a:extLst>
          </p:cNvPr>
          <p:cNvSpPr txBox="1"/>
          <p:nvPr/>
        </p:nvSpPr>
        <p:spPr>
          <a:xfrm>
            <a:off x="185056" y="2001962"/>
            <a:ext cx="2529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EF3B51-3299-47BB-AD83-68B1B3FE91B2}"/>
              </a:ext>
            </a:extLst>
          </p:cNvPr>
          <p:cNvSpPr txBox="1"/>
          <p:nvPr/>
        </p:nvSpPr>
        <p:spPr>
          <a:xfrm>
            <a:off x="7852228" y="1863462"/>
            <a:ext cx="27831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0BDB12-8F38-4745-A837-68C22BBA9111}"/>
              </a:ext>
            </a:extLst>
          </p:cNvPr>
          <p:cNvSpPr txBox="1"/>
          <p:nvPr/>
        </p:nvSpPr>
        <p:spPr>
          <a:xfrm>
            <a:off x="7977415" y="2255360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Client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4DBFA2-748C-4805-8DEE-14A82B857834}"/>
              </a:ext>
            </a:extLst>
          </p:cNvPr>
          <p:cNvSpPr txBox="1"/>
          <p:nvPr/>
        </p:nvSpPr>
        <p:spPr>
          <a:xfrm>
            <a:off x="4013201" y="2940467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Server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783CC9-E5B2-45ED-B18C-825249FEDAC5}"/>
              </a:ext>
            </a:extLst>
          </p:cNvPr>
          <p:cNvSpPr txBox="1"/>
          <p:nvPr/>
        </p:nvSpPr>
        <p:spPr>
          <a:xfrm>
            <a:off x="306614" y="2411396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A3B0F0-BE70-4EA5-90E9-BB9321456F94}"/>
              </a:ext>
            </a:extLst>
          </p:cNvPr>
          <p:cNvSpPr txBox="1"/>
          <p:nvPr/>
        </p:nvSpPr>
        <p:spPr>
          <a:xfrm>
            <a:off x="4013201" y="2451616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Server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9BFE980-C78D-4826-B695-0A7C9D2DE6BC}"/>
              </a:ext>
            </a:extLst>
          </p:cNvPr>
          <p:cNvSpPr txBox="1"/>
          <p:nvPr/>
        </p:nvSpPr>
        <p:spPr>
          <a:xfrm>
            <a:off x="9397999" y="468040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Sensoren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9CC7FE-8834-4051-B8FE-7736658BC19A}"/>
              </a:ext>
            </a:extLst>
          </p:cNvPr>
          <p:cNvSpPr txBox="1"/>
          <p:nvPr/>
        </p:nvSpPr>
        <p:spPr>
          <a:xfrm>
            <a:off x="6614886" y="468040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24F2D-910E-4A3C-A572-69E57A6AE8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92685" y="2463627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9506AE5-FE58-41F7-AC77-67F82D370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714171" y="2463627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70AD2A-88D3-485D-B694-19F923FDD366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flipV="1">
            <a:off x="7768772" y="3063791"/>
            <a:ext cx="1475013" cy="1616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193CE8-F8D2-420F-B8B6-9CD164B9A8AB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H="1" flipV="1">
            <a:off x="9243785" y="3063791"/>
            <a:ext cx="1308100" cy="1616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673B625-4496-41D1-A36B-18EBE7E90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" y="1271519"/>
            <a:ext cx="11674832" cy="52213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01BC3BC-A272-42FD-83C7-24339DAC4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2" y="1219200"/>
            <a:ext cx="11625285" cy="53639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D4F87-3109-4130-948F-1DC0A88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365658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374824" y="1690688"/>
            <a:ext cx="1275475" cy="570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Testing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1318263" y="1690687"/>
            <a:ext cx="1275474" cy="570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Developement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10138114" y="1690687"/>
            <a:ext cx="1155895" cy="570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717704" y="1690687"/>
            <a:ext cx="1275475" cy="570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Projekt-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management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Braumeister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575D1-760B-43F1-9715-77F1EA9C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40C6EDA-E47E-45C9-A28E-41BB2A40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81674"/>
              </p:ext>
            </p:extLst>
          </p:nvPr>
        </p:nvGraphicFramePr>
        <p:xfrm>
          <a:off x="838200" y="1314450"/>
          <a:ext cx="10515600" cy="491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82">
                  <a:extLst>
                    <a:ext uri="{9D8B030D-6E8A-4147-A177-3AD203B41FA5}">
                      <a16:colId xmlns:a16="http://schemas.microsoft.com/office/drawing/2014/main" val="4114169832"/>
                    </a:ext>
                  </a:extLst>
                </a:gridCol>
                <a:gridCol w="2359415">
                  <a:extLst>
                    <a:ext uri="{9D8B030D-6E8A-4147-A177-3AD203B41FA5}">
                      <a16:colId xmlns:a16="http://schemas.microsoft.com/office/drawing/2014/main" val="505643562"/>
                    </a:ext>
                  </a:extLst>
                </a:gridCol>
                <a:gridCol w="1689303">
                  <a:extLst>
                    <a:ext uri="{9D8B030D-6E8A-4147-A177-3AD203B41FA5}">
                      <a16:colId xmlns:a16="http://schemas.microsoft.com/office/drawing/2014/main" val="63425046"/>
                    </a:ext>
                  </a:extLst>
                </a:gridCol>
              </a:tblGrid>
              <a:tr h="39306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Beschreibung der Tätigkeit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Dauer in Wochen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316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Gateway installieren und konfigurieren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6159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r>
                        <a:rPr lang="de-DE" dirty="0"/>
                        <a:t>MQTT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MQTT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9269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SAP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57126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Dashboard anfertigen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50267"/>
                  </a:ext>
                </a:extLst>
              </a:tr>
              <a:tr h="551474">
                <a:tc>
                  <a:txBody>
                    <a:bodyPr/>
                    <a:lstStyle/>
                    <a:p>
                      <a:r>
                        <a:rPr lang="de-DE" dirty="0"/>
                        <a:t>OPC-UA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OPC-UA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83072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SPS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89344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Schnittstellen für die anderen Gruppen schaffen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4997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einer Teilkomponente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TeilTest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874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des Gesamtsystems/Abnahme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SysTest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9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19CE46F-2B01-492C-A4F0-A12734BCC544}"/>
              </a:ext>
            </a:extLst>
          </p:cNvPr>
          <p:cNvSpPr txBox="1"/>
          <p:nvPr/>
        </p:nvSpPr>
        <p:spPr>
          <a:xfrm>
            <a:off x="1047750" y="622935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Geschätzte Gesamtdauer des Projekts: 2 Monate</a:t>
            </a:r>
          </a:p>
        </p:txBody>
      </p:sp>
    </p:spTree>
    <p:extLst>
      <p:ext uri="{BB962C8B-B14F-4D97-AF65-F5344CB8AC3E}">
        <p14:creationId xmlns:p14="http://schemas.microsoft.com/office/powerpoint/2010/main" val="75838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Breitbild</PresentationFormat>
  <Paragraphs>211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Projektpräsentation für Plörr-Bräu GmbH</vt:lpstr>
      <vt:lpstr>Projektinhalt</vt:lpstr>
      <vt:lpstr>Vorteile</vt:lpstr>
      <vt:lpstr>PowerPoint-Präsentation</vt:lpstr>
      <vt:lpstr>Architektur</vt:lpstr>
      <vt:lpstr>BPMN Diagramm</vt:lpstr>
      <vt:lpstr>BPMN Diagramm</vt:lpstr>
      <vt:lpstr>Work Breakdown Structure</vt:lpstr>
      <vt:lpstr>Zeitplan</vt:lpstr>
      <vt:lpstr>Gantt-Chart</vt:lpstr>
      <vt:lpstr>Kostenplan</vt:lpstr>
      <vt:lpstr>Kosteneinsparungen/Gewinnsteigerung</vt:lpstr>
      <vt:lpstr>Quellen zu Annahmen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für Plörr-Bräu GmbH</dc:title>
  <dc:creator>Malte Hoffmann</dc:creator>
  <cp:lastModifiedBy>Malte Hoffmann</cp:lastModifiedBy>
  <cp:revision>48</cp:revision>
  <dcterms:created xsi:type="dcterms:W3CDTF">2019-10-28T09:58:57Z</dcterms:created>
  <dcterms:modified xsi:type="dcterms:W3CDTF">2019-11-02T16:30:47Z</dcterms:modified>
</cp:coreProperties>
</file>