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5" r:id="rId1"/>
  </p:sldMasterIdLst>
  <p:notesMasterIdLst>
    <p:notesMasterId r:id="rId15"/>
  </p:notesMasterIdLst>
  <p:sldIdLst>
    <p:sldId id="257" r:id="rId2"/>
    <p:sldId id="262" r:id="rId3"/>
    <p:sldId id="260" r:id="rId4"/>
    <p:sldId id="256" r:id="rId5"/>
    <p:sldId id="259" r:id="rId6"/>
    <p:sldId id="261" r:id="rId7"/>
    <p:sldId id="268" r:id="rId8"/>
    <p:sldId id="258" r:id="rId9"/>
    <p:sldId id="263" r:id="rId10"/>
    <p:sldId id="266" r:id="rId11"/>
    <p:sldId id="264" r:id="rId12"/>
    <p:sldId id="265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4230" autoAdjust="0"/>
  </p:normalViewPr>
  <p:slideViewPr>
    <p:cSldViewPr snapToGrid="0">
      <p:cViewPr>
        <p:scale>
          <a:sx n="50" d="100"/>
          <a:sy n="50" d="100"/>
        </p:scale>
        <p:origin x="1500" y="282"/>
      </p:cViewPr>
      <p:guideLst/>
    </p:cSldViewPr>
  </p:slideViewPr>
  <p:notesTextViewPr>
    <p:cViewPr>
      <p:scale>
        <a:sx n="200" d="100"/>
        <a:sy n="200" d="100"/>
      </p:scale>
      <p:origin x="0" y="-51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gau\Documents\1_Studium\Digitale%20Fabrik\DigitaleFabrik\Pr&#228;sentation\Daten_Gantt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901109893932067"/>
          <c:y val="2.3757554715332116E-3"/>
          <c:w val="0.83717768582132623"/>
          <c:h val="0.90876987056067127"/>
        </c:manualLayout>
      </c:layout>
      <c:barChart>
        <c:barDir val="bar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Tabelle1!$G$3:$G$17</c:f>
              <c:strCache>
                <c:ptCount val="15"/>
                <c:pt idx="0">
                  <c:v>Gate</c:v>
                </c:pt>
                <c:pt idx="1">
                  <c:v>MQTT</c:v>
                </c:pt>
                <c:pt idx="2">
                  <c:v>SAP</c:v>
                </c:pt>
                <c:pt idx="3">
                  <c:v>Dash</c:v>
                </c:pt>
                <c:pt idx="4">
                  <c:v>OPC-UA</c:v>
                </c:pt>
                <c:pt idx="5">
                  <c:v>SPS</c:v>
                </c:pt>
                <c:pt idx="6">
                  <c:v>Schnitt-Pflanzen</c:v>
                </c:pt>
                <c:pt idx="7">
                  <c:v>Schnitt-Monitoring</c:v>
                </c:pt>
                <c:pt idx="8">
                  <c:v>TeilTest-SPS</c:v>
                </c:pt>
                <c:pt idx="9">
                  <c:v>TeilTest-Dash</c:v>
                </c:pt>
                <c:pt idx="10">
                  <c:v>TeilTest-MQTT</c:v>
                </c:pt>
                <c:pt idx="11">
                  <c:v>TeilTest-Schnitt-Pflanzen</c:v>
                </c:pt>
                <c:pt idx="12">
                  <c:v>TeilTest-Schnitt-Monitoring</c:v>
                </c:pt>
                <c:pt idx="13">
                  <c:v>SysTest/Abnahme</c:v>
                </c:pt>
                <c:pt idx="14">
                  <c:v>Meilensteine</c:v>
                </c:pt>
              </c:strCache>
            </c:strRef>
          </c:cat>
          <c:val>
            <c:numRef>
              <c:f>Tabelle1!$G$3:$G$17</c:f>
              <c:numCache>
                <c:formatCode>General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99-486B-88E0-0B106DA34B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9795920"/>
        <c:axId val="209799856"/>
      </c:barChart>
      <c:catAx>
        <c:axId val="20979592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09799856"/>
        <c:crosses val="autoZero"/>
        <c:auto val="0"/>
        <c:lblAlgn val="ctr"/>
        <c:lblOffset val="100"/>
        <c:noMultiLvlLbl val="0"/>
      </c:catAx>
      <c:valAx>
        <c:axId val="209799856"/>
        <c:scaling>
          <c:orientation val="minMax"/>
          <c:max val="43854"/>
          <c:min val="43774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0"/>
        <c:majorTickMark val="none"/>
        <c:minorTickMark val="none"/>
        <c:tickLblPos val="high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09795920"/>
        <c:crosses val="autoZero"/>
        <c:crossBetween val="between"/>
        <c:majorUnit val="7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0.12931</cdr:x>
      <cdr:y>0.00606</cdr:y>
    </cdr:from>
    <cdr:to>
      <cdr:x>0.20166</cdr:x>
      <cdr:y>0.05508</cdr:y>
    </cdr:to>
    <cdr:sp macro="" textlink="">
      <cdr:nvSpPr>
        <cdr:cNvPr id="2" name="Rechteck 1">
          <a:extLst xmlns:a="http://schemas.openxmlformats.org/drawingml/2006/main">
            <a:ext uri="{FF2B5EF4-FFF2-40B4-BE49-F238E27FC236}">
              <a16:creationId xmlns:a16="http://schemas.microsoft.com/office/drawing/2014/main" id="{80194C98-7E66-4570-B820-F7E786C198AF}"/>
            </a:ext>
          </a:extLst>
        </cdr:cNvPr>
        <cdr:cNvSpPr/>
      </cdr:nvSpPr>
      <cdr:spPr>
        <a:xfrm xmlns:a="http://schemas.openxmlformats.org/drawingml/2006/main">
          <a:off x="1481927" y="32396"/>
          <a:ext cx="829132" cy="262044"/>
        </a:xfrm>
        <a:prstGeom xmlns:a="http://schemas.openxmlformats.org/drawingml/2006/main" prst="rect">
          <a:avLst/>
        </a:prstGeom>
        <a:solidFill xmlns:a="http://schemas.openxmlformats.org/drawingml/2006/main">
          <a:srgbClr val="FF0000"/>
        </a:solidFill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0.20189</cdr:x>
      <cdr:y>0.06512</cdr:y>
    </cdr:from>
    <cdr:to>
      <cdr:x>0.34822</cdr:x>
      <cdr:y>0.11414</cdr:y>
    </cdr:to>
    <cdr:sp macro="" textlink="">
      <cdr:nvSpPr>
        <cdr:cNvPr id="3" name="Rechteck 2">
          <a:extLst xmlns:a="http://schemas.openxmlformats.org/drawingml/2006/main">
            <a:ext uri="{FF2B5EF4-FFF2-40B4-BE49-F238E27FC236}">
              <a16:creationId xmlns:a16="http://schemas.microsoft.com/office/drawing/2014/main" id="{D7B4D109-1CE2-41A6-9C61-6B89479AD7DD}"/>
            </a:ext>
          </a:extLst>
        </cdr:cNvPr>
        <cdr:cNvSpPr/>
      </cdr:nvSpPr>
      <cdr:spPr>
        <a:xfrm xmlns:a="http://schemas.openxmlformats.org/drawingml/2006/main">
          <a:off x="2313694" y="348115"/>
          <a:ext cx="1676944" cy="262045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0.12931</cdr:x>
      <cdr:y>0.13236</cdr:y>
    </cdr:from>
    <cdr:to>
      <cdr:x>0.34822</cdr:x>
      <cdr:y>0.18138</cdr:y>
    </cdr:to>
    <cdr:sp macro="" textlink="">
      <cdr:nvSpPr>
        <cdr:cNvPr id="4" name="Rechteck 3">
          <a:extLst xmlns:a="http://schemas.openxmlformats.org/drawingml/2006/main">
            <a:ext uri="{FF2B5EF4-FFF2-40B4-BE49-F238E27FC236}">
              <a16:creationId xmlns:a16="http://schemas.microsoft.com/office/drawing/2014/main" id="{D7B4D109-1CE2-41A6-9C61-6B89479AD7DD}"/>
            </a:ext>
          </a:extLst>
        </cdr:cNvPr>
        <cdr:cNvSpPr/>
      </cdr:nvSpPr>
      <cdr:spPr>
        <a:xfrm xmlns:a="http://schemas.openxmlformats.org/drawingml/2006/main">
          <a:off x="1481927" y="707543"/>
          <a:ext cx="2508711" cy="262045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0.34892</cdr:x>
      <cdr:y>0.1857</cdr:y>
    </cdr:from>
    <cdr:to>
      <cdr:x>0.4952</cdr:x>
      <cdr:y>0.23472</cdr:y>
    </cdr:to>
    <cdr:sp macro="" textlink="">
      <cdr:nvSpPr>
        <cdr:cNvPr id="5" name="Rechteck 4">
          <a:extLst xmlns:a="http://schemas.openxmlformats.org/drawingml/2006/main">
            <a:ext uri="{FF2B5EF4-FFF2-40B4-BE49-F238E27FC236}">
              <a16:creationId xmlns:a16="http://schemas.microsoft.com/office/drawing/2014/main" id="{D7B4D109-1CE2-41A6-9C61-6B89479AD7DD}"/>
            </a:ext>
          </a:extLst>
        </cdr:cNvPr>
        <cdr:cNvSpPr/>
      </cdr:nvSpPr>
      <cdr:spPr>
        <a:xfrm xmlns:a="http://schemas.openxmlformats.org/drawingml/2006/main">
          <a:off x="3998646" y="992694"/>
          <a:ext cx="1676400" cy="262045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0.20218</cdr:x>
      <cdr:y>0.25276</cdr:y>
    </cdr:from>
    <cdr:to>
      <cdr:x>0.34872</cdr:x>
      <cdr:y>0.30177</cdr:y>
    </cdr:to>
    <cdr:sp macro="" textlink="">
      <cdr:nvSpPr>
        <cdr:cNvPr id="6" name="Rechteck 5">
          <a:extLst xmlns:a="http://schemas.openxmlformats.org/drawingml/2006/main">
            <a:ext uri="{FF2B5EF4-FFF2-40B4-BE49-F238E27FC236}">
              <a16:creationId xmlns:a16="http://schemas.microsoft.com/office/drawing/2014/main" id="{D7B4D109-1CE2-41A6-9C61-6B89479AD7DD}"/>
            </a:ext>
          </a:extLst>
        </cdr:cNvPr>
        <cdr:cNvSpPr/>
      </cdr:nvSpPr>
      <cdr:spPr>
        <a:xfrm xmlns:a="http://schemas.openxmlformats.org/drawingml/2006/main">
          <a:off x="2316937" y="1351152"/>
          <a:ext cx="1679350" cy="261991"/>
        </a:xfrm>
        <a:prstGeom xmlns:a="http://schemas.openxmlformats.org/drawingml/2006/main" prst="rect">
          <a:avLst/>
        </a:prstGeom>
        <a:solidFill xmlns:a="http://schemas.openxmlformats.org/drawingml/2006/main">
          <a:srgbClr val="FF0000"/>
        </a:solidFill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0.34869</cdr:x>
      <cdr:y>0.30202</cdr:y>
    </cdr:from>
    <cdr:to>
      <cdr:x>0.4222</cdr:x>
      <cdr:y>0.35104</cdr:y>
    </cdr:to>
    <cdr:sp macro="" textlink="">
      <cdr:nvSpPr>
        <cdr:cNvPr id="7" name="Rechteck 6">
          <a:extLst xmlns:a="http://schemas.openxmlformats.org/drawingml/2006/main">
            <a:ext uri="{FF2B5EF4-FFF2-40B4-BE49-F238E27FC236}">
              <a16:creationId xmlns:a16="http://schemas.microsoft.com/office/drawing/2014/main" id="{D7B4D109-1CE2-41A6-9C61-6B89479AD7DD}"/>
            </a:ext>
          </a:extLst>
        </cdr:cNvPr>
        <cdr:cNvSpPr/>
      </cdr:nvSpPr>
      <cdr:spPr>
        <a:xfrm xmlns:a="http://schemas.openxmlformats.org/drawingml/2006/main">
          <a:off x="3996009" y="1614494"/>
          <a:ext cx="842425" cy="262045"/>
        </a:xfrm>
        <a:prstGeom xmlns:a="http://schemas.openxmlformats.org/drawingml/2006/main" prst="rect">
          <a:avLst/>
        </a:prstGeom>
        <a:solidFill xmlns:a="http://schemas.openxmlformats.org/drawingml/2006/main">
          <a:srgbClr val="FF0000"/>
        </a:solidFill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0.34918</cdr:x>
      <cdr:y>0.36063</cdr:y>
    </cdr:from>
    <cdr:to>
      <cdr:x>0.49493</cdr:x>
      <cdr:y>0.40964</cdr:y>
    </cdr:to>
    <cdr:sp macro="" textlink="">
      <cdr:nvSpPr>
        <cdr:cNvPr id="8" name="Rechteck 7">
          <a:extLst xmlns:a="http://schemas.openxmlformats.org/drawingml/2006/main">
            <a:ext uri="{FF2B5EF4-FFF2-40B4-BE49-F238E27FC236}">
              <a16:creationId xmlns:a16="http://schemas.microsoft.com/office/drawing/2014/main" id="{D7B4D109-1CE2-41A6-9C61-6B89479AD7DD}"/>
            </a:ext>
          </a:extLst>
        </cdr:cNvPr>
        <cdr:cNvSpPr/>
      </cdr:nvSpPr>
      <cdr:spPr>
        <a:xfrm xmlns:a="http://schemas.openxmlformats.org/drawingml/2006/main">
          <a:off x="4001572" y="1927798"/>
          <a:ext cx="1670299" cy="261991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0.42262</cdr:x>
      <cdr:y>0.41927</cdr:y>
    </cdr:from>
    <cdr:to>
      <cdr:x>0.56807</cdr:x>
      <cdr:y>0.46829</cdr:y>
    </cdr:to>
    <cdr:sp macro="" textlink="">
      <cdr:nvSpPr>
        <cdr:cNvPr id="9" name="Rechteck 8">
          <a:extLst xmlns:a="http://schemas.openxmlformats.org/drawingml/2006/main">
            <a:ext uri="{FF2B5EF4-FFF2-40B4-BE49-F238E27FC236}">
              <a16:creationId xmlns:a16="http://schemas.microsoft.com/office/drawing/2014/main" id="{D7B4D109-1CE2-41A6-9C61-6B89479AD7DD}"/>
            </a:ext>
          </a:extLst>
        </cdr:cNvPr>
        <cdr:cNvSpPr/>
      </cdr:nvSpPr>
      <cdr:spPr>
        <a:xfrm xmlns:a="http://schemas.openxmlformats.org/drawingml/2006/main">
          <a:off x="4843196" y="2241264"/>
          <a:ext cx="1666875" cy="262045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0.42262</cdr:x>
      <cdr:y>0.47549</cdr:y>
    </cdr:from>
    <cdr:to>
      <cdr:x>0.56807</cdr:x>
      <cdr:y>0.52451</cdr:y>
    </cdr:to>
    <cdr:sp macro="" textlink="">
      <cdr:nvSpPr>
        <cdr:cNvPr id="10" name="Rechteck 9">
          <a:extLst xmlns:a="http://schemas.openxmlformats.org/drawingml/2006/main">
            <a:ext uri="{FF2B5EF4-FFF2-40B4-BE49-F238E27FC236}">
              <a16:creationId xmlns:a16="http://schemas.microsoft.com/office/drawing/2014/main" id="{51C75FFC-C40F-4A42-A359-4736960BAD0B}"/>
            </a:ext>
          </a:extLst>
        </cdr:cNvPr>
        <cdr:cNvSpPr/>
      </cdr:nvSpPr>
      <cdr:spPr>
        <a:xfrm xmlns:a="http://schemas.openxmlformats.org/drawingml/2006/main">
          <a:off x="4843196" y="2541812"/>
          <a:ext cx="1666875" cy="262044"/>
        </a:xfrm>
        <a:prstGeom xmlns:a="http://schemas.openxmlformats.org/drawingml/2006/main" prst="rect">
          <a:avLst/>
        </a:prstGeom>
        <a:solidFill xmlns:a="http://schemas.openxmlformats.org/drawingml/2006/main">
          <a:srgbClr val="FF0000"/>
        </a:solidFill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0.49576</cdr:x>
      <cdr:y>0.54387</cdr:y>
    </cdr:from>
    <cdr:to>
      <cdr:x>0.56807</cdr:x>
      <cdr:y>0.59289</cdr:y>
    </cdr:to>
    <cdr:sp macro="" textlink="">
      <cdr:nvSpPr>
        <cdr:cNvPr id="11" name="Rechteck 10">
          <a:extLst xmlns:a="http://schemas.openxmlformats.org/drawingml/2006/main">
            <a:ext uri="{FF2B5EF4-FFF2-40B4-BE49-F238E27FC236}">
              <a16:creationId xmlns:a16="http://schemas.microsoft.com/office/drawing/2014/main" id="{51C75FFC-C40F-4A42-A359-4736960BAD0B}"/>
            </a:ext>
          </a:extLst>
        </cdr:cNvPr>
        <cdr:cNvSpPr/>
      </cdr:nvSpPr>
      <cdr:spPr>
        <a:xfrm xmlns:a="http://schemas.openxmlformats.org/drawingml/2006/main">
          <a:off x="5681396" y="2907368"/>
          <a:ext cx="828675" cy="262045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0.35031</cdr:x>
      <cdr:y>0.61205</cdr:y>
    </cdr:from>
    <cdr:to>
      <cdr:x>0.49576</cdr:x>
      <cdr:y>0.66107</cdr:y>
    </cdr:to>
    <cdr:sp macro="" textlink="">
      <cdr:nvSpPr>
        <cdr:cNvPr id="12" name="Rechteck 11">
          <a:extLst xmlns:a="http://schemas.openxmlformats.org/drawingml/2006/main">
            <a:ext uri="{FF2B5EF4-FFF2-40B4-BE49-F238E27FC236}">
              <a16:creationId xmlns:a16="http://schemas.microsoft.com/office/drawing/2014/main" id="{51C75FFC-C40F-4A42-A359-4736960BAD0B}"/>
            </a:ext>
          </a:extLst>
        </cdr:cNvPr>
        <cdr:cNvSpPr/>
      </cdr:nvSpPr>
      <cdr:spPr>
        <a:xfrm xmlns:a="http://schemas.openxmlformats.org/drawingml/2006/main">
          <a:off x="4014520" y="3271831"/>
          <a:ext cx="1666875" cy="262044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0.49576</cdr:x>
      <cdr:y>0.67252</cdr:y>
    </cdr:from>
    <cdr:to>
      <cdr:x>0.56807</cdr:x>
      <cdr:y>0.72154</cdr:y>
    </cdr:to>
    <cdr:sp macro="" textlink="">
      <cdr:nvSpPr>
        <cdr:cNvPr id="13" name="Rechteck 12">
          <a:extLst xmlns:a="http://schemas.openxmlformats.org/drawingml/2006/main">
            <a:ext uri="{FF2B5EF4-FFF2-40B4-BE49-F238E27FC236}">
              <a16:creationId xmlns:a16="http://schemas.microsoft.com/office/drawing/2014/main" id="{68417D8D-B75C-46C6-A4D2-1134C1368DF5}"/>
            </a:ext>
          </a:extLst>
        </cdr:cNvPr>
        <cdr:cNvSpPr/>
      </cdr:nvSpPr>
      <cdr:spPr>
        <a:xfrm xmlns:a="http://schemas.openxmlformats.org/drawingml/2006/main">
          <a:off x="5681396" y="3595049"/>
          <a:ext cx="828675" cy="262045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0.56973</cdr:x>
      <cdr:y>0.72858</cdr:y>
    </cdr:from>
    <cdr:to>
      <cdr:x>0.78749</cdr:x>
      <cdr:y>0.7776</cdr:y>
    </cdr:to>
    <cdr:sp macro="" textlink="">
      <cdr:nvSpPr>
        <cdr:cNvPr id="14" name="Rechteck 13">
          <a:extLst xmlns:a="http://schemas.openxmlformats.org/drawingml/2006/main">
            <a:ext uri="{FF2B5EF4-FFF2-40B4-BE49-F238E27FC236}">
              <a16:creationId xmlns:a16="http://schemas.microsoft.com/office/drawing/2014/main" id="{68417D8D-B75C-46C6-A4D2-1134C1368DF5}"/>
            </a:ext>
          </a:extLst>
        </cdr:cNvPr>
        <cdr:cNvSpPr/>
      </cdr:nvSpPr>
      <cdr:spPr>
        <a:xfrm xmlns:a="http://schemas.openxmlformats.org/drawingml/2006/main">
          <a:off x="6529121" y="3894723"/>
          <a:ext cx="2495550" cy="262044"/>
        </a:xfrm>
        <a:prstGeom xmlns:a="http://schemas.openxmlformats.org/drawingml/2006/main" prst="rect">
          <a:avLst/>
        </a:prstGeom>
        <a:solidFill xmlns:a="http://schemas.openxmlformats.org/drawingml/2006/main">
          <a:srgbClr val="FF0000"/>
        </a:solidFill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 dirty="0">
            <a:solidFill>
              <a:srgbClr val="FF0000"/>
            </a:solidFill>
          </a:endParaRPr>
        </a:p>
      </cdr:txBody>
    </cdr:sp>
  </cdr:relSizeAnchor>
  <cdr:relSizeAnchor xmlns:cdr="http://schemas.openxmlformats.org/drawingml/2006/chartDrawing">
    <cdr:from>
      <cdr:x>0.7876</cdr:x>
      <cdr:y>0.78376</cdr:y>
    </cdr:from>
    <cdr:to>
      <cdr:x>0.93403</cdr:x>
      <cdr:y>0.83277</cdr:y>
    </cdr:to>
    <cdr:sp macro="" textlink="">
      <cdr:nvSpPr>
        <cdr:cNvPr id="15" name="Rechteck 14">
          <a:extLst xmlns:a="http://schemas.openxmlformats.org/drawingml/2006/main">
            <a:ext uri="{FF2B5EF4-FFF2-40B4-BE49-F238E27FC236}">
              <a16:creationId xmlns:a16="http://schemas.microsoft.com/office/drawing/2014/main" id="{68417D8D-B75C-46C6-A4D2-1134C1368DF5}"/>
            </a:ext>
          </a:extLst>
        </cdr:cNvPr>
        <cdr:cNvSpPr/>
      </cdr:nvSpPr>
      <cdr:spPr>
        <a:xfrm xmlns:a="http://schemas.openxmlformats.org/drawingml/2006/main">
          <a:off x="9025901" y="4189740"/>
          <a:ext cx="1678090" cy="261992"/>
        </a:xfrm>
        <a:prstGeom xmlns:a="http://schemas.openxmlformats.org/drawingml/2006/main" prst="rect">
          <a:avLst/>
        </a:prstGeom>
        <a:solidFill xmlns:a="http://schemas.openxmlformats.org/drawingml/2006/main">
          <a:srgbClr val="FF0000"/>
        </a:solidFill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0.12077</cdr:x>
      <cdr:y>0.85805</cdr:y>
    </cdr:from>
    <cdr:to>
      <cdr:x>0.14404</cdr:x>
      <cdr:y>0.90794</cdr:y>
    </cdr:to>
    <cdr:sp macro="" textlink="">
      <cdr:nvSpPr>
        <cdr:cNvPr id="17" name="Raute 16">
          <a:extLst xmlns:a="http://schemas.openxmlformats.org/drawingml/2006/main">
            <a:ext uri="{FF2B5EF4-FFF2-40B4-BE49-F238E27FC236}">
              <a16:creationId xmlns:a16="http://schemas.microsoft.com/office/drawing/2014/main" id="{A57634B5-41DE-4030-8829-FB83BEE55B57}"/>
            </a:ext>
          </a:extLst>
        </cdr:cNvPr>
        <cdr:cNvSpPr/>
      </cdr:nvSpPr>
      <cdr:spPr>
        <a:xfrm xmlns:a="http://schemas.openxmlformats.org/drawingml/2006/main">
          <a:off x="1383977" y="4586831"/>
          <a:ext cx="266675" cy="266695"/>
        </a:xfrm>
        <a:prstGeom xmlns:a="http://schemas.openxmlformats.org/drawingml/2006/main" prst="diamond">
          <a:avLst/>
        </a:prstGeom>
        <a:solidFill xmlns:a="http://schemas.openxmlformats.org/drawingml/2006/main">
          <a:schemeClr val="accent6"/>
        </a:solidFill>
        <a:ln xmlns:a="http://schemas.openxmlformats.org/drawingml/2006/main">
          <a:solidFill>
            <a:schemeClr val="accent6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de-DE" dirty="0"/>
        </a:p>
      </cdr:txBody>
    </cdr:sp>
  </cdr:relSizeAnchor>
  <cdr:relSizeAnchor xmlns:cdr="http://schemas.openxmlformats.org/drawingml/2006/chartDrawing">
    <cdr:from>
      <cdr:x>0.18974</cdr:x>
      <cdr:y>0.85805</cdr:y>
    </cdr:from>
    <cdr:to>
      <cdr:x>0.21301</cdr:x>
      <cdr:y>0.90794</cdr:y>
    </cdr:to>
    <cdr:sp macro="" textlink="">
      <cdr:nvSpPr>
        <cdr:cNvPr id="18" name="Raute 17">
          <a:extLst xmlns:a="http://schemas.openxmlformats.org/drawingml/2006/main">
            <a:ext uri="{FF2B5EF4-FFF2-40B4-BE49-F238E27FC236}">
              <a16:creationId xmlns:a16="http://schemas.microsoft.com/office/drawing/2014/main" id="{5D70ECBF-502F-4119-B049-775F17FAE4A1}"/>
            </a:ext>
          </a:extLst>
        </cdr:cNvPr>
        <cdr:cNvSpPr/>
      </cdr:nvSpPr>
      <cdr:spPr>
        <a:xfrm xmlns:a="http://schemas.openxmlformats.org/drawingml/2006/main">
          <a:off x="2174476" y="4586831"/>
          <a:ext cx="266674" cy="266695"/>
        </a:xfrm>
        <a:prstGeom xmlns:a="http://schemas.openxmlformats.org/drawingml/2006/main" prst="diamond">
          <a:avLst/>
        </a:prstGeom>
        <a:solidFill xmlns:a="http://schemas.openxmlformats.org/drawingml/2006/main">
          <a:schemeClr val="accent6"/>
        </a:solidFill>
        <a:ln xmlns:a="http://schemas.openxmlformats.org/drawingml/2006/main">
          <a:solidFill>
            <a:schemeClr val="accent6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0.92514</cdr:x>
      <cdr:y>0.85513</cdr:y>
    </cdr:from>
    <cdr:to>
      <cdr:x>0.94842</cdr:x>
      <cdr:y>0.90502</cdr:y>
    </cdr:to>
    <cdr:sp macro="" textlink="">
      <cdr:nvSpPr>
        <cdr:cNvPr id="19" name="Raute 18">
          <a:extLst xmlns:a="http://schemas.openxmlformats.org/drawingml/2006/main">
            <a:ext uri="{FF2B5EF4-FFF2-40B4-BE49-F238E27FC236}">
              <a16:creationId xmlns:a16="http://schemas.microsoft.com/office/drawing/2014/main" id="{5D70ECBF-502F-4119-B049-775F17FAE4A1}"/>
            </a:ext>
          </a:extLst>
        </cdr:cNvPr>
        <cdr:cNvSpPr/>
      </cdr:nvSpPr>
      <cdr:spPr>
        <a:xfrm xmlns:a="http://schemas.openxmlformats.org/drawingml/2006/main">
          <a:off x="10602068" y="4571238"/>
          <a:ext cx="266789" cy="266695"/>
        </a:xfrm>
        <a:prstGeom xmlns:a="http://schemas.openxmlformats.org/drawingml/2006/main" prst="diamond">
          <a:avLst/>
        </a:prstGeom>
        <a:solidFill xmlns:a="http://schemas.openxmlformats.org/drawingml/2006/main">
          <a:schemeClr val="accent6"/>
        </a:solidFill>
        <a:ln xmlns:a="http://schemas.openxmlformats.org/drawingml/2006/main">
          <a:solidFill>
            <a:schemeClr val="accent6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0.77643</cdr:x>
      <cdr:y>0.85949</cdr:y>
    </cdr:from>
    <cdr:to>
      <cdr:x>0.7997</cdr:x>
      <cdr:y>0.90938</cdr:y>
    </cdr:to>
    <cdr:sp macro="" textlink="">
      <cdr:nvSpPr>
        <cdr:cNvPr id="21" name="Raute 20">
          <a:extLst xmlns:a="http://schemas.openxmlformats.org/drawingml/2006/main">
            <a:ext uri="{FF2B5EF4-FFF2-40B4-BE49-F238E27FC236}">
              <a16:creationId xmlns:a16="http://schemas.microsoft.com/office/drawing/2014/main" id="{5D70ECBF-502F-4119-B049-775F17FAE4A1}"/>
            </a:ext>
          </a:extLst>
        </cdr:cNvPr>
        <cdr:cNvSpPr/>
      </cdr:nvSpPr>
      <cdr:spPr>
        <a:xfrm xmlns:a="http://schemas.openxmlformats.org/drawingml/2006/main">
          <a:off x="8897929" y="4594537"/>
          <a:ext cx="266675" cy="266696"/>
        </a:xfrm>
        <a:prstGeom xmlns:a="http://schemas.openxmlformats.org/drawingml/2006/main" prst="diamond">
          <a:avLst/>
        </a:prstGeom>
        <a:solidFill xmlns:a="http://schemas.openxmlformats.org/drawingml/2006/main">
          <a:schemeClr val="accent6"/>
        </a:solidFill>
        <a:ln xmlns:a="http://schemas.openxmlformats.org/drawingml/2006/main">
          <a:solidFill>
            <a:schemeClr val="accent6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0.40766</cdr:x>
      <cdr:y>0.86201</cdr:y>
    </cdr:from>
    <cdr:to>
      <cdr:x>0.43093</cdr:x>
      <cdr:y>0.9119</cdr:y>
    </cdr:to>
    <cdr:sp macro="" textlink="">
      <cdr:nvSpPr>
        <cdr:cNvPr id="22" name="Raute 21">
          <a:extLst xmlns:a="http://schemas.openxmlformats.org/drawingml/2006/main">
            <a:ext uri="{FF2B5EF4-FFF2-40B4-BE49-F238E27FC236}">
              <a16:creationId xmlns:a16="http://schemas.microsoft.com/office/drawing/2014/main" id="{5D70ECBF-502F-4119-B049-775F17FAE4A1}"/>
            </a:ext>
          </a:extLst>
        </cdr:cNvPr>
        <cdr:cNvSpPr/>
      </cdr:nvSpPr>
      <cdr:spPr>
        <a:xfrm xmlns:a="http://schemas.openxmlformats.org/drawingml/2006/main">
          <a:off x="4671759" y="4608044"/>
          <a:ext cx="266674" cy="266695"/>
        </a:xfrm>
        <a:prstGeom xmlns:a="http://schemas.openxmlformats.org/drawingml/2006/main" prst="diamond">
          <a:avLst/>
        </a:prstGeom>
        <a:solidFill xmlns:a="http://schemas.openxmlformats.org/drawingml/2006/main">
          <a:schemeClr val="accent6"/>
        </a:solidFill>
        <a:ln xmlns:a="http://schemas.openxmlformats.org/drawingml/2006/main">
          <a:solidFill>
            <a:schemeClr val="accent6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0.33649</cdr:x>
      <cdr:y>0.86023</cdr:y>
    </cdr:from>
    <cdr:to>
      <cdr:x>0.35977</cdr:x>
      <cdr:y>0.91013</cdr:y>
    </cdr:to>
    <cdr:sp macro="" textlink="">
      <cdr:nvSpPr>
        <cdr:cNvPr id="23" name="Raute 22">
          <a:extLst xmlns:a="http://schemas.openxmlformats.org/drawingml/2006/main">
            <a:ext uri="{FF2B5EF4-FFF2-40B4-BE49-F238E27FC236}">
              <a16:creationId xmlns:a16="http://schemas.microsoft.com/office/drawing/2014/main" id="{5D70ECBF-502F-4119-B049-775F17FAE4A1}"/>
            </a:ext>
          </a:extLst>
        </cdr:cNvPr>
        <cdr:cNvSpPr/>
      </cdr:nvSpPr>
      <cdr:spPr>
        <a:xfrm xmlns:a="http://schemas.openxmlformats.org/drawingml/2006/main">
          <a:off x="3856137" y="4598485"/>
          <a:ext cx="266789" cy="266748"/>
        </a:xfrm>
        <a:prstGeom xmlns:a="http://schemas.openxmlformats.org/drawingml/2006/main" prst="diamond">
          <a:avLst/>
        </a:prstGeom>
        <a:solidFill xmlns:a="http://schemas.openxmlformats.org/drawingml/2006/main">
          <a:schemeClr val="accent6"/>
        </a:solidFill>
        <a:ln xmlns:a="http://schemas.openxmlformats.org/drawingml/2006/main">
          <a:solidFill>
            <a:schemeClr val="accent6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0.11273</cdr:x>
      <cdr:y>0.86239</cdr:y>
    </cdr:from>
    <cdr:to>
      <cdr:x>0.15595</cdr:x>
      <cdr:y>0.90634</cdr:y>
    </cdr:to>
    <cdr:sp macro="" textlink="">
      <cdr:nvSpPr>
        <cdr:cNvPr id="24" name="Textfeld 23">
          <a:extLst xmlns:a="http://schemas.openxmlformats.org/drawingml/2006/main">
            <a:ext uri="{FF2B5EF4-FFF2-40B4-BE49-F238E27FC236}">
              <a16:creationId xmlns:a16="http://schemas.microsoft.com/office/drawing/2014/main" id="{2FD31299-A0CE-44BA-8BA6-E88C41241707}"/>
            </a:ext>
          </a:extLst>
        </cdr:cNvPr>
        <cdr:cNvSpPr txBox="1"/>
      </cdr:nvSpPr>
      <cdr:spPr>
        <a:xfrm xmlns:a="http://schemas.openxmlformats.org/drawingml/2006/main">
          <a:off x="1291852" y="4610075"/>
          <a:ext cx="495302" cy="234942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de-DE" sz="800" dirty="0"/>
            <a:t>Kickoff</a:t>
          </a:r>
        </a:p>
      </cdr:txBody>
    </cdr:sp>
  </cdr:relSizeAnchor>
  <cdr:relSizeAnchor xmlns:cdr="http://schemas.openxmlformats.org/drawingml/2006/chartDrawing">
    <cdr:from>
      <cdr:x>0.32704</cdr:x>
      <cdr:y>0.85805</cdr:y>
    </cdr:from>
    <cdr:to>
      <cdr:x>0.37026</cdr:x>
      <cdr:y>0.902</cdr:y>
    </cdr:to>
    <cdr:sp macro="" textlink="">
      <cdr:nvSpPr>
        <cdr:cNvPr id="25" name="Textfeld 1">
          <a:extLst xmlns:a="http://schemas.openxmlformats.org/drawingml/2006/main">
            <a:ext uri="{FF2B5EF4-FFF2-40B4-BE49-F238E27FC236}">
              <a16:creationId xmlns:a16="http://schemas.microsoft.com/office/drawing/2014/main" id="{32668CF9-83C0-4D17-BA1F-B906E27A8176}"/>
            </a:ext>
          </a:extLst>
        </cdr:cNvPr>
        <cdr:cNvSpPr txBox="1"/>
      </cdr:nvSpPr>
      <cdr:spPr>
        <a:xfrm xmlns:a="http://schemas.openxmlformats.org/drawingml/2006/main">
          <a:off x="3747830" y="4586851"/>
          <a:ext cx="495302" cy="234942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de-DE" sz="800" dirty="0"/>
            <a:t>SAP </a:t>
          </a:r>
        </a:p>
        <a:p xmlns:a="http://schemas.openxmlformats.org/drawingml/2006/main">
          <a:pPr algn="ctr"/>
          <a:r>
            <a:rPr lang="de-DE" sz="800" dirty="0"/>
            <a:t>fertig</a:t>
          </a:r>
        </a:p>
      </cdr:txBody>
    </cdr:sp>
  </cdr:relSizeAnchor>
  <cdr:relSizeAnchor xmlns:cdr="http://schemas.openxmlformats.org/drawingml/2006/chartDrawing">
    <cdr:from>
      <cdr:x>0.39768</cdr:x>
      <cdr:y>0.85419</cdr:y>
    </cdr:from>
    <cdr:to>
      <cdr:x>0.4409</cdr:x>
      <cdr:y>0.89814</cdr:y>
    </cdr:to>
    <cdr:sp macro="" textlink="">
      <cdr:nvSpPr>
        <cdr:cNvPr id="27" name="Textfeld 1">
          <a:extLst xmlns:a="http://schemas.openxmlformats.org/drawingml/2006/main">
            <a:ext uri="{FF2B5EF4-FFF2-40B4-BE49-F238E27FC236}">
              <a16:creationId xmlns:a16="http://schemas.microsoft.com/office/drawing/2014/main" id="{32668CF9-83C0-4D17-BA1F-B906E27A8176}"/>
            </a:ext>
          </a:extLst>
        </cdr:cNvPr>
        <cdr:cNvSpPr txBox="1"/>
      </cdr:nvSpPr>
      <cdr:spPr>
        <a:xfrm xmlns:a="http://schemas.openxmlformats.org/drawingml/2006/main">
          <a:off x="4557445" y="4566231"/>
          <a:ext cx="495302" cy="234942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de-DE" sz="800" dirty="0"/>
            <a:t>SPS</a:t>
          </a:r>
        </a:p>
        <a:p xmlns:a="http://schemas.openxmlformats.org/drawingml/2006/main">
          <a:pPr algn="ctr"/>
          <a:r>
            <a:rPr lang="de-DE" sz="800" dirty="0"/>
            <a:t>fertig</a:t>
          </a:r>
        </a:p>
      </cdr:txBody>
    </cdr:sp>
  </cdr:relSizeAnchor>
  <cdr:relSizeAnchor xmlns:cdr="http://schemas.openxmlformats.org/drawingml/2006/chartDrawing">
    <cdr:from>
      <cdr:x>0.91563</cdr:x>
      <cdr:y>0.84841</cdr:y>
    </cdr:from>
    <cdr:to>
      <cdr:x>0.95885</cdr:x>
      <cdr:y>0.89236</cdr:y>
    </cdr:to>
    <cdr:sp macro="" textlink="">
      <cdr:nvSpPr>
        <cdr:cNvPr id="29" name="Textfeld 1">
          <a:extLst xmlns:a="http://schemas.openxmlformats.org/drawingml/2006/main">
            <a:ext uri="{FF2B5EF4-FFF2-40B4-BE49-F238E27FC236}">
              <a16:creationId xmlns:a16="http://schemas.microsoft.com/office/drawing/2014/main" id="{32668CF9-83C0-4D17-BA1F-B906E27A8176}"/>
            </a:ext>
          </a:extLst>
        </cdr:cNvPr>
        <cdr:cNvSpPr txBox="1"/>
      </cdr:nvSpPr>
      <cdr:spPr>
        <a:xfrm xmlns:a="http://schemas.openxmlformats.org/drawingml/2006/main">
          <a:off x="10493078" y="4535309"/>
          <a:ext cx="495301" cy="234942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de-DE" sz="800" dirty="0"/>
            <a:t>Abnahme</a:t>
          </a:r>
        </a:p>
        <a:p xmlns:a="http://schemas.openxmlformats.org/drawingml/2006/main">
          <a:pPr algn="ctr"/>
          <a:r>
            <a:rPr lang="de-DE" sz="800" dirty="0"/>
            <a:t>erfolgreich</a:t>
          </a:r>
        </a:p>
      </cdr:txBody>
    </cdr:sp>
  </cdr:relSizeAnchor>
  <cdr:relSizeAnchor xmlns:cdr="http://schemas.openxmlformats.org/drawingml/2006/chartDrawing">
    <cdr:from>
      <cdr:x>0.18019</cdr:x>
      <cdr:y>0.8527</cdr:y>
    </cdr:from>
    <cdr:to>
      <cdr:x>0.2234</cdr:x>
      <cdr:y>0.89665</cdr:y>
    </cdr:to>
    <cdr:sp macro="" textlink="">
      <cdr:nvSpPr>
        <cdr:cNvPr id="30" name="Textfeld 1">
          <a:extLst xmlns:a="http://schemas.openxmlformats.org/drawingml/2006/main">
            <a:ext uri="{FF2B5EF4-FFF2-40B4-BE49-F238E27FC236}">
              <a16:creationId xmlns:a16="http://schemas.microsoft.com/office/drawing/2014/main" id="{32668CF9-83C0-4D17-BA1F-B906E27A8176}"/>
            </a:ext>
          </a:extLst>
        </cdr:cNvPr>
        <cdr:cNvSpPr txBox="1"/>
      </cdr:nvSpPr>
      <cdr:spPr>
        <a:xfrm xmlns:a="http://schemas.openxmlformats.org/drawingml/2006/main">
          <a:off x="2065019" y="4558276"/>
          <a:ext cx="495188" cy="234942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de-DE" sz="800" dirty="0"/>
            <a:t>Gateway</a:t>
          </a:r>
        </a:p>
        <a:p xmlns:a="http://schemas.openxmlformats.org/drawingml/2006/main">
          <a:pPr algn="ctr"/>
          <a:r>
            <a:rPr lang="de-DE" sz="800" dirty="0"/>
            <a:t>fertig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20507F-F644-498B-8FD8-DF1C414025EC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26E87-3F77-4BDE-BD80-0F6E2B67AF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9658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26E87-3F77-4BDE-BD80-0F6E2B67AF7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9009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Annahme:</a:t>
            </a:r>
          </a:p>
          <a:p>
            <a:r>
              <a:rPr lang="de-DE" dirty="0"/>
              <a:t>-   40 Mitarbeiter zeitgleich in der Produktion arbeiten -&gt; 40 Tablets + 40 SAP User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26E87-3F77-4BDE-BD80-0F6E2B67AF7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7293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Annahme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-   Endprodukt wird für etwa 0.87€/l  verkauft</a:t>
            </a:r>
          </a:p>
          <a:p>
            <a:pPr marL="0" indent="0">
              <a:buFontTx/>
              <a:buNone/>
            </a:pPr>
            <a:r>
              <a:rPr lang="de-DE" dirty="0"/>
              <a:t>-   Getränkemarkt hat Marge von 15%</a:t>
            </a:r>
          </a:p>
          <a:p>
            <a:pPr marL="171450" indent="-171450">
              <a:buFontTx/>
              <a:buChar char="-"/>
            </a:pPr>
            <a:r>
              <a:rPr lang="de-DE" dirty="0"/>
              <a:t>Produktionskosten von 0.675€</a:t>
            </a:r>
            <a:r>
              <a:rPr lang="de-DE"/>
              <a:t>/l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26E87-3F77-4BDE-BD80-0F6E2B67AF7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2788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E4F3F-845D-4F9B-8146-D1519830B904}" type="datetime1">
              <a:rPr lang="de-DE" smtClean="0"/>
              <a:t>03.11.2019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Alb-Brau Consulting AG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79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7F36-D3CF-4CB1-A198-5DBF5AE98F98}" type="datetime1">
              <a:rPr lang="de-DE" smtClean="0"/>
              <a:t>03.11.2019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Alb-Brau Consulting AG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58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4C2E4-6ADB-4C4E-B6E6-AED16E990A6B}" type="datetime1">
              <a:rPr lang="de-DE" smtClean="0"/>
              <a:t>03.11.2019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Alb-Brau Consulting AG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7321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E0EDF-60BD-4F7C-BA0E-CEC3494323E3}" type="datetime1">
              <a:rPr lang="de-DE" smtClean="0"/>
              <a:t>03.11.2019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Alb-Brau Consulting AG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7509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87D71-8681-4979-A5E3-070DCB1B5789}" type="datetime1">
              <a:rPr lang="de-DE" smtClean="0"/>
              <a:t>03.11.2019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Alb-Brau Consulting AG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98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C8370-3AD9-4037-968C-483DB437FCFE}" type="datetime1">
              <a:rPr lang="de-DE" smtClean="0"/>
              <a:t>03.11.2019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Alb-Brau Consulting AG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144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059DF-F17F-4E6E-B5FE-C4568F9CDDED}" type="datetime1">
              <a:rPr lang="de-DE" smtClean="0"/>
              <a:t>03.11.2019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Alb-Brau Consulting AG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1533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65DDB-696D-4624-8A56-11F23A4BD75D}" type="datetime1">
              <a:rPr lang="de-DE" smtClean="0"/>
              <a:t>03.11.2019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Alb-Brau Consulting AG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987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A3D4-8D6E-4B3D-815E-622AEB78E06F}" type="datetime1">
              <a:rPr lang="de-DE" smtClean="0"/>
              <a:t>03.11.2019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DE"/>
              <a:t>Alb-Brau Consulting AG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113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B6C2961-9553-4839-AF75-01B62C904A1D}" type="datetime1">
              <a:rPr lang="de-DE" smtClean="0"/>
              <a:t>03.11.2019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Alb-Brau Consulting AG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427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7991-0E6C-4CA2-9EA8-4339CDBF957C}" type="datetime1">
              <a:rPr lang="de-DE" smtClean="0"/>
              <a:t>03.11.2019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Alb-Brau Consulting AG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843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143D594-0D86-4019-A654-65D000944FED}" type="datetime1">
              <a:rPr lang="de-DE" smtClean="0"/>
              <a:t>03.11.2019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Alb-Brau Consulting AG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729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phajump.de/karriereguide/gehalt/gehalt-sap-consultant" TargetMode="External"/><Relationship Id="rId2" Type="http://schemas.openxmlformats.org/officeDocument/2006/relationships/hyperlink" Target="https://www.absolventa.de/jobs/channel/sap-erp/thema/gehal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xing.com/communities/posts/margen-im-getraenke-einzelhandel-1003426882" TargetMode="External"/><Relationship Id="rId5" Type="http://schemas.openxmlformats.org/officeDocument/2006/relationships/hyperlink" Target="https://versino.de/sap-business-one/kosten/" TargetMode="External"/><Relationship Id="rId4" Type="http://schemas.openxmlformats.org/officeDocument/2006/relationships/hyperlink" Target="https://www.gevestor.de/details/software-und-it-hohe-ebit-margen-im-branchenvergleich-753237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2051E605-ED53-470D-B110-7A966C48EC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1" r="2103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C107964-3DA4-4107-BB63-D15FA33E5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409393"/>
            <a:ext cx="10058400" cy="3566160"/>
          </a:xfrm>
        </p:spPr>
        <p:txBody>
          <a:bodyPr>
            <a:normAutofit/>
          </a:bodyPr>
          <a:lstStyle/>
          <a:p>
            <a:r>
              <a:rPr lang="de-DE" sz="8000" dirty="0">
                <a:solidFill>
                  <a:srgbClr val="FFFFFF"/>
                </a:solidFill>
              </a:rPr>
              <a:t>Bierbrauen 4.0</a:t>
            </a:r>
            <a:br>
              <a:rPr lang="de-DE" sz="8000" dirty="0">
                <a:solidFill>
                  <a:srgbClr val="FFFFFF"/>
                </a:solidFill>
              </a:rPr>
            </a:br>
            <a:r>
              <a:rPr lang="de-DE" sz="2000" dirty="0">
                <a:solidFill>
                  <a:srgbClr val="FFFFFF"/>
                </a:solidFill>
              </a:rPr>
              <a:t>Projektvorstellung der </a:t>
            </a:r>
            <a:r>
              <a:rPr lang="de-DE" sz="20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Alb-</a:t>
            </a:r>
            <a:r>
              <a:rPr lang="de-DE" sz="2000" dirty="0" err="1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Brau</a:t>
            </a:r>
            <a:r>
              <a:rPr lang="de-DE" sz="20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Consulting AG </a:t>
            </a:r>
            <a:r>
              <a:rPr lang="de-DE" sz="2000" dirty="0">
                <a:solidFill>
                  <a:srgbClr val="FFFFFF"/>
                </a:solidFill>
              </a:rPr>
              <a:t>für die </a:t>
            </a:r>
            <a:r>
              <a:rPr lang="de-DE" sz="2000" dirty="0" err="1">
                <a:solidFill>
                  <a:srgbClr val="FFFFFF"/>
                </a:solidFill>
              </a:rPr>
              <a:t>Plörr</a:t>
            </a:r>
            <a:r>
              <a:rPr lang="de-DE" sz="2000" dirty="0">
                <a:solidFill>
                  <a:srgbClr val="FFFFFF"/>
                </a:solidFill>
              </a:rPr>
              <a:t>-Bräu GmbH</a:t>
            </a:r>
            <a:endParaRPr lang="de-DE" sz="8000" dirty="0">
              <a:solidFill>
                <a:srgbClr val="FFFFFF"/>
              </a:solidFill>
            </a:endParaRP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2F7FA31B-B463-42E7-8A0C-0CE1181E0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>
            <a:normAutofit/>
          </a:bodyPr>
          <a:lstStyle/>
          <a:p>
            <a:r>
              <a:rPr lang="de-DE" sz="2000" dirty="0">
                <a:solidFill>
                  <a:srgbClr val="FFFFFF"/>
                </a:solidFill>
              </a:rPr>
              <a:t>Malte Hoffmann | Tobias Schlauch | Lukas Reinecke | Lisa-Marie Mai</a:t>
            </a:r>
          </a:p>
          <a:p>
            <a:r>
              <a:rPr lang="de-DE" sz="2000" dirty="0">
                <a:solidFill>
                  <a:srgbClr val="FFFFFF"/>
                </a:solidFill>
              </a:rPr>
              <a:t>Digitale </a:t>
            </a:r>
            <a:r>
              <a:rPr lang="de-DE" sz="2000" dirty="0" err="1">
                <a:solidFill>
                  <a:srgbClr val="FFFFFF"/>
                </a:solidFill>
              </a:rPr>
              <a:t>fabrik</a:t>
            </a:r>
            <a:r>
              <a:rPr lang="de-DE" sz="2000" dirty="0">
                <a:solidFill>
                  <a:srgbClr val="FFFFFF"/>
                </a:solidFill>
              </a:rPr>
              <a:t> </a:t>
            </a:r>
            <a:r>
              <a:rPr lang="de-DE" sz="2000" dirty="0" err="1">
                <a:solidFill>
                  <a:srgbClr val="FFFFFF"/>
                </a:solidFill>
              </a:rPr>
              <a:t>ws</a:t>
            </a:r>
            <a:r>
              <a:rPr lang="de-DE" sz="2000" dirty="0">
                <a:solidFill>
                  <a:srgbClr val="FFFFFF"/>
                </a:solidFill>
              </a:rPr>
              <a:t> 2019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14BE1C0-923F-4557-952F-150367D02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F1A0E2E-CDD4-46BC-BDBB-D276E3467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F2A5265-B923-4C48-AB84-FC98FD202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85774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CD46FC-9A01-47D6-BAC8-2D2E932072C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677863"/>
            <a:ext cx="10058400" cy="1450976"/>
          </a:xfrm>
        </p:spPr>
        <p:txBody>
          <a:bodyPr/>
          <a:lstStyle/>
          <a:p>
            <a:r>
              <a:rPr lang="de-DE" dirty="0"/>
              <a:t>Gantt-Chart</a:t>
            </a:r>
          </a:p>
        </p:txBody>
      </p:sp>
      <p:graphicFrame>
        <p:nvGraphicFramePr>
          <p:cNvPr id="16" name="Diagramm 15">
            <a:extLst>
              <a:ext uri="{FF2B5EF4-FFF2-40B4-BE49-F238E27FC236}">
                <a16:creationId xmlns:a16="http://schemas.microsoft.com/office/drawing/2014/main" id="{7D7251F5-26C6-465C-A0BA-785DCE8D12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1639898"/>
              </p:ext>
            </p:extLst>
          </p:nvPr>
        </p:nvGraphicFramePr>
        <p:xfrm>
          <a:off x="224104" y="925691"/>
          <a:ext cx="11460014" cy="53456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Rechteck 16">
            <a:extLst>
              <a:ext uri="{FF2B5EF4-FFF2-40B4-BE49-F238E27FC236}">
                <a16:creationId xmlns:a16="http://schemas.microsoft.com/office/drawing/2014/main" id="{A4E23711-24C1-49AE-91F6-773849FCFD03}"/>
              </a:ext>
            </a:extLst>
          </p:cNvPr>
          <p:cNvSpPr/>
          <p:nvPr/>
        </p:nvSpPr>
        <p:spPr>
          <a:xfrm>
            <a:off x="6373236" y="335332"/>
            <a:ext cx="682171" cy="2757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471F37C-FA5C-4EED-9057-6D1D46B027A7}"/>
              </a:ext>
            </a:extLst>
          </p:cNvPr>
          <p:cNvSpPr txBox="1"/>
          <p:nvPr/>
        </p:nvSpPr>
        <p:spPr>
          <a:xfrm>
            <a:off x="7055407" y="266036"/>
            <a:ext cx="170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= Kritischer Pfad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E1158F50-2F9C-4002-B33D-F2BABAA7D222}"/>
              </a:ext>
            </a:extLst>
          </p:cNvPr>
          <p:cNvSpPr txBox="1"/>
          <p:nvPr/>
        </p:nvSpPr>
        <p:spPr>
          <a:xfrm>
            <a:off x="8828130" y="5461000"/>
            <a:ext cx="930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/>
              <a:t>Anbindung beider</a:t>
            </a:r>
          </a:p>
          <a:p>
            <a:pPr algn="ctr"/>
            <a:r>
              <a:rPr lang="de-DE" sz="800" dirty="0"/>
              <a:t>Gruppen fertig</a:t>
            </a:r>
          </a:p>
        </p:txBody>
      </p:sp>
      <p:sp>
        <p:nvSpPr>
          <p:cNvPr id="21" name="Raute 20">
            <a:extLst>
              <a:ext uri="{FF2B5EF4-FFF2-40B4-BE49-F238E27FC236}">
                <a16:creationId xmlns:a16="http://schemas.microsoft.com/office/drawing/2014/main" id="{E7CA2BDA-87E0-448D-BA70-24FCFAFCD24E}"/>
              </a:ext>
            </a:extLst>
          </p:cNvPr>
          <p:cNvSpPr/>
          <p:nvPr/>
        </p:nvSpPr>
        <p:spPr>
          <a:xfrm>
            <a:off x="9043433" y="265581"/>
            <a:ext cx="348028" cy="36933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B51C4A65-492A-4AF7-9D33-E9531A5E3B3E}"/>
              </a:ext>
            </a:extLst>
          </p:cNvPr>
          <p:cNvSpPr txBox="1"/>
          <p:nvPr/>
        </p:nvSpPr>
        <p:spPr>
          <a:xfrm>
            <a:off x="9391461" y="240363"/>
            <a:ext cx="1460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= Meilenstein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6BA12A09-8B96-4160-B9FB-70C3AB0A095E}"/>
              </a:ext>
            </a:extLst>
          </p:cNvPr>
          <p:cNvSpPr/>
          <p:nvPr/>
        </p:nvSpPr>
        <p:spPr>
          <a:xfrm>
            <a:off x="4347030" y="344715"/>
            <a:ext cx="682170" cy="275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F1FCEC28-CC29-46E8-8DBD-0B12E1F1E55A}"/>
              </a:ext>
            </a:extLst>
          </p:cNvPr>
          <p:cNvSpPr txBox="1"/>
          <p:nvPr/>
        </p:nvSpPr>
        <p:spPr>
          <a:xfrm>
            <a:off x="5029200" y="314840"/>
            <a:ext cx="113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= Aktivität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33EE9A7-5661-4599-9F58-E0C5905F4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Alb-</a:t>
            </a:r>
            <a:r>
              <a:rPr lang="de-DE" dirty="0" err="1">
                <a:latin typeface="Aharoni" panose="02010803020104030203" pitchFamily="2" charset="-79"/>
                <a:cs typeface="Aharoni" panose="02010803020104030203" pitchFamily="2" charset="-79"/>
              </a:rPr>
              <a:t>Brau</a:t>
            </a:r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 Consulting AG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F586ED1-B304-439A-A6C6-35DE687A3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037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782AED-C01C-4FDA-89D6-BB6C01ED6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44017"/>
            <a:ext cx="10058400" cy="1450757"/>
          </a:xfrm>
        </p:spPr>
        <p:txBody>
          <a:bodyPr/>
          <a:lstStyle/>
          <a:p>
            <a:r>
              <a:rPr lang="de-DE" dirty="0"/>
              <a:t>Kostenplan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F5FC5EB3-AED7-4CFB-9AD6-1E9ED7DD8B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854328"/>
              </p:ext>
            </p:extLst>
          </p:nvPr>
        </p:nvGraphicFramePr>
        <p:xfrm>
          <a:off x="838200" y="1214279"/>
          <a:ext cx="10515600" cy="4936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823823705"/>
                    </a:ext>
                  </a:extLst>
                </a:gridCol>
                <a:gridCol w="3735495">
                  <a:extLst>
                    <a:ext uri="{9D8B030D-6E8A-4147-A177-3AD203B41FA5}">
                      <a16:colId xmlns:a16="http://schemas.microsoft.com/office/drawing/2014/main" val="2983007004"/>
                    </a:ext>
                  </a:extLst>
                </a:gridCol>
                <a:gridCol w="3274905">
                  <a:extLst>
                    <a:ext uri="{9D8B030D-6E8A-4147-A177-3AD203B41FA5}">
                      <a16:colId xmlns:a16="http://schemas.microsoft.com/office/drawing/2014/main" val="285467693"/>
                    </a:ext>
                  </a:extLst>
                </a:gridCol>
              </a:tblGrid>
              <a:tr h="507111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Beschreibung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Kosten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Kosten gesamt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927546"/>
                  </a:ext>
                </a:extLst>
              </a:tr>
              <a:tr h="125041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Mitarbeiter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 Monate * 4 MAs * 20 h/Woche *  5000€/pro Monat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30 000€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75446"/>
                  </a:ext>
                </a:extLst>
              </a:tr>
              <a:tr h="87528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Hardware (SPS, Gateway, Sensoren/Aktoren, mobile Anzeigegeräte)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150€ + 200€ + 50€ + 80€ * MA Anzahl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3 600€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967262"/>
                  </a:ext>
                </a:extLst>
              </a:tr>
              <a:tr h="125041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Lizenzkosten SAP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Professional User  = 2700€</a:t>
                      </a:r>
                    </a:p>
                    <a:p>
                      <a:pPr algn="ctr"/>
                      <a:r>
                        <a:rPr lang="de-DE" dirty="0"/>
                        <a:t>Limited User = 1400€</a:t>
                      </a:r>
                    </a:p>
                    <a:p>
                      <a:pPr algn="ctr"/>
                      <a:r>
                        <a:rPr lang="de-DE" dirty="0"/>
                        <a:t>Wartung + Support = 17% + 5% </a:t>
                      </a:r>
                    </a:p>
                    <a:p>
                      <a:pPr algn="ctr"/>
                      <a:r>
                        <a:rPr lang="de-DE" dirty="0"/>
                        <a:t>40 Limited + 1 Professional = 71 614€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 71 614€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657170"/>
                  </a:ext>
                </a:extLst>
              </a:tr>
              <a:tr h="507111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Consulting Kosten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15% * 105 214€ = 15 782€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15 782€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079146"/>
                  </a:ext>
                </a:extLst>
              </a:tr>
              <a:tr h="507111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 </a:t>
                      </a:r>
                      <a:r>
                        <a:rPr lang="de-DE" b="1" dirty="0"/>
                        <a:t>∑  </a:t>
                      </a:r>
                      <a:r>
                        <a:rPr lang="de-DE" sz="2000" b="1" dirty="0"/>
                        <a:t>120 996€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373767"/>
                  </a:ext>
                </a:extLst>
              </a:tr>
            </a:tbl>
          </a:graphicData>
        </a:graphic>
      </p:graphicFrame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5BBD2CB-A48F-4395-89A4-A8F81E317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Alb-</a:t>
            </a:r>
            <a:r>
              <a:rPr lang="de-DE" dirty="0" err="1">
                <a:latin typeface="Aharoni" panose="02010803020104030203" pitchFamily="2" charset="-79"/>
                <a:cs typeface="Aharoni" panose="02010803020104030203" pitchFamily="2" charset="-79"/>
              </a:rPr>
              <a:t>Brau</a:t>
            </a:r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 Consulting AG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53ACFAD-AE73-4C1D-A213-C853AF0C4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608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21C069-BABD-4827-BD58-66B56371F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Kosteneinsparungen/Gewinnsteigerung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500A13-64F0-48E2-920D-0DE07D2B3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Senkung des Fehlproduktionsrisikos um 90% , daraus resultiert eine Gewinnsteigerung von 10%</a:t>
            </a:r>
            <a:br>
              <a:rPr lang="de-DE" dirty="0"/>
            </a:br>
            <a:r>
              <a:rPr lang="de-DE" dirty="0"/>
              <a:t>Beispielrechnung:</a:t>
            </a:r>
            <a:br>
              <a:rPr lang="de-DE" dirty="0"/>
            </a:br>
            <a:r>
              <a:rPr lang="de-DE" dirty="0"/>
              <a:t>(1 – 0.10) * 10 000l * 0.0675 €/l = 607.5€ </a:t>
            </a:r>
            <a:br>
              <a:rPr lang="de-DE" dirty="0"/>
            </a:br>
            <a:r>
              <a:rPr lang="de-DE" dirty="0"/>
              <a:t>(1 – 0.01) * 10 000l * 0.0675 €/l = 668.25€  =&gt; 60.75€ mehr Gewinn pro 10 000l</a:t>
            </a:r>
          </a:p>
          <a:p>
            <a:r>
              <a:rPr lang="de-DE" dirty="0"/>
              <a:t>Aufgrund der erhöhten Qualität und dem sehr umkämpften niedrig Preis Sektor im Biermarkt ist ein Wachstum Ihres Marktanteils um 30% annehmbar</a:t>
            </a:r>
          </a:p>
          <a:p>
            <a:r>
              <a:rPr lang="de-DE" dirty="0"/>
              <a:t>Durch eine langfristig gefestigte Marktposition haben Sie bei Verhandlungen mit Zulieferern eine stärkere Position und können besser verhandeln</a:t>
            </a:r>
          </a:p>
          <a:p>
            <a:r>
              <a:rPr lang="de-DE" dirty="0"/>
              <a:t>Das digitale Grundgerüst eines ERP-Systems ermöglicht Ihnen weitere Investitionen in gewinnsteigende Maßnahmen wie Prozessoptimierung, </a:t>
            </a:r>
            <a:r>
              <a:rPr lang="de-DE" dirty="0" err="1"/>
              <a:t>Conditioning</a:t>
            </a:r>
            <a:r>
              <a:rPr lang="de-DE" dirty="0"/>
              <a:t> Monitoring, </a:t>
            </a:r>
            <a:r>
              <a:rPr lang="de-DE" dirty="0" err="1"/>
              <a:t>Predictive</a:t>
            </a:r>
            <a:r>
              <a:rPr lang="de-DE" dirty="0"/>
              <a:t> Maintenance oder weitere Automatisierungsschritte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FE915D1-B91B-49F4-89B4-954F7FC3B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Alb-</a:t>
            </a:r>
            <a:r>
              <a:rPr lang="de-DE" dirty="0" err="1">
                <a:latin typeface="Aharoni" panose="02010803020104030203" pitchFamily="2" charset="-79"/>
                <a:cs typeface="Aharoni" panose="02010803020104030203" pitchFamily="2" charset="-79"/>
              </a:rPr>
              <a:t>Brau</a:t>
            </a:r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 Consulting AG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BFAAE13-17AB-40A8-8D0C-CBAC7FA7B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658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F17492-2A50-4136-954C-73B1F33E7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 zu Annahmen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FCEED9-839D-4AA4-9B52-8815D23CD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dirty="0"/>
              <a:t>Gehalt SAP Consulting:</a:t>
            </a:r>
            <a:endParaRPr lang="de-DE" dirty="0">
              <a:hlinkClick r:id="rId2"/>
            </a:endParaRPr>
          </a:p>
          <a:p>
            <a:r>
              <a:rPr lang="de-DE" dirty="0">
                <a:hlinkClick r:id="rId2"/>
              </a:rPr>
              <a:t>https://www.absolventa.de/jobs/channel/sap-erp/thema/gehalt</a:t>
            </a:r>
            <a:endParaRPr lang="de-DE" dirty="0"/>
          </a:p>
          <a:p>
            <a:r>
              <a:rPr lang="de-DE" dirty="0">
                <a:hlinkClick r:id="rId3"/>
              </a:rPr>
              <a:t>https://www.alphajump.de/karriereguide/gehalt/gehalt-sap-consultant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Gewinnmarge bei IT-Consulting:</a:t>
            </a:r>
          </a:p>
          <a:p>
            <a:r>
              <a:rPr lang="de-DE" dirty="0">
                <a:hlinkClick r:id="rId4"/>
              </a:rPr>
              <a:t>https://www.gevestor.de/details/software-und-it-hohe-ebit-margen-im-branchenvergleich-753237.html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SAP Lizenzkosten:</a:t>
            </a:r>
          </a:p>
          <a:p>
            <a:r>
              <a:rPr lang="de-DE" dirty="0">
                <a:hlinkClick r:id="rId5"/>
              </a:rPr>
              <a:t>https://versino.de/sap-business-one/kosten/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Getränkemarkt Marge:</a:t>
            </a:r>
          </a:p>
          <a:p>
            <a:r>
              <a:rPr lang="de-DE" dirty="0">
                <a:hlinkClick r:id="rId6"/>
              </a:rPr>
              <a:t>https://www.xing.com/communities/posts/margen-im-getraenke-einzelhandel-1003426882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Informationen zum Unternehmen:</a:t>
            </a:r>
          </a:p>
          <a:p>
            <a:r>
              <a:rPr lang="de-DE" dirty="0"/>
              <a:t>Ilias Blogg und Ausschreibung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44B905B-C6A9-4446-A134-4FCF46227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Alb-</a:t>
            </a:r>
            <a:r>
              <a:rPr lang="de-DE" dirty="0" err="1">
                <a:latin typeface="Aharoni" panose="02010803020104030203" pitchFamily="2" charset="-79"/>
                <a:cs typeface="Aharoni" panose="02010803020104030203" pitchFamily="2" charset="-79"/>
              </a:rPr>
              <a:t>Brau</a:t>
            </a:r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 Consulting AG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C61130B-BB01-4149-BDAC-3F45EBA21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631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0AF5FB-8DEB-4B5F-A0D5-3962E5C1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8A1A43-BF55-43E0-B551-64CEFB9FF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de-DE" sz="2400" dirty="0"/>
              <a:t>Formalisierung des Brauprozesses</a:t>
            </a:r>
          </a:p>
          <a:p>
            <a:pPr marL="457200" indent="-457200">
              <a:buFont typeface="+mj-lt"/>
              <a:buAutoNum type="arabicParenR"/>
            </a:pPr>
            <a:r>
              <a:rPr lang="de-DE" sz="2400" dirty="0"/>
              <a:t>Erstellung eines SAP Konzeptes und dessen Umsetzung unter Absprache mit Kunde</a:t>
            </a:r>
          </a:p>
          <a:p>
            <a:pPr marL="457200" indent="-457200">
              <a:buFont typeface="+mj-lt"/>
              <a:buAutoNum type="arabicParenR"/>
            </a:pPr>
            <a:r>
              <a:rPr lang="de-DE" sz="2400" dirty="0"/>
              <a:t>Installation und Konfiguration der Sensoren und Aktoren</a:t>
            </a:r>
          </a:p>
          <a:p>
            <a:pPr marL="457200" indent="-457200">
              <a:buFont typeface="+mj-lt"/>
              <a:buAutoNum type="arabicParenR"/>
            </a:pPr>
            <a:r>
              <a:rPr lang="de-DE" sz="2400" dirty="0"/>
              <a:t>Erstellung eines Dashboards zur Prozessnachverfolgung</a:t>
            </a:r>
          </a:p>
          <a:p>
            <a:pPr marL="457200" indent="-457200">
              <a:buFont typeface="+mj-lt"/>
              <a:buAutoNum type="arabicParenR"/>
            </a:pPr>
            <a:r>
              <a:rPr lang="de-DE" sz="2400" dirty="0"/>
              <a:t>Ausgiebiges Testen der Funktionalität</a:t>
            </a:r>
          </a:p>
          <a:p>
            <a:pPr marL="457200" indent="-457200">
              <a:buFont typeface="+mj-lt"/>
              <a:buAutoNum type="arabicParenR"/>
            </a:pPr>
            <a:r>
              <a:rPr lang="de-DE" sz="2400" dirty="0"/>
              <a:t>Optional: Nachverfolgung der Flaschen über RFID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543808F-691D-4327-9D3E-BD842EC88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Alb-</a:t>
            </a:r>
            <a:r>
              <a:rPr lang="de-DE" dirty="0" err="1">
                <a:latin typeface="Aharoni" panose="02010803020104030203" pitchFamily="2" charset="-79"/>
                <a:cs typeface="Aharoni" panose="02010803020104030203" pitchFamily="2" charset="-79"/>
              </a:rPr>
              <a:t>Brau</a:t>
            </a:r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 Consulting AG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A5F4730-1DFE-46DE-ACE4-990F04CE4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2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1CBEED7-3488-487B-B8A7-6931C6C85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989" y="2644250"/>
            <a:ext cx="3473461" cy="352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31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49A355-C696-438B-9CDE-61A085AB9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Vorteile der Digitalisierung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EACD51-1684-442A-9955-C5DE6B957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Weniger Fehlproduktionen durch formalisierten Ablauf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Bessere Nachverfolgbarkeit von Tätigkeiten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Ermöglicht Prozessoptimierung durch Daten aus der Produktion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Sicherung bzw. Verbesserung der Qualität durch klare Instruktionen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Erhöhte Ausfallsicherung durch Abschaffen eines Single Point </a:t>
            </a:r>
            <a:r>
              <a:rPr lang="de-DE" sz="2400" dirty="0" err="1"/>
              <a:t>of</a:t>
            </a:r>
            <a:r>
              <a:rPr lang="de-DE" sz="2400" dirty="0"/>
              <a:t> Failure (Braumeister)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Ermöglicht Einsatz neuer Technologien wie </a:t>
            </a:r>
            <a:r>
              <a:rPr lang="de-DE" sz="2400" dirty="0" err="1"/>
              <a:t>Conditioning</a:t>
            </a:r>
            <a:r>
              <a:rPr lang="de-DE" sz="2400" dirty="0"/>
              <a:t> Monitoring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Erhöhte Skalierbarkeit 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C5CF4B-437E-4BAC-8EF5-D95C1CC93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Alb-</a:t>
            </a:r>
            <a:r>
              <a:rPr lang="de-DE" dirty="0" err="1">
                <a:latin typeface="Aharoni" panose="02010803020104030203" pitchFamily="2" charset="-79"/>
                <a:cs typeface="Aharoni" panose="02010803020104030203" pitchFamily="2" charset="-79"/>
              </a:rPr>
              <a:t>Brau</a:t>
            </a:r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 Consulting AG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ABA6C-6B9F-4511-B347-1634EA86E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5506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45A4F59-6293-40D8-92AE-9CDD7D9BE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269" y="577088"/>
            <a:ext cx="8245366" cy="6280912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7554A9D-0590-41A4-92EF-9D70E66B3BB2}"/>
              </a:ext>
            </a:extLst>
          </p:cNvPr>
          <p:cNvSpPr txBox="1"/>
          <p:nvPr/>
        </p:nvSpPr>
        <p:spPr>
          <a:xfrm>
            <a:off x="343592" y="138082"/>
            <a:ext cx="11401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Business Process Canvas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A9A364D-AED0-445F-AB80-3106FFFA9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Alb-Brau Consulting AG 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A8AFF855-988D-4C9C-AFD7-CB4A7B67C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410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>
            <a:extLst>
              <a:ext uri="{FF2B5EF4-FFF2-40B4-BE49-F238E27FC236}">
                <a16:creationId xmlns:a16="http://schemas.microsoft.com/office/drawing/2014/main" id="{9C026AD5-F207-4579-B326-8DC42B2A421A}"/>
              </a:ext>
            </a:extLst>
          </p:cNvPr>
          <p:cNvSpPr txBox="1"/>
          <p:nvPr/>
        </p:nvSpPr>
        <p:spPr>
          <a:xfrm>
            <a:off x="3773714" y="1889413"/>
            <a:ext cx="3018971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Gateway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43E611-AB94-4B13-AAA7-F2641FFFF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886" y="275537"/>
            <a:ext cx="10515600" cy="1325563"/>
          </a:xfrm>
        </p:spPr>
        <p:txBody>
          <a:bodyPr/>
          <a:lstStyle/>
          <a:p>
            <a:r>
              <a:rPr lang="de-DE" dirty="0"/>
              <a:t>Architektur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4CED825-16D8-4DBD-9B16-765EE85A0757}"/>
              </a:ext>
            </a:extLst>
          </p:cNvPr>
          <p:cNvSpPr txBox="1"/>
          <p:nvPr/>
        </p:nvSpPr>
        <p:spPr>
          <a:xfrm>
            <a:off x="4013201" y="2419809"/>
            <a:ext cx="23077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NodeRed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A1AD9AC-17D1-4FE6-BE4A-BE51A93153CA}"/>
              </a:ext>
            </a:extLst>
          </p:cNvPr>
          <p:cNvSpPr txBox="1"/>
          <p:nvPr/>
        </p:nvSpPr>
        <p:spPr>
          <a:xfrm>
            <a:off x="185056" y="2443410"/>
            <a:ext cx="2529115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Client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BEF3B51-3299-47BB-AD83-68B1B3FE91B2}"/>
              </a:ext>
            </a:extLst>
          </p:cNvPr>
          <p:cNvSpPr txBox="1"/>
          <p:nvPr/>
        </p:nvSpPr>
        <p:spPr>
          <a:xfrm>
            <a:off x="7852228" y="2304910"/>
            <a:ext cx="2783113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SPS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30BDB12-8F38-4745-A837-68C22BBA9111}"/>
              </a:ext>
            </a:extLst>
          </p:cNvPr>
          <p:cNvSpPr txBox="1"/>
          <p:nvPr/>
        </p:nvSpPr>
        <p:spPr>
          <a:xfrm>
            <a:off x="7977415" y="2696808"/>
            <a:ext cx="23077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OPC-UA Client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E4DBFA2-748C-4805-8DEE-14A82B857834}"/>
              </a:ext>
            </a:extLst>
          </p:cNvPr>
          <p:cNvSpPr txBox="1"/>
          <p:nvPr/>
        </p:nvSpPr>
        <p:spPr>
          <a:xfrm>
            <a:off x="4013201" y="3381915"/>
            <a:ext cx="23077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OPC-UA Server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3783CC9-E5B2-45ED-B18C-825249FEDAC5}"/>
              </a:ext>
            </a:extLst>
          </p:cNvPr>
          <p:cNvSpPr txBox="1"/>
          <p:nvPr/>
        </p:nvSpPr>
        <p:spPr>
          <a:xfrm>
            <a:off x="306614" y="2852844"/>
            <a:ext cx="229144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MQTT Client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7A3B0F0-BE70-4EA5-90E9-BB9321456F94}"/>
              </a:ext>
            </a:extLst>
          </p:cNvPr>
          <p:cNvSpPr txBox="1"/>
          <p:nvPr/>
        </p:nvSpPr>
        <p:spPr>
          <a:xfrm>
            <a:off x="4013201" y="2893064"/>
            <a:ext cx="23077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MQTT Server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9BFE980-C78D-4826-B695-0A7C9D2DE6BC}"/>
              </a:ext>
            </a:extLst>
          </p:cNvPr>
          <p:cNvSpPr txBox="1"/>
          <p:nvPr/>
        </p:nvSpPr>
        <p:spPr>
          <a:xfrm>
            <a:off x="9481455" y="4818237"/>
            <a:ext cx="23077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Sensoren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E9CC7FE-8834-4051-B8FE-7736658BC19A}"/>
              </a:ext>
            </a:extLst>
          </p:cNvPr>
          <p:cNvSpPr txBox="1"/>
          <p:nvPr/>
        </p:nvSpPr>
        <p:spPr>
          <a:xfrm>
            <a:off x="6965949" y="4809214"/>
            <a:ext cx="23077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Aktoren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D2E24F2D-910E-4A3C-A572-69E57A6AE802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6792685" y="2905075"/>
            <a:ext cx="105954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39506AE5-FE58-41F7-AC77-67F82D370C6D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2714171" y="2905075"/>
            <a:ext cx="105954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D870AD2A-88D3-485D-B694-19F923FDD366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8392886" y="3505239"/>
            <a:ext cx="850899" cy="13039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3C193CE8-F8D2-420F-B8B6-9CD164B9A8AB}"/>
              </a:ext>
            </a:extLst>
          </p:cNvPr>
          <p:cNvCxnSpPr>
            <a:cxnSpLocks/>
          </p:cNvCxnSpPr>
          <p:nvPr/>
        </p:nvCxnSpPr>
        <p:spPr>
          <a:xfrm flipH="1" flipV="1">
            <a:off x="9243784" y="3505240"/>
            <a:ext cx="976088" cy="13124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Grafik 9">
            <a:extLst>
              <a:ext uri="{FF2B5EF4-FFF2-40B4-BE49-F238E27FC236}">
                <a16:creationId xmlns:a16="http://schemas.microsoft.com/office/drawing/2014/main" id="{257DEFFF-EA57-4D44-AAF7-538A78B64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272" y="4016249"/>
            <a:ext cx="801414" cy="801414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808EB876-CF64-4D64-9D09-B0D133BFFA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872" y="3659967"/>
            <a:ext cx="1027386" cy="1027386"/>
          </a:xfrm>
          <a:prstGeom prst="rect">
            <a:avLst/>
          </a:prstGeom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FF7DA38D-C2D3-463F-BDFB-937B40A6C614}"/>
              </a:ext>
            </a:extLst>
          </p:cNvPr>
          <p:cNvSpPr txBox="1"/>
          <p:nvPr/>
        </p:nvSpPr>
        <p:spPr>
          <a:xfrm>
            <a:off x="9481455" y="5187569"/>
            <a:ext cx="2307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CO2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Temperatur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pH-Wert</a:t>
            </a:r>
          </a:p>
        </p:txBody>
      </p:sp>
      <p:pic>
        <p:nvPicPr>
          <p:cNvPr id="1026" name="Picture 2" descr="Bildergebnis für client network  symbol">
            <a:extLst>
              <a:ext uri="{FF2B5EF4-FFF2-40B4-BE49-F238E27FC236}">
                <a16:creationId xmlns:a16="http://schemas.microsoft.com/office/drawing/2014/main" id="{BEE59143-DD72-45B9-AB8E-D51B0E1CD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050" y="3491261"/>
            <a:ext cx="1228034" cy="1228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1BB298DE-60BD-423E-8D61-1CE3ED8565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335" y="5248313"/>
            <a:ext cx="942159" cy="942159"/>
          </a:xfrm>
          <a:prstGeom prst="rect">
            <a:avLst/>
          </a:prstGeom>
        </p:spPr>
      </p:pic>
      <p:sp>
        <p:nvSpPr>
          <p:cNvPr id="32" name="Fußzeilenplatzhalter 31">
            <a:extLst>
              <a:ext uri="{FF2B5EF4-FFF2-40B4-BE49-F238E27FC236}">
                <a16:creationId xmlns:a16="http://schemas.microsoft.com/office/drawing/2014/main" id="{7BF75725-66F3-43C4-9842-EE24E33EF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Alb-</a:t>
            </a:r>
            <a:r>
              <a:rPr lang="de-DE" dirty="0" err="1">
                <a:latin typeface="Aharoni" panose="02010803020104030203" pitchFamily="2" charset="-79"/>
                <a:cs typeface="Aharoni" panose="02010803020104030203" pitchFamily="2" charset="-79"/>
              </a:rPr>
              <a:t>Brau</a:t>
            </a:r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 Consulting AG</a:t>
            </a:r>
            <a:endParaRPr lang="de-DE" dirty="0"/>
          </a:p>
        </p:txBody>
      </p:sp>
      <p:sp>
        <p:nvSpPr>
          <p:cNvPr id="33" name="Foliennummernplatzhalter 32">
            <a:extLst>
              <a:ext uri="{FF2B5EF4-FFF2-40B4-BE49-F238E27FC236}">
                <a16:creationId xmlns:a16="http://schemas.microsoft.com/office/drawing/2014/main" id="{D7047006-06E5-401A-BFEE-C19C2FE26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4429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C673B625-4496-41D1-A36B-18EBE7E90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33" y="1303050"/>
            <a:ext cx="11674832" cy="522135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30AC2D5-8F23-48A4-86C1-0D8C84C63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6974665" cy="753921"/>
          </a:xfrm>
        </p:spPr>
        <p:txBody>
          <a:bodyPr/>
          <a:lstStyle/>
          <a:p>
            <a:r>
              <a:rPr lang="de-DE" dirty="0"/>
              <a:t>BPMN Diagramm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435938CD-32CF-412B-BDD4-F980658473DF}"/>
              </a:ext>
            </a:extLst>
          </p:cNvPr>
          <p:cNvSpPr/>
          <p:nvPr/>
        </p:nvSpPr>
        <p:spPr>
          <a:xfrm>
            <a:off x="8448674" y="1895475"/>
            <a:ext cx="109539" cy="1157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9A93224C-2E2C-4E7E-A034-1B14E5BE22E6}"/>
              </a:ext>
            </a:extLst>
          </p:cNvPr>
          <p:cNvCxnSpPr>
            <a:stCxn id="3" idx="2"/>
            <a:endCxn id="3" idx="0"/>
          </p:cNvCxnSpPr>
          <p:nvPr/>
        </p:nvCxnSpPr>
        <p:spPr>
          <a:xfrm flipV="1">
            <a:off x="8503444" y="1895475"/>
            <a:ext cx="0" cy="1157288"/>
          </a:xfrm>
          <a:prstGeom prst="straightConnector1">
            <a:avLst/>
          </a:prstGeom>
          <a:ln w="9525" cap="rnd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A96D4E76-2689-46B7-A6AB-8525918E8A66}"/>
              </a:ext>
            </a:extLst>
          </p:cNvPr>
          <p:cNvCxnSpPr>
            <a:cxnSpLocks/>
          </p:cNvCxnSpPr>
          <p:nvPr/>
        </p:nvCxnSpPr>
        <p:spPr>
          <a:xfrm flipV="1">
            <a:off x="10595003" y="2601310"/>
            <a:ext cx="0" cy="451453"/>
          </a:xfrm>
          <a:prstGeom prst="straightConnector1">
            <a:avLst/>
          </a:prstGeom>
          <a:ln w="9525" cap="rnd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2E4E40B2-3B7F-44BD-9422-51F913CD4804}"/>
              </a:ext>
            </a:extLst>
          </p:cNvPr>
          <p:cNvCxnSpPr>
            <a:cxnSpLocks/>
          </p:cNvCxnSpPr>
          <p:nvPr/>
        </p:nvCxnSpPr>
        <p:spPr>
          <a:xfrm flipH="1" flipV="1">
            <a:off x="8812924" y="2601310"/>
            <a:ext cx="1782082" cy="3"/>
          </a:xfrm>
          <a:prstGeom prst="straightConnector1">
            <a:avLst/>
          </a:prstGeom>
          <a:ln w="9525" cap="rnd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C494E480-806B-4840-B537-2CABB27E1B44}"/>
              </a:ext>
            </a:extLst>
          </p:cNvPr>
          <p:cNvCxnSpPr>
            <a:cxnSpLocks/>
            <a:endCxn id="3" idx="0"/>
          </p:cNvCxnSpPr>
          <p:nvPr/>
        </p:nvCxnSpPr>
        <p:spPr>
          <a:xfrm flipH="1" flipV="1">
            <a:off x="8503444" y="1895475"/>
            <a:ext cx="309480" cy="705835"/>
          </a:xfrm>
          <a:prstGeom prst="straightConnector1">
            <a:avLst/>
          </a:prstGeom>
          <a:ln w="9525" cap="rnd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57BFBCD0-F6E6-476D-8093-B613206FFC58}"/>
              </a:ext>
            </a:extLst>
          </p:cNvPr>
          <p:cNvCxnSpPr>
            <a:cxnSpLocks/>
          </p:cNvCxnSpPr>
          <p:nvPr/>
        </p:nvCxnSpPr>
        <p:spPr>
          <a:xfrm flipH="1" flipV="1">
            <a:off x="8574554" y="1895475"/>
            <a:ext cx="2477074" cy="705835"/>
          </a:xfrm>
          <a:prstGeom prst="straightConnector1">
            <a:avLst/>
          </a:prstGeom>
          <a:ln w="9525" cap="rnd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FCB91439-15BC-4EAC-9A11-88851AA99612}"/>
              </a:ext>
            </a:extLst>
          </p:cNvPr>
          <p:cNvCxnSpPr>
            <a:cxnSpLocks/>
          </p:cNvCxnSpPr>
          <p:nvPr/>
        </p:nvCxnSpPr>
        <p:spPr>
          <a:xfrm flipH="1">
            <a:off x="11067969" y="2601310"/>
            <a:ext cx="724696" cy="0"/>
          </a:xfrm>
          <a:prstGeom prst="straightConnector1">
            <a:avLst/>
          </a:prstGeom>
          <a:ln w="9525" cap="rnd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BD78C30-7830-4140-917F-BACDA6021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Alb-</a:t>
            </a:r>
            <a:r>
              <a:rPr lang="de-DE" dirty="0" err="1">
                <a:latin typeface="Aharoni" panose="02010803020104030203" pitchFamily="2" charset="-79"/>
                <a:cs typeface="Aharoni" panose="02010803020104030203" pitchFamily="2" charset="-79"/>
              </a:rPr>
              <a:t>Brau</a:t>
            </a:r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 Consulting AG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8B920C4-65E6-4D68-ADD5-831F4A03C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632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101BC3BC-A272-42FD-83C7-24339DAC42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90" t="-21750" r="990" b="40213"/>
          <a:stretch/>
        </p:blipFill>
        <p:spPr>
          <a:xfrm>
            <a:off x="198783" y="747045"/>
            <a:ext cx="11625285" cy="437359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BBD4F87-3109-4130-948F-1DC0A88A6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BPMN Diagramm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029E55C0-3341-44A4-B1F0-855160B93B7A}"/>
              </a:ext>
            </a:extLst>
          </p:cNvPr>
          <p:cNvCxnSpPr>
            <a:cxnSpLocks/>
          </p:cNvCxnSpPr>
          <p:nvPr/>
        </p:nvCxnSpPr>
        <p:spPr>
          <a:xfrm flipV="1">
            <a:off x="4688189" y="2538248"/>
            <a:ext cx="0" cy="591207"/>
          </a:xfrm>
          <a:prstGeom prst="straightConnector1">
            <a:avLst/>
          </a:prstGeom>
          <a:ln w="9525" cap="rnd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1EB9300-C011-45A8-B043-2DC60294433A}"/>
              </a:ext>
            </a:extLst>
          </p:cNvPr>
          <p:cNvCxnSpPr>
            <a:cxnSpLocks/>
          </p:cNvCxnSpPr>
          <p:nvPr/>
        </p:nvCxnSpPr>
        <p:spPr>
          <a:xfrm flipH="1">
            <a:off x="367932" y="2538248"/>
            <a:ext cx="4320257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CC8C876-7675-44C6-8F15-A96B0FA26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Alb-</a:t>
            </a:r>
            <a:r>
              <a:rPr lang="de-DE" dirty="0" err="1">
                <a:latin typeface="Aharoni" panose="02010803020104030203" pitchFamily="2" charset="-79"/>
                <a:cs typeface="Aharoni" panose="02010803020104030203" pitchFamily="2" charset="-79"/>
              </a:rPr>
              <a:t>Brau</a:t>
            </a:r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 Consulting AG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377D0C8-CA03-4C05-A568-C309D7F22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658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A85F54-63E7-42CF-B18F-7EE29DE83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/>
              <a:t>Work Breakdown Structure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D05F816A-C7C1-49BE-ADE5-3D33CBD35610}"/>
              </a:ext>
            </a:extLst>
          </p:cNvPr>
          <p:cNvSpPr/>
          <p:nvPr/>
        </p:nvSpPr>
        <p:spPr>
          <a:xfrm>
            <a:off x="7154107" y="1849884"/>
            <a:ext cx="1275475" cy="570381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solidFill>
                  <a:schemeClr val="bg1"/>
                </a:solidFill>
              </a:rPr>
              <a:t>Testing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2748357F-DA3C-4365-B39A-A2797DCE49EB}"/>
              </a:ext>
            </a:extLst>
          </p:cNvPr>
          <p:cNvSpPr/>
          <p:nvPr/>
        </p:nvSpPr>
        <p:spPr>
          <a:xfrm>
            <a:off x="994281" y="1849882"/>
            <a:ext cx="1405616" cy="614525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b="1" dirty="0" err="1">
                <a:solidFill>
                  <a:schemeClr val="bg1"/>
                </a:solidFill>
              </a:rPr>
              <a:t>Developement</a:t>
            </a:r>
            <a:endParaRPr lang="de-DE" sz="1400" b="1" dirty="0">
              <a:solidFill>
                <a:schemeClr val="bg1"/>
              </a:solidFill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25C6A291-E902-4178-AD51-613DEEC5CEC3}"/>
              </a:ext>
            </a:extLst>
          </p:cNvPr>
          <p:cNvSpPr/>
          <p:nvPr/>
        </p:nvSpPr>
        <p:spPr>
          <a:xfrm>
            <a:off x="9777716" y="1871954"/>
            <a:ext cx="1155895" cy="570381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bg1"/>
                </a:solidFill>
              </a:rPr>
              <a:t>Support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E6E176E-2C0C-4FEF-AFBC-F5E07926AEFE}"/>
              </a:ext>
            </a:extLst>
          </p:cNvPr>
          <p:cNvSpPr/>
          <p:nvPr/>
        </p:nvSpPr>
        <p:spPr>
          <a:xfrm>
            <a:off x="410437" y="2464409"/>
            <a:ext cx="3091126" cy="4197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MQTT Server programmieren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Rezepte in SAP einpflegen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Schnittstelle für Pflanzenanbau schaffen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Schnittstelle für </a:t>
            </a:r>
            <a:r>
              <a:rPr lang="de-DE" sz="1400" dirty="0" err="1">
                <a:solidFill>
                  <a:schemeClr val="tx1"/>
                </a:solidFill>
              </a:rPr>
              <a:t>Conditioning</a:t>
            </a:r>
            <a:r>
              <a:rPr lang="de-DE" sz="1400" dirty="0">
                <a:solidFill>
                  <a:schemeClr val="tx1"/>
                </a:solidFill>
              </a:rPr>
              <a:t>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SAP programmieren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SAP Schnittstelle für die Sensoren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RFID Kennzeichnung (pro Auftrag) erzeugen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Sensoren anbinden und konfigurieren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Aktoren anbinden und konfigurieren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SPS programmieren und anbinden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Gateway aufsetzen </a:t>
            </a:r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0C03E21E-2FD8-44A6-AE66-1AFAE12DD2D5}"/>
              </a:ext>
            </a:extLst>
          </p:cNvPr>
          <p:cNvSpPr/>
          <p:nvPr/>
        </p:nvSpPr>
        <p:spPr>
          <a:xfrm>
            <a:off x="4465455" y="1849883"/>
            <a:ext cx="1275475" cy="570382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Projekt-</a:t>
            </a:r>
          </a:p>
          <a:p>
            <a:pPr algn="ctr"/>
            <a:r>
              <a:rPr lang="de-DE" sz="1400" b="1" dirty="0" err="1">
                <a:solidFill>
                  <a:schemeClr val="bg1"/>
                </a:solidFill>
              </a:rPr>
              <a:t>management</a:t>
            </a:r>
            <a:endParaRPr lang="de-DE" sz="1400" b="1" dirty="0">
              <a:solidFill>
                <a:schemeClr val="bg1"/>
              </a:solidFill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A1B537E-5B48-4DFB-9BEA-6D3128E34427}"/>
              </a:ext>
            </a:extLst>
          </p:cNvPr>
          <p:cNvSpPr/>
          <p:nvPr/>
        </p:nvSpPr>
        <p:spPr>
          <a:xfrm>
            <a:off x="3813074" y="2464409"/>
            <a:ext cx="3091126" cy="4197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Kommunikationsplan des </a:t>
            </a:r>
            <a:br>
              <a:rPr lang="de-DE" sz="1400" dirty="0">
                <a:solidFill>
                  <a:schemeClr val="tx1"/>
                </a:solidFill>
              </a:rPr>
            </a:br>
            <a:r>
              <a:rPr lang="de-DE" sz="1400" dirty="0">
                <a:solidFill>
                  <a:schemeClr val="tx1"/>
                </a:solidFill>
              </a:rPr>
              <a:t>Systems erstellen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Aktivitätsplan und Verteilung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Kommunikation mit Braumeister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Kommunikation mit anderen Gruppen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Überprüfung der Ziele und mögliche Anpassung des Projektplans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C80BE056-2216-419E-A5EA-0CCEEE7AC3B1}"/>
              </a:ext>
            </a:extLst>
          </p:cNvPr>
          <p:cNvSpPr/>
          <p:nvPr/>
        </p:nvSpPr>
        <p:spPr>
          <a:xfrm>
            <a:off x="6686590" y="2464410"/>
            <a:ext cx="3091126" cy="4197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Stresstest/Integrationstest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Produktionstest/Abnahme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Test der Teilkomponenten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B3E8A12B-59CA-41CA-8416-C45E34EE49E2}"/>
              </a:ext>
            </a:extLst>
          </p:cNvPr>
          <p:cNvSpPr/>
          <p:nvPr/>
        </p:nvSpPr>
        <p:spPr>
          <a:xfrm>
            <a:off x="9170498" y="2464408"/>
            <a:ext cx="3091126" cy="4197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Mitarbeiter Schulung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Kommunikation mit Kunde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CC179E7-4409-4C99-93B9-4BFA40F46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Alb-</a:t>
            </a:r>
            <a:r>
              <a:rPr lang="de-DE" dirty="0" err="1">
                <a:latin typeface="Aharoni" panose="02010803020104030203" pitchFamily="2" charset="-79"/>
                <a:cs typeface="Aharoni" panose="02010803020104030203" pitchFamily="2" charset="-79"/>
              </a:rPr>
              <a:t>Brau</a:t>
            </a:r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 Consulting AG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E861B97-CE42-4A82-B31C-C2CA09738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59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B575D1-760B-43F1-9715-77F1EA9C0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r>
              <a:rPr lang="de-DE" dirty="0"/>
              <a:t>Zeitplan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540C6EDA-E47E-45C9-A28E-41BB2A404F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657311"/>
              </p:ext>
            </p:extLst>
          </p:nvPr>
        </p:nvGraphicFramePr>
        <p:xfrm>
          <a:off x="640080" y="1314450"/>
          <a:ext cx="10515600" cy="4914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6882">
                  <a:extLst>
                    <a:ext uri="{9D8B030D-6E8A-4147-A177-3AD203B41FA5}">
                      <a16:colId xmlns:a16="http://schemas.microsoft.com/office/drawing/2014/main" val="4114169832"/>
                    </a:ext>
                  </a:extLst>
                </a:gridCol>
                <a:gridCol w="2359415">
                  <a:extLst>
                    <a:ext uri="{9D8B030D-6E8A-4147-A177-3AD203B41FA5}">
                      <a16:colId xmlns:a16="http://schemas.microsoft.com/office/drawing/2014/main" val="505643562"/>
                    </a:ext>
                  </a:extLst>
                </a:gridCol>
                <a:gridCol w="1689303">
                  <a:extLst>
                    <a:ext uri="{9D8B030D-6E8A-4147-A177-3AD203B41FA5}">
                      <a16:colId xmlns:a16="http://schemas.microsoft.com/office/drawing/2014/main" val="63425046"/>
                    </a:ext>
                  </a:extLst>
                </a:gridCol>
              </a:tblGrid>
              <a:tr h="393064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Beschreibung der Tätigkeit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Dauer in Wochen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Referenz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831670"/>
                  </a:ext>
                </a:extLst>
              </a:tr>
              <a:tr h="532021">
                <a:tc>
                  <a:txBody>
                    <a:bodyPr/>
                    <a:lstStyle/>
                    <a:p>
                      <a:r>
                        <a:rPr lang="de-DE" dirty="0"/>
                        <a:t>Gateway installieren und konfigurieren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66159"/>
                  </a:ext>
                </a:extLst>
              </a:tr>
              <a:tr h="524130">
                <a:tc>
                  <a:txBody>
                    <a:bodyPr/>
                    <a:lstStyle/>
                    <a:p>
                      <a:r>
                        <a:rPr lang="de-DE" dirty="0"/>
                        <a:t>MQTT Client-Server Architektur erstellen und installieren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MQTT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689269"/>
                  </a:ext>
                </a:extLst>
              </a:tr>
              <a:tr h="393064">
                <a:tc>
                  <a:txBody>
                    <a:bodyPr/>
                    <a:lstStyle/>
                    <a:p>
                      <a:r>
                        <a:rPr lang="de-DE" dirty="0"/>
                        <a:t>SAP programmieren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557126"/>
                  </a:ext>
                </a:extLst>
              </a:tr>
              <a:tr h="532021">
                <a:tc>
                  <a:txBody>
                    <a:bodyPr/>
                    <a:lstStyle/>
                    <a:p>
                      <a:r>
                        <a:rPr lang="de-DE" dirty="0"/>
                        <a:t>Dashboard anfertigen und installieren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350267"/>
                  </a:ext>
                </a:extLst>
              </a:tr>
              <a:tr h="551474">
                <a:tc>
                  <a:txBody>
                    <a:bodyPr/>
                    <a:lstStyle/>
                    <a:p>
                      <a:r>
                        <a:rPr lang="de-DE" dirty="0"/>
                        <a:t>OPC-UA Client-Server Architektur erstellen und installieren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OPC-UA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483072"/>
                  </a:ext>
                </a:extLst>
              </a:tr>
              <a:tr h="393064">
                <a:tc>
                  <a:txBody>
                    <a:bodyPr/>
                    <a:lstStyle/>
                    <a:p>
                      <a:r>
                        <a:rPr lang="de-DE" dirty="0"/>
                        <a:t>SPS programmieren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189344"/>
                  </a:ext>
                </a:extLst>
              </a:tr>
              <a:tr h="532021">
                <a:tc>
                  <a:txBody>
                    <a:bodyPr/>
                    <a:lstStyle/>
                    <a:p>
                      <a:r>
                        <a:rPr lang="de-DE" dirty="0"/>
                        <a:t>Schnittstellen für die anderen Gruppen schaffen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Schnitt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134997"/>
                  </a:ext>
                </a:extLst>
              </a:tr>
              <a:tr h="532021">
                <a:tc>
                  <a:txBody>
                    <a:bodyPr/>
                    <a:lstStyle/>
                    <a:p>
                      <a:r>
                        <a:rPr lang="de-DE" dirty="0"/>
                        <a:t>Testen einer Teilkomponente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TeilTest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987470"/>
                  </a:ext>
                </a:extLst>
              </a:tr>
              <a:tr h="532021">
                <a:tc>
                  <a:txBody>
                    <a:bodyPr/>
                    <a:lstStyle/>
                    <a:p>
                      <a:r>
                        <a:rPr lang="de-DE" dirty="0"/>
                        <a:t>Testen des Gesamtsystems/Abnahme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SysTest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41960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519CE46F-2B01-492C-A4F0-A12734BCC544}"/>
              </a:ext>
            </a:extLst>
          </p:cNvPr>
          <p:cNvSpPr txBox="1"/>
          <p:nvPr/>
        </p:nvSpPr>
        <p:spPr>
          <a:xfrm>
            <a:off x="640080" y="6398307"/>
            <a:ext cx="7605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Geschätzte Gesamtdauer des Projekts: 3 Monate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4722FF4-E05C-46EB-A19C-4697C7C60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0" y="6441526"/>
            <a:ext cx="4822804" cy="365125"/>
          </a:xfrm>
        </p:spPr>
        <p:txBody>
          <a:bodyPr/>
          <a:lstStyle/>
          <a:p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Alb-</a:t>
            </a:r>
            <a:r>
              <a:rPr lang="de-DE" dirty="0" err="1">
                <a:latin typeface="Aharoni" panose="02010803020104030203" pitchFamily="2" charset="-79"/>
                <a:cs typeface="Aharoni" panose="02010803020104030203" pitchFamily="2" charset="-79"/>
              </a:rPr>
              <a:t>Brau</a:t>
            </a:r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 Consulting AG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9CC423-E92D-4775-AE1C-53F8A9841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838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597</Words>
  <Application>Microsoft Office PowerPoint</Application>
  <PresentationFormat>Breitbild</PresentationFormat>
  <Paragraphs>184</Paragraphs>
  <Slides>13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Aharoni</vt:lpstr>
      <vt:lpstr>Arial</vt:lpstr>
      <vt:lpstr>Calibri</vt:lpstr>
      <vt:lpstr>Calibri Light</vt:lpstr>
      <vt:lpstr>Rückblick</vt:lpstr>
      <vt:lpstr>Bierbrauen 4.0 Projektvorstellung der Alb-Brau Consulting AG für die Plörr-Bräu GmbH</vt:lpstr>
      <vt:lpstr>Projektinhalt</vt:lpstr>
      <vt:lpstr>Vorteile der Digitalisierung</vt:lpstr>
      <vt:lpstr>PowerPoint-Präsentation</vt:lpstr>
      <vt:lpstr>Architektur</vt:lpstr>
      <vt:lpstr>BPMN Diagramm</vt:lpstr>
      <vt:lpstr>BPMN Diagramm</vt:lpstr>
      <vt:lpstr>Work Breakdown Structure</vt:lpstr>
      <vt:lpstr>Zeitplan</vt:lpstr>
      <vt:lpstr>Gantt-Chart</vt:lpstr>
      <vt:lpstr>Kostenplan</vt:lpstr>
      <vt:lpstr>Kosteneinsparungen/Gewinnsteigerung</vt:lpstr>
      <vt:lpstr>Quellen zu Annahmen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Bierbrauen 4.0 Projekvorstellung der Alb-Brau Consulting AG für die Plörr-Bräu GmbH</dc:title>
  <dc:creator>Lisa-Marie</dc:creator>
  <cp:lastModifiedBy>Malte Hoffmann</cp:lastModifiedBy>
  <cp:revision>19</cp:revision>
  <dcterms:created xsi:type="dcterms:W3CDTF">2019-11-03T17:22:21Z</dcterms:created>
  <dcterms:modified xsi:type="dcterms:W3CDTF">2019-11-03T19:10:58Z</dcterms:modified>
</cp:coreProperties>
</file>