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30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57829458149004"/>
          <c:y val="2.9344510434000479E-2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0.12488</cdr:x>
      <cdr:y>0.03691</cdr:y>
    </cdr:from>
    <cdr:to>
      <cdr:x>0.19723</cdr:x>
      <cdr:y>0.08593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31096" y="197307"/>
          <a:ext cx="829130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0.19746</cdr:x>
      <cdr:y>0.09363</cdr:y>
    </cdr:from>
    <cdr:to>
      <cdr:x>0.34379</cdr:x>
      <cdr:y>0.14265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262946" y="500517"/>
          <a:ext cx="167685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0.12488</cdr:x>
      <cdr:y>0.15374</cdr:y>
    </cdr:from>
    <cdr:to>
      <cdr:x>0.34379</cdr:x>
      <cdr:y>0.20276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31096" y="821863"/>
          <a:ext cx="250870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0.34486</cdr:x>
      <cdr:y>0.21124</cdr:y>
    </cdr:from>
    <cdr:to>
      <cdr:x>0.4909</cdr:x>
      <cdr:y>0.26026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52045" y="1129245"/>
          <a:ext cx="1673679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0.19802</cdr:x>
      <cdr:y>0.27592</cdr:y>
    </cdr:from>
    <cdr:to>
      <cdr:x>0.34456</cdr:x>
      <cdr:y>0.32493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269296" y="1474955"/>
          <a:ext cx="1679394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0.34412</cdr:x>
      <cdr:y>0.33231</cdr:y>
    </cdr:from>
    <cdr:to>
      <cdr:x>0.41693</cdr:x>
      <cdr:y>0.38133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43610" y="1776431"/>
          <a:ext cx="834389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0.3443</cdr:x>
      <cdr:y>0.39181</cdr:y>
    </cdr:from>
    <cdr:to>
      <cdr:x>0.49118</cdr:x>
      <cdr:y>0.44082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45696" y="2094468"/>
          <a:ext cx="1683204" cy="26203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0.418</cdr:x>
      <cdr:y>0.45098</cdr:y>
    </cdr:from>
    <cdr:to>
      <cdr:x>0.56432</cdr:x>
      <cdr:y>0.5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790245" y="2410797"/>
          <a:ext cx="1676855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0.418</cdr:x>
      <cdr:y>0.51355</cdr:y>
    </cdr:from>
    <cdr:to>
      <cdr:x>0.56432</cdr:x>
      <cdr:y>0.56257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790245" y="2745293"/>
          <a:ext cx="1676855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0.49118</cdr:x>
      <cdr:y>0.57951</cdr:y>
    </cdr:from>
    <cdr:to>
      <cdr:x>0.56432</cdr:x>
      <cdr:y>0.62853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28901" y="3097878"/>
          <a:ext cx="838200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0.34458</cdr:x>
      <cdr:y>0.63878</cdr:y>
    </cdr:from>
    <cdr:to>
      <cdr:x>0.49035</cdr:x>
      <cdr:y>0.6878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3948870" y="3414731"/>
          <a:ext cx="1670505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0.49114</cdr:x>
      <cdr:y>0.69568</cdr:y>
    </cdr:from>
    <cdr:to>
      <cdr:x>0.56376</cdr:x>
      <cdr:y>0.7447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28446" y="3718869"/>
          <a:ext cx="832304" cy="2620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0.56483</cdr:x>
      <cdr:y>0.76243</cdr:y>
    </cdr:from>
    <cdr:to>
      <cdr:x>0.78319</cdr:x>
      <cdr:y>0.81145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472995" y="4075715"/>
          <a:ext cx="2502355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0.7836</cdr:x>
      <cdr:y>0.8194</cdr:y>
    </cdr:from>
    <cdr:to>
      <cdr:x>0.93003</cdr:x>
      <cdr:y>0.86841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8980113" y="4380218"/>
          <a:ext cx="1677987" cy="262037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0.11661</cdr:x>
      <cdr:y>0.88121</cdr:y>
    </cdr:from>
    <cdr:to>
      <cdr:x>0.13988</cdr:x>
      <cdr:y>0.9311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36300" y="4710668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0.18642</cdr:x>
      <cdr:y>0.88121</cdr:y>
    </cdr:from>
    <cdr:to>
      <cdr:x>0.20969</cdr:x>
      <cdr:y>0.9311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36400" y="4710668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0.91894</cdr:x>
      <cdr:y>0.88221</cdr:y>
    </cdr:from>
    <cdr:to>
      <cdr:x>0.94222</cdr:x>
      <cdr:y>0.9321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531100" y="471598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0.77266</cdr:x>
      <cdr:y>0.88102</cdr:y>
    </cdr:from>
    <cdr:to>
      <cdr:x>0.79593</cdr:x>
      <cdr:y>0.93091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54700" y="470963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0.40585</cdr:x>
      <cdr:y>0.88696</cdr:y>
    </cdr:from>
    <cdr:to>
      <cdr:x>0.42912</cdr:x>
      <cdr:y>0.93685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51000" y="474138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0.3327</cdr:x>
      <cdr:y>0.88339</cdr:y>
    </cdr:from>
    <cdr:to>
      <cdr:x>0.35598</cdr:x>
      <cdr:y>0.93329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12800" y="4722336"/>
          <a:ext cx="266700" cy="266700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0.10774</cdr:x>
      <cdr:y>0.88734</cdr:y>
    </cdr:from>
    <cdr:to>
      <cdr:x>0.15096</cdr:x>
      <cdr:y>0.93129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34700" y="4743420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0.32398</cdr:x>
      <cdr:y>0.87765</cdr:y>
    </cdr:from>
    <cdr:to>
      <cdr:x>0.3672</cdr:x>
      <cdr:y>0.9216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12788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0.39629</cdr:x>
      <cdr:y>0.88092</cdr:y>
    </cdr:from>
    <cdr:to>
      <cdr:x>0.43951</cdr:x>
      <cdr:y>0.92487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41463" y="4709080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0.91103</cdr:x>
      <cdr:y>0.87765</cdr:y>
    </cdr:from>
    <cdr:to>
      <cdr:x>0.95425</cdr:x>
      <cdr:y>0.9216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40407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0.1777</cdr:x>
      <cdr:y>0.87765</cdr:y>
    </cdr:from>
    <cdr:to>
      <cdr:x>0.22091</cdr:x>
      <cdr:y>0.9216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36388" y="4691618"/>
          <a:ext cx="495300" cy="2349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</a:t>
            </a:r>
          </a:p>
          <a:p>
            <a:r>
              <a:rPr lang="de-DE" dirty="0"/>
              <a:t>-   40 Mitarbeiter zeitgleich in der Produktion arbeiten -&gt; 40 Tablets + 40 SAP User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0586-6316-472E-BE09-11D4F9B6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B3DFCD-27F8-4028-AE59-4822D952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0D553-D8BC-4F4C-B350-86CDE8EE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78653-17D9-4539-8B07-C567E392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FF93B-DDC4-4708-84A5-8F0EE3F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88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37B4-5C4D-4B79-8278-F5295EB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B038-DB04-4FEC-BDC7-A1642F61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5673-6714-47EA-AB83-55D70ECF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88672-ACA8-4296-AD5D-707BEE2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29B1C-2923-478D-A4CB-E571EE0A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7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4A91-B422-4051-A8F3-205BFC8E8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0B40DF-7FCE-4FAB-9764-313B94724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5460-B810-4732-92E5-41B87553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A5744-CCC0-4AC7-A7EC-FF5E752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C4D43-34EC-4D17-9653-6F97CD4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2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A6DB-6622-4597-8AD9-175E6F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DF7DD-EA88-4D78-B160-2BE5E210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BA78B-DD92-4C76-A321-5671874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AA448-DA0E-4935-A9B6-6DD1D7EA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9C7DE-E1B5-4624-ABB8-1E655476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788B-3620-4D26-991A-A481B50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BE59C-58D0-41F7-924A-FA97BBA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D7B66-5AB1-4803-B5F1-2BA96B8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6D448-4165-4B31-A3CF-1D2266B9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10FA6-D85D-4F3C-899C-6E7E2B3B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0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6AF6-857B-4B71-9B35-E4E9F3F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B4FFE-A955-44DA-B572-D62CF066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4CBA37-68CF-4893-BEBE-6C03CD3C5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BECC-DEA4-4ADC-BB72-161DE2B2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73BDC-FB1E-4109-9001-E7FB66E4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C5552-2179-4F91-9644-2CF1BFBA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0E0F8-136B-4689-8E50-9EB6150E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C8D6D-DB8F-458F-835A-B06D7234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A73024-602B-461F-A11A-137DE276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042866-EF6E-4E81-BA0C-C73759C24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59F38F-63F8-4050-8687-5E269421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CC4F94-04ED-446F-9F85-E8DF6D8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09F92-DBE9-4A7C-BBF5-688C4FFA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CCD09-0AD8-490E-8965-AFA1CC8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83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DA12-CF54-4D97-AF55-98B5C01C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0C82A-34D7-4DE7-B85C-0AF2D279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778B7D-3359-41B7-A390-67E059F4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372929-2169-4AFE-9A7E-6DE4769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DBC97-A710-4038-8ECA-A03E5C6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61D58-0DF8-41A2-BACE-6DBE16A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93F700-58B1-41CF-81DB-49BAD29E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11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907B-7503-4057-B6E4-994ED055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591DB-AA02-4388-BF5E-074484DD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BF2749-AF24-4309-BE3A-13E9E033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19D49E-9027-4CBA-AC3E-EF409B47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DDC93-8056-448A-AEEB-C08EDCE2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4CC46-9695-44AB-9F93-C68AFC86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9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3449C-8F20-46FB-890F-3616C066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DDA3CA-40AF-49C1-A085-2500CC79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DD7C2A-28F3-4FA4-AAE0-46DAD765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E354C-72A8-4BE9-8B98-C0146DA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81894F-FEB3-492B-BC18-C5746AD4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BAD68-E2ED-48FD-926A-90E1E9C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3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F1384-D48D-4947-B63D-0D74F7BE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525DB-9E22-42FC-9340-0743D9535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43799-EDFD-4CAE-8012-C0F579D2E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B74C-DC10-4D74-8535-8C5AB711050D}" type="datetimeFigureOut">
              <a:rPr lang="de-DE" smtClean="0"/>
              <a:t>03.11.2019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FBC06-4FF1-407F-8BB5-3D77807A8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711BF0-A3A7-4F54-A105-B066D50E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0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Projektpräsentation für </a:t>
            </a:r>
            <a:r>
              <a:rPr lang="de-DE" dirty="0" err="1"/>
              <a:t>Plörr</a:t>
            </a:r>
            <a:r>
              <a:rPr lang="de-DE" dirty="0"/>
              <a:t>-Bräu GmbH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113900-B170-4C16-AA46-6FE166F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257556"/>
              </p:ext>
            </p:extLst>
          </p:nvPr>
        </p:nvGraphicFramePr>
        <p:xfrm>
          <a:off x="340100" y="1283732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493694" y="940554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221389" y="846993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89999" y="597535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138955" y="843678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486983" y="838755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415243" y="940554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227770" y="8432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129035"/>
              </p:ext>
            </p:extLst>
          </p:nvPr>
        </p:nvGraphicFramePr>
        <p:xfrm>
          <a:off x="838200" y="1595435"/>
          <a:ext cx="10515600" cy="4429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Hardware (SPS, Gateway, Sensoren/Aktoren,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150€ + 200€ + 50€ + 80€ * MA 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 + 3 600€ = 33 600€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Professional User  = 2700€</a:t>
                      </a:r>
                    </a:p>
                    <a:p>
                      <a:pPr algn="ctr"/>
                      <a:r>
                        <a:rPr lang="de-DE" dirty="0"/>
                        <a:t>Limited User = 1400€</a:t>
                      </a:r>
                    </a:p>
                    <a:p>
                      <a:pPr algn="ctr"/>
                      <a:r>
                        <a:rPr lang="de-DE" dirty="0"/>
                        <a:t>Wartung + Support = 17% + 5% </a:t>
                      </a:r>
                    </a:p>
                    <a:p>
                      <a:pPr algn="ctr"/>
                      <a:r>
                        <a:rPr lang="de-DE" dirty="0"/>
                        <a:t>40 Limited + 1 Professional = 71 614€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33 600€ + 71 614€€ = 105 214€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Consulting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15% * 105 214€ = 15 782€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105 214€ + 15 782€ = 120 996€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0.0675 €/l = 607.5€ </a:t>
            </a:r>
            <a:br>
              <a:rPr lang="de-DE" dirty="0"/>
            </a:br>
            <a:r>
              <a:rPr lang="de-DE" dirty="0"/>
              <a:t>(1 – 0.01) * 10 000l * 0.0675 €/l = 668.25€  =&gt; 60.75€ mehr Gewinn pro 10 000l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Formalisierung des Brauprozesses</a:t>
            </a:r>
          </a:p>
          <a:p>
            <a:r>
              <a:rPr lang="de-DE" dirty="0"/>
              <a:t>Erstellung eines SAP Konzeptes und dessen Umsetzung unter Absprache mit Kunde</a:t>
            </a:r>
          </a:p>
          <a:p>
            <a:r>
              <a:rPr lang="de-DE" dirty="0"/>
              <a:t>Installation und Konfiguration der Sensoren und Aktoren</a:t>
            </a:r>
          </a:p>
          <a:p>
            <a:r>
              <a:rPr lang="de-DE" dirty="0"/>
              <a:t>Erstellung eines Dashboards zur Prozessnachverfolgung</a:t>
            </a:r>
          </a:p>
          <a:p>
            <a:r>
              <a:rPr lang="de-DE" dirty="0"/>
              <a:t>Ausgiebiges Testen der Funktionalität</a:t>
            </a:r>
          </a:p>
          <a:p>
            <a:r>
              <a:rPr lang="de-DE" dirty="0"/>
              <a:t>Optional: Nachverfolgung der Flaschen über RFID</a:t>
            </a:r>
          </a:p>
        </p:txBody>
      </p:sp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Weniger Fehlproduktionen durch formalisierten Ablauf</a:t>
            </a:r>
          </a:p>
          <a:p>
            <a:r>
              <a:rPr lang="de-DE" dirty="0"/>
              <a:t>Bessere Nachverfolgbarkeit von Tätigkeiten</a:t>
            </a:r>
          </a:p>
          <a:p>
            <a:r>
              <a:rPr lang="de-DE" dirty="0"/>
              <a:t>Ermöglicht Prozessoptimierung durch Daten aus der Produktion</a:t>
            </a:r>
          </a:p>
          <a:p>
            <a:r>
              <a:rPr lang="de-DE" dirty="0"/>
              <a:t>Sicherung bzw. Verbesserung der Qualität durch klare Instruktionen</a:t>
            </a:r>
          </a:p>
          <a:p>
            <a:r>
              <a:rPr lang="de-DE" dirty="0"/>
              <a:t>Erhöhte Ausfallsicherung durch Abschaffen eines Single Point </a:t>
            </a:r>
            <a:r>
              <a:rPr lang="de-DE" dirty="0" err="1"/>
              <a:t>of</a:t>
            </a:r>
            <a:r>
              <a:rPr lang="de-DE" dirty="0"/>
              <a:t> Failure (Braumeister)</a:t>
            </a:r>
          </a:p>
          <a:p>
            <a:r>
              <a:rPr lang="de-DE" dirty="0"/>
              <a:t>Ermöglicht Einsatz neuer Technologien wie </a:t>
            </a:r>
            <a:r>
              <a:rPr lang="de-DE" dirty="0" err="1"/>
              <a:t>Conditioning</a:t>
            </a:r>
            <a:r>
              <a:rPr lang="de-DE" dirty="0"/>
              <a:t> Monitoring</a:t>
            </a:r>
          </a:p>
          <a:p>
            <a:r>
              <a:rPr lang="de-DE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3" y="811125"/>
            <a:ext cx="7756863" cy="590879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343591" y="138081"/>
            <a:ext cx="5752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Business Process Canvas</a:t>
            </a:r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447965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307068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1978361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001962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1863462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255360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294046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411396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451616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397999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614886" y="468040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463627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flipV="1">
            <a:off x="7768772" y="3063791"/>
            <a:ext cx="1475013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H="1" flipV="1">
            <a:off x="9243785" y="3063791"/>
            <a:ext cx="1308100" cy="1616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271519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96D4E76-2689-46B7-A6AB-8525918E8A66}"/>
              </a:ext>
            </a:extLst>
          </p:cNvPr>
          <p:cNvCxnSpPr>
            <a:cxnSpLocks/>
          </p:cNvCxnSpPr>
          <p:nvPr/>
        </p:nvCxnSpPr>
        <p:spPr>
          <a:xfrm flipV="1">
            <a:off x="10595003" y="2601310"/>
            <a:ext cx="0" cy="45145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4E40B2-3B7F-44BD-9422-51F913CD4804}"/>
              </a:ext>
            </a:extLst>
          </p:cNvPr>
          <p:cNvCxnSpPr>
            <a:cxnSpLocks/>
          </p:cNvCxnSpPr>
          <p:nvPr/>
        </p:nvCxnSpPr>
        <p:spPr>
          <a:xfrm flipH="1" flipV="1">
            <a:off x="8812924" y="2601310"/>
            <a:ext cx="1782082" cy="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94E480-806B-4840-B537-2CABB27E1B44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8503444" y="1895475"/>
            <a:ext cx="309480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FBCD0-F6E6-476D-8093-B613206FFC58}"/>
              </a:ext>
            </a:extLst>
          </p:cNvPr>
          <p:cNvCxnSpPr>
            <a:cxnSpLocks/>
          </p:cNvCxnSpPr>
          <p:nvPr/>
        </p:nvCxnSpPr>
        <p:spPr>
          <a:xfrm flipH="1" flipV="1">
            <a:off x="8574554" y="1895475"/>
            <a:ext cx="2477074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91439-15BC-4EAC-9A11-88851AA99612}"/>
              </a:ext>
            </a:extLst>
          </p:cNvPr>
          <p:cNvCxnSpPr>
            <a:cxnSpLocks/>
          </p:cNvCxnSpPr>
          <p:nvPr/>
        </p:nvCxnSpPr>
        <p:spPr>
          <a:xfrm flipH="1">
            <a:off x="11067969" y="2601310"/>
            <a:ext cx="724696" cy="0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2" y="1219200"/>
            <a:ext cx="11625285" cy="53639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9E55C0-3341-44A4-B1F0-855160B93B7A}"/>
              </a:ext>
            </a:extLst>
          </p:cNvPr>
          <p:cNvCxnSpPr>
            <a:cxnSpLocks/>
          </p:cNvCxnSpPr>
          <p:nvPr/>
        </p:nvCxnSpPr>
        <p:spPr>
          <a:xfrm flipV="1">
            <a:off x="4688189" y="2538248"/>
            <a:ext cx="0" cy="591207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EB9300-C011-45A8-B043-2DC60294433A}"/>
              </a:ext>
            </a:extLst>
          </p:cNvPr>
          <p:cNvCxnSpPr>
            <a:cxnSpLocks/>
          </p:cNvCxnSpPr>
          <p:nvPr/>
        </p:nvCxnSpPr>
        <p:spPr>
          <a:xfrm flipH="1">
            <a:off x="367932" y="2538248"/>
            <a:ext cx="43202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374824" y="1690688"/>
            <a:ext cx="127547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Testing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1318263" y="1690687"/>
            <a:ext cx="1275474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Developement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10138114" y="1690687"/>
            <a:ext cx="1155895" cy="570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717704" y="1690687"/>
            <a:ext cx="1275475" cy="570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Projekt-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management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81674"/>
              </p:ext>
            </p:extLst>
          </p:nvPr>
        </p:nvGraphicFramePr>
        <p:xfrm>
          <a:off x="83820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838200" y="6229351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154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Projektpräsentation für Plörr-Bräu GmbH</vt:lpstr>
      <vt:lpstr>Projektinhalt</vt:lpstr>
      <vt:lpstr>Vorteile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für Plörr-Bräu GmbH</dc:title>
  <dc:creator>Malte Hoffmann</dc:creator>
  <cp:lastModifiedBy>Malte Hoffmann</cp:lastModifiedBy>
  <cp:revision>63</cp:revision>
  <dcterms:created xsi:type="dcterms:W3CDTF">2019-10-28T09:58:57Z</dcterms:created>
  <dcterms:modified xsi:type="dcterms:W3CDTF">2019-11-03T13:43:05Z</dcterms:modified>
</cp:coreProperties>
</file>