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2" r:id="rId3"/>
    <p:sldId id="260" r:id="rId4"/>
    <p:sldId id="256" r:id="rId5"/>
    <p:sldId id="259" r:id="rId6"/>
    <p:sldId id="261" r:id="rId7"/>
    <p:sldId id="268" r:id="rId8"/>
    <p:sldId id="258" r:id="rId9"/>
    <p:sldId id="263" r:id="rId10"/>
    <p:sldId id="266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230" autoAdjust="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gau\Documents\1_Studium\Digitale%20Fabrik\DigitaleFabrik\Pr&#228;sentation\Daten_Gant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57829458149004"/>
          <c:y val="2.9344510434000479E-2"/>
          <c:w val="0.83717768582132623"/>
          <c:h val="0.90876987056067127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Tabelle1!$G$3:$G$17</c:f>
              <c:strCache>
                <c:ptCount val="15"/>
                <c:pt idx="0">
                  <c:v>Gate</c:v>
                </c:pt>
                <c:pt idx="1">
                  <c:v>MQTT</c:v>
                </c:pt>
                <c:pt idx="2">
                  <c:v>SAP</c:v>
                </c:pt>
                <c:pt idx="3">
                  <c:v>Dash</c:v>
                </c:pt>
                <c:pt idx="4">
                  <c:v>OPC-UA</c:v>
                </c:pt>
                <c:pt idx="5">
                  <c:v>SPS</c:v>
                </c:pt>
                <c:pt idx="6">
                  <c:v>Schnitt-Pflanzen</c:v>
                </c:pt>
                <c:pt idx="7">
                  <c:v>Schnitt-Monitoring</c:v>
                </c:pt>
                <c:pt idx="8">
                  <c:v>TeilTest-SPS</c:v>
                </c:pt>
                <c:pt idx="9">
                  <c:v>TeilTest-Dash</c:v>
                </c:pt>
                <c:pt idx="10">
                  <c:v>TeilTest-MQTT</c:v>
                </c:pt>
                <c:pt idx="11">
                  <c:v>TeilTest-Schnitt-Pflanzen</c:v>
                </c:pt>
                <c:pt idx="12">
                  <c:v>TeilTest-Schnitt-Monitoring</c:v>
                </c:pt>
                <c:pt idx="13">
                  <c:v>SysTest/Abnahme</c:v>
                </c:pt>
                <c:pt idx="14">
                  <c:v>Meilensteine</c:v>
                </c:pt>
              </c:strCache>
            </c:strRef>
          </c:cat>
          <c:val>
            <c:numRef>
              <c:f>Tabelle1!$G$3:$G$17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9-486B-88E0-0B106DA34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795920"/>
        <c:axId val="209799856"/>
      </c:barChart>
      <c:catAx>
        <c:axId val="2097959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799856"/>
        <c:crosses val="autoZero"/>
        <c:auto val="0"/>
        <c:lblAlgn val="ctr"/>
        <c:lblOffset val="100"/>
        <c:noMultiLvlLbl val="0"/>
      </c:catAx>
      <c:valAx>
        <c:axId val="209799856"/>
        <c:scaling>
          <c:orientation val="minMax"/>
          <c:max val="43854"/>
          <c:min val="4377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high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795920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0.12488</cdr:x>
      <cdr:y>0.03691</cdr:y>
    </cdr:from>
    <cdr:to>
      <cdr:x>0.19723</cdr:x>
      <cdr:y>0.08593</cdr:y>
    </cdr:to>
    <cdr:sp macro="" textlink="">
      <cdr:nvSpPr>
        <cdr:cNvPr id="2" name="Rechteck 1">
          <a:extLst xmlns:a="http://schemas.openxmlformats.org/drawingml/2006/main">
            <a:ext uri="{FF2B5EF4-FFF2-40B4-BE49-F238E27FC236}">
              <a16:creationId xmlns:a16="http://schemas.microsoft.com/office/drawing/2014/main" id="{80194C98-7E66-4570-B820-F7E786C198AF}"/>
            </a:ext>
          </a:extLst>
        </cdr:cNvPr>
        <cdr:cNvSpPr/>
      </cdr:nvSpPr>
      <cdr:spPr>
        <a:xfrm xmlns:a="http://schemas.openxmlformats.org/drawingml/2006/main">
          <a:off x="1431096" y="197307"/>
          <a:ext cx="829130" cy="262037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0.19746</cdr:x>
      <cdr:y>0.09363</cdr:y>
    </cdr:from>
    <cdr:to>
      <cdr:x>0.34379</cdr:x>
      <cdr:y>0.14265</cdr:y>
    </cdr:to>
    <cdr:sp macro="" textlink="">
      <cdr:nvSpPr>
        <cdr:cNvPr id="3" name="Rechteck 2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2262946" y="500517"/>
          <a:ext cx="1676854" cy="26203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0.12488</cdr:x>
      <cdr:y>0.15374</cdr:y>
    </cdr:from>
    <cdr:to>
      <cdr:x>0.34379</cdr:x>
      <cdr:y>0.20276</cdr:y>
    </cdr:to>
    <cdr:sp macro="" textlink="">
      <cdr:nvSpPr>
        <cdr:cNvPr id="4" name="Rechteck 3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1431096" y="821863"/>
          <a:ext cx="2508704" cy="26203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0.34486</cdr:x>
      <cdr:y>0.21124</cdr:y>
    </cdr:from>
    <cdr:to>
      <cdr:x>0.4909</cdr:x>
      <cdr:y>0.26026</cdr:y>
    </cdr:to>
    <cdr:sp macro="" textlink="">
      <cdr:nvSpPr>
        <cdr:cNvPr id="5" name="Rechteck 4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3952045" y="1129245"/>
          <a:ext cx="1673679" cy="26203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0.19802</cdr:x>
      <cdr:y>0.27592</cdr:y>
    </cdr:from>
    <cdr:to>
      <cdr:x>0.34456</cdr:x>
      <cdr:y>0.32493</cdr:y>
    </cdr:to>
    <cdr:sp macro="" textlink="">
      <cdr:nvSpPr>
        <cdr:cNvPr id="6" name="Rechteck 5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2269296" y="1474955"/>
          <a:ext cx="1679394" cy="262037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0.34412</cdr:x>
      <cdr:y>0.33231</cdr:y>
    </cdr:from>
    <cdr:to>
      <cdr:x>0.41693</cdr:x>
      <cdr:y>0.38133</cdr:y>
    </cdr:to>
    <cdr:sp macro="" textlink="">
      <cdr:nvSpPr>
        <cdr:cNvPr id="7" name="Rechteck 6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3943610" y="1776431"/>
          <a:ext cx="834389" cy="262037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0.3443</cdr:x>
      <cdr:y>0.39181</cdr:y>
    </cdr:from>
    <cdr:to>
      <cdr:x>0.49118</cdr:x>
      <cdr:y>0.44082</cdr:y>
    </cdr:to>
    <cdr:sp macro="" textlink="">
      <cdr:nvSpPr>
        <cdr:cNvPr id="8" name="Rechteck 7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3945696" y="2094468"/>
          <a:ext cx="1683204" cy="262036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0.418</cdr:x>
      <cdr:y>0.45098</cdr:y>
    </cdr:from>
    <cdr:to>
      <cdr:x>0.56432</cdr:x>
      <cdr:y>0.5</cdr:y>
    </cdr:to>
    <cdr:sp macro="" textlink="">
      <cdr:nvSpPr>
        <cdr:cNvPr id="9" name="Rechteck 8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4790245" y="2410797"/>
          <a:ext cx="1676855" cy="26203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0.418</cdr:x>
      <cdr:y>0.51355</cdr:y>
    </cdr:from>
    <cdr:to>
      <cdr:x>0.56432</cdr:x>
      <cdr:y>0.56257</cdr:y>
    </cdr:to>
    <cdr:sp macro="" textlink="">
      <cdr:nvSpPr>
        <cdr:cNvPr id="10" name="Rechteck 9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4790245" y="2745293"/>
          <a:ext cx="1676855" cy="262037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0.49118</cdr:x>
      <cdr:y>0.57951</cdr:y>
    </cdr:from>
    <cdr:to>
      <cdr:x>0.56432</cdr:x>
      <cdr:y>0.62853</cdr:y>
    </cdr:to>
    <cdr:sp macro="" textlink="">
      <cdr:nvSpPr>
        <cdr:cNvPr id="11" name="Rechteck 10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5628901" y="3097878"/>
          <a:ext cx="838200" cy="26203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0.34458</cdr:x>
      <cdr:y>0.63878</cdr:y>
    </cdr:from>
    <cdr:to>
      <cdr:x>0.49035</cdr:x>
      <cdr:y>0.6878</cdr:y>
    </cdr:to>
    <cdr:sp macro="" textlink="">
      <cdr:nvSpPr>
        <cdr:cNvPr id="12" name="Rechteck 11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3948870" y="3414731"/>
          <a:ext cx="1670505" cy="26203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0.49114</cdr:x>
      <cdr:y>0.69568</cdr:y>
    </cdr:from>
    <cdr:to>
      <cdr:x>0.56376</cdr:x>
      <cdr:y>0.7447</cdr:y>
    </cdr:to>
    <cdr:sp macro="" textlink="">
      <cdr:nvSpPr>
        <cdr:cNvPr id="13" name="Rechteck 12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5628446" y="3718869"/>
          <a:ext cx="832304" cy="26203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0.56483</cdr:x>
      <cdr:y>0.76243</cdr:y>
    </cdr:from>
    <cdr:to>
      <cdr:x>0.78319</cdr:x>
      <cdr:y>0.81145</cdr:y>
    </cdr:to>
    <cdr:sp macro="" textlink="">
      <cdr:nvSpPr>
        <cdr:cNvPr id="14" name="Rechteck 13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6472995" y="4075715"/>
          <a:ext cx="2502355" cy="262037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0.7836</cdr:x>
      <cdr:y>0.8194</cdr:y>
    </cdr:from>
    <cdr:to>
      <cdr:x>0.93003</cdr:x>
      <cdr:y>0.86841</cdr:y>
    </cdr:to>
    <cdr:sp macro="" textlink="">
      <cdr:nvSpPr>
        <cdr:cNvPr id="15" name="Rechteck 14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8980113" y="4380218"/>
          <a:ext cx="1677987" cy="262037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0.11661</cdr:x>
      <cdr:y>0.88121</cdr:y>
    </cdr:from>
    <cdr:to>
      <cdr:x>0.13988</cdr:x>
      <cdr:y>0.9311</cdr:y>
    </cdr:to>
    <cdr:sp macro="" textlink="">
      <cdr:nvSpPr>
        <cdr:cNvPr id="17" name="Raute 16">
          <a:extLst xmlns:a="http://schemas.openxmlformats.org/drawingml/2006/main">
            <a:ext uri="{FF2B5EF4-FFF2-40B4-BE49-F238E27FC236}">
              <a16:creationId xmlns:a16="http://schemas.microsoft.com/office/drawing/2014/main" id="{A57634B5-41DE-4030-8829-FB83BEE55B57}"/>
            </a:ext>
          </a:extLst>
        </cdr:cNvPr>
        <cdr:cNvSpPr/>
      </cdr:nvSpPr>
      <cdr:spPr>
        <a:xfrm xmlns:a="http://schemas.openxmlformats.org/drawingml/2006/main">
          <a:off x="1336300" y="4710668"/>
          <a:ext cx="266700" cy="266700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 dirty="0"/>
        </a:p>
      </cdr:txBody>
    </cdr:sp>
  </cdr:relSizeAnchor>
  <cdr:relSizeAnchor xmlns:cdr="http://schemas.openxmlformats.org/drawingml/2006/chartDrawing">
    <cdr:from>
      <cdr:x>0.18642</cdr:x>
      <cdr:y>0.88121</cdr:y>
    </cdr:from>
    <cdr:to>
      <cdr:x>0.20969</cdr:x>
      <cdr:y>0.9311</cdr:y>
    </cdr:to>
    <cdr:sp macro="" textlink="">
      <cdr:nvSpPr>
        <cdr:cNvPr id="18" name="Raute 17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2136400" y="4710668"/>
          <a:ext cx="266700" cy="266700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0.91894</cdr:x>
      <cdr:y>0.88221</cdr:y>
    </cdr:from>
    <cdr:to>
      <cdr:x>0.94222</cdr:x>
      <cdr:y>0.9321</cdr:y>
    </cdr:to>
    <cdr:sp macro="" textlink="">
      <cdr:nvSpPr>
        <cdr:cNvPr id="19" name="Raute 18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10531100" y="4715986"/>
          <a:ext cx="266700" cy="266700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0.77266</cdr:x>
      <cdr:y>0.88102</cdr:y>
    </cdr:from>
    <cdr:to>
      <cdr:x>0.79593</cdr:x>
      <cdr:y>0.93091</cdr:y>
    </cdr:to>
    <cdr:sp macro="" textlink="">
      <cdr:nvSpPr>
        <cdr:cNvPr id="21" name="Raute 20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8854700" y="4709636"/>
          <a:ext cx="266700" cy="266700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0.40585</cdr:x>
      <cdr:y>0.88696</cdr:y>
    </cdr:from>
    <cdr:to>
      <cdr:x>0.42912</cdr:x>
      <cdr:y>0.93685</cdr:y>
    </cdr:to>
    <cdr:sp macro="" textlink="">
      <cdr:nvSpPr>
        <cdr:cNvPr id="22" name="Raute 21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4651000" y="4741386"/>
          <a:ext cx="266700" cy="266700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0.3327</cdr:x>
      <cdr:y>0.88339</cdr:y>
    </cdr:from>
    <cdr:to>
      <cdr:x>0.35598</cdr:x>
      <cdr:y>0.93329</cdr:y>
    </cdr:to>
    <cdr:sp macro="" textlink="">
      <cdr:nvSpPr>
        <cdr:cNvPr id="23" name="Raute 22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3812800" y="4722336"/>
          <a:ext cx="266700" cy="266700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0.10774</cdr:x>
      <cdr:y>0.88734</cdr:y>
    </cdr:from>
    <cdr:to>
      <cdr:x>0.15096</cdr:x>
      <cdr:y>0.93129</cdr:y>
    </cdr:to>
    <cdr:sp macro="" textlink="">
      <cdr:nvSpPr>
        <cdr:cNvPr id="24" name="Textfeld 23">
          <a:extLst xmlns:a="http://schemas.openxmlformats.org/drawingml/2006/main">
            <a:ext uri="{FF2B5EF4-FFF2-40B4-BE49-F238E27FC236}">
              <a16:creationId xmlns:a16="http://schemas.microsoft.com/office/drawing/2014/main" id="{2FD31299-A0CE-44BA-8BA6-E88C41241707}"/>
            </a:ext>
          </a:extLst>
        </cdr:cNvPr>
        <cdr:cNvSpPr txBox="1"/>
      </cdr:nvSpPr>
      <cdr:spPr>
        <a:xfrm xmlns:a="http://schemas.openxmlformats.org/drawingml/2006/main">
          <a:off x="1234700" y="4743420"/>
          <a:ext cx="495300" cy="2349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de-DE" sz="800" dirty="0"/>
            <a:t>Kickoff</a:t>
          </a:r>
        </a:p>
      </cdr:txBody>
    </cdr:sp>
  </cdr:relSizeAnchor>
  <cdr:relSizeAnchor xmlns:cdr="http://schemas.openxmlformats.org/drawingml/2006/chartDrawing">
    <cdr:from>
      <cdr:x>0.32398</cdr:x>
      <cdr:y>0.87765</cdr:y>
    </cdr:from>
    <cdr:to>
      <cdr:x>0.3672</cdr:x>
      <cdr:y>0.9216</cdr:y>
    </cdr:to>
    <cdr:sp macro="" textlink="">
      <cdr:nvSpPr>
        <cdr:cNvPr id="25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3712788" y="4691618"/>
          <a:ext cx="495300" cy="2349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SAP 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  <cdr:relSizeAnchor xmlns:cdr="http://schemas.openxmlformats.org/drawingml/2006/chartDrawing">
    <cdr:from>
      <cdr:x>0.39629</cdr:x>
      <cdr:y>0.88092</cdr:y>
    </cdr:from>
    <cdr:to>
      <cdr:x>0.43951</cdr:x>
      <cdr:y>0.92487</cdr:y>
    </cdr:to>
    <cdr:sp macro="" textlink="">
      <cdr:nvSpPr>
        <cdr:cNvPr id="27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4541463" y="4709080"/>
          <a:ext cx="495300" cy="2349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SPS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  <cdr:relSizeAnchor xmlns:cdr="http://schemas.openxmlformats.org/drawingml/2006/chartDrawing">
    <cdr:from>
      <cdr:x>0.91103</cdr:x>
      <cdr:y>0.87765</cdr:y>
    </cdr:from>
    <cdr:to>
      <cdr:x>0.95425</cdr:x>
      <cdr:y>0.9216</cdr:y>
    </cdr:to>
    <cdr:sp macro="" textlink="">
      <cdr:nvSpPr>
        <cdr:cNvPr id="29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10440407" y="4691618"/>
          <a:ext cx="495300" cy="2349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Abnahme</a:t>
          </a:r>
        </a:p>
        <a:p xmlns:a="http://schemas.openxmlformats.org/drawingml/2006/main">
          <a:pPr algn="ctr"/>
          <a:r>
            <a:rPr lang="de-DE" sz="800" dirty="0"/>
            <a:t>erfolgreich</a:t>
          </a:r>
        </a:p>
      </cdr:txBody>
    </cdr:sp>
  </cdr:relSizeAnchor>
  <cdr:relSizeAnchor xmlns:cdr="http://schemas.openxmlformats.org/drawingml/2006/chartDrawing">
    <cdr:from>
      <cdr:x>0.1777</cdr:x>
      <cdr:y>0.87765</cdr:y>
    </cdr:from>
    <cdr:to>
      <cdr:x>0.22091</cdr:x>
      <cdr:y>0.9216</cdr:y>
    </cdr:to>
    <cdr:sp macro="" textlink="">
      <cdr:nvSpPr>
        <cdr:cNvPr id="30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2036388" y="4691618"/>
          <a:ext cx="495300" cy="2349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Gateway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507F-F644-498B-8FD8-DF1C414025E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26E87-3F77-4BDE-BD80-0F6E2B67A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65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00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Annahme:</a:t>
            </a:r>
          </a:p>
          <a:p>
            <a:r>
              <a:rPr lang="de-DE" dirty="0"/>
              <a:t>-   40 Mitarbeiter zeitgleich in der Produktion arbeiten -&gt; 40 Tablets + 40 SAP User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293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  Endprodukt wird für etwa 0.87€/l  verkauft</a:t>
            </a:r>
          </a:p>
          <a:p>
            <a:pPr marL="0" indent="0">
              <a:buFontTx/>
              <a:buNone/>
            </a:pPr>
            <a:r>
              <a:rPr lang="de-DE" dirty="0"/>
              <a:t>-   Getränkemarkt hat Marge von 15%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Produktionskosten von 0.675€/l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78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E0586-6316-472E-BE09-11D4F9B6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B3DFCD-27F8-4028-AE59-4822D9523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0D553-D8BC-4F4C-B350-86CDE8EE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78653-17D9-4539-8B07-C567E392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0FF93B-DDC4-4708-84A5-8F0EE3F9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8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E37B4-5C4D-4B79-8278-F5295EBA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47B038-DB04-4FEC-BDC7-A1642F61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35673-6714-47EA-AB83-55D70ECF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788672-ACA8-4296-AD5D-707BEE2D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29B1C-2923-478D-A4CB-E571EE0A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7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F94A91-B422-4051-A8F3-205BFC8E8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0B40DF-7FCE-4FAB-9764-313B94724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C5460-B810-4732-92E5-41B87553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A5744-CCC0-4AC7-A7EC-FF5E752B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C4D43-34EC-4D17-9653-6F97CD4D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26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A6DB-6622-4597-8AD9-175E6F1B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DF7DD-EA88-4D78-B160-2BE5E210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EBA78B-DD92-4C76-A321-5671874C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AA448-DA0E-4935-A9B6-6DD1D7EA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9C7DE-E1B5-4624-ABB8-1E655476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07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3788B-3620-4D26-991A-A481B503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BBE59C-58D0-41F7-924A-FA97BBAA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D7B66-5AB1-4803-B5F1-2BA96B85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6D448-4165-4B31-A3CF-1D2266B9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10FA6-D85D-4F3C-899C-6E7E2B3B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0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56AF6-857B-4B71-9B35-E4E9F3F5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B4FFE-A955-44DA-B572-D62CF0665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4CBA37-68CF-4893-BEBE-6C03CD3C5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9ABECC-DEA4-4ADC-BB72-161DE2B2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273BDC-FB1E-4109-9001-E7FB66E4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C5552-2179-4F91-9644-2CF1BFBA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28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0E0F8-136B-4689-8E50-9EB6150E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4C8D6D-DB8F-458F-835A-B06D7234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A73024-602B-461F-A11A-137DE2760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042866-EF6E-4E81-BA0C-C73759C24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59F38F-63F8-4050-8687-5E269421C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CC4F94-04ED-446F-9F85-E8DF6D83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509F92-DBE9-4A7C-BBF5-688C4FFA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CCD09-0AD8-490E-8965-AFA1CC80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83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3DA12-CF54-4D97-AF55-98B5C01C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E0C82A-34D7-4DE7-B85C-0AF2D279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778B7D-3359-41B7-A390-67E059F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372929-2169-4AFE-9A7E-6DE47697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34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EDBC97-A710-4038-8ECA-A03E5C69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661D58-0DF8-41A2-BACE-6DBE16AB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93F700-58B1-41CF-81DB-49BAD29E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11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5907B-7503-4057-B6E4-994ED055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5591DB-AA02-4388-BF5E-074484DD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BF2749-AF24-4309-BE3A-13E9E0334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19D49E-9027-4CBA-AC3E-EF409B47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5DDC93-8056-448A-AEEB-C08EDCE2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94CC46-9695-44AB-9F93-C68AFC86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99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3449C-8F20-46FB-890F-3616C066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DDA3CA-40AF-49C1-A085-2500CC798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DD7C2A-28F3-4FA4-AAE0-46DAD7652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E354C-72A8-4BE9-8B98-C0146DAF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81894F-FEB3-492B-BC18-C5746AD4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9BAD68-E2ED-48FD-926A-90E1E9CB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43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9F1384-D48D-4947-B63D-0D74F7BE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1525DB-9E22-42FC-9340-0743D9535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43799-EDFD-4CAE-8012-C0F579D2E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FBC06-4FF1-407F-8BB5-3D77807A8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711BF0-A3A7-4F54-A105-B066D50EC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08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jump.de/karriereguide/gehalt/gehalt-sap-consultant" TargetMode="External"/><Relationship Id="rId2" Type="http://schemas.openxmlformats.org/officeDocument/2006/relationships/hyperlink" Target="https://www.absolventa.de/jobs/channel/sap-erp/thema/geha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ing.com/communities/posts/margen-im-getraenke-einzelhandel-1003426882" TargetMode="External"/><Relationship Id="rId5" Type="http://schemas.openxmlformats.org/officeDocument/2006/relationships/hyperlink" Target="https://versino.de/sap-business-one/kosten/" TargetMode="External"/><Relationship Id="rId4" Type="http://schemas.openxmlformats.org/officeDocument/2006/relationships/hyperlink" Target="https://www.gevestor.de/details/software-und-it-hohe-ebit-margen-im-branchenvergleich-753237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07964-3DA4-4107-BB63-D15FA33E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Projektpräsentation für </a:t>
            </a:r>
            <a:r>
              <a:rPr lang="de-DE" dirty="0" err="1"/>
              <a:t>Plörr</a:t>
            </a:r>
            <a:r>
              <a:rPr lang="de-DE" dirty="0"/>
              <a:t>-Bräu GmbH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113900-B170-4C16-AA46-6FE166FA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7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46FC-9A01-47D6-BAC8-2D2E9320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Gantt-Chart</a:t>
            </a:r>
          </a:p>
        </p:txBody>
      </p:sp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7D7251F5-26C6-465C-A0BA-785DCE8D1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257556"/>
              </p:ext>
            </p:extLst>
          </p:nvPr>
        </p:nvGraphicFramePr>
        <p:xfrm>
          <a:off x="340100" y="1283732"/>
          <a:ext cx="11460014" cy="534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hteck 16">
            <a:extLst>
              <a:ext uri="{FF2B5EF4-FFF2-40B4-BE49-F238E27FC236}">
                <a16:creationId xmlns:a16="http://schemas.microsoft.com/office/drawing/2014/main" id="{A4E23711-24C1-49AE-91F6-773849FCFD03}"/>
              </a:ext>
            </a:extLst>
          </p:cNvPr>
          <p:cNvSpPr/>
          <p:nvPr/>
        </p:nvSpPr>
        <p:spPr>
          <a:xfrm>
            <a:off x="6493694" y="940554"/>
            <a:ext cx="682171" cy="2757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71F37C-FA5C-4EED-9057-6D1D46B027A7}"/>
              </a:ext>
            </a:extLst>
          </p:cNvPr>
          <p:cNvSpPr txBox="1"/>
          <p:nvPr/>
        </p:nvSpPr>
        <p:spPr>
          <a:xfrm>
            <a:off x="7221389" y="846993"/>
            <a:ext cx="17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Kritischer Pfad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1158F50-2F9C-4002-B33D-F2BABAA7D222}"/>
              </a:ext>
            </a:extLst>
          </p:cNvPr>
          <p:cNvSpPr txBox="1"/>
          <p:nvPr/>
        </p:nvSpPr>
        <p:spPr>
          <a:xfrm>
            <a:off x="8889999" y="5975350"/>
            <a:ext cx="93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Anbindung beider</a:t>
            </a:r>
          </a:p>
          <a:p>
            <a:pPr algn="ctr"/>
            <a:r>
              <a:rPr lang="de-DE" sz="800" dirty="0"/>
              <a:t>Gruppen fertig</a:t>
            </a:r>
          </a:p>
        </p:txBody>
      </p:sp>
      <p:sp>
        <p:nvSpPr>
          <p:cNvPr id="21" name="Raute 20">
            <a:extLst>
              <a:ext uri="{FF2B5EF4-FFF2-40B4-BE49-F238E27FC236}">
                <a16:creationId xmlns:a16="http://schemas.microsoft.com/office/drawing/2014/main" id="{E7CA2BDA-87E0-448D-BA70-24FCFAFCD24E}"/>
              </a:ext>
            </a:extLst>
          </p:cNvPr>
          <p:cNvSpPr/>
          <p:nvPr/>
        </p:nvSpPr>
        <p:spPr>
          <a:xfrm>
            <a:off x="9138955" y="843678"/>
            <a:ext cx="348028" cy="36933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51C4A65-492A-4AF7-9D33-E9531A5E3B3E}"/>
              </a:ext>
            </a:extLst>
          </p:cNvPr>
          <p:cNvSpPr txBox="1"/>
          <p:nvPr/>
        </p:nvSpPr>
        <p:spPr>
          <a:xfrm>
            <a:off x="9486983" y="838755"/>
            <a:ext cx="146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Meilenstein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A12A09-8B96-4160-B9FB-70C3AB0A095E}"/>
              </a:ext>
            </a:extLst>
          </p:cNvPr>
          <p:cNvSpPr/>
          <p:nvPr/>
        </p:nvSpPr>
        <p:spPr>
          <a:xfrm>
            <a:off x="4415243" y="940554"/>
            <a:ext cx="682170" cy="27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1FCEC28-CC29-46E8-8DBD-0B12E1F1E55A}"/>
              </a:ext>
            </a:extLst>
          </p:cNvPr>
          <p:cNvSpPr txBox="1"/>
          <p:nvPr/>
        </p:nvSpPr>
        <p:spPr>
          <a:xfrm>
            <a:off x="5227770" y="843240"/>
            <a:ext cx="11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Aktivität</a:t>
            </a:r>
          </a:p>
        </p:txBody>
      </p:sp>
    </p:spTree>
    <p:extLst>
      <p:ext uri="{BB962C8B-B14F-4D97-AF65-F5344CB8AC3E}">
        <p14:creationId xmlns:p14="http://schemas.microsoft.com/office/powerpoint/2010/main" val="402037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82AED-C01C-4FDA-89D6-BB6C01ED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FC5EB3-AED7-4CFB-9AD6-1E9ED7DD8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29035"/>
              </p:ext>
            </p:extLst>
          </p:nvPr>
        </p:nvGraphicFramePr>
        <p:xfrm>
          <a:off x="838200" y="1595435"/>
          <a:ext cx="10515600" cy="4429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823823705"/>
                    </a:ext>
                  </a:extLst>
                </a:gridCol>
                <a:gridCol w="3735495">
                  <a:extLst>
                    <a:ext uri="{9D8B030D-6E8A-4147-A177-3AD203B41FA5}">
                      <a16:colId xmlns:a16="http://schemas.microsoft.com/office/drawing/2014/main" val="2983007004"/>
                    </a:ext>
                  </a:extLst>
                </a:gridCol>
                <a:gridCol w="3274905">
                  <a:extLst>
                    <a:ext uri="{9D8B030D-6E8A-4147-A177-3AD203B41FA5}">
                      <a16:colId xmlns:a16="http://schemas.microsoft.com/office/drawing/2014/main" val="285467693"/>
                    </a:ext>
                  </a:extLst>
                </a:gridCol>
              </a:tblGrid>
              <a:tr h="50711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 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27546"/>
                  </a:ext>
                </a:extLst>
              </a:tr>
              <a:tr h="125041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Mitarbeiter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Monate * 4 MAs * 20 h/Woche *  5000€/pro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5446"/>
                  </a:ext>
                </a:extLst>
              </a:tr>
              <a:tr h="87528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Hardware (SPS, Gateway, Sensoren/Aktoren, mobile Anzeigegeräte)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150€ + 200€ + 50€ + 80€ * MA Anzahl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30 000€ + 3 600€ = 33 600€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67262"/>
                  </a:ext>
                </a:extLst>
              </a:tr>
              <a:tr h="125041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Lizenzkosten 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Professional User  = 2700€</a:t>
                      </a:r>
                    </a:p>
                    <a:p>
                      <a:pPr algn="ctr"/>
                      <a:r>
                        <a:rPr lang="de-DE" dirty="0"/>
                        <a:t>Limited User = 1400€</a:t>
                      </a:r>
                    </a:p>
                    <a:p>
                      <a:pPr algn="ctr"/>
                      <a:r>
                        <a:rPr lang="de-DE" dirty="0"/>
                        <a:t>Wartung + Support = 17% + 5% </a:t>
                      </a:r>
                    </a:p>
                    <a:p>
                      <a:pPr algn="ctr"/>
                      <a:r>
                        <a:rPr lang="de-DE" dirty="0"/>
                        <a:t>40 Limited + 1 Professional = 71 614€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33 600€ + 71 614€€ = 105 214€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57170"/>
                  </a:ext>
                </a:extLst>
              </a:tr>
              <a:tr h="50711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Consulting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15% * 105 214€ = 15 782€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105 214€ + 15 782€ = 120 996€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7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08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C069-BABD-4827-BD58-66B5637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Kosteneinsparungen/Gewinnsteigerung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00A13-64F0-48E2-920D-0DE07D2B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Senkung des Fehlproduktionsrisikos um 90% , daraus resultiert eine Gewinnsteigerung von 10%</a:t>
            </a:r>
            <a:br>
              <a:rPr lang="de-DE" dirty="0"/>
            </a:br>
            <a:r>
              <a:rPr lang="de-DE" dirty="0"/>
              <a:t>Beispielrechnung:</a:t>
            </a:r>
            <a:br>
              <a:rPr lang="de-DE" dirty="0"/>
            </a:br>
            <a:r>
              <a:rPr lang="de-DE" dirty="0"/>
              <a:t>(1 – 0.10) * 10 000l * 0.0675 €/l = 607.5€ </a:t>
            </a:r>
            <a:br>
              <a:rPr lang="de-DE" dirty="0"/>
            </a:br>
            <a:r>
              <a:rPr lang="de-DE" dirty="0"/>
              <a:t>(1 – 0.01) * 10 000l * 0.0675 €/l = 668.25€  =&gt; 60.75€ mehr Gewinn pro 10 000l</a:t>
            </a:r>
          </a:p>
          <a:p>
            <a:r>
              <a:rPr lang="de-DE" dirty="0"/>
              <a:t>Aufgrund der erhöhten Qualität und dem sehr umkämpften niedrig Preis Sektor im Biermarkt ist ein Wachstum Ihres Marktanteils um 30% annehmbar</a:t>
            </a:r>
          </a:p>
          <a:p>
            <a:r>
              <a:rPr lang="de-DE" dirty="0"/>
              <a:t>Durch eine langfristig gefestigte Marktposition haben Sie bei Verhandlungen mit Zulieferern eine stärkere Position und können besser verhandeln</a:t>
            </a:r>
          </a:p>
          <a:p>
            <a:r>
              <a:rPr lang="de-DE" dirty="0"/>
              <a:t>Das digitale Grundgerüst eines ERP-Systems ermöglicht Ihnen weitere Investitionen in gewinnsteigende Maßnahmen wie Prozessoptimierung, </a:t>
            </a:r>
            <a:r>
              <a:rPr lang="de-DE" dirty="0" err="1"/>
              <a:t>Conditioning</a:t>
            </a:r>
            <a:r>
              <a:rPr lang="de-DE" dirty="0"/>
              <a:t> Monitoring, </a:t>
            </a:r>
            <a:r>
              <a:rPr lang="de-DE" dirty="0" err="1"/>
              <a:t>Predictive</a:t>
            </a:r>
            <a:r>
              <a:rPr lang="de-DE" dirty="0"/>
              <a:t> Maintenance oder weitere Automatisierungsschritte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58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7492-2A50-4136-954C-73B1F33E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zu 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CEED9-839D-4AA4-9B52-8815D23CD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/>
              <a:t>Gehalt SAP Consulting: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https://www.absolventa.de/jobs/channel/sap-erp/thema/gehalt</a:t>
            </a:r>
            <a:endParaRPr lang="de-DE" dirty="0"/>
          </a:p>
          <a:p>
            <a:r>
              <a:rPr lang="de-DE" dirty="0">
                <a:hlinkClick r:id="rId3"/>
              </a:rPr>
              <a:t>https://www.alphajump.de/karriereguide/gehalt/gehalt-sap-consultant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Gewinnmarge bei IT-Consulting:</a:t>
            </a:r>
          </a:p>
          <a:p>
            <a:r>
              <a:rPr lang="de-DE" dirty="0">
                <a:hlinkClick r:id="rId4"/>
              </a:rPr>
              <a:t>https://www.gevestor.de/details/software-und-it-hohe-ebit-margen-im-branchenvergleich-753237.html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SAP Lizenzkosten:</a:t>
            </a:r>
          </a:p>
          <a:p>
            <a:r>
              <a:rPr lang="de-DE" dirty="0">
                <a:hlinkClick r:id="rId5"/>
              </a:rPr>
              <a:t>https://versino.de/sap-business-one/kosten/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Getränkemarkt Marge:</a:t>
            </a:r>
          </a:p>
          <a:p>
            <a:r>
              <a:rPr lang="de-DE" dirty="0">
                <a:hlinkClick r:id="rId6"/>
              </a:rPr>
              <a:t>https://www.xing.com/communities/posts/margen-im-getraenke-einzelhandel-1003426882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Informationen zum Unternehmen:</a:t>
            </a:r>
          </a:p>
          <a:p>
            <a:r>
              <a:rPr lang="de-DE" dirty="0"/>
              <a:t>Ilias Blogg und Ausschreibung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631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F5FB-8DEB-4B5F-A0D5-3962E5C1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A1A43-BF55-43E0-B551-64CEFB9F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Formalisierung des Brauprozesses</a:t>
            </a:r>
          </a:p>
          <a:p>
            <a:r>
              <a:rPr lang="de-DE" dirty="0"/>
              <a:t>Erstellung eines SAP Konzeptes und dessen Umsetzung unter Absprache mit Kunde</a:t>
            </a:r>
          </a:p>
          <a:p>
            <a:r>
              <a:rPr lang="de-DE" dirty="0"/>
              <a:t>Installation und Konfiguration der Sensoren und Aktoren</a:t>
            </a:r>
          </a:p>
          <a:p>
            <a:r>
              <a:rPr lang="de-DE" dirty="0"/>
              <a:t>Erstellung eines Dashboards zur Prozessnachverfolgung</a:t>
            </a:r>
          </a:p>
          <a:p>
            <a:r>
              <a:rPr lang="de-DE" dirty="0"/>
              <a:t>Ausgiebiges Testen der Funktionalität</a:t>
            </a:r>
          </a:p>
          <a:p>
            <a:r>
              <a:rPr lang="de-DE" dirty="0"/>
              <a:t>Optional: Nachverfolgung der Flaschen über RFID</a:t>
            </a:r>
          </a:p>
        </p:txBody>
      </p:sp>
    </p:spTree>
    <p:extLst>
      <p:ext uri="{BB962C8B-B14F-4D97-AF65-F5344CB8AC3E}">
        <p14:creationId xmlns:p14="http://schemas.microsoft.com/office/powerpoint/2010/main" val="112031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9A355-C696-438B-9CDE-61A085AB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ACD51-1684-442A-9955-C5DE6B9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Weniger Fehlproduktionen durch formalisierten Ablauf</a:t>
            </a:r>
          </a:p>
          <a:p>
            <a:r>
              <a:rPr lang="de-DE" dirty="0"/>
              <a:t>Bessere Nachverfolgbarkeit von Tätigkeiten</a:t>
            </a:r>
          </a:p>
          <a:p>
            <a:r>
              <a:rPr lang="de-DE" dirty="0"/>
              <a:t>Ermöglicht Prozessoptimierung durch Daten aus der Produktion</a:t>
            </a:r>
          </a:p>
          <a:p>
            <a:r>
              <a:rPr lang="de-DE" dirty="0"/>
              <a:t>Sicherung bzw. sogar Verbesserung der Qualität durch klare Instruktionen</a:t>
            </a:r>
          </a:p>
          <a:p>
            <a:r>
              <a:rPr lang="de-DE" dirty="0"/>
              <a:t>Erhöhte Ausfallsicherung durch Abschaffen eines Single Point </a:t>
            </a:r>
            <a:r>
              <a:rPr lang="de-DE" dirty="0" err="1"/>
              <a:t>of</a:t>
            </a:r>
            <a:r>
              <a:rPr lang="de-DE" dirty="0"/>
              <a:t> Failure (Braumeister)</a:t>
            </a:r>
          </a:p>
          <a:p>
            <a:r>
              <a:rPr lang="de-DE" dirty="0"/>
              <a:t>Ermöglicht Einsatz neuer Technologien wie </a:t>
            </a:r>
            <a:r>
              <a:rPr lang="de-DE" dirty="0" err="1"/>
              <a:t>Conditioning</a:t>
            </a:r>
            <a:r>
              <a:rPr lang="de-DE" dirty="0"/>
              <a:t> Monitoring</a:t>
            </a:r>
          </a:p>
          <a:p>
            <a:r>
              <a:rPr lang="de-DE" dirty="0"/>
              <a:t>Erhöhte Skalierbarkeit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50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5A4F59-6293-40D8-92AE-9CDD7D9B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07" y="530086"/>
            <a:ext cx="8125801" cy="61898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7554A9D-0590-41A4-92EF-9D70E66B3BB2}"/>
              </a:ext>
            </a:extLst>
          </p:cNvPr>
          <p:cNvSpPr txBox="1"/>
          <p:nvPr/>
        </p:nvSpPr>
        <p:spPr>
          <a:xfrm>
            <a:off x="4866208" y="138081"/>
            <a:ext cx="249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Business Process Canvas</a:t>
            </a:r>
          </a:p>
        </p:txBody>
      </p:sp>
    </p:spTree>
    <p:extLst>
      <p:ext uri="{BB962C8B-B14F-4D97-AF65-F5344CB8AC3E}">
        <p14:creationId xmlns:p14="http://schemas.microsoft.com/office/powerpoint/2010/main" val="107410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9C026AD5-F207-4579-B326-8DC42B2A421A}"/>
              </a:ext>
            </a:extLst>
          </p:cNvPr>
          <p:cNvSpPr txBox="1"/>
          <p:nvPr/>
        </p:nvSpPr>
        <p:spPr>
          <a:xfrm>
            <a:off x="3773714" y="1447965"/>
            <a:ext cx="301897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Gateway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3E611-AB94-4B13-AAA7-F2641FFF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6" y="307068"/>
            <a:ext cx="10515600" cy="1325563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CED825-16D8-4DBD-9B16-765EE85A0757}"/>
              </a:ext>
            </a:extLst>
          </p:cNvPr>
          <p:cNvSpPr txBox="1"/>
          <p:nvPr/>
        </p:nvSpPr>
        <p:spPr>
          <a:xfrm>
            <a:off x="4013201" y="1978361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NodeRed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1AD9AC-17D1-4FE6-BE4A-BE51A93153CA}"/>
              </a:ext>
            </a:extLst>
          </p:cNvPr>
          <p:cNvSpPr txBox="1"/>
          <p:nvPr/>
        </p:nvSpPr>
        <p:spPr>
          <a:xfrm>
            <a:off x="185056" y="2001962"/>
            <a:ext cx="25291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EF3B51-3299-47BB-AD83-68B1B3FE91B2}"/>
              </a:ext>
            </a:extLst>
          </p:cNvPr>
          <p:cNvSpPr txBox="1"/>
          <p:nvPr/>
        </p:nvSpPr>
        <p:spPr>
          <a:xfrm>
            <a:off x="7852228" y="1863462"/>
            <a:ext cx="27831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SPS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30BDB12-8F38-4745-A837-68C22BBA9111}"/>
              </a:ext>
            </a:extLst>
          </p:cNvPr>
          <p:cNvSpPr txBox="1"/>
          <p:nvPr/>
        </p:nvSpPr>
        <p:spPr>
          <a:xfrm>
            <a:off x="7977415" y="2255360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Client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4DBFA2-748C-4805-8DEE-14A82B857834}"/>
              </a:ext>
            </a:extLst>
          </p:cNvPr>
          <p:cNvSpPr txBox="1"/>
          <p:nvPr/>
        </p:nvSpPr>
        <p:spPr>
          <a:xfrm>
            <a:off x="4013201" y="2940467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Server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3783CC9-E5B2-45ED-B18C-825249FEDAC5}"/>
              </a:ext>
            </a:extLst>
          </p:cNvPr>
          <p:cNvSpPr txBox="1"/>
          <p:nvPr/>
        </p:nvSpPr>
        <p:spPr>
          <a:xfrm>
            <a:off x="306614" y="2411396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A3B0F0-BE70-4EA5-90E9-BB9321456F94}"/>
              </a:ext>
            </a:extLst>
          </p:cNvPr>
          <p:cNvSpPr txBox="1"/>
          <p:nvPr/>
        </p:nvSpPr>
        <p:spPr>
          <a:xfrm>
            <a:off x="4013201" y="2451616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Server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9BFE980-C78D-4826-B695-0A7C9D2DE6BC}"/>
              </a:ext>
            </a:extLst>
          </p:cNvPr>
          <p:cNvSpPr txBox="1"/>
          <p:nvPr/>
        </p:nvSpPr>
        <p:spPr>
          <a:xfrm>
            <a:off x="9397999" y="468040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Sensoren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E9CC7FE-8834-4051-B8FE-7736658BC19A}"/>
              </a:ext>
            </a:extLst>
          </p:cNvPr>
          <p:cNvSpPr txBox="1"/>
          <p:nvPr/>
        </p:nvSpPr>
        <p:spPr>
          <a:xfrm>
            <a:off x="6614886" y="468040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Aktoren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2E24F2D-910E-4A3C-A572-69E57A6AE80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92685" y="2463627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9506AE5-FE58-41F7-AC77-67F82D370C6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714171" y="2463627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870AD2A-88D3-485D-B694-19F923FDD366}"/>
              </a:ext>
            </a:extLst>
          </p:cNvPr>
          <p:cNvCxnSpPr>
            <a:cxnSpLocks/>
            <a:stCxn id="21" idx="0"/>
            <a:endCxn id="15" idx="2"/>
          </p:cNvCxnSpPr>
          <p:nvPr/>
        </p:nvCxnSpPr>
        <p:spPr>
          <a:xfrm flipV="1">
            <a:off x="7768772" y="3063791"/>
            <a:ext cx="1475013" cy="1616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193CE8-F8D2-420F-B8B6-9CD164B9A8AB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H="1" flipV="1">
            <a:off x="9243785" y="3063791"/>
            <a:ext cx="1308100" cy="1616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2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673B625-4496-41D1-A36B-18EBE7E90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" y="1271519"/>
            <a:ext cx="11674832" cy="52213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0AC2D5-8F23-48A4-86C1-0D8C84C6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 Diagramm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35938CD-32CF-412B-BDD4-F980658473DF}"/>
              </a:ext>
            </a:extLst>
          </p:cNvPr>
          <p:cNvSpPr/>
          <p:nvPr/>
        </p:nvSpPr>
        <p:spPr>
          <a:xfrm>
            <a:off x="8448674" y="1895475"/>
            <a:ext cx="109539" cy="115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A93224C-2E2C-4E7E-A034-1B14E5BE22E6}"/>
              </a:ext>
            </a:extLst>
          </p:cNvPr>
          <p:cNvCxnSpPr>
            <a:stCxn id="3" idx="2"/>
            <a:endCxn id="3" idx="0"/>
          </p:cNvCxnSpPr>
          <p:nvPr/>
        </p:nvCxnSpPr>
        <p:spPr>
          <a:xfrm flipV="1">
            <a:off x="8503444" y="1895475"/>
            <a:ext cx="0" cy="1157288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32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01BC3BC-A272-42FD-83C7-24339DAC4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2" y="1219200"/>
            <a:ext cx="11625285" cy="53639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BD4F87-3109-4130-948F-1DC0A88A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 Diagramm</a:t>
            </a:r>
          </a:p>
        </p:txBody>
      </p:sp>
    </p:spTree>
    <p:extLst>
      <p:ext uri="{BB962C8B-B14F-4D97-AF65-F5344CB8AC3E}">
        <p14:creationId xmlns:p14="http://schemas.microsoft.com/office/powerpoint/2010/main" val="365658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85F54-63E7-42CF-B18F-7EE29DE8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Work Breakdown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5F816A-C7C1-49BE-ADE5-3D33CBD35610}"/>
              </a:ext>
            </a:extLst>
          </p:cNvPr>
          <p:cNvSpPr/>
          <p:nvPr/>
        </p:nvSpPr>
        <p:spPr>
          <a:xfrm>
            <a:off x="7374824" y="1690688"/>
            <a:ext cx="1275475" cy="570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Testing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748357F-DA3C-4365-B39A-A2797DCE49EB}"/>
              </a:ext>
            </a:extLst>
          </p:cNvPr>
          <p:cNvSpPr/>
          <p:nvPr/>
        </p:nvSpPr>
        <p:spPr>
          <a:xfrm>
            <a:off x="1318263" y="1690687"/>
            <a:ext cx="1275474" cy="570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Developement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5C6A291-E902-4178-AD51-613DEEC5CEC3}"/>
              </a:ext>
            </a:extLst>
          </p:cNvPr>
          <p:cNvSpPr/>
          <p:nvPr/>
        </p:nvSpPr>
        <p:spPr>
          <a:xfrm>
            <a:off x="10138114" y="1690687"/>
            <a:ext cx="1155895" cy="570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E176E-2C0C-4FEF-AFBC-F5E07926AEFE}"/>
              </a:ext>
            </a:extLst>
          </p:cNvPr>
          <p:cNvSpPr/>
          <p:nvPr/>
        </p:nvSpPr>
        <p:spPr>
          <a:xfrm>
            <a:off x="410437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MQTT Server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Rezepte in SAP einpflegen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Pflanzenanbau schaffen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</a:t>
            </a:r>
            <a:r>
              <a:rPr lang="de-DE" sz="1400" dirty="0" err="1">
                <a:solidFill>
                  <a:schemeClr val="tx1"/>
                </a:solidFill>
              </a:rPr>
              <a:t>Conditioning</a:t>
            </a:r>
            <a:r>
              <a:rPr lang="de-DE" sz="1400" dirty="0">
                <a:solidFill>
                  <a:schemeClr val="tx1"/>
                </a:solidFill>
              </a:rPr>
              <a:t>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Schnittstelle für die Sensoren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RFID Kennzeichnung (pro Auftrag) erzeugen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Sensoren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SPS programmieren und anbinden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Gateway aufsetzen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C03E21E-2FD8-44A6-AE66-1AFAE12DD2D5}"/>
              </a:ext>
            </a:extLst>
          </p:cNvPr>
          <p:cNvSpPr/>
          <p:nvPr/>
        </p:nvSpPr>
        <p:spPr>
          <a:xfrm>
            <a:off x="4717704" y="1690687"/>
            <a:ext cx="1275475" cy="570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Projekt-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management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A1B537E-5B48-4DFB-9BEA-6D3128E34427}"/>
              </a:ext>
            </a:extLst>
          </p:cNvPr>
          <p:cNvSpPr/>
          <p:nvPr/>
        </p:nvSpPr>
        <p:spPr>
          <a:xfrm>
            <a:off x="3813074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Kommunikationsplan des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Systems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Aktivitätsplan und Verteilung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Braumeister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anderen 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Überprüfung der Ziele und mögliche Anpassung des Projektplans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80BE056-2216-419E-A5EA-0CCEEE7AC3B1}"/>
              </a:ext>
            </a:extLst>
          </p:cNvPr>
          <p:cNvSpPr/>
          <p:nvPr/>
        </p:nvSpPr>
        <p:spPr>
          <a:xfrm>
            <a:off x="6686590" y="2464410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Stresstest/Integrationstest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Produktionstest/Abnahme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3E8A12B-59CA-41CA-8416-C45E34EE49E2}"/>
              </a:ext>
            </a:extLst>
          </p:cNvPr>
          <p:cNvSpPr/>
          <p:nvPr/>
        </p:nvSpPr>
        <p:spPr>
          <a:xfrm>
            <a:off x="9170498" y="2464408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Mitarbeiter Schulung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Kunde</a:t>
            </a:r>
          </a:p>
        </p:txBody>
      </p:sp>
    </p:spTree>
    <p:extLst>
      <p:ext uri="{BB962C8B-B14F-4D97-AF65-F5344CB8AC3E}">
        <p14:creationId xmlns:p14="http://schemas.microsoft.com/office/powerpoint/2010/main" val="12859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575D1-760B-43F1-9715-77F1EA9C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40C6EDA-E47E-45C9-A28E-41BB2A404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81674"/>
              </p:ext>
            </p:extLst>
          </p:nvPr>
        </p:nvGraphicFramePr>
        <p:xfrm>
          <a:off x="838200" y="1314450"/>
          <a:ext cx="10515600" cy="491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882">
                  <a:extLst>
                    <a:ext uri="{9D8B030D-6E8A-4147-A177-3AD203B41FA5}">
                      <a16:colId xmlns:a16="http://schemas.microsoft.com/office/drawing/2014/main" val="4114169832"/>
                    </a:ext>
                  </a:extLst>
                </a:gridCol>
                <a:gridCol w="2359415">
                  <a:extLst>
                    <a:ext uri="{9D8B030D-6E8A-4147-A177-3AD203B41FA5}">
                      <a16:colId xmlns:a16="http://schemas.microsoft.com/office/drawing/2014/main" val="505643562"/>
                    </a:ext>
                  </a:extLst>
                </a:gridCol>
                <a:gridCol w="1689303">
                  <a:extLst>
                    <a:ext uri="{9D8B030D-6E8A-4147-A177-3AD203B41FA5}">
                      <a16:colId xmlns:a16="http://schemas.microsoft.com/office/drawing/2014/main" val="63425046"/>
                    </a:ext>
                  </a:extLst>
                </a:gridCol>
              </a:tblGrid>
              <a:tr h="393064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Beschreibung der Tätigkeit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Dauer in Wochen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316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Gateway installieren und konfigurieren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6159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r>
                        <a:rPr lang="de-DE" dirty="0"/>
                        <a:t>MQTT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MQTT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89269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SAP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57126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Dashboard anfertigen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50267"/>
                  </a:ext>
                </a:extLst>
              </a:tr>
              <a:tr h="551474">
                <a:tc>
                  <a:txBody>
                    <a:bodyPr/>
                    <a:lstStyle/>
                    <a:p>
                      <a:r>
                        <a:rPr lang="de-DE" dirty="0"/>
                        <a:t>OPC-UA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OPC-UA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83072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SPS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89344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Schnittstellen für die anderen Gruppen schaffen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Schnitt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34997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einer Teilkomponente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TeilTest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9874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des Gesamtsystems/Abnahme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SysTest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9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19CE46F-2B01-492C-A4F0-A12734BCC544}"/>
              </a:ext>
            </a:extLst>
          </p:cNvPr>
          <p:cNvSpPr txBox="1"/>
          <p:nvPr/>
        </p:nvSpPr>
        <p:spPr>
          <a:xfrm>
            <a:off x="1047750" y="622935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Geschätzte Gesamtdauer des Projekts: 3 Monate</a:t>
            </a:r>
          </a:p>
        </p:txBody>
      </p:sp>
    </p:spTree>
    <p:extLst>
      <p:ext uri="{BB962C8B-B14F-4D97-AF65-F5344CB8AC3E}">
        <p14:creationId xmlns:p14="http://schemas.microsoft.com/office/powerpoint/2010/main" val="75838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Breitbild</PresentationFormat>
  <Paragraphs>153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Projektpräsentation für Plörr-Bräu GmbH</vt:lpstr>
      <vt:lpstr>Projektinhalt</vt:lpstr>
      <vt:lpstr>Vorteile</vt:lpstr>
      <vt:lpstr>PowerPoint-Präsentation</vt:lpstr>
      <vt:lpstr>Architektur</vt:lpstr>
      <vt:lpstr>BPMN Diagramm</vt:lpstr>
      <vt:lpstr>BPMN Diagramm</vt:lpstr>
      <vt:lpstr>Work Breakdown Structure</vt:lpstr>
      <vt:lpstr>Zeitplan</vt:lpstr>
      <vt:lpstr>Gantt-Chart</vt:lpstr>
      <vt:lpstr>Kostenplan</vt:lpstr>
      <vt:lpstr>Kosteneinsparungen/Gewinnsteigerung</vt:lpstr>
      <vt:lpstr>Quellen zu Annahmen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 für Plörr-Bräu GmbH</dc:title>
  <dc:creator>Malte Hoffmann</dc:creator>
  <cp:lastModifiedBy>Malte Hoffmann</cp:lastModifiedBy>
  <cp:revision>60</cp:revision>
  <dcterms:created xsi:type="dcterms:W3CDTF">2019-10-28T09:58:57Z</dcterms:created>
  <dcterms:modified xsi:type="dcterms:W3CDTF">2019-11-03T13:04:16Z</dcterms:modified>
</cp:coreProperties>
</file>