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200" d="100"/>
        <a:sy n="200" d="100"/>
      </p:scale>
      <p:origin x="0" y="-4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1109893932067"/>
          <c:y val="2.3757554715332116E-3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0.12931</cdr:x>
      <cdr:y>0.00606</cdr:y>
    </cdr:from>
    <cdr:to>
      <cdr:x>0.20166</cdr:x>
      <cdr:y>0.05508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81927" y="32396"/>
          <a:ext cx="829132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0.20189</cdr:x>
      <cdr:y>0.06512</cdr:y>
    </cdr:from>
    <cdr:to>
      <cdr:x>0.34822</cdr:x>
      <cdr:y>0.11414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3694" y="348115"/>
          <a:ext cx="1676944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0.12931</cdr:x>
      <cdr:y>0.13236</cdr:y>
    </cdr:from>
    <cdr:to>
      <cdr:x>0.34822</cdr:x>
      <cdr:y>0.18138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81927" y="707543"/>
          <a:ext cx="2508711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0.34892</cdr:x>
      <cdr:y>0.1857</cdr:y>
    </cdr:from>
    <cdr:to>
      <cdr:x>0.4952</cdr:x>
      <cdr:y>0.23472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8646" y="992694"/>
          <a:ext cx="1676400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0.20218</cdr:x>
      <cdr:y>0.25276</cdr:y>
    </cdr:from>
    <cdr:to>
      <cdr:x>0.34872</cdr:x>
      <cdr:y>0.30177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6937" y="1351152"/>
          <a:ext cx="1679350" cy="261991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0.34869</cdr:x>
      <cdr:y>0.30202</cdr:y>
    </cdr:from>
    <cdr:to>
      <cdr:x>0.4222</cdr:x>
      <cdr:y>0.35104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6009" y="1614494"/>
          <a:ext cx="842425" cy="26204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0.34918</cdr:x>
      <cdr:y>0.36063</cdr:y>
    </cdr:from>
    <cdr:to>
      <cdr:x>0.49493</cdr:x>
      <cdr:y>0.40964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001572" y="1927798"/>
          <a:ext cx="1670299" cy="26199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0.41927</cdr:y>
    </cdr:from>
    <cdr:to>
      <cdr:x>0.56807</cdr:x>
      <cdr:y>0.46829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843196" y="2241264"/>
          <a:ext cx="16668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0.47549</cdr:y>
    </cdr:from>
    <cdr:to>
      <cdr:x>0.56807</cdr:x>
      <cdr:y>0.52451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843196" y="2541812"/>
          <a:ext cx="1666875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0.54387</cdr:y>
    </cdr:from>
    <cdr:to>
      <cdr:x>0.56807</cdr:x>
      <cdr:y>0.59289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81396" y="2907368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0.35031</cdr:x>
      <cdr:y>0.61205</cdr:y>
    </cdr:from>
    <cdr:to>
      <cdr:x>0.49576</cdr:x>
      <cdr:y>0.66107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014520" y="3271831"/>
          <a:ext cx="1666875" cy="26204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0.67252</cdr:y>
    </cdr:from>
    <cdr:to>
      <cdr:x>0.56807</cdr:x>
      <cdr:y>0.72154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81396" y="3595049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0.56973</cdr:x>
      <cdr:y>0.72858</cdr:y>
    </cdr:from>
    <cdr:to>
      <cdr:x>0.78749</cdr:x>
      <cdr:y>0.7776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529121" y="3894723"/>
          <a:ext cx="2495550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0.7876</cdr:x>
      <cdr:y>0.78376</cdr:y>
    </cdr:from>
    <cdr:to>
      <cdr:x>0.93403</cdr:x>
      <cdr:y>0.83277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9025901" y="4189740"/>
          <a:ext cx="1678090" cy="26199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0.12077</cdr:x>
      <cdr:y>0.85805</cdr:y>
    </cdr:from>
    <cdr:to>
      <cdr:x>0.14404</cdr:x>
      <cdr:y>0.90794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83977" y="4586831"/>
          <a:ext cx="266675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0.18974</cdr:x>
      <cdr:y>0.85805</cdr:y>
    </cdr:from>
    <cdr:to>
      <cdr:x>0.21301</cdr:x>
      <cdr:y>0.90794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74476" y="4586831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0.92514</cdr:x>
      <cdr:y>0.85513</cdr:y>
    </cdr:from>
    <cdr:to>
      <cdr:x>0.94842</cdr:x>
      <cdr:y>0.90502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602068" y="4571238"/>
          <a:ext cx="266789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0.77643</cdr:x>
      <cdr:y>0.85949</cdr:y>
    </cdr:from>
    <cdr:to>
      <cdr:x>0.7997</cdr:x>
      <cdr:y>0.90938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97929" y="4594537"/>
          <a:ext cx="266675" cy="266696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0.40766</cdr:x>
      <cdr:y>0.86201</cdr:y>
    </cdr:from>
    <cdr:to>
      <cdr:x>0.43093</cdr:x>
      <cdr:y>0.9119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71759" y="4608044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0.33649</cdr:x>
      <cdr:y>0.86023</cdr:y>
    </cdr:from>
    <cdr:to>
      <cdr:x>0.35977</cdr:x>
      <cdr:y>0.91013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56137" y="4598485"/>
          <a:ext cx="266789" cy="266748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0.11273</cdr:x>
      <cdr:y>0.86239</cdr:y>
    </cdr:from>
    <cdr:to>
      <cdr:x>0.15595</cdr:x>
      <cdr:y>0.90634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91852" y="4610075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0.32704</cdr:x>
      <cdr:y>0.85805</cdr:y>
    </cdr:from>
    <cdr:to>
      <cdr:x>0.37026</cdr:x>
      <cdr:y>0.902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47830" y="458685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0.39768</cdr:x>
      <cdr:y>0.85419</cdr:y>
    </cdr:from>
    <cdr:to>
      <cdr:x>0.4409</cdr:x>
      <cdr:y>0.89814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57445" y="456623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0.91563</cdr:x>
      <cdr:y>0.84841</cdr:y>
    </cdr:from>
    <cdr:to>
      <cdr:x>0.95885</cdr:x>
      <cdr:y>0.89236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93078" y="4535309"/>
          <a:ext cx="495301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0.18019</cdr:x>
      <cdr:y>0.8527</cdr:y>
    </cdr:from>
    <cdr:to>
      <cdr:x>0.2234</cdr:x>
      <cdr:y>0.89665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65019" y="4558276"/>
          <a:ext cx="495188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</a:t>
            </a:r>
          </a:p>
          <a:p>
            <a:r>
              <a:rPr lang="de-DE" dirty="0"/>
              <a:t>-   40 Mitarbeiter zeitgleich in der Produktion arbeiten -&gt; 40 Tablets + 40 SAP User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9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04.11.2019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04.11.2019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77863"/>
            <a:ext cx="10058400" cy="1450976"/>
          </a:xfrm>
        </p:spPr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39898"/>
              </p:ext>
            </p:extLst>
          </p:nvPr>
        </p:nvGraphicFramePr>
        <p:xfrm>
          <a:off x="224104" y="925691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A4E23711-24C1-49AE-91F6-773849FCFD03}"/>
              </a:ext>
            </a:extLst>
          </p:cNvPr>
          <p:cNvSpPr/>
          <p:nvPr/>
        </p:nvSpPr>
        <p:spPr>
          <a:xfrm>
            <a:off x="6373236" y="335332"/>
            <a:ext cx="682171" cy="2757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71F37C-FA5C-4EED-9057-6D1D46B027A7}"/>
              </a:ext>
            </a:extLst>
          </p:cNvPr>
          <p:cNvSpPr txBox="1"/>
          <p:nvPr/>
        </p:nvSpPr>
        <p:spPr>
          <a:xfrm>
            <a:off x="7055407" y="266036"/>
            <a:ext cx="17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Kritischer Pfad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28130" y="546100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9043433" y="265581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9391461" y="240363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347030" y="344715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029200" y="3148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EE9A7-5661-4599-9F58-E0C5905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86ED1-B304-439A-A6C6-35DE687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017"/>
            <a:ext cx="10058400" cy="1450757"/>
          </a:xfrm>
        </p:spPr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54328"/>
              </p:ext>
            </p:extLst>
          </p:nvPr>
        </p:nvGraphicFramePr>
        <p:xfrm>
          <a:off x="838200" y="1214279"/>
          <a:ext cx="10515600" cy="4936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735495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74905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Monate * 4 MAs * 20 h/Woche *  5000€/pro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Hardware (SPS, Gateway, Sensoren/Aktoren,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150€ + 200€ + 50€ + 80€ * MA 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3 600€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Professional User  = 2700€</a:t>
                      </a:r>
                    </a:p>
                    <a:p>
                      <a:pPr algn="ctr"/>
                      <a:r>
                        <a:rPr lang="de-DE" dirty="0"/>
                        <a:t>Limited User = 1400€</a:t>
                      </a:r>
                    </a:p>
                    <a:p>
                      <a:pPr algn="ctr"/>
                      <a:r>
                        <a:rPr lang="de-DE" dirty="0"/>
                        <a:t>Wartung + Support = 17% + 5% </a:t>
                      </a:r>
                    </a:p>
                    <a:p>
                      <a:pPr algn="ctr"/>
                      <a:r>
                        <a:rPr lang="de-DE" dirty="0"/>
                        <a:t>40 Limited + 1 Professional = 71 614€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71 614€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Consulting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15% * 105 214€ = 15 782€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15 782€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</a:t>
                      </a:r>
                      <a:r>
                        <a:rPr lang="de-DE" b="1" dirty="0"/>
                        <a:t>∑  </a:t>
                      </a:r>
                      <a:r>
                        <a:rPr lang="de-DE" sz="2000" b="1" dirty="0"/>
                        <a:t>120 996€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73767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BD2CB-A48F-4395-89A4-A8F81E3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ACFAD-AE73-4C1D-A213-C853AF0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0.10) * 10 000l * 0.0675 €/500ml = 607.5€ /pro 5 000l</a:t>
            </a:r>
            <a:br>
              <a:rPr lang="de-DE" dirty="0"/>
            </a:br>
            <a:r>
              <a:rPr lang="de-DE" dirty="0"/>
              <a:t>(1 – 0.01) * 10 000l * 0.0675 €/500ml = 668.25€  =&gt; 60.75€ mehr Gewinn pro 5 000l</a:t>
            </a:r>
          </a:p>
          <a:p>
            <a:r>
              <a:rPr lang="de-DE" dirty="0"/>
              <a:t>Aufgrund der erhöhten Qualität und dem sehr umkämpften niedrig Preis Sektor im Biermarkt ist ein Wachstum Ihres Marktanteils um 30%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Optional: 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 durch Abschaffen eines Single Point </a:t>
            </a:r>
            <a:r>
              <a:rPr lang="de-DE" sz="2400" dirty="0" err="1"/>
              <a:t>of</a:t>
            </a:r>
            <a:r>
              <a:rPr lang="de-DE" sz="2400" dirty="0"/>
              <a:t> Failure (Braumeister)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577088"/>
            <a:ext cx="8245366" cy="62809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343592" y="138082"/>
            <a:ext cx="1140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Business Process Canvas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9A364D-AED0-445F-AB80-3106FFF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8AFF855-988D-4C9C-AFD7-CB4A7B67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2" y="4016249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72" y="3659967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0" y="3491261"/>
            <a:ext cx="1228034" cy="12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35" y="5248313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303050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93224C-2E2C-4E7E-A034-1B14E5BE22E6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8503444" y="1895475"/>
            <a:ext cx="0" cy="1157288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96D4E76-2689-46B7-A6AB-8525918E8A66}"/>
              </a:ext>
            </a:extLst>
          </p:cNvPr>
          <p:cNvCxnSpPr>
            <a:cxnSpLocks/>
          </p:cNvCxnSpPr>
          <p:nvPr/>
        </p:nvCxnSpPr>
        <p:spPr>
          <a:xfrm flipV="1">
            <a:off x="10595003" y="2601310"/>
            <a:ext cx="0" cy="45145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4E40B2-3B7F-44BD-9422-51F913CD4804}"/>
              </a:ext>
            </a:extLst>
          </p:cNvPr>
          <p:cNvCxnSpPr>
            <a:cxnSpLocks/>
          </p:cNvCxnSpPr>
          <p:nvPr/>
        </p:nvCxnSpPr>
        <p:spPr>
          <a:xfrm flipH="1" flipV="1">
            <a:off x="8812924" y="2601310"/>
            <a:ext cx="1782082" cy="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94E480-806B-4840-B537-2CABB27E1B44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8503444" y="1895475"/>
            <a:ext cx="309480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BFBCD0-F6E6-476D-8093-B613206FFC58}"/>
              </a:ext>
            </a:extLst>
          </p:cNvPr>
          <p:cNvCxnSpPr>
            <a:cxnSpLocks/>
          </p:cNvCxnSpPr>
          <p:nvPr/>
        </p:nvCxnSpPr>
        <p:spPr>
          <a:xfrm flipH="1" flipV="1">
            <a:off x="8574554" y="1895475"/>
            <a:ext cx="2477074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91439-15BC-4EAC-9A11-88851AA99612}"/>
              </a:ext>
            </a:extLst>
          </p:cNvPr>
          <p:cNvCxnSpPr>
            <a:cxnSpLocks/>
          </p:cNvCxnSpPr>
          <p:nvPr/>
        </p:nvCxnSpPr>
        <p:spPr>
          <a:xfrm flipH="1">
            <a:off x="11067969" y="2601310"/>
            <a:ext cx="724696" cy="0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" t="-21750" r="990" b="40213"/>
          <a:stretch/>
        </p:blipFill>
        <p:spPr>
          <a:xfrm>
            <a:off x="198783" y="747045"/>
            <a:ext cx="11625285" cy="43735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9E55C0-3341-44A4-B1F0-855160B93B7A}"/>
              </a:ext>
            </a:extLst>
          </p:cNvPr>
          <p:cNvCxnSpPr>
            <a:cxnSpLocks/>
          </p:cNvCxnSpPr>
          <p:nvPr/>
        </p:nvCxnSpPr>
        <p:spPr>
          <a:xfrm flipV="1">
            <a:off x="4688189" y="3263464"/>
            <a:ext cx="0" cy="536026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EB9300-C011-45A8-B043-2DC60294433A}"/>
              </a:ext>
            </a:extLst>
          </p:cNvPr>
          <p:cNvCxnSpPr>
            <a:cxnSpLocks/>
          </p:cNvCxnSpPr>
          <p:nvPr/>
        </p:nvCxnSpPr>
        <p:spPr>
          <a:xfrm flipH="1">
            <a:off x="367932" y="3263462"/>
            <a:ext cx="43202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5731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184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22</cp:revision>
  <dcterms:created xsi:type="dcterms:W3CDTF">2019-11-03T17:22:21Z</dcterms:created>
  <dcterms:modified xsi:type="dcterms:W3CDTF">2019-11-04T09:17:22Z</dcterms:modified>
</cp:coreProperties>
</file>