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7"/>
  </p:notesMasterIdLst>
  <p:sldIdLst>
    <p:sldId id="257" r:id="rId2"/>
    <p:sldId id="262" r:id="rId3"/>
    <p:sldId id="260" r:id="rId4"/>
    <p:sldId id="271" r:id="rId5"/>
    <p:sldId id="259" r:id="rId6"/>
    <p:sldId id="261" r:id="rId7"/>
    <p:sldId id="268" r:id="rId8"/>
    <p:sldId id="272" r:id="rId9"/>
    <p:sldId id="258" r:id="rId10"/>
    <p:sldId id="263" r:id="rId11"/>
    <p:sldId id="266" r:id="rId12"/>
    <p:sldId id="274" r:id="rId13"/>
    <p:sldId id="270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1109893932067"/>
          <c:y val="2.3757554715332116E-3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0.12931</cdr:x>
      <cdr:y>0.00606</cdr:y>
    </cdr:from>
    <cdr:to>
      <cdr:x>0.20166</cdr:x>
      <cdr:y>0.05508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81927" y="32396"/>
          <a:ext cx="829132" cy="2620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0.20189</cdr:x>
      <cdr:y>0.06512</cdr:y>
    </cdr:from>
    <cdr:to>
      <cdr:x>0.34822</cdr:x>
      <cdr:y>0.11414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3694" y="348115"/>
          <a:ext cx="1676944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0.12931</cdr:x>
      <cdr:y>0.13236</cdr:y>
    </cdr:from>
    <cdr:to>
      <cdr:x>0.34822</cdr:x>
      <cdr:y>0.18138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81927" y="707543"/>
          <a:ext cx="2508711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0.34892</cdr:x>
      <cdr:y>0.1857</cdr:y>
    </cdr:from>
    <cdr:to>
      <cdr:x>0.4952</cdr:x>
      <cdr:y>0.23472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8646" y="992694"/>
          <a:ext cx="1676400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0.20218</cdr:x>
      <cdr:y>0.25276</cdr:y>
    </cdr:from>
    <cdr:to>
      <cdr:x>0.34872</cdr:x>
      <cdr:y>0.30177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6937" y="1351152"/>
          <a:ext cx="1679350" cy="26199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0.34869</cdr:x>
      <cdr:y>0.30202</cdr:y>
    </cdr:from>
    <cdr:to>
      <cdr:x>0.4222</cdr:x>
      <cdr:y>0.35104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6009" y="1614494"/>
          <a:ext cx="842425" cy="26204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0.34918</cdr:x>
      <cdr:y>0.36063</cdr:y>
    </cdr:from>
    <cdr:to>
      <cdr:x>0.49493</cdr:x>
      <cdr:y>0.40964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001572" y="1927798"/>
          <a:ext cx="1670299" cy="26199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0.41927</cdr:y>
    </cdr:from>
    <cdr:to>
      <cdr:x>0.56807</cdr:x>
      <cdr:y>0.46829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843196" y="2241264"/>
          <a:ext cx="16668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0.47549</cdr:y>
    </cdr:from>
    <cdr:to>
      <cdr:x>0.56807</cdr:x>
      <cdr:y>0.52451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843196" y="2541812"/>
          <a:ext cx="1666875" cy="2620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0.54387</cdr:y>
    </cdr:from>
    <cdr:to>
      <cdr:x>0.56807</cdr:x>
      <cdr:y>0.59289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81396" y="2907368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0.35031</cdr:x>
      <cdr:y>0.61205</cdr:y>
    </cdr:from>
    <cdr:to>
      <cdr:x>0.49576</cdr:x>
      <cdr:y>0.66107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014520" y="3271831"/>
          <a:ext cx="1666875" cy="26204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0.67252</cdr:y>
    </cdr:from>
    <cdr:to>
      <cdr:x>0.56807</cdr:x>
      <cdr:y>0.72154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81396" y="3595049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0.56973</cdr:x>
      <cdr:y>0.72858</cdr:y>
    </cdr:from>
    <cdr:to>
      <cdr:x>0.78749</cdr:x>
      <cdr:y>0.7776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529121" y="3894723"/>
          <a:ext cx="2495550" cy="2620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0.7876</cdr:x>
      <cdr:y>0.78376</cdr:y>
    </cdr:from>
    <cdr:to>
      <cdr:x>0.93403</cdr:x>
      <cdr:y>0.83277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9025901" y="4189740"/>
          <a:ext cx="1678090" cy="26199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0.12077</cdr:x>
      <cdr:y>0.85805</cdr:y>
    </cdr:from>
    <cdr:to>
      <cdr:x>0.14404</cdr:x>
      <cdr:y>0.90794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83977" y="4586831"/>
          <a:ext cx="266675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0.18974</cdr:x>
      <cdr:y>0.85805</cdr:y>
    </cdr:from>
    <cdr:to>
      <cdr:x>0.21301</cdr:x>
      <cdr:y>0.90794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74476" y="4586831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0.92514</cdr:x>
      <cdr:y>0.85513</cdr:y>
    </cdr:from>
    <cdr:to>
      <cdr:x>0.94842</cdr:x>
      <cdr:y>0.90502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602068" y="4571238"/>
          <a:ext cx="266789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0.77643</cdr:x>
      <cdr:y>0.85949</cdr:y>
    </cdr:from>
    <cdr:to>
      <cdr:x>0.7997</cdr:x>
      <cdr:y>0.90938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97929" y="4594537"/>
          <a:ext cx="266675" cy="266696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0.40766</cdr:x>
      <cdr:y>0.86201</cdr:y>
    </cdr:from>
    <cdr:to>
      <cdr:x>0.43093</cdr:x>
      <cdr:y>0.9119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71759" y="4608044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0.33649</cdr:x>
      <cdr:y>0.86023</cdr:y>
    </cdr:from>
    <cdr:to>
      <cdr:x>0.35977</cdr:x>
      <cdr:y>0.91013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56137" y="4598485"/>
          <a:ext cx="266789" cy="266748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0.11273</cdr:x>
      <cdr:y>0.86239</cdr:y>
    </cdr:from>
    <cdr:to>
      <cdr:x>0.15595</cdr:x>
      <cdr:y>0.90634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91852" y="4610075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0.32704</cdr:x>
      <cdr:y>0.85805</cdr:y>
    </cdr:from>
    <cdr:to>
      <cdr:x>0.37026</cdr:x>
      <cdr:y>0.902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47830" y="458685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0.39768</cdr:x>
      <cdr:y>0.85419</cdr:y>
    </cdr:from>
    <cdr:to>
      <cdr:x>0.4409</cdr:x>
      <cdr:y>0.89814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57445" y="456623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0.91563</cdr:x>
      <cdr:y>0.84841</cdr:y>
    </cdr:from>
    <cdr:to>
      <cdr:x>0.95885</cdr:x>
      <cdr:y>0.89236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93078" y="4535309"/>
          <a:ext cx="495301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0.18019</cdr:x>
      <cdr:y>0.8527</cdr:y>
    </cdr:from>
    <cdr:to>
      <cdr:x>0.2234</cdr:x>
      <cdr:y>0.89665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65019" y="4558276"/>
          <a:ext cx="495188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Braumeister muss nicht die ganze Zeit rumschreien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07.11.2019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07.11.2019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07.11.2019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07.11.2019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07.11.2019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07.11.2019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455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Tagen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77863"/>
            <a:ext cx="10058400" cy="1450976"/>
          </a:xfrm>
        </p:spPr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939343"/>
              </p:ext>
            </p:extLst>
          </p:nvPr>
        </p:nvGraphicFramePr>
        <p:xfrm>
          <a:off x="224104" y="925691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28130" y="546100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7254405" y="282336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7602433" y="284107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347030" y="344715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029200" y="3148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3EE9A7-5661-4599-9F58-E0C5905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86ED1-B304-439A-A6C6-35DE687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Risikoszenarien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CB8568-B63B-4119-BB97-29E60A1A5070}"/>
              </a:ext>
            </a:extLst>
          </p:cNvPr>
          <p:cNvSpPr txBox="1"/>
          <p:nvPr/>
        </p:nvSpPr>
        <p:spPr>
          <a:xfrm>
            <a:off x="415636" y="1450756"/>
            <a:ext cx="1152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Wir können erst spät oder gar nicht die Braustelle betreten.</a:t>
            </a:r>
            <a:br>
              <a:rPr lang="de-DE" dirty="0"/>
            </a:br>
            <a:r>
              <a:rPr lang="de-DE" dirty="0"/>
              <a:t>Lösungsansatz: Aufgaben wie SAP programmieren oder Dashboard/APP anfertigen werden vorgezogen. Danach  arbeiten alle Mitarbeiter an der Fertigstellung der anderen Aufgaben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Verwandte Prozesse werden nicht rechtzeitig zur geplanten Anbindung bzw. geplanten Systemtest fertig.</a:t>
            </a:r>
            <a:br>
              <a:rPr lang="de-DE" dirty="0"/>
            </a:br>
            <a:r>
              <a:rPr lang="de-DE" dirty="0"/>
              <a:t>Lösungsansatz:  Andere Aufgaben vorziehen bzw. beim Systemtest den Input der Prozesse simulieren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Pflanzen können nicht zum geplanten Zeitpunkt verwendet werden.</a:t>
            </a:r>
            <a:br>
              <a:rPr lang="de-DE" dirty="0"/>
            </a:br>
            <a:r>
              <a:rPr lang="de-DE" dirty="0"/>
              <a:t>Lösungsansatz: Kräuter aus anderer Quelle beziehen oder Test ohne Kräuter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161FD7-1F86-4894-9A4E-B3797FC91DD8}"/>
              </a:ext>
            </a:extLst>
          </p:cNvPr>
          <p:cNvSpPr/>
          <p:nvPr/>
        </p:nvSpPr>
        <p:spPr>
          <a:xfrm>
            <a:off x="621936" y="1596352"/>
            <a:ext cx="1121012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/>
              <a:t>Unsere Leistungen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Integration des ERP-Systems in Ihre Geschäftsprozesse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Auswahl des Lizenzmodells für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Hardware zur </a:t>
            </a:r>
            <a:r>
              <a:rPr lang="de-DE" sz="2200" dirty="0"/>
              <a:t>Automatisierung einiger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Mobile Anzeigegeräte für Produktions-Mitarbeiter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APP Interface mit nächsten Aufgabenschritten und Rückmeldefunktion für erledigte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Dashboard zur Überwachung verschiedener Sensorwerten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/>
              <a:t> </a:t>
            </a:r>
            <a:r>
              <a:rPr lang="de-DE" sz="2200" b="1" dirty="0"/>
              <a:t>∑  120 996€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Kostenplan</a:t>
            </a:r>
          </a:p>
        </p:txBody>
      </p:sp>
    </p:spTree>
    <p:extLst>
      <p:ext uri="{BB962C8B-B14F-4D97-AF65-F5344CB8AC3E}">
        <p14:creationId xmlns:p14="http://schemas.microsoft.com/office/powerpoint/2010/main" val="12973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Aufgrund der erhöhten Qualität und ist ein Wachstum Ihres Marktanteils anzunehmen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Ausfallsicherung, Braumeister kann sich auf Gesundwerden und Konzeption neuer Produkte konzentrieren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Monitoring, </a:t>
            </a:r>
            <a:r>
              <a:rPr lang="de-DE" sz="2400" dirty="0" err="1"/>
              <a:t>Predictive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831BD-6DE6-435E-BF5E-80E4650C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EAEE8-1549-496A-BD26-6B1FACF2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13EC1C-1F77-4B0D-88BA-20B13BE14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48392"/>
            <a:ext cx="9687098" cy="5811393"/>
          </a:xfrm>
          <a:prstGeom prst="rect">
            <a:avLst/>
          </a:prstGeom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2D1442AE-2010-446C-97D8-00CEBCBC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960916"/>
            <a:ext cx="345809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Brauprozess digitalisieren und optimieren, weil Kunde marktfähig bleiben möchte und der Prozess nur einem MA bekannt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F6F6B7F5-5DBF-4E8D-9403-83F900D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747" y="1057661"/>
            <a:ext cx="3286343" cy="5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Auftragsausschreibung der Firma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Plörr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-Bräu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2B2E-D30E-4767-99A9-DA055AF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92030"/>
            <a:ext cx="10058400" cy="1450757"/>
          </a:xfrm>
        </p:spPr>
        <p:txBody>
          <a:bodyPr anchor="t"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Canvas</a:t>
            </a: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A2DAF289-83FC-4176-BE4D-4C02F11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9" y="1151583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des Prozesses</a:t>
            </a:r>
          </a:p>
        </p:txBody>
      </p:sp>
      <p:sp>
        <p:nvSpPr>
          <p:cNvPr id="16" name="Textfeld 2">
            <a:extLst>
              <a:ext uri="{FF2B5EF4-FFF2-40B4-BE49-F238E27FC236}">
                <a16:creationId xmlns:a16="http://schemas.microsoft.com/office/drawing/2014/main" id="{8C0C29DE-6493-4615-8CB1-E8E28250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985" y="1907218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Pflanzenanbau</a:t>
            </a:r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4B6F8610-192A-4FDA-BE3E-FD41F865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578" y="1739532"/>
            <a:ext cx="1989512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48AAD35D-B5A5-46E2-9CA3-D08869B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3" y="1764370"/>
            <a:ext cx="4699506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Qualität sicherstellen bzw. steigern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Effizienz und dadurch Gewinn steigern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Fehlproduktion/Unregelmäßigkeiten vermieden</a:t>
            </a:r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8DF91AFD-4D6C-41C7-8029-C20064A5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2749750"/>
            <a:ext cx="280420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Brauprozessablauf standardisieren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technische Führung durch den Brauprozess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2E3871E8-4FF7-4316-88D7-7541E7C8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857" y="2732723"/>
            <a:ext cx="3951421" cy="14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Prozessablauf bekannt und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SPS fertig programmiert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 über MQTT erfolgreich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Anbindung der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Pflanzengruppe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9245E761-1BDE-4CF3-AC11-B709B09E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2" y="3824129"/>
            <a:ext cx="2776495" cy="9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Mitarbeiter nehmen Software nicht an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nur Braumeister kennt Ablauf</a:t>
            </a: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D6322EB9-FE51-4446-8407-F377894C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4914927"/>
            <a:ext cx="2776495" cy="7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ist krank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will nicht kooperieren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9F86E095-B669-496A-83BC-F8C5D549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5767898"/>
            <a:ext cx="3458093" cy="7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wird digital angezeigt,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Qualität ist mindestens gleichgeblieben.</a:t>
            </a:r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6CC3C457-D457-4841-9680-C929D56C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149" y="4213171"/>
            <a:ext cx="3701935" cy="12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Braumeister Prozess besprechen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des Prozesses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Server aufsetzen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anschließen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Aktoren installieren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Testlauf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EEBE0462-5848-4EC4-ABE3-61AB4D18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17" y="5751954"/>
            <a:ext cx="2743158" cy="4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kann nicht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dargestellt werden.</a:t>
            </a:r>
          </a:p>
        </p:txBody>
      </p:sp>
      <p:sp>
        <p:nvSpPr>
          <p:cNvPr id="26" name="Textfeld 2">
            <a:extLst>
              <a:ext uri="{FF2B5EF4-FFF2-40B4-BE49-F238E27FC236}">
                <a16:creationId xmlns:a16="http://schemas.microsoft.com/office/drawing/2014/main" id="{0E9E2175-0E1D-4244-9F7B-E10F57A7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2955925"/>
            <a:ext cx="120142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Braumeister</a:t>
            </a: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B2816A41-AD92-452C-AB92-32F26D1C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033" y="2955925"/>
            <a:ext cx="718588" cy="1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HAPB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81362BDF-BA2D-4132-9829-176D894C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4131682"/>
            <a:ext cx="1908235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Pflanzenanbau</a:t>
            </a:r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55BDF423-CC4D-4216-8082-0472DD90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8" y="5748129"/>
            <a:ext cx="18497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NodeRed, Gateway, SAP, MQTT, SPS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5" y="1941993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11" y="1654773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63" y="183337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6" y="5224712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CA52AF-5B6C-4A5D-8662-77E54984FE6C}"/>
              </a:ext>
            </a:extLst>
          </p:cNvPr>
          <p:cNvSpPr txBox="1"/>
          <p:nvPr/>
        </p:nvSpPr>
        <p:spPr>
          <a:xfrm>
            <a:off x="3698391" y="4843788"/>
            <a:ext cx="246150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EC8AFDE-9E84-449F-95A0-161A81E4346B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929143" y="3920738"/>
            <a:ext cx="1" cy="923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8640229-AA84-4626-9F5F-F51C2932984A}"/>
              </a:ext>
            </a:extLst>
          </p:cNvPr>
          <p:cNvSpPr txBox="1"/>
          <p:nvPr/>
        </p:nvSpPr>
        <p:spPr>
          <a:xfrm>
            <a:off x="6936012" y="5132551"/>
            <a:ext cx="23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Heizkessel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Rührgerät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CAEA7CD-492D-4352-9DC4-C01DA72B2335}"/>
              </a:ext>
            </a:extLst>
          </p:cNvPr>
          <p:cNvSpPr txBox="1"/>
          <p:nvPr/>
        </p:nvSpPr>
        <p:spPr>
          <a:xfrm>
            <a:off x="3810195" y="5201108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3476C8-15AD-4E5B-8207-2E3DC43DD9FF}"/>
              </a:ext>
            </a:extLst>
          </p:cNvPr>
          <p:cNvSpPr txBox="1"/>
          <p:nvPr/>
        </p:nvSpPr>
        <p:spPr>
          <a:xfrm>
            <a:off x="309972" y="4099846"/>
            <a:ext cx="2786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Datenbank Server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A3F74B7-7AB0-41FD-BFA0-D28377BBC24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703108" y="3566581"/>
            <a:ext cx="2050378" cy="53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49332093-DB0B-4077-B221-233E6E45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41" y="3957722"/>
            <a:ext cx="556201" cy="59454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C299C3B-78B9-4D97-8757-AB99907C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2" y="4513099"/>
            <a:ext cx="609127" cy="609127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9054F3DD-2D64-446D-A8DC-AD3E3CADC149}"/>
              </a:ext>
            </a:extLst>
          </p:cNvPr>
          <p:cNvSpPr txBox="1"/>
          <p:nvPr/>
        </p:nvSpPr>
        <p:spPr>
          <a:xfrm>
            <a:off x="518886" y="4817662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D6BBD8-B051-466B-9D1B-9C0021BE7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" y="1429789"/>
            <a:ext cx="12165685" cy="4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1E64C-3DEF-46CA-B0FE-5F32C5CE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6" y="847898"/>
            <a:ext cx="10299727" cy="5463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E0037B-699C-4055-87CD-324DF42A7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3" y="1163146"/>
            <a:ext cx="12031007" cy="51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Breitbild</PresentationFormat>
  <Paragraphs>221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Buisness Process Canvas</vt:lpstr>
      <vt:lpstr>Architektur</vt:lpstr>
      <vt:lpstr>BPMN Diagramm</vt:lpstr>
      <vt:lpstr>BPMN Diagramm</vt:lpstr>
      <vt:lpstr>BPMN Diagramm</vt:lpstr>
      <vt:lpstr>Work Breakdown Structure</vt:lpstr>
      <vt:lpstr>Zeitplan</vt:lpstr>
      <vt:lpstr>Gantt-Chart</vt:lpstr>
      <vt:lpstr>PowerPoint-Präsentation</vt:lpstr>
      <vt:lpstr>PowerPoint-Präsentation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44</cp:revision>
  <dcterms:created xsi:type="dcterms:W3CDTF">2019-11-03T17:22:21Z</dcterms:created>
  <dcterms:modified xsi:type="dcterms:W3CDTF">2019-11-07T12:19:15Z</dcterms:modified>
</cp:coreProperties>
</file>