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3" r:id="rId1"/>
  </p:sldMasterIdLst>
  <p:notesMasterIdLst>
    <p:notesMasterId r:id="rId60"/>
  </p:notesMasterIdLst>
  <p:handoutMasterIdLst>
    <p:handoutMasterId r:id="rId61"/>
  </p:handoutMasterIdLst>
  <p:sldIdLst>
    <p:sldId id="384" r:id="rId2"/>
    <p:sldId id="388" r:id="rId3"/>
    <p:sldId id="410" r:id="rId4"/>
    <p:sldId id="407" r:id="rId5"/>
    <p:sldId id="408" r:id="rId6"/>
    <p:sldId id="394" r:id="rId7"/>
    <p:sldId id="413" r:id="rId8"/>
    <p:sldId id="399" r:id="rId9"/>
    <p:sldId id="402" r:id="rId10"/>
    <p:sldId id="403" r:id="rId11"/>
    <p:sldId id="415" r:id="rId12"/>
    <p:sldId id="469" r:id="rId13"/>
    <p:sldId id="417" r:id="rId14"/>
    <p:sldId id="419" r:id="rId15"/>
    <p:sldId id="420" r:id="rId16"/>
    <p:sldId id="421" r:id="rId17"/>
    <p:sldId id="458" r:id="rId18"/>
    <p:sldId id="459" r:id="rId19"/>
    <p:sldId id="460" r:id="rId20"/>
    <p:sldId id="422" r:id="rId21"/>
    <p:sldId id="423" r:id="rId22"/>
    <p:sldId id="424" r:id="rId23"/>
    <p:sldId id="425" r:id="rId24"/>
    <p:sldId id="463" r:id="rId25"/>
    <p:sldId id="470" r:id="rId26"/>
    <p:sldId id="429" r:id="rId27"/>
    <p:sldId id="430" r:id="rId28"/>
    <p:sldId id="431" r:id="rId29"/>
    <p:sldId id="432" r:id="rId30"/>
    <p:sldId id="433" r:id="rId31"/>
    <p:sldId id="434" r:id="rId32"/>
    <p:sldId id="450" r:id="rId33"/>
    <p:sldId id="462" r:id="rId34"/>
    <p:sldId id="435" r:id="rId35"/>
    <p:sldId id="471" r:id="rId36"/>
    <p:sldId id="490" r:id="rId37"/>
    <p:sldId id="385" r:id="rId38"/>
    <p:sldId id="386" r:id="rId39"/>
    <p:sldId id="387" r:id="rId40"/>
    <p:sldId id="491" r:id="rId41"/>
    <p:sldId id="389" r:id="rId42"/>
    <p:sldId id="390" r:id="rId43"/>
    <p:sldId id="391" r:id="rId44"/>
    <p:sldId id="392" r:id="rId45"/>
    <p:sldId id="393" r:id="rId46"/>
    <p:sldId id="395" r:id="rId47"/>
    <p:sldId id="396" r:id="rId48"/>
    <p:sldId id="492" r:id="rId49"/>
    <p:sldId id="493" r:id="rId50"/>
    <p:sldId id="397" r:id="rId51"/>
    <p:sldId id="398" r:id="rId52"/>
    <p:sldId id="494" r:id="rId53"/>
    <p:sldId id="400" r:id="rId54"/>
    <p:sldId id="401" r:id="rId55"/>
    <p:sldId id="495" r:id="rId56"/>
    <p:sldId id="496" r:id="rId57"/>
    <p:sldId id="497" r:id="rId58"/>
    <p:sldId id="502" r:id="rId59"/>
  </p:sldIdLst>
  <p:sldSz cx="9144000" cy="5143500" type="screen16x9"/>
  <p:notesSz cx="6845300" cy="93964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DEF1DE"/>
    <a:srgbClr val="000099"/>
    <a:srgbClr val="0000CC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19" autoAdjust="0"/>
    <p:restoredTop sz="95788" autoAdjust="0"/>
  </p:normalViewPr>
  <p:slideViewPr>
    <p:cSldViewPr>
      <p:cViewPr varScale="1">
        <p:scale>
          <a:sx n="65" d="100"/>
          <a:sy n="65" d="100"/>
        </p:scale>
        <p:origin x="67" y="5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14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23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7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10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29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32076-AB54-DD42-AB81-EE05460AD3D3}" type="slidenum">
              <a:rPr lang="en-US"/>
              <a:pPr/>
              <a:t>34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676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8EF387A-3E9B-974F-BE09-FF3123AB2DEB}" type="slidenum">
              <a:rPr lang="en-US" sz="1200">
                <a:solidFill>
                  <a:srgbClr val="000000"/>
                </a:solidFill>
              </a:rPr>
              <a:pPr eaLnBrk="1" hangingPunct="1"/>
              <a:t>6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38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39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AF750-AC54-8649-86DE-2549480B55BA}" type="slidenum">
              <a:rPr lang="en-US"/>
              <a:pPr/>
              <a:t>40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D5933-64A4-6347-B6F5-7474C2DA1EC7}" type="slidenum">
              <a:rPr lang="en-US"/>
              <a:pPr/>
              <a:t>41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42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43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44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45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46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47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F7344F-82A5-1A4C-9ACB-C5F81039E319}" type="slidenum">
              <a:rPr lang="en-US">
                <a:ea typeface="ＭＳ Ｐゴシック" pitchFamily="-106" charset="-128"/>
                <a:cs typeface="ＭＳ Ｐゴシック" pitchFamily="-106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007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49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3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37D4-2F67-9A41-B61D-68722A521FD4}" type="slidenum">
              <a:rPr lang="en-US"/>
              <a:pPr/>
              <a:t>50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B35A-A25C-A94E-9FD5-654338FF1842}" type="slidenum">
              <a:rPr lang="en-US"/>
              <a:pPr/>
              <a:t>51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DB1FB-B553-8842-96AB-B949BC658A96}" type="slidenum">
              <a:rPr lang="en-US"/>
              <a:pPr/>
              <a:t>52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2B866-E83E-5A43-8CC5-7901D97D29F5}" type="slidenum">
              <a:rPr lang="en-US"/>
              <a:pPr/>
              <a:t>53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F4263-5B2E-CA40-9150-52BFC1C4104E}" type="slidenum">
              <a:rPr lang="en-US"/>
              <a:pPr/>
              <a:t>54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BB749-D528-AD4D-9574-3C4930FCBF69}" type="slidenum">
              <a:rPr lang="en-US"/>
              <a:pPr/>
              <a:t>55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5F8AA-3268-C048-AE98-290B11BD1BCF}" type="slidenum">
              <a:rPr lang="en-US"/>
              <a:pPr/>
              <a:t>56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A7D60-81B6-1445-80B8-DE5A6AFB51DE}" type="slidenum">
              <a:rPr lang="en-US"/>
              <a:pPr/>
              <a:t>57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F64D5B08-EA47-AC41-86A6-A2DCE0593D68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58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4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3142E8C-B3F4-CE44-AB38-F03AE219B10F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BB3285A8-A1B7-5A42-9EFD-7ACD5E0D5765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13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E74C7FEE-6B48-4643-BCFB-F13B0E13E1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5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A8D9-15F1-AF4D-8149-0C26EB27AC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3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BED9-9427-674C-8047-314E304C8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4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25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9C2BDC8F-D922-0A4E-AAA0-9C7D97FF3D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A63A-31A1-2C4C-95AA-A445DBCAB1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66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68C3-6089-F349-9232-42643877B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86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101-16EA-C942-850C-355264FDE9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01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E5E2-1321-4548-96C8-615581C5A8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9988-E849-C549-AA67-252EA40F09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57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82B1-C6D6-A945-BB8B-B7B1B1247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7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1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02" r:id="rId12"/>
    <p:sldLayoutId id="2147483709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2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02386" y="1657350"/>
            <a:ext cx="7167564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Introduction to NLP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What is Natural </a:t>
            </a:r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Language Processing?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7201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progress on this problem…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task is difficult!  What tools do we need?</a:t>
            </a:r>
          </a:p>
          <a:p>
            <a:pPr lvl="1"/>
            <a:r>
              <a:rPr lang="en-US" dirty="0"/>
              <a:t>Knowledge about language</a:t>
            </a:r>
          </a:p>
          <a:p>
            <a:pPr lvl="1"/>
            <a:r>
              <a:rPr lang="en-US" dirty="0"/>
              <a:t>Knowledge about the world</a:t>
            </a:r>
          </a:p>
          <a:p>
            <a:pPr lvl="1"/>
            <a:r>
              <a:rPr lang="en-US" dirty="0"/>
              <a:t>A way to combine knowledge sources</a:t>
            </a:r>
          </a:p>
          <a:p>
            <a:r>
              <a:rPr lang="en-US" dirty="0"/>
              <a:t>How we generally do this:</a:t>
            </a:r>
            <a:endParaRPr lang="en-US" altLang="ja-JP" dirty="0"/>
          </a:p>
          <a:p>
            <a:pPr lvl="1"/>
            <a:r>
              <a:rPr lang="en-US" dirty="0"/>
              <a:t>probabilistic models built from language data</a:t>
            </a:r>
          </a:p>
          <a:p>
            <a:pPr lvl="2"/>
            <a:r>
              <a:rPr lang="en-US" dirty="0"/>
              <a:t>P(“</a:t>
            </a:r>
            <a:r>
              <a:rPr lang="en-US" altLang="ja-JP" dirty="0" err="1"/>
              <a:t>maison</a:t>
            </a:r>
            <a:r>
              <a:rPr lang="en-US" altLang="ja-JP" dirty="0"/>
              <a:t>” </a:t>
            </a:r>
            <a:r>
              <a:rPr lang="en-US" altLang="ja-JP" dirty="0">
                <a:sym typeface="Symbol" charset="0"/>
              </a:rPr>
              <a:t> “house”)   </a:t>
            </a:r>
            <a:r>
              <a:rPr lang="en-US" altLang="ja-JP" dirty="0">
                <a:solidFill>
                  <a:srgbClr val="008000"/>
                </a:solidFill>
                <a:sym typeface="Symbol" charset="0"/>
              </a:rPr>
              <a:t>high</a:t>
            </a:r>
          </a:p>
          <a:p>
            <a:pPr lvl="2"/>
            <a:r>
              <a:rPr lang="en-US" dirty="0">
                <a:sym typeface="Symbol" charset="0"/>
              </a:rPr>
              <a:t>P(“</a:t>
            </a:r>
            <a:r>
              <a:rPr lang="en-US" altLang="ja-JP" dirty="0" err="1">
                <a:sym typeface="Symbol" charset="0"/>
              </a:rPr>
              <a:t>L’avocat</a:t>
            </a:r>
            <a:r>
              <a:rPr lang="en-US" altLang="ja-JP" dirty="0">
                <a:sym typeface="Symbol" charset="0"/>
              </a:rPr>
              <a:t> </a:t>
            </a:r>
            <a:r>
              <a:rPr lang="en-US" altLang="ja-JP" dirty="0" err="1">
                <a:sym typeface="Symbol" charset="0"/>
              </a:rPr>
              <a:t>général</a:t>
            </a:r>
            <a:r>
              <a:rPr lang="en-US" altLang="ja-JP" dirty="0">
                <a:sym typeface="Symbol" charset="0"/>
              </a:rPr>
              <a:t>”  “the general avocado”)   </a:t>
            </a:r>
            <a:r>
              <a:rPr lang="en-US" altLang="ja-JP" dirty="0">
                <a:solidFill>
                  <a:srgbClr val="008000"/>
                </a:solidFill>
                <a:sym typeface="Symbol" charset="0"/>
              </a:rPr>
              <a:t>low</a:t>
            </a:r>
            <a:endParaRPr lang="en-US" altLang="ja-JP" dirty="0">
              <a:solidFill>
                <a:srgbClr val="008000"/>
              </a:solidFill>
            </a:endParaRPr>
          </a:p>
          <a:p>
            <a:pPr lvl="1"/>
            <a:r>
              <a:rPr lang="en-US" dirty="0"/>
              <a:t>Luckily, rough text features can often do half the job</a:t>
            </a:r>
            <a:r>
              <a:rPr lang="en-US" altLang="ja-JP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9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352550"/>
            <a:ext cx="7548564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Introduction to NLP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What is Natural </a:t>
            </a:r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Language Processing?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141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02386" y="1352550"/>
            <a:ext cx="7660578" cy="13716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279567976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19150"/>
            <a:ext cx="7772400" cy="857250"/>
          </a:xfrm>
        </p:spPr>
        <p:txBody>
          <a:bodyPr/>
          <a:lstStyle/>
          <a:p>
            <a:r>
              <a:rPr lang="en-US" dirty="0"/>
              <a:t>Text Normalization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73786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Every NLP task needs to do text normalization: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Segmenting/tokenizing words in running text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Normalizing word formats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Segmenting sentences in running text</a:t>
            </a:r>
            <a:endParaRPr lang="en-US" sz="3200" b="1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679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words?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 do uh main- mainly business data processing</a:t>
            </a:r>
          </a:p>
          <a:p>
            <a:pPr lvl="1"/>
            <a:r>
              <a:rPr lang="en-US" sz="2400" dirty="0"/>
              <a:t>Fragments, filled pauses</a:t>
            </a:r>
          </a:p>
          <a:p>
            <a:r>
              <a:rPr lang="en-US" sz="2800" dirty="0"/>
              <a:t>Seuss’s </a:t>
            </a:r>
            <a:r>
              <a:rPr lang="en-US" sz="2800" dirty="0">
                <a:solidFill>
                  <a:srgbClr val="FF0000"/>
                </a:solidFill>
              </a:rPr>
              <a:t>cat </a:t>
            </a:r>
            <a:r>
              <a:rPr lang="en-US" sz="2800" dirty="0"/>
              <a:t>in the hat is different from other</a:t>
            </a:r>
            <a:r>
              <a:rPr lang="en-US" sz="2800" dirty="0">
                <a:solidFill>
                  <a:srgbClr val="FF0000"/>
                </a:solidFill>
              </a:rPr>
              <a:t> cats! </a:t>
            </a:r>
            <a:endParaRPr lang="en-US" sz="2800" dirty="0"/>
          </a:p>
          <a:p>
            <a:pPr lvl="1"/>
            <a:r>
              <a:rPr lang="en-US" sz="2400" b="1" dirty="0"/>
              <a:t>Lemma</a:t>
            </a:r>
            <a:r>
              <a:rPr lang="en-US" sz="2400" dirty="0"/>
              <a:t>: same stem, part of speech, rough word sense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same lemma</a:t>
            </a:r>
          </a:p>
          <a:p>
            <a:pPr lvl="1"/>
            <a:r>
              <a:rPr lang="en-US" sz="2400" b="1" dirty="0" err="1"/>
              <a:t>Wordform</a:t>
            </a:r>
            <a:r>
              <a:rPr lang="en-US" sz="2400" dirty="0"/>
              <a:t>: the full inflected surface form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different </a:t>
            </a:r>
            <a:r>
              <a:rPr lang="en-US" sz="2000" dirty="0" err="1"/>
              <a:t>wordforms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9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4450"/>
            <a:ext cx="85344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they lay back on the San Francisco grass and looked at the stars and their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Type</a:t>
            </a:r>
            <a:r>
              <a:rPr lang="en-US" dirty="0">
                <a:solidFill>
                  <a:srgbClr val="000000"/>
                </a:solidFill>
              </a:rPr>
              <a:t>: an element of the vocabulary.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Token</a:t>
            </a:r>
            <a:r>
              <a:rPr lang="en-US" dirty="0">
                <a:solidFill>
                  <a:srgbClr val="000000"/>
                </a:solidFill>
              </a:rPr>
              <a:t>: an instance of that type in running text.</a:t>
            </a:r>
          </a:p>
          <a:p>
            <a:r>
              <a:rPr lang="en-US" dirty="0"/>
              <a:t>How many?</a:t>
            </a:r>
          </a:p>
          <a:p>
            <a:pPr lvl="1"/>
            <a:r>
              <a:rPr lang="en-US" dirty="0"/>
              <a:t>15 tokens (or 14)</a:t>
            </a:r>
          </a:p>
          <a:p>
            <a:pPr lvl="1"/>
            <a:r>
              <a:rPr lang="en-US" dirty="0"/>
              <a:t>13 types (or 12) (or 11?)</a:t>
            </a:r>
          </a:p>
        </p:txBody>
      </p:sp>
    </p:spTree>
    <p:extLst>
      <p:ext uri="{BB962C8B-B14F-4D97-AF65-F5344CB8AC3E}">
        <p14:creationId xmlns:p14="http://schemas.microsoft.com/office/powerpoint/2010/main" val="37752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75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N</a:t>
            </a:r>
            <a:r>
              <a:rPr lang="en-US" dirty="0"/>
              <a:t> = number of tokens</a:t>
            </a:r>
          </a:p>
          <a:p>
            <a:pPr marL="0" indent="0">
              <a:buNone/>
            </a:pPr>
            <a:r>
              <a:rPr lang="en-US" b="1" i="1" dirty="0"/>
              <a:t>V</a:t>
            </a:r>
            <a:r>
              <a:rPr lang="en-US" dirty="0"/>
              <a:t> = vocabulary = set of types</a:t>
            </a:r>
          </a:p>
          <a:p>
            <a:pPr marL="457200" lvl="1" indent="0">
              <a:buNone/>
            </a:pPr>
            <a:r>
              <a:rPr lang="en-US" sz="1800" dirty="0"/>
              <a:t>|</a:t>
            </a:r>
            <a:r>
              <a:rPr lang="en-US" sz="1800" i="1" dirty="0"/>
              <a:t>V</a:t>
            </a:r>
            <a:r>
              <a:rPr lang="en-US" sz="1800" dirty="0"/>
              <a:t>|</a:t>
            </a:r>
            <a:r>
              <a:rPr lang="en-US" sz="1800" i="1" dirty="0"/>
              <a:t> </a:t>
            </a:r>
            <a:r>
              <a:rPr lang="en-US" sz="1800" dirty="0"/>
              <a:t>is the size of the vocabulary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2952750"/>
          <a:ext cx="70104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Tokens 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 = |V|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Switchboard phone</a:t>
                      </a:r>
                      <a:r>
                        <a:rPr lang="en-US" baseline="0" dirty="0"/>
                        <a:t> conversations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N-grams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trillion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1657350"/>
            <a:ext cx="43201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Church and Gale (1990)</a:t>
            </a:r>
            <a:r>
              <a:rPr lang="en-US" dirty="0">
                <a:latin typeface="Calibri"/>
                <a:cs typeface="Calibri"/>
              </a:rPr>
              <a:t>: |V| &gt; O(N</a:t>
            </a:r>
            <a:r>
              <a:rPr lang="en-US" baseline="30000" dirty="0">
                <a:latin typeface="Calibri"/>
                <a:cs typeface="Calibri"/>
              </a:rPr>
              <a:t>½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3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Tokenization in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(Inspired by Ken Church’s UNIX for Poets.)</a:t>
            </a:r>
          </a:p>
          <a:p>
            <a:r>
              <a:rPr lang="en-US" dirty="0"/>
              <a:t>Given a text file, output the word tokens and their frequencies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’\n’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     | </a:t>
            </a:r>
            <a:r>
              <a:rPr lang="en-US" sz="2000" dirty="0">
                <a:latin typeface="Courier"/>
                <a:cs typeface="Courier"/>
              </a:rPr>
              <a:t>sort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| </a:t>
            </a:r>
            <a:r>
              <a:rPr lang="en-US" sz="2000" dirty="0" err="1">
                <a:latin typeface="Courier"/>
                <a:cs typeface="Courier"/>
              </a:rPr>
              <a:t>uniq</a:t>
            </a:r>
            <a:r>
              <a:rPr lang="en-US" sz="2000" dirty="0">
                <a:latin typeface="Courier"/>
                <a:cs typeface="Courier"/>
              </a:rPr>
              <a:t> –c 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1945 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72 AARON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19 ABBESS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5 ABBOT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... ...</a:t>
            </a:r>
          </a:p>
          <a:p>
            <a:pPr marL="0" indent="0">
              <a:buNone/>
            </a:pPr>
            <a:r>
              <a:rPr lang="it-IT" sz="1200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543062"/>
            <a:ext cx="11543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25 Aaron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6 Abate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1 </a:t>
            </a:r>
            <a:r>
              <a:rPr lang="it-IT" sz="1400" dirty="0" err="1">
                <a:latin typeface="Courier"/>
                <a:cs typeface="Courier"/>
              </a:rPr>
              <a:t>Abates</a:t>
            </a:r>
            <a:endParaRPr lang="it-IT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5 </a:t>
            </a:r>
            <a:r>
              <a:rPr lang="it-IT" sz="1400" dirty="0" err="1">
                <a:latin typeface="Courier"/>
                <a:cs typeface="Courier"/>
              </a:rPr>
              <a:t>Abbess</a:t>
            </a:r>
            <a:endParaRPr lang="it-IT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6 Abbey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3 Abbot</a:t>
            </a:r>
            <a:endParaRPr lang="en-US" sz="1400" dirty="0">
              <a:latin typeface="+mn-lt"/>
            </a:endParaRPr>
          </a:p>
          <a:p>
            <a:pPr marL="0" indent="0">
              <a:buNone/>
            </a:pPr>
            <a:r>
              <a:rPr lang="en-US" sz="1400" dirty="0">
                <a:latin typeface="+mn-lt"/>
                <a:cs typeface="Courier"/>
              </a:rPr>
              <a:t>....   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1956816"/>
            <a:ext cx="34290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Change all non-alpha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to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 newlines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91200" y="2375252"/>
            <a:ext cx="27432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Sort in alphabetical order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71535" y="2784470"/>
            <a:ext cx="29718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Merge and count each type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6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step: tokenizing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’\n’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| </a:t>
            </a:r>
            <a:r>
              <a:rPr lang="fr-FR" sz="2000" dirty="0" err="1">
                <a:latin typeface="Courier"/>
                <a:cs typeface="Courier"/>
              </a:rPr>
              <a:t>head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THE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SONNETS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by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William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Shakespeare</a:t>
            </a: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From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fairest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creatures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W</a:t>
            </a:r>
            <a:r>
              <a:rPr lang="fr-FR" sz="1400" dirty="0">
                <a:latin typeface="Courier"/>
                <a:cs typeface="Courier"/>
              </a:rPr>
              <a:t>e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...</a:t>
            </a:r>
            <a:r>
              <a:rPr lang="it-IT" sz="1000" dirty="0">
                <a:latin typeface="Courier"/>
                <a:cs typeface="Courier"/>
              </a:rPr>
              <a:t> </a:t>
            </a:r>
            <a:r>
              <a:rPr lang="en-US" sz="1000" dirty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8748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step: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’\n’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| sort | </a:t>
            </a:r>
            <a:r>
              <a:rPr lang="fr-FR" sz="2000" dirty="0" err="1">
                <a:latin typeface="Courier"/>
                <a:cs typeface="Courier"/>
              </a:rPr>
              <a:t>head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...</a:t>
            </a:r>
            <a:r>
              <a:rPr lang="en-US" sz="1000" dirty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596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Answering: IBM’s Watson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534400" cy="3333750"/>
          </a:xfrm>
        </p:spPr>
        <p:txBody>
          <a:bodyPr/>
          <a:lstStyle/>
          <a:p>
            <a:r>
              <a:rPr lang="en-US" dirty="0"/>
              <a:t>Won Jeopardy on February 16, 2011!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809-17FD-2840-9239-CDF5B11C5F8C}" type="slidenum">
              <a:rPr lang="en-US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1000" y="2038350"/>
            <a:ext cx="5257800" cy="2008598"/>
          </a:xfrm>
          <a:prstGeom prst="rect">
            <a:avLst/>
          </a:prstGeom>
          <a:solidFill>
            <a:srgbClr val="0000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WILLIAM WILKINSON’S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“AN ACCOUNT OF THE PRINCIPALITIES OF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WALLACHIA AND MOLDOVIA”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INSPIRED THIS AUTHOR’S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MOST FAMOUS NOVEL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2795885"/>
            <a:ext cx="172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Bram Stoker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943600" y="2800350"/>
            <a:ext cx="11430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 </a:t>
            </a:r>
            <a:r>
              <a:rPr lang="en-US" sz="2000" i="1" dirty="0">
                <a:latin typeface="Calibri"/>
                <a:cs typeface="Calibri"/>
                <a:sym typeface="Symbol" charset="2"/>
              </a:rPr>
              <a:t>?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what’re, I’m, isn’t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What are,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       Hewlett Packard </a:t>
            </a:r>
            <a:r>
              <a:rPr lang="en-US" sz="2000" dirty="0">
                <a:cs typeface="Calibri"/>
                <a:sym typeface="Symbol" charset="2"/>
              </a:rPr>
              <a:t>?</a:t>
            </a:r>
            <a:endParaRPr lang="en-US" sz="2000" dirty="0">
              <a:latin typeface="Courier"/>
              <a:cs typeface="Courier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state-of-the-art       state of the art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  lower-case lowercase lower case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  </a:t>
            </a:r>
            <a:r>
              <a:rPr lang="en-US" sz="2200" dirty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9644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000" b="1" i="1" dirty="0" err="1">
                <a:sym typeface="Symbol" charset="2"/>
              </a:rPr>
              <a:t>Lebensversicherungsgesellschaftsangestellter</a:t>
            </a:r>
            <a:endParaRPr lang="en-US" sz="2000" b="1" i="1" dirty="0">
              <a:sym typeface="Symbol" charset="2"/>
            </a:endParaRPr>
          </a:p>
          <a:p>
            <a:pPr lvl="1" eaLnBrk="1" hangingPunct="1"/>
            <a:r>
              <a:rPr lang="en-US" sz="2000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000" dirty="0">
                <a:sym typeface="Symbol" charset="2"/>
              </a:rPr>
              <a:t>German information retrieval needs </a:t>
            </a:r>
            <a:r>
              <a:rPr lang="en-US" sz="2000" b="1" dirty="0">
                <a:sym typeface="Symbol" charset="2"/>
              </a:rPr>
              <a:t>compound splitter</a:t>
            </a:r>
            <a:endParaRPr lang="en-US" sz="20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001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14350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485900"/>
            <a:ext cx="8610600" cy="43434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    lives in       US       southeastern     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381000" y="3638550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 dirty="0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 dirty="0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 dirty="0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 dirty="0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1676401" y="4229100"/>
            <a:ext cx="5435600" cy="400050"/>
            <a:chOff x="422" y="3792"/>
            <a:chExt cx="3424" cy="336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703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3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914400" y="3600005"/>
            <a:ext cx="1447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1638300" y="4061670"/>
            <a:ext cx="611189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47244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3944146" y="4061670"/>
            <a:ext cx="1046954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52578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5486402" y="4061670"/>
            <a:ext cx="38098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6934200" y="3569643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6658771" y="4031308"/>
            <a:ext cx="389729" cy="1977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062038" y="4629150"/>
            <a:ext cx="6202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274567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 in 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b="1" dirty="0"/>
              <a:t>Word Segmentation</a:t>
            </a:r>
          </a:p>
          <a:p>
            <a:r>
              <a:rPr lang="en-US" dirty="0"/>
              <a:t>Chinese words are composed 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baseline segmentation algorithm: </a:t>
            </a:r>
          </a:p>
          <a:p>
            <a:pPr lvl="1"/>
            <a:r>
              <a:rPr lang="en-US" dirty="0"/>
              <a:t>Maximum Matching  (also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62727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02386" y="1352550"/>
            <a:ext cx="7660578" cy="13716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178376966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Word Normalization and Stemming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02386" y="1352550"/>
            <a:ext cx="7660578" cy="13716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361665217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Need to “normalize” terms </a:t>
            </a:r>
          </a:p>
          <a:p>
            <a:pPr lvl="1" eaLnBrk="1" hangingPunct="1"/>
            <a:r>
              <a:rPr lang="en-US" dirty="0">
                <a:sym typeface="Symbol" charset="2"/>
              </a:rPr>
              <a:t>Information Retrieval: indexed text &amp; query terms must have same form.</a:t>
            </a:r>
          </a:p>
          <a:p>
            <a:pPr lvl="2" eaLnBrk="1" hangingPunct="1"/>
            <a:r>
              <a:rPr lang="en-US" sz="1800" dirty="0">
                <a:sym typeface="Symbol" charset="2"/>
              </a:rPr>
              <a:t>We want to match </a:t>
            </a:r>
            <a:r>
              <a:rPr lang="en-US" sz="1800" b="1" i="1" dirty="0">
                <a:sym typeface="Symbol" charset="2"/>
              </a:rPr>
              <a:t>U.S.A.</a:t>
            </a:r>
            <a:r>
              <a:rPr lang="en-US" sz="1800" dirty="0">
                <a:sym typeface="Symbol" charset="2"/>
              </a:rPr>
              <a:t> and </a:t>
            </a:r>
            <a:r>
              <a:rPr lang="en-US" sz="1800" b="1" i="1" dirty="0">
                <a:sym typeface="Symbol" charset="2"/>
              </a:rPr>
              <a:t>USA</a:t>
            </a:r>
            <a:endParaRPr lang="en-US" sz="1800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We implicitly define equivalence classes of terms</a:t>
            </a:r>
          </a:p>
          <a:p>
            <a:pPr lvl="1" eaLnBrk="1" hangingPunct="1"/>
            <a:r>
              <a:rPr lang="en-US" dirty="0">
                <a:sym typeface="Symbol" charset="2"/>
              </a:rPr>
              <a:t>e.g., deleting periods in a term</a:t>
            </a:r>
          </a:p>
          <a:p>
            <a:pPr eaLnBrk="1" hangingPunct="1"/>
            <a:r>
              <a:rPr lang="en-US" dirty="0">
                <a:sym typeface="Symbol" charset="2"/>
              </a:rPr>
              <a:t>Alternative: asymmetric expansion: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window, windows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Windows, windows, window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</a:t>
            </a:r>
          </a:p>
          <a:p>
            <a:pPr eaLnBrk="1" hangingPunct="1"/>
            <a:r>
              <a:rPr lang="en-US" dirty="0">
                <a:sym typeface="Symbol" charset="2"/>
              </a:rPr>
              <a:t>Potentially more powerful, but less efficient</a:t>
            </a:r>
          </a:p>
          <a:p>
            <a:pPr lvl="1" eaLnBrk="1" hangingPunct="1"/>
            <a:endParaRPr lang="en-US" sz="1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1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/>
              <a:t>Applications like IR: reduce all letters to lower case</a:t>
            </a:r>
          </a:p>
          <a:p>
            <a:pPr lvl="1" eaLnBrk="1" hangingPunct="1"/>
            <a:r>
              <a:rPr lang="en-US" sz="2400" dirty="0"/>
              <a:t>Since users tend to use lower case</a:t>
            </a:r>
          </a:p>
          <a:p>
            <a:pPr lvl="1" eaLnBrk="1" hangingPunct="1"/>
            <a:r>
              <a:rPr lang="en-US" sz="2400" dirty="0"/>
              <a:t>Possible exception: upper case in mid-sentence?</a:t>
            </a:r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</a:p>
          <a:p>
            <a:r>
              <a:rPr lang="en-US" sz="2800" dirty="0"/>
              <a:t>For sentiment analysis, MT, Information extraction</a:t>
            </a:r>
          </a:p>
          <a:p>
            <a:pPr lvl="1"/>
            <a:r>
              <a:rPr lang="en-US" sz="2400" dirty="0"/>
              <a:t>Case is helpful (</a:t>
            </a:r>
            <a:r>
              <a:rPr lang="en-US" sz="2400" b="1" i="1" dirty="0"/>
              <a:t>US</a:t>
            </a:r>
            <a:r>
              <a:rPr lang="en-US" sz="2400" dirty="0"/>
              <a:t> versus </a:t>
            </a:r>
            <a:r>
              <a:rPr lang="en-US" sz="2400" b="1" i="1" dirty="0"/>
              <a:t>us </a:t>
            </a:r>
            <a:r>
              <a:rPr lang="en-US" sz="2400" dirty="0"/>
              <a:t>is important)</a:t>
            </a:r>
          </a:p>
        </p:txBody>
      </p:sp>
    </p:spTree>
    <p:extLst>
      <p:ext uri="{BB962C8B-B14F-4D97-AF65-F5344CB8AC3E}">
        <p14:creationId xmlns:p14="http://schemas.microsoft.com/office/powerpoint/2010/main" val="38916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inflections or variant forms to base form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am,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Lemmatization: have to find correct dictionary headword form</a:t>
            </a:r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Spanish </a:t>
            </a:r>
            <a:r>
              <a:rPr lang="en-US" dirty="0" err="1">
                <a:solidFill>
                  <a:srgbClr val="A50021"/>
                </a:solidFill>
              </a:rPr>
              <a:t>quiero</a:t>
            </a:r>
            <a:r>
              <a:rPr lang="en-US" dirty="0"/>
              <a:t> (‘I want’), </a:t>
            </a:r>
            <a:r>
              <a:rPr lang="en-US" dirty="0" err="1">
                <a:solidFill>
                  <a:srgbClr val="A50021"/>
                </a:solidFill>
              </a:rPr>
              <a:t>quieres</a:t>
            </a:r>
            <a:r>
              <a:rPr lang="en-US" dirty="0"/>
              <a:t> (‘you want’) same lemma as </a:t>
            </a:r>
            <a:r>
              <a:rPr lang="en-US" dirty="0" err="1">
                <a:solidFill>
                  <a:srgbClr val="A50021"/>
                </a:solidFill>
              </a:rPr>
              <a:t>querer</a:t>
            </a:r>
            <a:r>
              <a:rPr lang="en-US" dirty="0"/>
              <a:t> ‘want’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Morphemes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The small meaningful units that make up words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Stems</a:t>
            </a:r>
            <a:r>
              <a:rPr lang="en-US" sz="2400" dirty="0"/>
              <a:t>: The core meaning-bearing units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Affixes</a:t>
            </a:r>
            <a:r>
              <a:rPr lang="en-US" sz="2400" dirty="0"/>
              <a:t>: Bits and pieces that adhere to stems</a:t>
            </a:r>
          </a:p>
          <a:p>
            <a:pPr lvl="2"/>
            <a:r>
              <a:rPr lang="en-US" sz="2400" dirty="0"/>
              <a:t>Often with grammatical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12265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Subject: </a:t>
            </a:r>
            <a:r>
              <a:rPr lang="en-US" b="1" dirty="0"/>
              <a:t>meeting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Date: </a:t>
            </a:r>
            <a:r>
              <a:rPr lang="en-US" dirty="0"/>
              <a:t>January 15, 2016</a:t>
            </a:r>
          </a:p>
          <a:p>
            <a:pPr marL="0" indent="0" algn="ctr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To: </a:t>
            </a:r>
            <a:r>
              <a:rPr lang="en-US" dirty="0"/>
              <a:t>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 </a:t>
            </a:r>
            <a:r>
              <a:rPr lang="en-US" dirty="0" err="1"/>
              <a:t>Sr</a:t>
            </a:r>
            <a:r>
              <a:rPr lang="en-US" dirty="0"/>
              <a:t>, we’ve now scheduled the meeting.</a:t>
            </a:r>
          </a:p>
          <a:p>
            <a:pPr marL="0" indent="0">
              <a:buNone/>
            </a:pPr>
            <a:r>
              <a:rPr lang="en-US" dirty="0"/>
              <a:t>It will be in Office 101 tomorrow from 10:00-11:30.</a:t>
            </a:r>
          </a:p>
          <a:p>
            <a:pPr marL="0" indent="0">
              <a:buNone/>
            </a:pPr>
            <a:r>
              <a:rPr lang="en-US" dirty="0"/>
              <a:t>-Chris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0" y="2724150"/>
            <a:ext cx="8534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1905000" y="3105151"/>
            <a:ext cx="3505200" cy="457200"/>
          </a:xfrm>
          <a:prstGeom prst="rect">
            <a:avLst/>
          </a:prstGeom>
          <a:noFill/>
          <a:ln w="9525" cap="flat" cmpd="sng" algn="ctr">
            <a:solidFill>
              <a:srgbClr val="3366FF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9" name="Action Button: Forward or Next 8">
            <a:hlinkClick r:id="" action="ppaction://hlinkshowjump?jump=nextslide" highlightClick="1"/>
          </p:cNvPr>
          <p:cNvSpPr/>
          <p:nvPr/>
        </p:nvSpPr>
        <p:spPr bwMode="auto">
          <a:xfrm rot="5400000">
            <a:off x="5486400" y="3361945"/>
            <a:ext cx="304800" cy="304800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81200" y="3590545"/>
            <a:ext cx="4495800" cy="533400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905000" y="3666745"/>
            <a:ext cx="4495800" cy="381000"/>
          </a:xfrm>
          <a:prstGeom prst="rect">
            <a:avLst/>
          </a:prstGeom>
          <a:solidFill>
            <a:srgbClr val="0000CC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Lucida Sans" pitchFamily="-65" charset="0"/>
              </a:rPr>
              <a:t> Create new Calendar entry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410200" y="590550"/>
            <a:ext cx="3733800" cy="22098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Event:  </a:t>
            </a:r>
            <a:r>
              <a:rPr lang="en-US" dirty="0">
                <a:latin typeface="Lucida Sans" pitchFamily="-65" charset="0"/>
              </a:rPr>
              <a:t>Meeting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Lucida Sans" pitchFamily="-65" charset="0"/>
              </a:rPr>
              <a:t>Date: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Lucida Sans" pitchFamily="-65" charset="0"/>
              </a:rPr>
              <a:t>Jan-16-2016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Start</a:t>
            </a:r>
            <a:r>
              <a:rPr lang="en-US" dirty="0">
                <a:solidFill>
                  <a:srgbClr val="7F7F7F"/>
                </a:solidFill>
                <a:latin typeface="Lucida Sans" pitchFamily="-65" charset="0"/>
              </a:rPr>
              <a:t>:</a:t>
            </a:r>
            <a:r>
              <a:rPr lang="en-US" dirty="0">
                <a:latin typeface="Lucida Sans" pitchFamily="-65" charset="0"/>
              </a:rPr>
              <a:t>   10:00am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Lucida Sans" pitchFamily="-65" charset="0"/>
              </a:rPr>
              <a:t>End: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Lucida Sans" pitchFamily="-65" charset="0"/>
              </a:rPr>
              <a:t>    </a:t>
            </a:r>
            <a:r>
              <a:rPr kumimoji="0" lang="en-US" sz="2400" b="0" i="0" u="none" strike="noStrike" cap="none" normalizeH="0" dirty="0">
                <a:ln>
                  <a:noFill/>
                </a:ln>
                <a:effectLst/>
                <a:latin typeface="Lucida Sans" pitchFamily="-65" charset="0"/>
              </a:rPr>
              <a:t>11:30am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Where</a:t>
            </a:r>
            <a:r>
              <a:rPr lang="en-US" baseline="0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 </a:t>
            </a:r>
            <a:r>
              <a:rPr lang="en-US" dirty="0">
                <a:latin typeface="Lucida Sans" pitchFamily="-65" charset="0"/>
              </a:rPr>
              <a:t>Office 101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0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stems in information retrieval</a:t>
            </a:r>
          </a:p>
          <a:p>
            <a:pPr eaLnBrk="1" hangingPunct="1"/>
            <a:r>
              <a:rPr lang="en-US" i="1" dirty="0"/>
              <a:t>Stemming</a:t>
            </a:r>
            <a:r>
              <a:rPr lang="en-US" dirty="0"/>
              <a:t> is crude chopping of affixes</a:t>
            </a:r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25372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331276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6" y="342900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3829051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Porter’s algorithm</a:t>
            </a:r>
            <a:br>
              <a:rPr lang="en-US" dirty="0"/>
            </a:br>
            <a:r>
              <a:rPr lang="en-US" dirty="0"/>
              <a:t>The most common English stemmer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447800"/>
            <a:ext cx="4876800" cy="33337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  Step 1a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sses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ies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428750"/>
            <a:ext cx="4876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ational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izer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8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morphology in a corpus</a:t>
            </a:r>
            <a:br>
              <a:rPr lang="en-US" dirty="0"/>
            </a:br>
            <a:r>
              <a:rPr lang="en-US" dirty="0"/>
              <a:t>Why only strip –</a:t>
            </a:r>
            <a:r>
              <a:rPr lang="en-US" dirty="0" err="1"/>
              <a:t>ing</a:t>
            </a:r>
            <a:r>
              <a:rPr lang="en-US" dirty="0"/>
              <a:t> if there is a vowel?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950"/>
            <a:ext cx="8077200" cy="762000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28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28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28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2800" dirty="0" err="1">
                <a:sym typeface="Symbol" charset="2"/>
              </a:rPr>
              <a:t>ø</a:t>
            </a:r>
            <a:r>
              <a:rPr lang="en-US" sz="2800" dirty="0">
                <a:sym typeface="Symbol" charset="2"/>
              </a:rPr>
              <a:t> 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morphology in a corpus</a:t>
            </a:r>
            <a:br>
              <a:rPr lang="en-US" dirty="0"/>
            </a:br>
            <a:r>
              <a:rPr lang="en-US" dirty="0"/>
              <a:t>Why only strip –</a:t>
            </a:r>
            <a:r>
              <a:rPr lang="en-US" dirty="0" err="1"/>
              <a:t>ing</a:t>
            </a:r>
            <a:r>
              <a:rPr lang="en-US" dirty="0"/>
              <a:t> if there is a vowel?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999" y="2266950"/>
            <a:ext cx="910800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sc</a:t>
            </a:r>
            <a:r>
              <a:rPr lang="en-US" sz="1400" dirty="0">
                <a:latin typeface="Courier"/>
                <a:cs typeface="Courier"/>
              </a:rPr>
              <a:t> 'A-</a:t>
            </a:r>
            <a:r>
              <a:rPr lang="en-US" sz="1400" dirty="0" err="1">
                <a:latin typeface="Courier"/>
                <a:cs typeface="Courier"/>
              </a:rPr>
              <a:t>Za</a:t>
            </a:r>
            <a:r>
              <a:rPr lang="en-US" sz="1400" dirty="0">
                <a:latin typeface="Courier"/>
                <a:cs typeface="Courier"/>
              </a:rPr>
              <a:t>-z' '\n' &lt; </a:t>
            </a:r>
            <a:r>
              <a:rPr lang="en-US" sz="1400" dirty="0" err="1">
                <a:latin typeface="Courier"/>
                <a:cs typeface="Courier"/>
              </a:rPr>
              <a:t>shakes.txt</a:t>
            </a:r>
            <a:r>
              <a:rPr lang="en-US" sz="1400" dirty="0">
                <a:latin typeface="Courier"/>
                <a:cs typeface="Courier"/>
              </a:rPr>
              <a:t> | </a:t>
            </a:r>
            <a:r>
              <a:rPr lang="en-US" sz="1400" dirty="0" err="1">
                <a:latin typeface="Courier"/>
                <a:cs typeface="Courier"/>
              </a:rPr>
              <a:t>grep</a:t>
            </a:r>
            <a:r>
              <a:rPr lang="en-US" sz="1400" dirty="0">
                <a:latin typeface="Courier"/>
                <a:cs typeface="Courier"/>
              </a:rPr>
              <a:t> ’</a:t>
            </a:r>
            <a:r>
              <a:rPr lang="en-US" sz="1400" dirty="0" err="1">
                <a:latin typeface="Courier"/>
                <a:cs typeface="Courier"/>
              </a:rPr>
              <a:t>ing</a:t>
            </a:r>
            <a:r>
              <a:rPr lang="en-US" sz="1400" dirty="0">
                <a:latin typeface="Courier"/>
                <a:cs typeface="Courier"/>
              </a:rPr>
              <a:t>$' | sort | </a:t>
            </a:r>
            <a:r>
              <a:rPr lang="en-US" sz="1400" dirty="0" err="1">
                <a:latin typeface="Courier"/>
                <a:cs typeface="Courier"/>
              </a:rPr>
              <a:t>uniq</a:t>
            </a:r>
            <a:r>
              <a:rPr lang="en-US" sz="1400" dirty="0">
                <a:latin typeface="Courier"/>
                <a:cs typeface="Courier"/>
              </a:rPr>
              <a:t> -c | sort –nr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50" dirty="0" err="1">
                <a:latin typeface="Courier"/>
                <a:cs typeface="Courier"/>
              </a:rPr>
              <a:t>tr</a:t>
            </a:r>
            <a:r>
              <a:rPr lang="en-US" sz="1350" dirty="0">
                <a:latin typeface="Courier"/>
                <a:cs typeface="Courier"/>
              </a:rPr>
              <a:t> -</a:t>
            </a:r>
            <a:r>
              <a:rPr lang="en-US" sz="1350" dirty="0" err="1">
                <a:latin typeface="Courier"/>
                <a:cs typeface="Courier"/>
              </a:rPr>
              <a:t>sc</a:t>
            </a:r>
            <a:r>
              <a:rPr lang="en-US" sz="1350" dirty="0">
                <a:latin typeface="Courier"/>
                <a:cs typeface="Courier"/>
              </a:rPr>
              <a:t> 'A-</a:t>
            </a:r>
            <a:r>
              <a:rPr lang="en-US" sz="1350" dirty="0" err="1">
                <a:latin typeface="Courier"/>
                <a:cs typeface="Courier"/>
              </a:rPr>
              <a:t>Za</a:t>
            </a:r>
            <a:r>
              <a:rPr lang="en-US" sz="1350" dirty="0">
                <a:latin typeface="Courier"/>
                <a:cs typeface="Courier"/>
              </a:rPr>
              <a:t>-z' '\n' &lt; </a:t>
            </a:r>
            <a:r>
              <a:rPr lang="en-US" sz="1350" dirty="0" err="1">
                <a:latin typeface="Courier"/>
                <a:cs typeface="Courier"/>
              </a:rPr>
              <a:t>shakes.txt</a:t>
            </a:r>
            <a:r>
              <a:rPr lang="en-US" sz="1350" dirty="0">
                <a:latin typeface="Courier"/>
                <a:cs typeface="Courier"/>
              </a:rPr>
              <a:t> | </a:t>
            </a:r>
            <a:r>
              <a:rPr lang="en-US" sz="1350" dirty="0" err="1">
                <a:latin typeface="Courier"/>
                <a:cs typeface="Courier"/>
              </a:rPr>
              <a:t>grep</a:t>
            </a:r>
            <a:r>
              <a:rPr lang="en-US" sz="1350" dirty="0">
                <a:latin typeface="Courier"/>
                <a:cs typeface="Courier"/>
              </a:rPr>
              <a:t> '[</a:t>
            </a:r>
            <a:r>
              <a:rPr lang="en-US" sz="1350" dirty="0" err="1">
                <a:latin typeface="Courier"/>
                <a:cs typeface="Courier"/>
              </a:rPr>
              <a:t>aeiou</a:t>
            </a:r>
            <a:r>
              <a:rPr lang="en-US" sz="1350" dirty="0">
                <a:latin typeface="Courier"/>
                <a:cs typeface="Courier"/>
              </a:rPr>
              <a:t>].*</a:t>
            </a:r>
            <a:r>
              <a:rPr lang="en-US" sz="1350" dirty="0" err="1">
                <a:latin typeface="Courier"/>
                <a:cs typeface="Courier"/>
              </a:rPr>
              <a:t>ing</a:t>
            </a:r>
            <a:r>
              <a:rPr lang="en-US" sz="1350" dirty="0">
                <a:latin typeface="Courier"/>
                <a:cs typeface="Courier"/>
              </a:rPr>
              <a:t>$' | sort | </a:t>
            </a:r>
            <a:r>
              <a:rPr lang="en-US" sz="1350" dirty="0" err="1">
                <a:latin typeface="Courier"/>
                <a:cs typeface="Courier"/>
              </a:rPr>
              <a:t>uniq</a:t>
            </a:r>
            <a:r>
              <a:rPr lang="en-US" sz="1350" dirty="0">
                <a:latin typeface="Courier"/>
                <a:cs typeface="Courier"/>
              </a:rPr>
              <a:t> -c | sort –nr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571750"/>
            <a:ext cx="1385190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541 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152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145 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130 morning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122 having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120 living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117 loving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116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102 going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2571750"/>
            <a:ext cx="1479892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1312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7CD7C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541 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388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375 bring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358 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307 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152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145 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130 morning </a:t>
            </a:r>
          </a:p>
        </p:txBody>
      </p:sp>
    </p:spTree>
    <p:extLst>
      <p:ext uri="{BB962C8B-B14F-4D97-AF65-F5344CB8AC3E}">
        <p14:creationId xmlns:p14="http://schemas.microsoft.com/office/powerpoint/2010/main" val="153996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complex morphology is sometimes necessary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Some languages requires complex morpheme segmentation</a:t>
            </a:r>
          </a:p>
          <a:p>
            <a:pPr lvl="1"/>
            <a:r>
              <a:rPr lang="en-US" sz="2400" dirty="0"/>
              <a:t>Turkish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Uygarlastiramadiklarimizdanmissinizcasina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`(behaving) as if you are among those whom we could not civilize’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`civilized’ + </a:t>
            </a:r>
            <a:r>
              <a:rPr lang="en-US" sz="2400" dirty="0" err="1">
                <a:solidFill>
                  <a:srgbClr val="FF0000"/>
                </a:solidFill>
              </a:rPr>
              <a:t>las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`become’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tir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`cause’ + </a:t>
            </a:r>
            <a:r>
              <a:rPr lang="en-US" sz="2000" dirty="0" err="1">
                <a:solidFill>
                  <a:srgbClr val="FF0000"/>
                </a:solidFill>
              </a:rPr>
              <a:t>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`not able’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dik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`past’ + </a:t>
            </a:r>
            <a:r>
              <a:rPr lang="en-US" sz="2000" dirty="0" err="1">
                <a:solidFill>
                  <a:srgbClr val="FF0000"/>
                </a:solidFill>
              </a:rPr>
              <a:t>lar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‘plural’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imiz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‘p1pl’ +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</a:t>
            </a:r>
            <a:r>
              <a:rPr lang="en-US" sz="2000" dirty="0" err="1"/>
              <a:t>abl</a:t>
            </a:r>
            <a:r>
              <a:rPr lang="en-US" sz="2000" dirty="0"/>
              <a:t>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mis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‘past’ + </a:t>
            </a:r>
            <a:r>
              <a:rPr lang="en-US" sz="2000" dirty="0" err="1">
                <a:solidFill>
                  <a:srgbClr val="FF0000"/>
                </a:solidFill>
              </a:rPr>
              <a:t>siniz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‘2pl’ + </a:t>
            </a:r>
            <a:r>
              <a:rPr lang="en-US" sz="2000" dirty="0" err="1">
                <a:solidFill>
                  <a:srgbClr val="FF0000"/>
                </a:solidFill>
              </a:rPr>
              <a:t>casina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‘as if’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57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Word Normalization and Stemming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02386" y="1352550"/>
            <a:ext cx="7660578" cy="13716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252612360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3200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05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Today’s goal: assign a probability to a sentence</a:t>
            </a:r>
          </a:p>
          <a:p>
            <a:pPr lvl="3"/>
            <a:r>
              <a:rPr lang="en-US" sz="2400" dirty="0"/>
              <a:t>Machine Translation:</a:t>
            </a:r>
          </a:p>
          <a:p>
            <a:pPr lvl="4"/>
            <a:r>
              <a:rPr lang="en-US" sz="2000" dirty="0"/>
              <a:t>P(</a:t>
            </a:r>
            <a:r>
              <a:rPr lang="en-US" sz="2000" b="1" dirty="0"/>
              <a:t>high </a:t>
            </a:r>
            <a:r>
              <a:rPr lang="en-US" sz="2000" dirty="0"/>
              <a:t>winds </a:t>
            </a:r>
            <a:r>
              <a:rPr lang="en-US" sz="2000" dirty="0" err="1"/>
              <a:t>tonite</a:t>
            </a:r>
            <a:r>
              <a:rPr lang="en-US" sz="2000" dirty="0"/>
              <a:t>) &gt; P(</a:t>
            </a:r>
            <a:r>
              <a:rPr lang="en-US" sz="2000" b="1" dirty="0"/>
              <a:t>large</a:t>
            </a:r>
            <a:r>
              <a:rPr lang="en-US" sz="2000" dirty="0"/>
              <a:t> winds </a:t>
            </a:r>
            <a:r>
              <a:rPr lang="en-US" sz="2000" dirty="0" err="1"/>
              <a:t>tonite</a:t>
            </a:r>
            <a:r>
              <a:rPr lang="en-US" sz="2000" dirty="0"/>
              <a:t>)</a:t>
            </a:r>
          </a:p>
          <a:p>
            <a:pPr lvl="3"/>
            <a:r>
              <a:rPr lang="en-US" sz="2400" dirty="0"/>
              <a:t>Spell Correction</a:t>
            </a:r>
          </a:p>
          <a:p>
            <a:pPr lvl="4"/>
            <a:r>
              <a:rPr lang="en-US" sz="2000" dirty="0"/>
              <a:t>The office is about fifteen </a:t>
            </a:r>
            <a:r>
              <a:rPr lang="en-US" sz="2000" b="1" dirty="0"/>
              <a:t>minuets</a:t>
            </a:r>
            <a:r>
              <a:rPr lang="en-US" sz="2000" dirty="0"/>
              <a:t> from my house</a:t>
            </a:r>
          </a:p>
          <a:p>
            <a:pPr lvl="5"/>
            <a:r>
              <a:rPr lang="en-US" sz="1800" dirty="0"/>
              <a:t>P(about fifteen </a:t>
            </a:r>
            <a:r>
              <a:rPr lang="en-US" sz="1800" b="1" dirty="0"/>
              <a:t>minutes</a:t>
            </a:r>
            <a:r>
              <a:rPr lang="en-US" sz="1800" dirty="0"/>
              <a:t> from) &gt; P(about fifteen </a:t>
            </a:r>
            <a:r>
              <a:rPr lang="en-US" sz="1800" b="1" dirty="0"/>
              <a:t>minuets</a:t>
            </a:r>
            <a:r>
              <a:rPr lang="en-US" sz="1800" dirty="0"/>
              <a:t> from)</a:t>
            </a:r>
            <a:endParaRPr lang="en-US" sz="2000" dirty="0"/>
          </a:p>
          <a:p>
            <a:pPr lvl="3"/>
            <a:r>
              <a:rPr lang="en-US" sz="2400" dirty="0"/>
              <a:t>Speech Recognition</a:t>
            </a:r>
          </a:p>
          <a:p>
            <a:pPr lvl="4"/>
            <a:r>
              <a:rPr lang="en-US" sz="2000" dirty="0"/>
              <a:t>P(I saw a van) &gt;&gt; P(eyes awe of an)</a:t>
            </a:r>
          </a:p>
          <a:p>
            <a:pPr lvl="3"/>
            <a:r>
              <a:rPr lang="en-US" sz="2400" dirty="0"/>
              <a:t>+ Summarization, question-answering, etc., etc.!!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800350"/>
            <a:ext cx="1021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76518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Probabilistic 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2800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model that 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>
                <a:latin typeface="Calibri" charset="0"/>
              </a:rPr>
              <a:t>)         </a:t>
            </a:r>
            <a:r>
              <a:rPr lang="en-US" sz="2400" dirty="0">
                <a:latin typeface="Calibri" charset="0"/>
              </a:rPr>
              <a:t> is called a </a:t>
            </a:r>
            <a:r>
              <a:rPr lang="en-US" sz="2400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sz="2400" dirty="0">
                <a:latin typeface="Calibri" charset="0"/>
              </a:rPr>
              <a:t>.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Better: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2400" dirty="0">
                <a:latin typeface="Calibri" charset="0"/>
              </a:rPr>
              <a:t>But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2400" dirty="0">
                <a:latin typeface="Calibri" charset="0"/>
              </a:rPr>
              <a:t>or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2400" dirty="0">
                <a:latin typeface="Calibri" charset="0"/>
              </a:rPr>
              <a:t>is standard</a:t>
            </a:r>
          </a:p>
        </p:txBody>
      </p:sp>
    </p:spTree>
    <p:extLst>
      <p:ext uri="{BB962C8B-B14F-4D97-AF65-F5344CB8AC3E}">
        <p14:creationId xmlns:p14="http://schemas.microsoft.com/office/powerpoint/2010/main" val="25863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2800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390625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6868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Extraction &amp; Sentiment Analysis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90600" y="2973751"/>
            <a:ext cx="8153400" cy="2152650"/>
          </a:xfrm>
        </p:spPr>
        <p:txBody>
          <a:bodyPr>
            <a:normAutofit/>
          </a:bodyPr>
          <a:lstStyle/>
          <a:p>
            <a:r>
              <a:rPr lang="en-US" dirty="0"/>
              <a:t>nice and compact to carry! </a:t>
            </a:r>
          </a:p>
          <a:p>
            <a:endParaRPr lang="en-US" dirty="0"/>
          </a:p>
          <a:p>
            <a:r>
              <a:rPr lang="en-US" dirty="0"/>
              <a:t>since the camera is small and light, I won't need to carry around those heavy, bulky professional cameras either! </a:t>
            </a:r>
          </a:p>
          <a:p>
            <a:endParaRPr lang="en-US" dirty="0"/>
          </a:p>
          <a:p>
            <a:r>
              <a:rPr lang="en-US" dirty="0"/>
              <a:t>the camera feels flimsy, is plastic and very light in weight you have to be very delicate in the handling of this camera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8B6F6-83F4-A34F-830E-A516F91731F8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71550"/>
            <a:ext cx="1515220" cy="1472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571750"/>
            <a:ext cx="213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Size and weight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895350"/>
            <a:ext cx="180864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dirty="0">
                <a:solidFill>
                  <a:srgbClr val="000000"/>
                </a:solidFill>
                <a:latin typeface="+mn-lt"/>
              </a:rPr>
              <a:t>Attributes</a:t>
            </a:r>
            <a:r>
              <a:rPr lang="en-US" sz="1950" dirty="0">
                <a:solidFill>
                  <a:srgbClr val="800000"/>
                </a:solidFill>
                <a:latin typeface="+mn-lt"/>
              </a:rPr>
              <a:t>: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zoom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affordability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size and weight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flash 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ease of use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15000" y="1276350"/>
            <a:ext cx="2362200" cy="1447800"/>
            <a:chOff x="3886200" y="1123950"/>
            <a:chExt cx="2362200" cy="1447800"/>
          </a:xfrm>
        </p:grpSpPr>
        <p:sp>
          <p:nvSpPr>
            <p:cNvPr id="5" name="Rectangle 4"/>
            <p:cNvSpPr/>
            <p:nvPr/>
          </p:nvSpPr>
          <p:spPr bwMode="auto">
            <a:xfrm>
              <a:off x="3886200" y="11239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886200" y="1123950"/>
              <a:ext cx="18288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886200" y="14287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886200" y="1428750"/>
              <a:ext cx="21336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886200" y="17335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886200" y="1733550"/>
              <a:ext cx="16002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886200" y="20383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2038349"/>
              <a:ext cx="2362200" cy="22860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886200" y="23431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886200" y="2343150"/>
              <a:ext cx="12954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3400" y="3028950"/>
            <a:ext cx="494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2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278" y="4248150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" y="3638550"/>
            <a:ext cx="494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2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7" name="Picture 6" descr="camera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895350"/>
            <a:ext cx="2451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  <p:bldP spid="4" grpId="0"/>
      <p:bldP spid="6" grpId="0"/>
      <p:bldP spid="22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The Chain Rule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Recall the definition of conditional probabilities</a:t>
            </a:r>
            <a:endParaRPr lang="en-US" sz="3600" dirty="0">
              <a:latin typeface="Calibri" charset="0"/>
            </a:endParaRPr>
          </a:p>
          <a:p>
            <a:pPr marL="457200" lvl="1" indent="0">
              <a:buNone/>
            </a:pPr>
            <a:r>
              <a:rPr lang="en-US" sz="3600" dirty="0">
                <a:latin typeface="Calibri" charset="0"/>
              </a:rPr>
              <a:t>			     </a:t>
            </a:r>
            <a:r>
              <a:rPr lang="en-US" dirty="0">
                <a:latin typeface="Calibri" charset="0"/>
              </a:rPr>
              <a:t>Rewriting:</a:t>
            </a:r>
          </a:p>
          <a:p>
            <a:pPr marL="457200" lvl="1" indent="0">
              <a:buNone/>
            </a:pPr>
            <a:endParaRPr lang="en-US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More variables:</a:t>
            </a:r>
          </a:p>
          <a:p>
            <a:pPr marL="457200" lvl="1" indent="0">
              <a:buNone/>
            </a:pPr>
            <a:r>
              <a:rPr lang="en-US" sz="2400" dirty="0">
                <a:latin typeface="Calibri" charset="0"/>
              </a:rPr>
              <a:t> P(A,B,C,D) = P(A)P(B|A)P(C|A,B)P(D|A,B,C)</a:t>
            </a:r>
            <a:endParaRPr lang="en-US" sz="32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The Chain Rule in General</a:t>
            </a: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 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,…,</a:t>
            </a:r>
            <a:r>
              <a:rPr lang="en-US" sz="2800" dirty="0" err="1">
                <a:latin typeface="Calibri" charset="0"/>
              </a:rPr>
              <a:t>x</a:t>
            </a:r>
            <a:r>
              <a:rPr lang="en-US" sz="2800" baseline="-25000" dirty="0" err="1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) =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)…P(x</a:t>
            </a:r>
            <a:r>
              <a:rPr lang="en-US" sz="2800" baseline="-25000" dirty="0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,…,x</a:t>
            </a:r>
            <a:r>
              <a:rPr lang="en-US" sz="2800" baseline="-25000" dirty="0">
                <a:latin typeface="Calibri" charset="0"/>
              </a:rPr>
              <a:t>n-1</a:t>
            </a:r>
            <a:r>
              <a:rPr lang="en-US" sz="2800" dirty="0">
                <a:latin typeface="Calibri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11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The Chain Rule applied to compute joint probability of words in 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P(its) ×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water) </a:t>
            </a:r>
          </a:p>
          <a:p>
            <a:pPr eaLnBrk="1" hangingPunct="1">
              <a:buFont typeface="Times" charset="0"/>
              <a:buNone/>
            </a:pP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       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295400" y="1809750"/>
          <a:ext cx="65532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2387600" imgH="355600" progId="Equation.3">
                  <p:embed/>
                </p:oleObj>
              </mc:Choice>
              <mc:Fallback>
                <p:oleObj name="Equation" r:id="rId4" imgW="2387600" imgH="3556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09750"/>
                        <a:ext cx="6553200" cy="9794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62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No!  Too many possible sentences!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762001" y="2209800"/>
          <a:ext cx="6019800" cy="199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2578100" imgH="850900" progId="Equation.3">
                  <p:embed/>
                </p:oleObj>
              </mc:Choice>
              <mc:Fallback>
                <p:oleObj name="Equation" r:id="rId4" imgW="2578100" imgH="8509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209800"/>
                        <a:ext cx="6019800" cy="199444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1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>Simplifying assumption:</a:t>
            </a:r>
          </a:p>
          <a:p>
            <a:pPr marL="457200" lvl="1" indent="0" eaLnBrk="1" hangingPunct="1">
              <a:buNone/>
            </a:pPr>
            <a:endParaRPr lang="en-US" sz="3600" dirty="0">
              <a:latin typeface="Calibri" charset="0"/>
            </a:endParaRPr>
          </a:p>
          <a:p>
            <a:pPr marL="457200" lvl="1" indent="0" eaLnBrk="1" hangingPunct="1">
              <a:buNone/>
            </a:pPr>
            <a:endParaRPr lang="en-US" sz="32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r>
              <a:rPr lang="en-US" sz="36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457200" y="2471251"/>
          <a:ext cx="7696200" cy="101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3187700" imgH="419100" progId="Equation.3">
                  <p:embed/>
                </p:oleObj>
              </mc:Choice>
              <mc:Fallback>
                <p:oleObj name="Equation" r:id="rId4" imgW="3187700" imgH="4191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71251"/>
                        <a:ext cx="7696200" cy="101489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28600" y="4182281"/>
          <a:ext cx="8915400" cy="961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6" imgW="3898900" imgH="419100" progId="Equation.3">
                  <p:embed/>
                </p:oleObj>
              </mc:Choice>
              <mc:Fallback>
                <p:oleObj name="Equation" r:id="rId6" imgW="3898900" imgH="4191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82281"/>
                        <a:ext cx="8915400" cy="9612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225px-AAMarkov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33350"/>
            <a:ext cx="1475075" cy="1920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9180" y="1928396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Andrei Markov</a:t>
            </a:r>
          </a:p>
        </p:txBody>
      </p:sp>
    </p:spTree>
    <p:extLst>
      <p:ext uri="{BB962C8B-B14F-4D97-AF65-F5344CB8AC3E}">
        <p14:creationId xmlns:p14="http://schemas.microsoft.com/office/powerpoint/2010/main" val="10436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endParaRPr lang="en-US" sz="3200" dirty="0"/>
          </a:p>
          <a:p>
            <a:r>
              <a:rPr lang="en-US" sz="3200" dirty="0"/>
              <a:t>In other words, we approximate each component in the product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sz="3600" dirty="0">
              <a:latin typeface="Calibri" charset="0"/>
            </a:endParaRPr>
          </a:p>
          <a:p>
            <a:pPr lvl="1" eaLnBrk="1" hangingPunct="1"/>
            <a:endParaRPr lang="en-US" sz="36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838200" y="1428750"/>
          <a:ext cx="710406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2336800" imgH="355600" progId="Equation.3">
                  <p:embed/>
                </p:oleObj>
              </mc:Choice>
              <mc:Fallback>
                <p:oleObj name="Equation" r:id="rId4" imgW="2336800" imgH="3556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28750"/>
                        <a:ext cx="7104063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39750" y="3790950"/>
          <a:ext cx="86042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6" imgW="2438400" imgH="177800" progId="Equation.3">
                  <p:embed/>
                </p:oleObj>
              </mc:Choice>
              <mc:Fallback>
                <p:oleObj name="Equation" r:id="rId6" imgW="2438400" imgH="17780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90950"/>
                        <a:ext cx="8604250" cy="630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689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792670"/>
            <a:ext cx="807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thrift, did, eighty, said, hard, 'm, </a:t>
            </a:r>
            <a:r>
              <a:rPr lang="en-US" sz="2000" dirty="0" err="1">
                <a:latin typeface="Courier"/>
                <a:cs typeface="Courier"/>
              </a:rPr>
              <a:t>july</a:t>
            </a:r>
            <a:r>
              <a:rPr lang="en-US" sz="2000" dirty="0">
                <a:latin typeface="Courier"/>
                <a:cs typeface="Courier"/>
              </a:rPr>
              <a:t>, bullish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that, or, limited, 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247840"/>
            <a:ext cx="6835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Some automatically generated sentences from a unigram model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752600" y="1123950"/>
          <a:ext cx="4648200" cy="104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587500" imgH="355600" progId="Equation.3">
                  <p:embed/>
                </p:oleObj>
              </mc:Choice>
              <mc:Fallback>
                <p:oleObj name="Equation" r:id="rId5" imgW="1587500" imgH="35560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23950"/>
                        <a:ext cx="4648200" cy="104737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007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762000" y="12573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r>
              <a:rPr lang="en-US" sz="2400" dirty="0">
                <a:latin typeface="Calibri"/>
                <a:cs typeface="Calibri"/>
              </a:rPr>
              <a:t>Condition on the previous word: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Bigram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77802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/>
                <a:cs typeface="Courier"/>
              </a:rPr>
              <a:t>texaco</a:t>
            </a:r>
            <a:r>
              <a:rPr lang="en-US" sz="1800" dirty="0">
                <a:latin typeface="Courier"/>
                <a:cs typeface="Courier"/>
              </a:rPr>
              <a:t>, rose, one, in, this, issue, is, pursuing, growth, in, a, boiler, house, said, </a:t>
            </a:r>
            <a:r>
              <a:rPr lang="en-US" sz="1800" dirty="0" err="1">
                <a:latin typeface="Courier"/>
                <a:cs typeface="Courier"/>
              </a:rPr>
              <a:t>mr.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gurria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mexico</a:t>
            </a:r>
            <a:r>
              <a:rPr lang="en-US" sz="1800" dirty="0">
                <a:latin typeface="Courier"/>
                <a:cs typeface="Courier"/>
              </a:rPr>
              <a:t>, 's, motion, control, proposal, without, permission, from, five, hundred, fifty, five, yen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outside, new, car, parking, lot, of, the, agreement, reached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this, would, be, a, record, </a:t>
            </a:r>
            <a:r>
              <a:rPr lang="en-US" sz="1800" dirty="0" err="1">
                <a:latin typeface="Courier"/>
                <a:cs typeface="Courier"/>
              </a:rPr>
              <a:t>november</a:t>
            </a:r>
            <a:endParaRPr lang="en-US" sz="1800" dirty="0">
              <a:latin typeface="Courier"/>
              <a:cs typeface="Courier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62000" y="1885950"/>
          <a:ext cx="6745287" cy="59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019300" imgH="177800" progId="Equation.3">
                  <p:embed/>
                </p:oleObj>
              </mc:Choice>
              <mc:Fallback>
                <p:oleObj name="Equation" r:id="rId5" imgW="2019300" imgH="1778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85950"/>
                        <a:ext cx="6745287" cy="59654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28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/>
              <a:t>We can extend to trigrams, 4-grams, 5-grams</a:t>
            </a:r>
          </a:p>
          <a:p>
            <a:r>
              <a:rPr lang="en-US" sz="2800" dirty="0"/>
              <a:t>In general this is an insufficient model of language</a:t>
            </a:r>
          </a:p>
          <a:p>
            <a:pPr lvl="1"/>
            <a:r>
              <a:rPr lang="en-US" sz="2400" dirty="0"/>
              <a:t>because language has </a:t>
            </a:r>
            <a:r>
              <a:rPr lang="en-US" sz="2400" b="1" dirty="0">
                <a:solidFill>
                  <a:srgbClr val="008000"/>
                </a:solidFill>
              </a:rPr>
              <a:t>long-distance dependencies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sz="2400" dirty="0"/>
              <a:t>“The computer which I had just put into the machine room on the fifth floor crashed.”</a:t>
            </a:r>
          </a:p>
          <a:p>
            <a:pPr lvl="1"/>
            <a:endParaRPr lang="en-US" sz="800" dirty="0"/>
          </a:p>
          <a:p>
            <a:r>
              <a:rPr lang="en-US" sz="2800" dirty="0"/>
              <a:t>But we can often get away with N-gram models</a:t>
            </a:r>
          </a:p>
        </p:txBody>
      </p:sp>
    </p:spTree>
    <p:extLst>
      <p:ext uri="{BB962C8B-B14F-4D97-AF65-F5344CB8AC3E}">
        <p14:creationId xmlns:p14="http://schemas.microsoft.com/office/powerpoint/2010/main" val="32743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3200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0646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2386" y="3369564"/>
            <a:ext cx="5918454" cy="80238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Estimating N-gram Probabilities</a:t>
            </a:r>
          </a:p>
          <a:p>
            <a:pPr eaLnBrk="1" hangingPunct="1">
              <a:spcAft>
                <a:spcPts val="600"/>
              </a:spcAft>
            </a:pP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6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7150"/>
            <a:ext cx="7467600" cy="742950"/>
          </a:xfrm>
        </p:spPr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4419600" cy="3333750"/>
          </a:xfrm>
        </p:spPr>
        <p:txBody>
          <a:bodyPr/>
          <a:lstStyle/>
          <a:p>
            <a:r>
              <a:rPr lang="en-US" sz="2800" dirty="0"/>
              <a:t>Fully automatic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743" y="1657350"/>
            <a:ext cx="4369071" cy="35623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19600" y="1047750"/>
            <a:ext cx="46482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Helping human translators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038350"/>
            <a:ext cx="190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Enter Source Text: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" y="2495550"/>
            <a:ext cx="4267200" cy="533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altLang="zh-TW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81000" y="3867150"/>
            <a:ext cx="4191000" cy="533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Calibri"/>
              <a:ea typeface="华文仿宋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3269218"/>
            <a:ext cx="361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Translation from Stanford’s </a:t>
            </a:r>
            <a:r>
              <a:rPr lang="en-US" sz="1800" i="1" dirty="0">
                <a:latin typeface="+mn-lt"/>
              </a:rPr>
              <a:t>Phrasal</a:t>
            </a:r>
            <a:r>
              <a:rPr lang="en-US" sz="1800" dirty="0">
                <a:latin typeface="+mn-lt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2558241"/>
            <a:ext cx="4330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华文仿宋"/>
                <a:ea typeface="华文仿宋"/>
                <a:cs typeface="华文仿宋"/>
              </a:rPr>
              <a:t> 这 不过 是 一 个 时间 的 问题 </a:t>
            </a:r>
            <a:r>
              <a:rPr lang="en-US" altLang="zh-TW" dirty="0">
                <a:latin typeface="华文仿宋"/>
                <a:ea typeface="华文仿宋"/>
                <a:cs typeface="华文仿宋"/>
              </a:rPr>
              <a:t>.</a:t>
            </a:r>
          </a:p>
          <a:p>
            <a:endParaRPr lang="en-US" sz="1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3929841"/>
            <a:ext cx="3730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ea typeface="华文仿宋"/>
                <a:cs typeface="Calibri"/>
              </a:rPr>
              <a:t>This is only a matter of time.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313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1" grpId="0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Estimating bigram probabilities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Maximum Likelihood Estimate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752600" y="1986333"/>
          <a:ext cx="5410200" cy="1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4" imgW="1752600" imgH="406400" progId="Equation.3">
                  <p:embed/>
                </p:oleObj>
              </mc:Choice>
              <mc:Fallback>
                <p:oleObj name="Equation" r:id="rId4" imgW="1752600" imgH="4064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6333"/>
                        <a:ext cx="5410200" cy="125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109964" y="3815133"/>
          <a:ext cx="4587816" cy="1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6" imgW="1485900" imgH="406400" progId="Equation.3">
                  <p:embed/>
                </p:oleObj>
              </mc:Choice>
              <mc:Fallback>
                <p:oleObj name="Equation" r:id="rId6" imgW="1485900" imgH="4064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964" y="3815133"/>
                        <a:ext cx="4587816" cy="125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695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5978"/>
            <a:ext cx="7391400" cy="689372"/>
          </a:xfrm>
        </p:spPr>
        <p:txBody>
          <a:bodyPr/>
          <a:lstStyle/>
          <a:p>
            <a:pPr eaLnBrk="1" hangingPunct="1"/>
            <a:r>
              <a:rPr lang="en-US" dirty="0"/>
              <a:t>An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3886200" y="1352550"/>
            <a:ext cx="5410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am Sam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Sam I 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do not like green eggs and ham &lt;/s&gt;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pic>
        <p:nvPicPr>
          <p:cNvPr id="6" name="Picture 7" descr="sam.tif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295782"/>
            <a:ext cx="8763000" cy="95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52400" y="1553694"/>
          <a:ext cx="3429000" cy="937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485900" imgH="406400" progId="Equation.3">
                  <p:embed/>
                </p:oleObj>
              </mc:Choice>
              <mc:Fallback>
                <p:oleObj name="Equation" r:id="rId5" imgW="1485900" imgH="4064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53694"/>
                        <a:ext cx="3429000" cy="937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55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More examples: </a:t>
            </a:r>
            <a:br>
              <a:rPr lang="en-US" dirty="0"/>
            </a:br>
            <a:r>
              <a:rPr lang="en-US" dirty="0"/>
              <a:t>Berkeley Restaurant Project sentences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86800" cy="3333750"/>
          </a:xfrm>
        </p:spPr>
        <p:txBody>
          <a:bodyPr/>
          <a:lstStyle/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tell me about any good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cantonese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restaurants close by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mid priced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thai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food is what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tell me about chez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panisse</a:t>
            </a:r>
            <a:endParaRPr lang="en-US" sz="2500" dirty="0">
              <a:solidFill>
                <a:srgbClr val="330099"/>
              </a:solidFill>
              <a:latin typeface="Calibri" charset="0"/>
            </a:endParaRP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give me a listing of the kinds of food that are available</a:t>
            </a:r>
          </a:p>
          <a:p>
            <a:pPr eaLnBrk="1" hangingPunct="1"/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 a good place to eat breakfast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when is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caffe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venezia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open during the day</a:t>
            </a:r>
            <a:endParaRPr lang="en-US" sz="2500" dirty="0">
              <a:solidFill>
                <a:srgbClr val="330099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5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Raw bigram counts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Out of 9222 sentences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755775"/>
            <a:ext cx="9067800" cy="32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78117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Raw bigram probabilities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Normalize by unigrams: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180000"/>
              </a:lnSpc>
            </a:pPr>
            <a:r>
              <a:rPr lang="en-US" sz="2000" dirty="0">
                <a:latin typeface="Calibri" charset="0"/>
              </a:rPr>
              <a:t>Result:</a:t>
            </a:r>
          </a:p>
        </p:txBody>
      </p:sp>
      <p:pic>
        <p:nvPicPr>
          <p:cNvPr id="6" name="Picture 4" descr="ber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635366"/>
            <a:ext cx="7010400" cy="248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berp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733550"/>
            <a:ext cx="6718300" cy="61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3997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Bigram estimates of sentence probabilities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52550"/>
            <a:ext cx="8534400" cy="3333750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P(&lt;s&gt; I want </a:t>
            </a:r>
            <a:r>
              <a:rPr lang="en-US" sz="2800" dirty="0" err="1">
                <a:latin typeface="Calibri" charset="0"/>
              </a:rPr>
              <a:t>english</a:t>
            </a:r>
            <a:r>
              <a:rPr lang="en-US" sz="2800" dirty="0">
                <a:latin typeface="Calibri" charset="0"/>
              </a:rPr>
              <a:t> food &lt;/s&gt;) =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	P(I|&lt;s&gt;)   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	×  P(</a:t>
            </a:r>
            <a:r>
              <a:rPr lang="en-US" sz="2800" dirty="0" err="1">
                <a:latin typeface="Calibri" charset="0"/>
              </a:rPr>
              <a:t>want|I</a:t>
            </a:r>
            <a:r>
              <a:rPr lang="en-US" sz="2800" dirty="0">
                <a:latin typeface="Calibri" charset="0"/>
              </a:rPr>
              <a:t>)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</a:t>
            </a:r>
            <a:r>
              <a:rPr lang="en-US" sz="2800" dirty="0" err="1">
                <a:latin typeface="Calibri" charset="0"/>
              </a:rPr>
              <a:t>food|english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P(&lt;/s&gt;|food)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      =  .000031</a:t>
            </a:r>
          </a:p>
        </p:txBody>
      </p:sp>
    </p:spTree>
    <p:extLst>
      <p:ext uri="{BB962C8B-B14F-4D97-AF65-F5344CB8AC3E}">
        <p14:creationId xmlns:p14="http://schemas.microsoft.com/office/powerpoint/2010/main" val="24447740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kinds of knowledge?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= .0011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chinese|want</a:t>
            </a:r>
            <a:r>
              <a:rPr lang="en-US" sz="2800" dirty="0">
                <a:latin typeface="Calibri" charset="0"/>
              </a:rPr>
              <a:t>) =  .0065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to|want</a:t>
            </a:r>
            <a:r>
              <a:rPr lang="en-US" sz="2800" dirty="0">
                <a:latin typeface="Calibri" charset="0"/>
              </a:rPr>
              <a:t>) = .66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P(eat | to) = .28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P(food | to)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P(want | spend)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 (</a:t>
            </a:r>
            <a:r>
              <a:rPr lang="en-US" sz="2800" dirty="0" err="1">
                <a:latin typeface="Calibri" charset="0"/>
              </a:rPr>
              <a:t>i</a:t>
            </a:r>
            <a:r>
              <a:rPr lang="en-US" sz="2800" dirty="0">
                <a:latin typeface="Calibri" charset="0"/>
              </a:rPr>
              <a:t> | &lt;s&gt;) = .25</a:t>
            </a:r>
          </a:p>
        </p:txBody>
      </p:sp>
    </p:spTree>
    <p:extLst>
      <p:ext uri="{BB962C8B-B14F-4D97-AF65-F5344CB8AC3E}">
        <p14:creationId xmlns:p14="http://schemas.microsoft.com/office/powerpoint/2010/main" val="42014282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Practical Issues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We do everything in log space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Avoid underflow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(also adding is faster than multiplying)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04801" y="3792217"/>
          <a:ext cx="8610600" cy="567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4" imgW="3276600" imgH="215900" progId="Equation.3">
                  <p:embed/>
                </p:oleObj>
              </mc:Choice>
              <mc:Fallback>
                <p:oleObj name="Equation" r:id="rId4" imgW="3276600" imgH="2159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1" y="3792217"/>
                        <a:ext cx="8610600" cy="567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2700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7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Language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1" y="1936481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149083"/>
            <a:ext cx="3047999" cy="715836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7437" y="1530351"/>
            <a:ext cx="2781299" cy="714375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1911746"/>
            <a:ext cx="3047999" cy="609600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1670" y="2327446"/>
            <a:ext cx="2781299" cy="71583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1" y="2800350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52445" y="2556529"/>
            <a:ext cx="3043360" cy="548621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1673" y="3100912"/>
            <a:ext cx="2781299" cy="71583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1" y="3638551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3164417"/>
            <a:ext cx="3047999" cy="533399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01673" y="3990974"/>
            <a:ext cx="2781299" cy="71437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4477807"/>
            <a:ext cx="3048000" cy="638176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3751594"/>
            <a:ext cx="3047999" cy="671843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602" name="TextBox 24"/>
          <p:cNvSpPr txBox="1">
            <a:spLocks noChangeArrowheads="1"/>
          </p:cNvSpPr>
          <p:nvPr/>
        </p:nvSpPr>
        <p:spPr bwMode="auto">
          <a:xfrm>
            <a:off x="3124201" y="1885950"/>
            <a:ext cx="1864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Coreference resolution</a:t>
            </a:r>
          </a:p>
        </p:txBody>
      </p:sp>
      <p:sp>
        <p:nvSpPr>
          <p:cNvPr id="67603" name="TextBox 25"/>
          <p:cNvSpPr txBox="1">
            <a:spLocks noChangeArrowheads="1"/>
          </p:cNvSpPr>
          <p:nvPr/>
        </p:nvSpPr>
        <p:spPr bwMode="auto">
          <a:xfrm>
            <a:off x="6267804" y="1504950"/>
            <a:ext cx="20139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Question answering (QA)</a:t>
            </a:r>
          </a:p>
        </p:txBody>
      </p:sp>
      <p:sp>
        <p:nvSpPr>
          <p:cNvPr id="67604" name="TextBox 26"/>
          <p:cNvSpPr txBox="1">
            <a:spLocks noChangeArrowheads="1"/>
          </p:cNvSpPr>
          <p:nvPr/>
        </p:nvSpPr>
        <p:spPr bwMode="auto">
          <a:xfrm>
            <a:off x="266701" y="2800350"/>
            <a:ext cx="22783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Part-of-speech (POS) tagging</a:t>
            </a:r>
          </a:p>
        </p:txBody>
      </p:sp>
      <p:sp>
        <p:nvSpPr>
          <p:cNvPr id="67605" name="TextBox 27"/>
          <p:cNvSpPr txBox="1">
            <a:spLocks noChangeArrowheads="1"/>
          </p:cNvSpPr>
          <p:nvPr/>
        </p:nvSpPr>
        <p:spPr bwMode="auto">
          <a:xfrm>
            <a:off x="3048000" y="2495550"/>
            <a:ext cx="251460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300" dirty="0">
                <a:solidFill>
                  <a:srgbClr val="000000"/>
                </a:solidFill>
                <a:latin typeface="Calibri" charset="0"/>
              </a:rPr>
              <a:t>Word sense disambiguation (WSD)</a:t>
            </a:r>
          </a:p>
        </p:txBody>
      </p:sp>
      <p:sp>
        <p:nvSpPr>
          <p:cNvPr id="67606" name="TextBox 28"/>
          <p:cNvSpPr txBox="1">
            <a:spLocks noChangeArrowheads="1"/>
          </p:cNvSpPr>
          <p:nvPr/>
        </p:nvSpPr>
        <p:spPr bwMode="auto">
          <a:xfrm>
            <a:off x="6267805" y="2266950"/>
            <a:ext cx="10087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Paraphrase</a:t>
            </a:r>
          </a:p>
        </p:txBody>
      </p:sp>
      <p:sp>
        <p:nvSpPr>
          <p:cNvPr id="67607" name="TextBox 29"/>
          <p:cNvSpPr txBox="1">
            <a:spLocks noChangeArrowheads="1"/>
          </p:cNvSpPr>
          <p:nvPr/>
        </p:nvSpPr>
        <p:spPr bwMode="auto">
          <a:xfrm>
            <a:off x="342901" y="3638550"/>
            <a:ext cx="2501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Named entity recognition (NER)</a:t>
            </a:r>
          </a:p>
        </p:txBody>
      </p:sp>
      <p:sp>
        <p:nvSpPr>
          <p:cNvPr id="67608" name="TextBox 30"/>
          <p:cNvSpPr txBox="1">
            <a:spLocks noChangeArrowheads="1"/>
          </p:cNvSpPr>
          <p:nvPr/>
        </p:nvSpPr>
        <p:spPr bwMode="auto">
          <a:xfrm>
            <a:off x="3124200" y="3181350"/>
            <a:ext cx="7162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Parsing</a:t>
            </a:r>
          </a:p>
        </p:txBody>
      </p:sp>
      <p:sp>
        <p:nvSpPr>
          <p:cNvPr id="67609" name="TextBox 31"/>
          <p:cNvSpPr txBox="1">
            <a:spLocks noChangeArrowheads="1"/>
          </p:cNvSpPr>
          <p:nvPr/>
        </p:nvSpPr>
        <p:spPr bwMode="auto">
          <a:xfrm>
            <a:off x="6259338" y="3058576"/>
            <a:ext cx="1284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Summarization</a:t>
            </a:r>
          </a:p>
        </p:txBody>
      </p:sp>
      <p:sp>
        <p:nvSpPr>
          <p:cNvPr id="67610" name="TextBox 32"/>
          <p:cNvSpPr txBox="1">
            <a:spLocks noChangeArrowheads="1"/>
          </p:cNvSpPr>
          <p:nvPr/>
        </p:nvSpPr>
        <p:spPr bwMode="auto">
          <a:xfrm>
            <a:off x="3153962" y="4427206"/>
            <a:ext cx="22135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Information extraction (IE)</a:t>
            </a:r>
          </a:p>
        </p:txBody>
      </p:sp>
      <p:sp>
        <p:nvSpPr>
          <p:cNvPr id="67611" name="TextBox 33"/>
          <p:cNvSpPr txBox="1">
            <a:spLocks noChangeArrowheads="1"/>
          </p:cNvSpPr>
          <p:nvPr/>
        </p:nvSpPr>
        <p:spPr bwMode="auto">
          <a:xfrm>
            <a:off x="3124201" y="3714750"/>
            <a:ext cx="2039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Machine translation (MT)</a:t>
            </a:r>
          </a:p>
        </p:txBody>
      </p:sp>
      <p:sp>
        <p:nvSpPr>
          <p:cNvPr id="67612" name="TextBox 34"/>
          <p:cNvSpPr txBox="1">
            <a:spLocks noChangeArrowheads="1"/>
          </p:cNvSpPr>
          <p:nvPr/>
        </p:nvSpPr>
        <p:spPr bwMode="auto">
          <a:xfrm>
            <a:off x="6259338" y="3920068"/>
            <a:ext cx="6427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Dialog</a:t>
            </a:r>
          </a:p>
        </p:txBody>
      </p:sp>
      <p:sp>
        <p:nvSpPr>
          <p:cNvPr id="67613" name="TextBox 36"/>
          <p:cNvSpPr txBox="1">
            <a:spLocks noChangeArrowheads="1"/>
          </p:cNvSpPr>
          <p:nvPr/>
        </p:nvSpPr>
        <p:spPr bwMode="auto">
          <a:xfrm>
            <a:off x="3124201" y="1123950"/>
            <a:ext cx="15490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Sentiment analysis</a:t>
            </a:r>
          </a:p>
        </p:txBody>
      </p:sp>
      <p:sp>
        <p:nvSpPr>
          <p:cNvPr id="67614" name="TextBox 37"/>
          <p:cNvSpPr txBox="1">
            <a:spLocks noChangeArrowheads="1"/>
          </p:cNvSpPr>
          <p:nvPr/>
        </p:nvSpPr>
        <p:spPr bwMode="auto">
          <a:xfrm>
            <a:off x="6259337" y="3886200"/>
            <a:ext cx="1846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000000"/>
                </a:solidFill>
                <a:latin typeface="Calibri" charset="0"/>
              </a:rPr>
              <a:t>  </a:t>
            </a:r>
          </a:p>
        </p:txBody>
      </p:sp>
      <p:sp>
        <p:nvSpPr>
          <p:cNvPr id="67615" name="TextBox 38"/>
          <p:cNvSpPr txBox="1">
            <a:spLocks noChangeArrowheads="1"/>
          </p:cNvSpPr>
          <p:nvPr/>
        </p:nvSpPr>
        <p:spPr bwMode="auto">
          <a:xfrm>
            <a:off x="304800" y="1364218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mostly solved</a:t>
            </a:r>
          </a:p>
        </p:txBody>
      </p:sp>
      <p:sp>
        <p:nvSpPr>
          <p:cNvPr id="67616" name="TextBox 39"/>
          <p:cNvSpPr txBox="1">
            <a:spLocks noChangeArrowheads="1"/>
          </p:cNvSpPr>
          <p:nvPr/>
        </p:nvSpPr>
        <p:spPr bwMode="auto">
          <a:xfrm>
            <a:off x="3276600" y="742950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making good progress</a:t>
            </a:r>
          </a:p>
        </p:txBody>
      </p:sp>
      <p:sp>
        <p:nvSpPr>
          <p:cNvPr id="67617" name="TextBox 40"/>
          <p:cNvSpPr txBox="1">
            <a:spLocks noChangeArrowheads="1"/>
          </p:cNvSpPr>
          <p:nvPr/>
        </p:nvSpPr>
        <p:spPr bwMode="auto">
          <a:xfrm>
            <a:off x="6324600" y="1123950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still really hard</a:t>
            </a:r>
          </a:p>
        </p:txBody>
      </p:sp>
      <p:sp>
        <p:nvSpPr>
          <p:cNvPr id="67618" name="TextBox 41"/>
          <p:cNvSpPr txBox="1">
            <a:spLocks noChangeArrowheads="1"/>
          </p:cNvSpPr>
          <p:nvPr/>
        </p:nvSpPr>
        <p:spPr bwMode="auto">
          <a:xfrm>
            <a:off x="342901" y="1911348"/>
            <a:ext cx="1333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Spam detection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88432" y="2205730"/>
            <a:ext cx="1689102" cy="1790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Let’s go to Agra!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02325" y="2418456"/>
            <a:ext cx="1662508" cy="1702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Buy V1AGRA …</a:t>
            </a:r>
          </a:p>
        </p:txBody>
      </p:sp>
      <p:sp>
        <p:nvSpPr>
          <p:cNvPr id="67678" name="Rectangle 45"/>
          <p:cNvSpPr>
            <a:spLocks noChangeArrowheads="1"/>
          </p:cNvSpPr>
          <p:nvPr/>
        </p:nvSpPr>
        <p:spPr bwMode="auto">
          <a:xfrm>
            <a:off x="2374903" y="2048200"/>
            <a:ext cx="304515" cy="30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defTabSz="457200"/>
            <a:r>
              <a:rPr lang="en-US" sz="1800" dirty="0">
                <a:solidFill>
                  <a:srgbClr val="008000"/>
                </a:solidFill>
                <a:latin typeface="Zapf Dingbats" charset="0"/>
                <a:cs typeface="Zapf Dingbats" charset="0"/>
              </a:rPr>
              <a:t>✓</a:t>
            </a:r>
            <a:endParaRPr lang="en-US" sz="18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67679" name="Rectangle 46"/>
          <p:cNvSpPr>
            <a:spLocks noChangeArrowheads="1"/>
          </p:cNvSpPr>
          <p:nvPr/>
        </p:nvSpPr>
        <p:spPr bwMode="auto">
          <a:xfrm>
            <a:off x="2382881" y="2312621"/>
            <a:ext cx="330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defTabSz="457200"/>
            <a:r>
              <a:rPr lang="en-US" sz="18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✗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2902" y="3259264"/>
            <a:ext cx="2590800" cy="1523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Colorless   green   ideas   sleep   furiously.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5082" y="3106864"/>
            <a:ext cx="2154873" cy="125016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     ADJ         ADJ    NOUN  VERB      ADV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04800" y="4081679"/>
            <a:ext cx="2590800" cy="1965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Einstein met with UN officials in Princeton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21623" y="3957114"/>
            <a:ext cx="2156618" cy="125015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PERSON              ORG                      LOC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246589" y="4734984"/>
            <a:ext cx="1831293" cy="3047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l" defTabSz="457200">
              <a:lnSpc>
                <a:spcPct val="90000"/>
              </a:lnSpc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You’re invited to our dinner party, Friday May 27 at 8:30</a:t>
            </a:r>
          </a:p>
        </p:txBody>
      </p:sp>
      <p:pic>
        <p:nvPicPr>
          <p:cNvPr id="67673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56" y="4692118"/>
            <a:ext cx="289026" cy="19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/>
          <p:cNvSpPr/>
          <p:nvPr/>
        </p:nvSpPr>
        <p:spPr bwMode="auto">
          <a:xfrm>
            <a:off x="5385965" y="4658783"/>
            <a:ext cx="563985" cy="34647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Party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May 27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srgbClr val="0000FF"/>
                </a:solidFill>
                <a:latin typeface="Calibri"/>
                <a:cs typeface="Times New Roman"/>
              </a:rPr>
              <a:t>add</a:t>
            </a:r>
          </a:p>
        </p:txBody>
      </p:sp>
      <p:cxnSp>
        <p:nvCxnSpPr>
          <p:cNvPr id="69" name="Straight Connector 68"/>
          <p:cNvCxnSpPr/>
          <p:nvPr/>
        </p:nvCxnSpPr>
        <p:spPr bwMode="auto">
          <a:xfrm flipV="1">
            <a:off x="5507988" y="5115983"/>
            <a:ext cx="162560" cy="1294"/>
          </a:xfrm>
          <a:prstGeom prst="line">
            <a:avLst/>
          </a:prstGeom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378409" y="1425920"/>
            <a:ext cx="2137410" cy="15523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Best roast chicken in San Francisco!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378409" y="1657350"/>
            <a:ext cx="2137410" cy="152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waiter ignored us for 20 minutes.</a:t>
            </a:r>
          </a:p>
        </p:txBody>
      </p:sp>
      <p:pic>
        <p:nvPicPr>
          <p:cNvPr id="67630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69" y="1352550"/>
            <a:ext cx="275928" cy="19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31" name="Picture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21868" y="1657350"/>
            <a:ext cx="27516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3352800" y="2321643"/>
            <a:ext cx="2640330" cy="1471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Carter told Mubarak he shouldn’t run again.</a:t>
            </a:r>
          </a:p>
        </p:txBody>
      </p:sp>
      <p:sp>
        <p:nvSpPr>
          <p:cNvPr id="100" name="Arc 99"/>
          <p:cNvSpPr/>
          <p:nvPr/>
        </p:nvSpPr>
        <p:spPr>
          <a:xfrm>
            <a:off x="3581400" y="2216545"/>
            <a:ext cx="1066800" cy="228600"/>
          </a:xfrm>
          <a:prstGeom prst="arc">
            <a:avLst>
              <a:gd name="adj1" fmla="val 10822610"/>
              <a:gd name="adj2" fmla="val 0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Arc 100"/>
          <p:cNvSpPr/>
          <p:nvPr/>
        </p:nvSpPr>
        <p:spPr>
          <a:xfrm>
            <a:off x="4267200" y="2233479"/>
            <a:ext cx="376237" cy="287866"/>
          </a:xfrm>
          <a:prstGeom prst="arc">
            <a:avLst>
              <a:gd name="adj1" fmla="val 10830349"/>
              <a:gd name="adj2" fmla="val 10"/>
            </a:avLst>
          </a:prstGeom>
          <a:ln w="12700" cap="flat" cmpd="sng" algn="ctr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7635" name="Picture 10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2876550"/>
            <a:ext cx="381000" cy="19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3124200" y="2802063"/>
            <a:ext cx="2286000" cy="2286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I need new batteries for my </a:t>
            </a:r>
            <a:r>
              <a:rPr lang="en-US" sz="1200" b="1" i="1" dirty="0">
                <a:solidFill>
                  <a:srgbClr val="FF0000"/>
                </a:solidFill>
                <a:latin typeface="Calibri"/>
                <a:cs typeface="Times New Roman"/>
              </a:rPr>
              <a:t>mouse</a:t>
            </a: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107351" y="4181710"/>
            <a:ext cx="2607649" cy="16552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13</a:t>
            </a:r>
            <a:r>
              <a:rPr lang="en-US" sz="1000" baseline="30000" dirty="0">
                <a:solidFill>
                  <a:prstClr val="black"/>
                </a:solidFill>
                <a:latin typeface="Calibri"/>
                <a:cs typeface="Times New Roman"/>
              </a:rPr>
              <a:t>th</a:t>
            </a: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 Shanghai International Film Festival…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124200" y="3982708"/>
            <a:ext cx="2065864" cy="1443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zh-TW" altLang="en-US" sz="1000" dirty="0">
                <a:solidFill>
                  <a:srgbClr val="000000"/>
                </a:solidFill>
                <a:cs typeface="Times New Roman"/>
              </a:rPr>
              <a:t>第</a:t>
            </a:r>
            <a:r>
              <a:rPr lang="en-US" altLang="zh-TW" sz="1000" dirty="0">
                <a:solidFill>
                  <a:srgbClr val="000000"/>
                </a:solidFill>
                <a:cs typeface="Times New Roman"/>
              </a:rPr>
              <a:t>13</a:t>
            </a:r>
            <a:r>
              <a:rPr lang="zh-TW" altLang="en-US" sz="1000" dirty="0">
                <a:solidFill>
                  <a:srgbClr val="000000"/>
                </a:solidFill>
                <a:cs typeface="Times New Roman"/>
              </a:rPr>
              <a:t>届上海国际电影节开幕</a:t>
            </a:r>
            <a:r>
              <a:rPr lang="en-US" altLang="zh-TW" sz="1000" dirty="0">
                <a:solidFill>
                  <a:srgbClr val="000000"/>
                </a:solidFill>
                <a:cs typeface="Times New Roman"/>
              </a:rPr>
              <a:t>…</a:t>
            </a:r>
            <a:endParaRPr lang="zh-TW" altLang="en-US" sz="1000" dirty="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5384799" y="3983172"/>
            <a:ext cx="217060" cy="1375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477000" y="3342282"/>
            <a:ext cx="1319212" cy="1188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Dow Jones is up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705600" y="3638550"/>
            <a:ext cx="1192037" cy="1561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Housing prices rose</a:t>
            </a:r>
          </a:p>
        </p:txBody>
      </p:sp>
      <p:sp>
        <p:nvSpPr>
          <p:cNvPr id="114" name="Right Arrow 113"/>
          <p:cNvSpPr/>
          <p:nvPr/>
        </p:nvSpPr>
        <p:spPr>
          <a:xfrm>
            <a:off x="7946850" y="3461146"/>
            <a:ext cx="179387" cy="12501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248474" y="3379577"/>
            <a:ext cx="766762" cy="31016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Economy is good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388644" y="1810146"/>
            <a:ext cx="2374356" cy="3044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Q. How effective is ibuprofen in reducing fever in patients with acute febrile illness?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810000" y="3530600"/>
            <a:ext cx="2209800" cy="152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I can see Alcatraz from the window!</a:t>
            </a:r>
          </a:p>
        </p:txBody>
      </p:sp>
      <p:cxnSp>
        <p:nvCxnSpPr>
          <p:cNvPr id="121" name="Straight Connector 120"/>
          <p:cNvCxnSpPr/>
          <p:nvPr/>
        </p:nvCxnSpPr>
        <p:spPr>
          <a:xfrm rot="10800000">
            <a:off x="5257801" y="3459291"/>
            <a:ext cx="93663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165725" y="3459291"/>
            <a:ext cx="95250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0800000">
            <a:off x="5111751" y="3399759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 flipH="1" flipV="1">
            <a:off x="4987132" y="3394203"/>
            <a:ext cx="119063" cy="1301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>
            <a:off x="4962526" y="3341418"/>
            <a:ext cx="149225" cy="5834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4719638" y="3341418"/>
            <a:ext cx="242887" cy="17740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4476751" y="3341418"/>
            <a:ext cx="485775" cy="17740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4810126" y="3281887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0800000">
            <a:off x="4660901" y="3222356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4325939" y="3284268"/>
            <a:ext cx="484187" cy="23455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114800" y="3227118"/>
            <a:ext cx="542925" cy="33523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405785" y="2620708"/>
            <a:ext cx="2121693" cy="15271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XYZ acquired ABC yesterday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405785" y="2789989"/>
            <a:ext cx="2121693" cy="1558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ABC has been taken over by XYZ</a:t>
            </a:r>
          </a:p>
        </p:txBody>
      </p:sp>
      <p:sp>
        <p:nvSpPr>
          <p:cNvPr id="151" name="Rectangular Callout 150"/>
          <p:cNvSpPr/>
          <p:nvPr/>
        </p:nvSpPr>
        <p:spPr>
          <a:xfrm>
            <a:off x="6985982" y="4019550"/>
            <a:ext cx="2054655" cy="208183"/>
          </a:xfrm>
          <a:prstGeom prst="wedgeRectCallout">
            <a:avLst>
              <a:gd name="adj1" fmla="val -67569"/>
              <a:gd name="adj2" fmla="val 9666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Where is Citizen Kane playing in SF? </a:t>
            </a:r>
          </a:p>
        </p:txBody>
      </p:sp>
      <p:sp>
        <p:nvSpPr>
          <p:cNvPr id="152" name="Rectangular Callout 151"/>
          <p:cNvSpPr/>
          <p:nvPr/>
        </p:nvSpPr>
        <p:spPr>
          <a:xfrm>
            <a:off x="6936349" y="4324350"/>
            <a:ext cx="1714818" cy="327295"/>
          </a:xfrm>
          <a:prstGeom prst="wedgeRectCallout">
            <a:avLst>
              <a:gd name="adj1" fmla="val 63386"/>
              <a:gd name="adj2" fmla="val -39734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Castro Theatre at 7:30. Do you want a ticket?</a:t>
            </a:r>
          </a:p>
        </p:txBody>
      </p:sp>
      <p:pic>
        <p:nvPicPr>
          <p:cNvPr id="67666" name="Picture 1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298773" y="4340605"/>
            <a:ext cx="379664" cy="28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6553200" y="3486150"/>
            <a:ext cx="1295400" cy="152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S&amp;P500 jumped</a:t>
            </a:r>
          </a:p>
        </p:txBody>
      </p:sp>
      <p:pic>
        <p:nvPicPr>
          <p:cNvPr id="2" name="Picture 1" descr="BU00951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23" y="2571750"/>
            <a:ext cx="440577" cy="438150"/>
          </a:xfrm>
          <a:prstGeom prst="rect">
            <a:avLst/>
          </a:prstGeom>
        </p:spPr>
      </p:pic>
      <p:pic>
        <p:nvPicPr>
          <p:cNvPr id="3" name="Picture 2" descr="skd186802sdc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037" y="4070746"/>
            <a:ext cx="408163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4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Ambiguity makes NLP hard:</a:t>
            </a:r>
            <a:b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“Crash blossoms”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33550"/>
            <a:ext cx="6329363" cy="2819400"/>
          </a:xfrm>
        </p:spPr>
        <p:txBody>
          <a:bodyPr/>
          <a:lstStyle/>
          <a:p>
            <a:pPr>
              <a:spcBef>
                <a:spcPts val="400"/>
              </a:spcBef>
              <a:buNone/>
            </a:pPr>
            <a:r>
              <a:rPr lang="en-US" dirty="0">
                <a:cs typeface="Calibri"/>
              </a:rPr>
              <a:t>Violinist Linked to JAL Crash Blossoms</a:t>
            </a:r>
          </a:p>
          <a:p>
            <a:pPr>
              <a:spcBef>
                <a:spcPts val="400"/>
              </a:spcBef>
              <a:buNone/>
            </a:pPr>
            <a:r>
              <a:rPr lang="en-US" dirty="0">
                <a:ea typeface="Arial" pitchFamily="-106" charset="0"/>
                <a:cs typeface="Calibri"/>
              </a:rPr>
              <a:t>Teacher Strikes Idle Kids</a:t>
            </a:r>
            <a:endParaRPr lang="en-US" dirty="0">
              <a:latin typeface="Calibri"/>
              <a:ea typeface="Arial" pitchFamily="-106" charset="0"/>
              <a:cs typeface="Calibri"/>
            </a:endParaRPr>
          </a:p>
          <a:p>
            <a:pPr>
              <a:spcBef>
                <a:spcPts val="400"/>
              </a:spcBef>
              <a:buFont typeface="Arial" pitchFamily="-106" charset="0"/>
              <a:buNone/>
            </a:pPr>
            <a:r>
              <a:rPr lang="en-US" dirty="0">
                <a:latin typeface="Calibri"/>
                <a:ea typeface="Times New Roman" pitchFamily="-106" charset="0"/>
                <a:cs typeface="Calibri"/>
              </a:rPr>
              <a:t>Red Tape Holds Up New Bridges</a:t>
            </a:r>
          </a:p>
          <a:p>
            <a:pPr>
              <a:spcBef>
                <a:spcPts val="400"/>
              </a:spcBef>
              <a:buFont typeface="Arial" pitchFamily="-106" charset="0"/>
              <a:buNone/>
            </a:pPr>
            <a:r>
              <a:rPr lang="en-US" dirty="0">
                <a:latin typeface="Calibri"/>
                <a:ea typeface="Times New Roman" pitchFamily="-106" charset="0"/>
                <a:cs typeface="Calibri"/>
              </a:rPr>
              <a:t>Hospitals Are Sued by 7 Foot Doctors</a:t>
            </a:r>
          </a:p>
          <a:p>
            <a:pPr>
              <a:spcBef>
                <a:spcPts val="400"/>
              </a:spcBef>
              <a:buFont typeface="Arial" pitchFamily="-106" charset="0"/>
              <a:buNone/>
            </a:pPr>
            <a:r>
              <a:rPr lang="en-US" dirty="0">
                <a:latin typeface="Calibri"/>
                <a:ea typeface="Arial" pitchFamily="-106" charset="0"/>
                <a:cs typeface="Calibri"/>
              </a:rPr>
              <a:t>Juvenile Court to Try Shooting Defendant</a:t>
            </a:r>
          </a:p>
          <a:p>
            <a:pPr>
              <a:spcBef>
                <a:spcPts val="400"/>
              </a:spcBef>
              <a:buFont typeface="Arial" pitchFamily="-106" charset="0"/>
              <a:buNone/>
            </a:pPr>
            <a:r>
              <a:rPr lang="en-US" dirty="0">
                <a:latin typeface="Calibri"/>
                <a:ea typeface="Arial" pitchFamily="-106" charset="0"/>
                <a:cs typeface="Calibri"/>
              </a:rPr>
              <a:t>Local High School Dropouts Cut in Half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086600" y="361950"/>
            <a:ext cx="1828800" cy="1371600"/>
            <a:chOff x="6183619" y="2581834"/>
            <a:chExt cx="1828800" cy="1828800"/>
          </a:xfrm>
        </p:grpSpPr>
        <p:sp>
          <p:nvSpPr>
            <p:cNvPr id="7" name="16-Point Star 6"/>
            <p:cNvSpPr/>
            <p:nvPr/>
          </p:nvSpPr>
          <p:spPr>
            <a:xfrm>
              <a:off x="6183619" y="2581834"/>
              <a:ext cx="1828800" cy="1828800"/>
            </a:xfrm>
            <a:prstGeom prst="star16">
              <a:avLst/>
            </a:prstGeom>
            <a:solidFill>
              <a:srgbClr val="FFCC66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7655" name="TextBox 7"/>
            <p:cNvSpPr txBox="1">
              <a:spLocks noChangeArrowheads="1"/>
            </p:cNvSpPr>
            <p:nvPr/>
          </p:nvSpPr>
          <p:spPr bwMode="auto">
            <a:xfrm rot="1200000">
              <a:off x="6512206" y="2690326"/>
              <a:ext cx="1216649" cy="1600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600" dirty="0">
                  <a:solidFill>
                    <a:srgbClr val="984807"/>
                  </a:solidFill>
                  <a:latin typeface="Calibri" pitchFamily="-106" charset="0"/>
                </a:rPr>
                <a:t>100%</a:t>
              </a:r>
              <a:br>
                <a:rPr lang="en-US" sz="3600" dirty="0">
                  <a:solidFill>
                    <a:srgbClr val="984807"/>
                  </a:solidFill>
                  <a:latin typeface="Calibri" pitchFamily="-106" charset="0"/>
                </a:rPr>
              </a:br>
              <a:r>
                <a:rPr lang="en-US" sz="3600" dirty="0">
                  <a:solidFill>
                    <a:srgbClr val="984807"/>
                  </a:solidFill>
                  <a:latin typeface="Calibri" pitchFamily="-106" charset="0"/>
                </a:rPr>
                <a:t>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558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Ambiguity is pervasive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1143000" y="2876550"/>
            <a:ext cx="3124200" cy="381000"/>
          </a:xfrm>
        </p:spPr>
        <p:txBody>
          <a:bodyPr/>
          <a:lstStyle/>
          <a:p>
            <a:pPr marL="0" indent="0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Fed raises interest rates</a:t>
            </a:r>
            <a:endParaRPr lang="en-US" sz="28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3563" y="1236133"/>
            <a:ext cx="36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1400" i="1" dirty="0"/>
              <a:t>New York Times </a:t>
            </a:r>
            <a:r>
              <a:rPr lang="en-US" sz="1400" dirty="0"/>
              <a:t>headline (17 May 2000)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181600" y="2952750"/>
            <a:ext cx="2667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Fed raises interest rates</a:t>
            </a:r>
            <a:endParaRPr lang="en-US" sz="28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0" y="475615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Fed raises interest rates 0.5%</a:t>
            </a:r>
            <a:endParaRPr lang="en-US" sz="28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0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1270978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3428" y="1270978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043" y="1200150"/>
            <a:ext cx="2657974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alibri"/>
                <a:cs typeface="Calibri"/>
              </a:rPr>
              <a:t>non-standard English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570" y="1633160"/>
            <a:ext cx="2895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latin typeface="Calibri"/>
                <a:cs typeface="Calibri"/>
              </a:rPr>
              <a:t>Great job @</a:t>
            </a:r>
            <a:r>
              <a:rPr lang="en-US" sz="1500" dirty="0" err="1">
                <a:latin typeface="Calibri"/>
                <a:cs typeface="Calibri"/>
              </a:rPr>
              <a:t>justinbieber</a:t>
            </a:r>
            <a:r>
              <a:rPr lang="en-US" sz="1500" dirty="0">
                <a:latin typeface="Calibri"/>
                <a:cs typeface="Calibri"/>
              </a:rPr>
              <a:t>! Were SOO PROUD of what </a:t>
            </a:r>
            <a:r>
              <a:rPr lang="en-US" sz="1500" dirty="0" err="1">
                <a:latin typeface="Calibri"/>
                <a:cs typeface="Calibri"/>
              </a:rPr>
              <a:t>youve</a:t>
            </a:r>
            <a:r>
              <a:rPr lang="en-US" sz="1500" dirty="0">
                <a:latin typeface="Calibri"/>
                <a:cs typeface="Calibri"/>
              </a:rPr>
              <a:t> accomplished! U taught us 2 #</a:t>
            </a:r>
            <a:r>
              <a:rPr lang="en-US" sz="1500" dirty="0" err="1">
                <a:latin typeface="Calibri"/>
                <a:cs typeface="Calibri"/>
              </a:rPr>
              <a:t>neversaynever</a:t>
            </a:r>
            <a:r>
              <a:rPr lang="en-US" sz="1500" dirty="0">
                <a:latin typeface="Calibri"/>
                <a:cs typeface="Calibri"/>
              </a:rPr>
              <a:t> &amp; you yourself should never give up either♥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1195685"/>
            <a:ext cx="27818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segmentation issues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9340" y="1270978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1382" y="1200150"/>
            <a:ext cx="103961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idioms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9340" y="1759744"/>
            <a:ext cx="276606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dark horse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get cold feet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lose face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throw in the towel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1000" y="3025899"/>
            <a:ext cx="2766060" cy="16032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879" y="2948285"/>
            <a:ext cx="16287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neologisms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3420158"/>
            <a:ext cx="276606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unfriend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Retweet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bromance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149340" y="3011044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48400" y="2897535"/>
            <a:ext cx="2396144" cy="4196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tricky entity names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48400" y="3462121"/>
            <a:ext cx="280543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Where is </a:t>
            </a:r>
            <a:r>
              <a:rPr lang="en-US" sz="1600" i="1" dirty="0">
                <a:latin typeface="Calibri"/>
                <a:cs typeface="Calibri"/>
              </a:rPr>
              <a:t>A Bug’s Life</a:t>
            </a:r>
            <a:r>
              <a:rPr lang="en-US" sz="1600" dirty="0">
                <a:latin typeface="Calibri"/>
                <a:cs typeface="Calibri"/>
              </a:rPr>
              <a:t> playing …</a:t>
            </a:r>
            <a:endParaRPr lang="en-US" sz="1600" i="1" dirty="0">
              <a:latin typeface="Calibri"/>
              <a:cs typeface="Calibri"/>
            </a:endParaRPr>
          </a:p>
          <a:p>
            <a:pPr>
              <a:spcBef>
                <a:spcPts val="300"/>
              </a:spcBef>
              <a:defRPr/>
            </a:pPr>
            <a:r>
              <a:rPr lang="en-US" sz="1600" i="1" dirty="0">
                <a:latin typeface="Calibri"/>
                <a:cs typeface="Calibri"/>
              </a:rPr>
              <a:t>Let It Be</a:t>
            </a:r>
            <a:r>
              <a:rPr lang="en-US" sz="1600" dirty="0">
                <a:latin typeface="Calibri"/>
                <a:cs typeface="Calibri"/>
              </a:rPr>
              <a:t> was recorded …</a:t>
            </a:r>
          </a:p>
          <a:p>
            <a:pPr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… a mutation on the </a:t>
            </a:r>
            <a:r>
              <a:rPr lang="en-US" sz="1600" i="1" dirty="0">
                <a:latin typeface="Calibri"/>
                <a:cs typeface="Calibri"/>
              </a:rPr>
              <a:t>for</a:t>
            </a:r>
            <a:r>
              <a:rPr lang="en-US" sz="1600" dirty="0">
                <a:latin typeface="Calibri"/>
                <a:cs typeface="Calibri"/>
              </a:rPr>
              <a:t> gene …</a:t>
            </a:r>
            <a:endParaRPr lang="en-US" sz="1600" i="1" dirty="0">
              <a:latin typeface="Calibri"/>
              <a:cs typeface="Calibri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29940" y="2997323"/>
            <a:ext cx="2766060" cy="16032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81400" y="2900740"/>
            <a:ext cx="24034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world knowledge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29940" y="3474927"/>
            <a:ext cx="2766060" cy="6232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Mary and Sue are sisters.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Mary and Sue are mothers.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600" y="4674880"/>
            <a:ext cx="38075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But that’s what makes it fun!</a:t>
            </a:r>
          </a:p>
        </p:txBody>
      </p:sp>
      <p:grpSp>
        <p:nvGrpSpPr>
          <p:cNvPr id="83999" name="Group 80"/>
          <p:cNvGrpSpPr>
            <a:grpSpLocks/>
          </p:cNvGrpSpPr>
          <p:nvPr/>
        </p:nvGrpSpPr>
        <p:grpSpPr bwMode="auto">
          <a:xfrm>
            <a:off x="3288695" y="1937960"/>
            <a:ext cx="2755295" cy="533400"/>
            <a:chOff x="3686175" y="2535809"/>
            <a:chExt cx="1774825" cy="337261"/>
          </a:xfrm>
        </p:grpSpPr>
        <p:sp>
          <p:nvSpPr>
            <p:cNvPr id="69" name="Rectangle 68"/>
            <p:cNvSpPr/>
            <p:nvPr/>
          </p:nvSpPr>
          <p:spPr>
            <a:xfrm>
              <a:off x="3686175" y="2535809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97307" y="2535809"/>
              <a:ext cx="23752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59901" y="2535809"/>
              <a:ext cx="49352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78494" y="2535809"/>
              <a:ext cx="32857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29500" y="2535809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86175" y="2727808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897307" y="2727808"/>
              <a:ext cx="48428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13259" y="2727808"/>
              <a:ext cx="593808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029500" y="2727808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12495" y="1885950"/>
            <a:ext cx="2895600" cy="60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sz="1500" dirty="0">
                <a:latin typeface="Calibri"/>
                <a:cs typeface="Calibri"/>
              </a:rPr>
              <a:t>the New York-New Haven Railroad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1500" dirty="0">
                <a:latin typeface="Calibri"/>
                <a:cs typeface="Calibri"/>
              </a:rPr>
              <a:t>the New York-New Haven Railroad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305800" cy="7429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Why else is natural language understanding difficult?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37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9236</TotalTime>
  <Words>2609</Words>
  <Application>Microsoft Office PowerPoint</Application>
  <PresentationFormat>On-screen Show (16:9)</PresentationFormat>
  <Paragraphs>579</Paragraphs>
  <Slides>58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5" baseType="lpstr">
      <vt:lpstr>华文仿宋</vt:lpstr>
      <vt:lpstr>Arial</vt:lpstr>
      <vt:lpstr>Calibri</vt:lpstr>
      <vt:lpstr>Calibri (Headings)</vt:lpstr>
      <vt:lpstr>Courier</vt:lpstr>
      <vt:lpstr>Lucida Sans</vt:lpstr>
      <vt:lpstr>Rockwell</vt:lpstr>
      <vt:lpstr>Rockwell Condensed</vt:lpstr>
      <vt:lpstr>Tahoma</vt:lpstr>
      <vt:lpstr>Times</vt:lpstr>
      <vt:lpstr>Times New Roman</vt:lpstr>
      <vt:lpstr>Verdana</vt:lpstr>
      <vt:lpstr>Wingdings</vt:lpstr>
      <vt:lpstr>Zapf Dingbats</vt:lpstr>
      <vt:lpstr>华文黑体</vt:lpstr>
      <vt:lpstr>Wood Type</vt:lpstr>
      <vt:lpstr>Equation</vt:lpstr>
      <vt:lpstr>Introduction to NLP</vt:lpstr>
      <vt:lpstr>Question Answering: IBM’s Watson</vt:lpstr>
      <vt:lpstr>Information Extraction</vt:lpstr>
      <vt:lpstr>Information Extraction &amp; Sentiment Analysis</vt:lpstr>
      <vt:lpstr>Machine Translation</vt:lpstr>
      <vt:lpstr>Language Technology</vt:lpstr>
      <vt:lpstr>Ambiguity makes NLP hard: “Crash blossoms”</vt:lpstr>
      <vt:lpstr>Ambiguity is pervasive</vt:lpstr>
      <vt:lpstr>Why else is natural language understanding difficult?</vt:lpstr>
      <vt:lpstr>Making progress on this problem…</vt:lpstr>
      <vt:lpstr>Introduction to NLP</vt:lpstr>
      <vt:lpstr>Basic Text Processing</vt:lpstr>
      <vt:lpstr>Text Normalization</vt:lpstr>
      <vt:lpstr>How many words?</vt:lpstr>
      <vt:lpstr>How many words?</vt:lpstr>
      <vt:lpstr>How many words?</vt:lpstr>
      <vt:lpstr>Simple Tokenization in UNIX</vt:lpstr>
      <vt:lpstr>The first step: tokenizing</vt:lpstr>
      <vt:lpstr>The second step: sorting</vt:lpstr>
      <vt:lpstr>Issues in Tokenization</vt:lpstr>
      <vt:lpstr>Tokenization: language issues</vt:lpstr>
      <vt:lpstr>Tokenization: language issues</vt:lpstr>
      <vt:lpstr>Word Tokenization in Chinese</vt:lpstr>
      <vt:lpstr>Basic Text Processing</vt:lpstr>
      <vt:lpstr>Basic Text Processing</vt:lpstr>
      <vt:lpstr>Normalization</vt:lpstr>
      <vt:lpstr>Case folding</vt:lpstr>
      <vt:lpstr>Lemmatization</vt:lpstr>
      <vt:lpstr>Morphology</vt:lpstr>
      <vt:lpstr>Stemming</vt:lpstr>
      <vt:lpstr>Porter’s algorithm The most common English stemmer</vt:lpstr>
      <vt:lpstr>Viewing morphology in a corpus Why only strip –ing if there is a vowel?</vt:lpstr>
      <vt:lpstr>Viewing morphology in a corpus Why only strip –ing if there is a vowel?</vt:lpstr>
      <vt:lpstr>Dealing with complex morphology is sometimes necessary</vt:lpstr>
      <vt:lpstr>Basic Text Processing</vt:lpstr>
      <vt:lpstr> Language Modeling</vt:lpstr>
      <vt:lpstr>Probabilistic Language Models</vt:lpstr>
      <vt:lpstr>Probabilistic Language Modeling</vt:lpstr>
      <vt:lpstr>How to compute P(W)</vt:lpstr>
      <vt:lpstr>Reminder: The Chain Rule</vt:lpstr>
      <vt:lpstr>The Chain Rule applied to compute joint probability of words in sentence</vt:lpstr>
      <vt:lpstr>How to estimate these probabilities</vt:lpstr>
      <vt:lpstr>Markov Assumption</vt:lpstr>
      <vt:lpstr>Markov Assumption</vt:lpstr>
      <vt:lpstr>Simplest case: Unigram model</vt:lpstr>
      <vt:lpstr>Bigram model</vt:lpstr>
      <vt:lpstr>N-gram models</vt:lpstr>
      <vt:lpstr> Language Modeling</vt:lpstr>
      <vt:lpstr> Language Modeling</vt:lpstr>
      <vt:lpstr>Estimating bigram probabilities</vt:lpstr>
      <vt:lpstr>An example</vt:lpstr>
      <vt:lpstr>More examples:  Berkeley Restaurant Project sentences</vt:lpstr>
      <vt:lpstr>Raw bigram counts</vt:lpstr>
      <vt:lpstr>Raw bigram probabilities</vt:lpstr>
      <vt:lpstr>Bigram estimates of sentence probabilities</vt:lpstr>
      <vt:lpstr>What kinds of knowledge?</vt:lpstr>
      <vt:lpstr>Practical Issues</vt:lpstr>
      <vt:lpstr> Language Modeling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Alejandro Correa</cp:lastModifiedBy>
  <cp:revision>143</cp:revision>
  <cp:lastPrinted>2012-03-05T01:42:15Z</cp:lastPrinted>
  <dcterms:created xsi:type="dcterms:W3CDTF">2010-04-19T15:31:24Z</dcterms:created>
  <dcterms:modified xsi:type="dcterms:W3CDTF">2020-06-30T01:07:49Z</dcterms:modified>
</cp:coreProperties>
</file>