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ssistant Regular" panose="020B0604020202020204" charset="-79"/>
      <p:regular r:id="rId18"/>
    </p:embeddedFont>
    <p:embeddedFont>
      <p:font typeface="Assistant Regular Bold" panose="020B0604020202020204" charset="-79"/>
      <p:regular r:id="rId19"/>
    </p:embeddedFont>
    <p:embeddedFont>
      <p:font typeface="Calibri" panose="020F0502020204030204" pitchFamily="34" charset="0"/>
      <p:regular r:id="rId20"/>
      <p:bold r:id="rId21"/>
    </p:embeddedFont>
    <p:embeddedFont>
      <p:font typeface="Martel Heavy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11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5DE3C3D-CC05-4130-8EDD-B56A0938B865}" type="datetimeFigureOut">
              <a:rPr lang="ar-SA" smtClean="0"/>
              <a:t>08/11/1444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D778D2A-E921-48D3-B03E-8F8CA014BF5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0096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78D2A-E921-48D3-B03E-8F8CA014BF56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594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12251649" y="-1747591"/>
            <a:ext cx="5295061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7637160" y="5181600"/>
            <a:ext cx="272980" cy="272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02126" y="5677131"/>
            <a:ext cx="10981737" cy="3829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19"/>
              </a:lnSpc>
            </a:pPr>
            <a:r>
              <a:rPr lang="en-US" sz="11797" dirty="0">
                <a:solidFill>
                  <a:srgbClr val="000000"/>
                </a:solidFill>
                <a:latin typeface="Martel Heavy"/>
              </a:rPr>
              <a:t>Smart phone</a:t>
            </a:r>
          </a:p>
          <a:p>
            <a:pPr>
              <a:lnSpc>
                <a:spcPts val="15219"/>
              </a:lnSpc>
            </a:pPr>
            <a:endParaRPr lang="en-US" sz="11797" dirty="0">
              <a:solidFill>
                <a:srgbClr val="000000"/>
              </a:solidFill>
              <a:latin typeface="Martel Heav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7849183"/>
            <a:ext cx="3889483" cy="1096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Assistant Regular"/>
              </a:rPr>
              <a:t>- </a:t>
            </a:r>
            <a:r>
              <a:rPr lang="en-US" sz="2100" dirty="0" err="1">
                <a:solidFill>
                  <a:srgbClr val="000000"/>
                </a:solidFill>
                <a:latin typeface="Assistant Regular"/>
              </a:rPr>
              <a:t>Albandari</a:t>
            </a:r>
            <a:r>
              <a:rPr lang="en-US" sz="2100" dirty="0">
                <a:solidFill>
                  <a:srgbClr val="000000"/>
                </a:solidFill>
                <a:latin typeface="Assistant Regular"/>
              </a:rPr>
              <a:t> Alshudukhi</a:t>
            </a:r>
          </a:p>
          <a:p>
            <a:pPr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Assistant Regular"/>
              </a:rPr>
              <a:t>-Sultan Alharbi</a:t>
            </a:r>
          </a:p>
          <a:p>
            <a:pPr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Assistant Regular"/>
              </a:rPr>
              <a:t>- Essa </a:t>
            </a:r>
            <a:r>
              <a:rPr lang="en-US" sz="2100" dirty="0" err="1">
                <a:solidFill>
                  <a:srgbClr val="000000"/>
                </a:solidFill>
                <a:latin typeface="Assistant Regular"/>
              </a:rPr>
              <a:t>Alhammad</a:t>
            </a:r>
            <a:endParaRPr lang="en-US" sz="2100" dirty="0">
              <a:solidFill>
                <a:srgbClr val="000000"/>
              </a:solidFill>
              <a:latin typeface="Assistant Regular"/>
            </a:endParaRPr>
          </a:p>
        </p:txBody>
      </p:sp>
      <p:sp>
        <p:nvSpPr>
          <p:cNvPr id="11" name="AutoShape 11"/>
          <p:cNvSpPr/>
          <p:nvPr/>
        </p:nvSpPr>
        <p:spPr>
          <a:xfrm rot="3487">
            <a:off x="1028717" y="7539329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89517">
            <a:off x="-3355734" y="7933313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46691" y="2539909"/>
            <a:ext cx="9341009" cy="747594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4373" y="637291"/>
            <a:ext cx="18131382" cy="3681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17"/>
              </a:lnSpc>
            </a:pPr>
            <a:r>
              <a:rPr lang="en-US" sz="6512">
                <a:solidFill>
                  <a:srgbClr val="000000"/>
                </a:solidFill>
                <a:latin typeface="Martel Heavy Bold"/>
              </a:rPr>
              <a:t>is there a correlation between Price and Rating ?</a:t>
            </a:r>
          </a:p>
          <a:p>
            <a:pPr>
              <a:lnSpc>
                <a:spcPts val="11357"/>
              </a:lnSpc>
            </a:pPr>
            <a:endParaRPr lang="en-US" sz="6512">
              <a:solidFill>
                <a:srgbClr val="000000"/>
              </a:solidFill>
              <a:latin typeface="Martel Heavy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995532">
            <a:off x="7332280" y="8781844"/>
            <a:ext cx="12504578" cy="4545584"/>
            <a:chOff x="0" y="0"/>
            <a:chExt cx="3293387" cy="11971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93387" cy="1197191"/>
            </a:xfrm>
            <a:custGeom>
              <a:avLst/>
              <a:gdLst/>
              <a:ahLst/>
              <a:cxnLst/>
              <a:rect l="l" t="t" r="r" b="b"/>
              <a:pathLst>
                <a:path w="3293387" h="1197191">
                  <a:moveTo>
                    <a:pt x="0" y="0"/>
                  </a:moveTo>
                  <a:lnTo>
                    <a:pt x="3293387" y="0"/>
                  </a:lnTo>
                  <a:lnTo>
                    <a:pt x="3293387" y="1197191"/>
                  </a:lnTo>
                  <a:lnTo>
                    <a:pt x="0" y="1197191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b="2600"/>
          <a:stretch>
            <a:fillRect/>
          </a:stretch>
        </p:blipFill>
        <p:spPr>
          <a:xfrm>
            <a:off x="4382703" y="2098730"/>
            <a:ext cx="10235337" cy="797534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31219" y="445346"/>
            <a:ext cx="17625563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Martel Heavy Bold"/>
              </a:rPr>
              <a:t>What is the most frequent operating system?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89517">
            <a:off x="-3355734" y="7933313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4375" r="7751" b="2500"/>
          <a:stretch>
            <a:fillRect/>
          </a:stretch>
        </p:blipFill>
        <p:spPr>
          <a:xfrm>
            <a:off x="4610031" y="2646148"/>
            <a:ext cx="9067938" cy="732316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4373" y="608716"/>
            <a:ext cx="18131382" cy="282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57"/>
              </a:lnSpc>
            </a:pPr>
            <a:r>
              <a:rPr lang="en-US" sz="8112">
                <a:solidFill>
                  <a:srgbClr val="000000"/>
                </a:solidFill>
                <a:latin typeface="Martel Heavy Bold"/>
              </a:rPr>
              <a:t>what is the Top 5 Processors Brand?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89517">
            <a:off x="-3355734" y="7933313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b="1875"/>
          <a:stretch>
            <a:fillRect/>
          </a:stretch>
        </p:blipFill>
        <p:spPr>
          <a:xfrm>
            <a:off x="4767822" y="2565238"/>
            <a:ext cx="9462109" cy="742773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30709" y="491971"/>
            <a:ext cx="18057291" cy="367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Martel Heavy Bold"/>
              </a:rPr>
              <a:t>What are the top 5 companies in average prices?</a:t>
            </a:r>
          </a:p>
          <a:p>
            <a:pPr>
              <a:lnSpc>
                <a:spcPts val="9799"/>
              </a:lnSpc>
            </a:pPr>
            <a:endParaRPr lang="en-US" sz="6999">
              <a:solidFill>
                <a:srgbClr val="000000"/>
              </a:solidFill>
              <a:latin typeface="Martel Heavy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89517">
            <a:off x="-3355734" y="7933313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335" b="335"/>
          <a:stretch>
            <a:fillRect/>
          </a:stretch>
        </p:blipFill>
        <p:spPr>
          <a:xfrm>
            <a:off x="4756979" y="3265999"/>
            <a:ext cx="8420509" cy="679668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93203" y="533132"/>
            <a:ext cx="17894797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Martel Heavy Bold"/>
              </a:rPr>
              <a:t>How is the Rating distributed in the data?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89517">
            <a:off x="-3355734" y="7933313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65633" y="3990975"/>
            <a:ext cx="17894797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Martel Heavy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83209">
            <a:off x="-2003455" y="6597304"/>
            <a:ext cx="21881704" cy="100655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36679" y="1280198"/>
            <a:ext cx="9547766" cy="149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97"/>
              </a:lnSpc>
            </a:pPr>
            <a:r>
              <a:rPr lang="en-US" sz="8712">
                <a:solidFill>
                  <a:srgbClr val="000000"/>
                </a:solidFill>
                <a:latin typeface="Martel Heavy Bold"/>
              </a:rPr>
              <a:t>Table of 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12808" y="3204300"/>
            <a:ext cx="7431192" cy="552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02"/>
              </a:lnSpc>
            </a:pPr>
            <a:r>
              <a:rPr lang="en-US" sz="4676">
                <a:solidFill>
                  <a:srgbClr val="000000"/>
                </a:solidFill>
                <a:latin typeface="Assistant Regular Bold"/>
              </a:rPr>
              <a:t>1-data set</a:t>
            </a:r>
          </a:p>
          <a:p>
            <a:pPr>
              <a:lnSpc>
                <a:spcPts val="7902"/>
              </a:lnSpc>
            </a:pPr>
            <a:r>
              <a:rPr lang="en-US" sz="4676">
                <a:solidFill>
                  <a:srgbClr val="000000"/>
                </a:solidFill>
                <a:latin typeface="Assistant Regular Bold"/>
              </a:rPr>
              <a:t>2-The Libraries we used</a:t>
            </a:r>
          </a:p>
          <a:p>
            <a:pPr>
              <a:lnSpc>
                <a:spcPts val="7902"/>
              </a:lnSpc>
            </a:pPr>
            <a:r>
              <a:rPr lang="en-US" sz="4676">
                <a:solidFill>
                  <a:srgbClr val="000000"/>
                </a:solidFill>
                <a:latin typeface="Assistant Regular Bold"/>
              </a:rPr>
              <a:t>3-Cleaning data set</a:t>
            </a:r>
          </a:p>
          <a:p>
            <a:pPr>
              <a:lnSpc>
                <a:spcPts val="7902"/>
              </a:lnSpc>
            </a:pPr>
            <a:r>
              <a:rPr lang="en-US" sz="4676">
                <a:solidFill>
                  <a:srgbClr val="000000"/>
                </a:solidFill>
                <a:latin typeface="Assistant Regular Bold"/>
              </a:rPr>
              <a:t>4-EDA</a:t>
            </a:r>
          </a:p>
          <a:p>
            <a:pPr>
              <a:lnSpc>
                <a:spcPts val="4015"/>
              </a:lnSpc>
            </a:pPr>
            <a:endParaRPr lang="en-US" sz="4676">
              <a:solidFill>
                <a:srgbClr val="000000"/>
              </a:solidFill>
              <a:latin typeface="Assistant Regular Bold"/>
            </a:endParaRPr>
          </a:p>
          <a:p>
            <a:pPr>
              <a:lnSpc>
                <a:spcPts val="4015"/>
              </a:lnSpc>
            </a:pPr>
            <a:endParaRPr lang="en-US" sz="4676">
              <a:solidFill>
                <a:srgbClr val="000000"/>
              </a:solidFill>
              <a:latin typeface="Assistant Regular Bold"/>
            </a:endParaRPr>
          </a:p>
          <a:p>
            <a:pPr>
              <a:lnSpc>
                <a:spcPts val="4015"/>
              </a:lnSpc>
            </a:pPr>
            <a:endParaRPr lang="en-US" sz="4676">
              <a:solidFill>
                <a:srgbClr val="000000"/>
              </a:solidFill>
              <a:latin typeface="Assistant Regular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267800">
            <a:off x="-3727278" y="7325331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2957"/>
          <a:stretch>
            <a:fillRect/>
          </a:stretch>
        </p:blipFill>
        <p:spPr>
          <a:xfrm>
            <a:off x="3389554" y="4896525"/>
            <a:ext cx="11508893" cy="465784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640882"/>
            <a:ext cx="5124367" cy="13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64"/>
              </a:lnSpc>
            </a:pPr>
            <a:r>
              <a:rPr lang="en-US" sz="8712">
                <a:solidFill>
                  <a:srgbClr val="000000"/>
                </a:solidFill>
                <a:latin typeface="Martel Heavy Bold"/>
              </a:rPr>
              <a:t>data 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30604"/>
            <a:ext cx="11241317" cy="1438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2"/>
              </a:lnSpc>
            </a:pPr>
            <a:r>
              <a:rPr lang="en-US" sz="4102">
                <a:solidFill>
                  <a:srgbClr val="000000"/>
                </a:solidFill>
                <a:latin typeface="Assistant Regular"/>
              </a:rPr>
              <a:t>The dataset we used is called the smartphone dataset and can be found on the Kaggle platform.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267800">
            <a:off x="-3727278" y="7325331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b="9827"/>
          <a:stretch>
            <a:fillRect/>
          </a:stretch>
        </p:blipFill>
        <p:spPr>
          <a:xfrm>
            <a:off x="12506601" y="5143500"/>
            <a:ext cx="5239313" cy="4114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89921" y="1208685"/>
            <a:ext cx="13869746" cy="13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64"/>
              </a:lnSpc>
            </a:pPr>
            <a:r>
              <a:rPr lang="en-US" sz="8712">
                <a:solidFill>
                  <a:srgbClr val="000000"/>
                </a:solidFill>
                <a:latin typeface="Martel Heavy Bold"/>
              </a:rPr>
              <a:t>The Libraries we used: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5285" y="3253284"/>
            <a:ext cx="11241317" cy="289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653" lvl="1" indent="-442826">
              <a:lnSpc>
                <a:spcPts val="5742"/>
              </a:lnSpc>
              <a:buFont typeface="Arial"/>
              <a:buChar char="•"/>
            </a:pPr>
            <a:r>
              <a:rPr lang="en-US" sz="4102">
                <a:solidFill>
                  <a:srgbClr val="000000"/>
                </a:solidFill>
                <a:latin typeface="Assistant Regular"/>
              </a:rPr>
              <a:t>Numpy: For numeric operations.</a:t>
            </a:r>
          </a:p>
          <a:p>
            <a:pPr marL="885653" lvl="1" indent="-442826">
              <a:lnSpc>
                <a:spcPts val="5742"/>
              </a:lnSpc>
              <a:buFont typeface="Arial"/>
              <a:buChar char="•"/>
            </a:pPr>
            <a:r>
              <a:rPr lang="en-US" sz="4102">
                <a:solidFill>
                  <a:srgbClr val="000000"/>
                </a:solidFill>
                <a:latin typeface="Assistant Regular"/>
              </a:rPr>
              <a:t> Pandas: For data cleaning and manipulation.</a:t>
            </a:r>
          </a:p>
          <a:p>
            <a:pPr marL="885653" lvl="1" indent="-442826">
              <a:lnSpc>
                <a:spcPts val="5742"/>
              </a:lnSpc>
              <a:buFont typeface="Arial"/>
              <a:buChar char="•"/>
            </a:pPr>
            <a:r>
              <a:rPr lang="en-US" sz="4102">
                <a:solidFill>
                  <a:srgbClr val="000000"/>
                </a:solidFill>
                <a:latin typeface="Assistant Regular"/>
              </a:rPr>
              <a:t>Matplotlib: For visualizations.</a:t>
            </a:r>
          </a:p>
          <a:p>
            <a:pPr>
              <a:lnSpc>
                <a:spcPts val="5742"/>
              </a:lnSpc>
            </a:pPr>
            <a:endParaRPr lang="en-US" sz="4102">
              <a:solidFill>
                <a:srgbClr val="000000"/>
              </a:solidFill>
              <a:latin typeface="Assistant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38500">
            <a:off x="11466264" y="-702543"/>
            <a:ext cx="8568617" cy="13356802"/>
            <a:chOff x="0" y="0"/>
            <a:chExt cx="2256755" cy="3517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6755" cy="3517841"/>
            </a:xfrm>
            <a:custGeom>
              <a:avLst/>
              <a:gdLst/>
              <a:ahLst/>
              <a:cxnLst/>
              <a:rect l="l" t="t" r="r" b="b"/>
              <a:pathLst>
                <a:path w="2256755" h="3517841">
                  <a:moveTo>
                    <a:pt x="0" y="0"/>
                  </a:moveTo>
                  <a:lnTo>
                    <a:pt x="2256755" y="0"/>
                  </a:lnTo>
                  <a:lnTo>
                    <a:pt x="2256755" y="3517841"/>
                  </a:lnTo>
                  <a:lnTo>
                    <a:pt x="0" y="3517841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799548"/>
            <a:ext cx="16604262" cy="35362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4258072"/>
            <a:ext cx="5842569" cy="4694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1869" y="5653465"/>
            <a:ext cx="10010907" cy="15653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41869" y="8579238"/>
            <a:ext cx="11160236" cy="135812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6664" y="300664"/>
            <a:ext cx="11241317" cy="13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64"/>
              </a:lnSpc>
            </a:pPr>
            <a:r>
              <a:rPr lang="en-US" sz="8712">
                <a:solidFill>
                  <a:srgbClr val="000000"/>
                </a:solidFill>
                <a:latin typeface="Martel Heavy Bold"/>
              </a:rPr>
              <a:t>Cleaning data set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9889" y="1839904"/>
            <a:ext cx="12877027" cy="7944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2"/>
              </a:lnSpc>
            </a:pPr>
            <a:r>
              <a:rPr lang="en-US" sz="4102">
                <a:solidFill>
                  <a:srgbClr val="000000"/>
                </a:solidFill>
                <a:latin typeface="Assistant Regular Bold"/>
              </a:rPr>
              <a:t>1.Remove Unwanted Columns. </a:t>
            </a:r>
          </a:p>
          <a:p>
            <a:pPr>
              <a:lnSpc>
                <a:spcPts val="5742"/>
              </a:lnSpc>
            </a:pPr>
            <a:endParaRPr lang="en-US" sz="4102">
              <a:solidFill>
                <a:srgbClr val="000000"/>
              </a:solidFill>
              <a:latin typeface="Assistant Regular Bold"/>
            </a:endParaRPr>
          </a:p>
          <a:p>
            <a:pPr>
              <a:lnSpc>
                <a:spcPts val="5742"/>
              </a:lnSpc>
            </a:pPr>
            <a:r>
              <a:rPr lang="en-US" sz="4102">
                <a:solidFill>
                  <a:srgbClr val="000000"/>
                </a:solidFill>
                <a:latin typeface="Assistant Regular Bold"/>
              </a:rPr>
              <a:t>2. Remove duplicates</a:t>
            </a:r>
          </a:p>
          <a:p>
            <a:pPr>
              <a:lnSpc>
                <a:spcPts val="5742"/>
              </a:lnSpc>
            </a:pPr>
            <a:endParaRPr lang="en-US" sz="4102">
              <a:solidFill>
                <a:srgbClr val="000000"/>
              </a:solidFill>
              <a:latin typeface="Assistant Regular Bold"/>
            </a:endParaRPr>
          </a:p>
          <a:p>
            <a:pPr>
              <a:lnSpc>
                <a:spcPts val="5742"/>
              </a:lnSpc>
            </a:pPr>
            <a:r>
              <a:rPr lang="en-US" sz="4102">
                <a:solidFill>
                  <a:srgbClr val="000000"/>
                </a:solidFill>
                <a:latin typeface="Assistant Regular Bold"/>
              </a:rPr>
              <a:t>3.Remove null values for string column</a:t>
            </a:r>
          </a:p>
          <a:p>
            <a:pPr>
              <a:lnSpc>
                <a:spcPts val="5742"/>
              </a:lnSpc>
            </a:pPr>
            <a:endParaRPr lang="en-US" sz="4102">
              <a:solidFill>
                <a:srgbClr val="000000"/>
              </a:solidFill>
              <a:latin typeface="Assistant Regular Bold"/>
            </a:endParaRPr>
          </a:p>
          <a:p>
            <a:pPr>
              <a:lnSpc>
                <a:spcPts val="5742"/>
              </a:lnSpc>
            </a:pPr>
            <a:endParaRPr lang="en-US" sz="4102">
              <a:solidFill>
                <a:srgbClr val="000000"/>
              </a:solidFill>
              <a:latin typeface="Assistant Regular Bold"/>
            </a:endParaRPr>
          </a:p>
          <a:p>
            <a:pPr>
              <a:lnSpc>
                <a:spcPts val="5742"/>
              </a:lnSpc>
            </a:pPr>
            <a:endParaRPr lang="en-US" sz="4102">
              <a:solidFill>
                <a:srgbClr val="000000"/>
              </a:solidFill>
              <a:latin typeface="Assistant Regular Bold"/>
            </a:endParaRPr>
          </a:p>
          <a:p>
            <a:pPr>
              <a:lnSpc>
                <a:spcPts val="5742"/>
              </a:lnSpc>
            </a:pPr>
            <a:r>
              <a:rPr lang="en-US" sz="4102">
                <a:solidFill>
                  <a:srgbClr val="000000"/>
                </a:solidFill>
                <a:latin typeface="Assistant Regular Bold"/>
              </a:rPr>
              <a:t>4. Replace the null values with mean for Numeric Column</a:t>
            </a:r>
          </a:p>
          <a:p>
            <a:pPr>
              <a:lnSpc>
                <a:spcPts val="5742"/>
              </a:lnSpc>
            </a:pPr>
            <a:endParaRPr lang="en-US" sz="4102">
              <a:solidFill>
                <a:srgbClr val="000000"/>
              </a:solidFill>
              <a:latin typeface="Assistant Regular Bold"/>
            </a:endParaRPr>
          </a:p>
          <a:p>
            <a:pPr>
              <a:lnSpc>
                <a:spcPts val="5742"/>
              </a:lnSpc>
            </a:pPr>
            <a:endParaRPr lang="en-US" sz="4102">
              <a:solidFill>
                <a:srgbClr val="000000"/>
              </a:solidFill>
              <a:latin typeface="Assistant Regular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83209">
            <a:off x="-2003455" y="6597304"/>
            <a:ext cx="21881704" cy="100655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890371" y="3650294"/>
            <a:ext cx="2507258" cy="149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97"/>
              </a:lnSpc>
            </a:pPr>
            <a:r>
              <a:rPr lang="en-US" sz="8712">
                <a:solidFill>
                  <a:srgbClr val="000000"/>
                </a:solidFill>
                <a:latin typeface="Martel Heavy Bold"/>
              </a:rPr>
              <a:t>EDA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89517">
            <a:off x="-3355734" y="7933313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1204" t="3251" b="3251"/>
          <a:stretch>
            <a:fillRect/>
          </a:stretch>
        </p:blipFill>
        <p:spPr>
          <a:xfrm>
            <a:off x="3719094" y="1798037"/>
            <a:ext cx="10849813" cy="821427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72665" y="471682"/>
            <a:ext cx="18131382" cy="252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17"/>
              </a:lnSpc>
            </a:pPr>
            <a:r>
              <a:rPr lang="en-US" sz="6512">
                <a:solidFill>
                  <a:srgbClr val="000000"/>
                </a:solidFill>
                <a:latin typeface="Martel Heavy Bold"/>
              </a:rPr>
              <a:t>What are the 10 most frequent Brands?</a:t>
            </a:r>
          </a:p>
          <a:p>
            <a:pPr>
              <a:lnSpc>
                <a:spcPts val="11357"/>
              </a:lnSpc>
            </a:pPr>
            <a:endParaRPr lang="en-US" sz="6512">
              <a:solidFill>
                <a:srgbClr val="000000"/>
              </a:solidFill>
              <a:latin typeface="Martel Heavy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995532">
            <a:off x="7332280" y="8781844"/>
            <a:ext cx="12504578" cy="4545584"/>
            <a:chOff x="0" y="0"/>
            <a:chExt cx="3293387" cy="11971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93387" cy="1197191"/>
            </a:xfrm>
            <a:custGeom>
              <a:avLst/>
              <a:gdLst/>
              <a:ahLst/>
              <a:cxnLst/>
              <a:rect l="l" t="t" r="r" b="b"/>
              <a:pathLst>
                <a:path w="3293387" h="1197191">
                  <a:moveTo>
                    <a:pt x="0" y="0"/>
                  </a:moveTo>
                  <a:lnTo>
                    <a:pt x="3293387" y="0"/>
                  </a:lnTo>
                  <a:lnTo>
                    <a:pt x="3293387" y="1197191"/>
                  </a:lnTo>
                  <a:lnTo>
                    <a:pt x="0" y="1197191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3642" y="47760"/>
            <a:ext cx="17520716" cy="2822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53"/>
              </a:lnSpc>
            </a:pPr>
            <a:r>
              <a:rPr lang="en-US" sz="8109">
                <a:solidFill>
                  <a:srgbClr val="000000"/>
                </a:solidFill>
                <a:latin typeface="Martel Heavy Bold"/>
              </a:rPr>
              <a:t>What are the 10 most expensive Models?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16622" y="2681449"/>
            <a:ext cx="10530048" cy="74100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637160" y="4200009"/>
            <a:ext cx="272980" cy="27298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l="10009" r="10182" b="23816"/>
          <a:stretch>
            <a:fillRect/>
          </a:stretch>
        </p:blipFill>
        <p:spPr>
          <a:xfrm>
            <a:off x="2335028" y="3260217"/>
            <a:ext cx="13405017" cy="639813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01424" y="383518"/>
            <a:ext cx="17472226" cy="213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54"/>
              </a:lnSpc>
            </a:pPr>
            <a:r>
              <a:rPr lang="en-US" sz="6110">
                <a:solidFill>
                  <a:srgbClr val="000000"/>
                </a:solidFill>
                <a:latin typeface="Martel Heavy Bold"/>
              </a:rPr>
              <a:t>What are the percentages of Smart phones that support 5G &amp; NFC &amp;IR blaster?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181</Words>
  <Application>Microsoft Office PowerPoint</Application>
  <PresentationFormat>Custom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Assistant Regular</vt:lpstr>
      <vt:lpstr>Assistant Regular Bold</vt:lpstr>
      <vt:lpstr>Martel Heavy Bold</vt:lpstr>
      <vt:lpstr>Martel Heavy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Beige Illustrative Business Pitch Deck Presentation</dc:title>
  <dc:creator>albanadri alshudukhi</dc:creator>
  <cp:lastModifiedBy>albanadri</cp:lastModifiedBy>
  <cp:revision>2</cp:revision>
  <dcterms:created xsi:type="dcterms:W3CDTF">2006-08-16T00:00:00Z</dcterms:created>
  <dcterms:modified xsi:type="dcterms:W3CDTF">2023-05-27T14:32:41Z</dcterms:modified>
  <dc:identifier>DAFkG7CxH04</dc:identifier>
</cp:coreProperties>
</file>