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6" r:id="rId3"/>
    <p:sldMasterId id="2147483702" r:id="rId4"/>
  </p:sldMasterIdLst>
  <p:notesMasterIdLst>
    <p:notesMasterId r:id="rId23"/>
  </p:notesMasterIdLst>
  <p:sldIdLst>
    <p:sldId id="257" r:id="rId5"/>
    <p:sldId id="264" r:id="rId6"/>
    <p:sldId id="265" r:id="rId7"/>
    <p:sldId id="274" r:id="rId8"/>
    <p:sldId id="270" r:id="rId9"/>
    <p:sldId id="271" r:id="rId10"/>
    <p:sldId id="272" r:id="rId11"/>
    <p:sldId id="266" r:id="rId12"/>
    <p:sldId id="267" r:id="rId13"/>
    <p:sldId id="260" r:id="rId14"/>
    <p:sldId id="258" r:id="rId15"/>
    <p:sldId id="263" r:id="rId16"/>
    <p:sldId id="259" r:id="rId17"/>
    <p:sldId id="273" r:id="rId18"/>
    <p:sldId id="261" r:id="rId19"/>
    <p:sldId id="262" r:id="rId20"/>
    <p:sldId id="26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370" autoAdjust="0"/>
  </p:normalViewPr>
  <p:slideViewPr>
    <p:cSldViewPr snapToGrid="0">
      <p:cViewPr varScale="1">
        <p:scale>
          <a:sx n="108" d="100"/>
          <a:sy n="108"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19T21:27:58.154"/>
    </inkml:context>
    <inkml:brush xml:id="br0">
      <inkml:brushProperty name="width" value="0.03333" units="cm"/>
      <inkml:brushProperty name="height" value="0.03333" units="cm"/>
      <inkml:brushProperty name="ignorePressure" value="1"/>
    </inkml:brush>
  </inkml:definitions>
  <inkml:trace contextRef="#ctx0" brushRef="#br0">7642 2515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19T21:28:22.355"/>
    </inkml:context>
    <inkml:brush xml:id="br0">
      <inkml:brushProperty name="width" value="0.03333" units="cm"/>
      <inkml:brushProperty name="height" value="0.03333" units="cm"/>
      <inkml:brushProperty name="ignorePressure" value="1"/>
    </inkml:brush>
  </inkml:definitions>
  <inkml:trace contextRef="#ctx0" brushRef="#br0">6119 152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19T21:28:38.285"/>
    </inkml:context>
    <inkml:brush xml:id="br0">
      <inkml:brushProperty name="width" value="0.03333" units="cm"/>
      <inkml:brushProperty name="height" value="0.03333" units="cm"/>
      <inkml:brushProperty name="ignorePressure" value="1"/>
    </inkml:brush>
  </inkml:definitions>
  <inkml:trace contextRef="#ctx0" brushRef="#br0">10116 4149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19T21:28:47.333"/>
    </inkml:context>
    <inkml:brush xml:id="br0">
      <inkml:brushProperty name="width" value="0.03333" units="cm"/>
      <inkml:brushProperty name="height" value="0.03333" units="cm"/>
      <inkml:brushProperty name="ignorePressure" value="1"/>
    </inkml:brush>
  </inkml:definitions>
  <inkml:trace contextRef="#ctx0" brushRef="#br0">8076 3262,'0'0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19T21:28:47.885"/>
    </inkml:context>
    <inkml:brush xml:id="br0">
      <inkml:brushProperty name="width" value="0.03333" units="cm"/>
      <inkml:brushProperty name="height" value="0.03333" units="cm"/>
      <inkml:brushProperty name="ignorePressure" value="1"/>
    </inkml:brush>
  </inkml:definitions>
  <inkml:trace contextRef="#ctx0" brushRef="#br0">8076 3287,'0'0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0502B-F81D-45D3-B39F-08011FF85AD5}"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EB917-0D0B-48F1-B57F-A64A4C085A7E}" type="slidenum">
              <a:rPr lang="en-US" smtClean="0"/>
              <a:t>‹#›</a:t>
            </a:fld>
            <a:endParaRPr lang="en-US"/>
          </a:p>
        </p:txBody>
      </p:sp>
    </p:spTree>
    <p:extLst>
      <p:ext uri="{BB962C8B-B14F-4D97-AF65-F5344CB8AC3E}">
        <p14:creationId xmlns:p14="http://schemas.microsoft.com/office/powerpoint/2010/main" val="422314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57150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070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3/12/2018 06:45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8B7967E-AC8C-4630-A5B8-7FF496A55148}"/>
              </a:ext>
            </a:extLst>
          </p:cNvPr>
          <p:cNvSpPr>
            <a:spLocks noGrp="1"/>
          </p:cNvSpPr>
          <p:nvPr>
            <p:ph type="body" idx="1"/>
          </p:nvPr>
        </p:nvSpPr>
        <p:spPr/>
        <p:txBody>
          <a:bodyPr/>
          <a:lstStyle/>
          <a:p>
            <a:r>
              <a:rPr lang="fr-FR" dirty="0"/>
              <a:t>https://azure.microsoft.com/roadmap/azure-file-sync/</a:t>
            </a:r>
          </a:p>
          <a:p>
            <a:r>
              <a:rPr lang="fr-FR" dirty="0"/>
              <a:t>https://azure.microsoft.com/en-us/blog/announcing-the-public-preview-for-azure-file-sync/</a:t>
            </a:r>
          </a:p>
          <a:p>
            <a:r>
              <a:rPr lang="fr-FR" dirty="0"/>
              <a:t>Microsoft Azure File Sync: https://www.youtube.com/watch?v=r26jWDGF_rg</a:t>
            </a:r>
          </a:p>
          <a:p>
            <a:endParaRPr lang="fr-FR" dirty="0"/>
          </a:p>
          <a:p>
            <a:r>
              <a:rPr lang="en-US" sz="900" b="1" kern="1200" dirty="0">
                <a:solidFill>
                  <a:schemeClr val="tx1"/>
                </a:solidFill>
                <a:effectLst/>
                <a:latin typeface="Segoe UI Light" pitchFamily="34" charset="0"/>
                <a:ea typeface="+mn-ea"/>
                <a:cs typeface="+mn-cs"/>
              </a:rPr>
              <a:t>Azure File Sync Public Preview Field Announcement</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Azure File Sync is a new capability of Azure Files that allows customers to easily synchronize existing directories and files from Windows Server 2012R2 and 2016 to Azure Files. The public preview blog announcement will be released on September 25th. See for blog post. Azure File Sync provides the following scenarios to our customers:</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Multi-site sync and access – Azure File Sync synchronizes between Azure File Shares and Windows Servers. Customers with branches that require the same files to be accessed across these servers can use Azure File Sync to keep them consistent via a fully managed cloud service.</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Cloud tiering (server becomes cache) – Servers that are low on capacity can benefit from Azure File Sync cloud-tiering feature where less recently used data is removed from the local server and then recalled when an application or user accesses the file. This allows the local server to provide the same application compatibility and performance while increasing the storage capacity and simplifying management.</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Integrated server data backup – Azure File Sync works with Azure Backup to provide integrated backup and restoration. In the example of a branch office deployment instead of backing up each branch office file server, instead, use Azure Backup to backup the Azure File Share to safeguard the data. Azure File snapshots are supported where an entire share or a specific file version can be retrieved for point-in-time recovery.</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Direct cloud data access – Moving a workload (lift and shift) can be done with sync to allow both on premise and cloud access to the same data during the migration. This can allow portions of the workload to be moved into the cloud.</a:t>
            </a:r>
            <a:endParaRPr lang="en-US" sz="105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Public Preview Structure</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Azure File Sync public preview will launch in US West, West Europe, Southeast Asia, and Australia East. After public preview launch we will add other public regions based on demand. The public preview launches with the following restrictions:</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Cloud-Cloud sync is not supported but is being developed. Cloud to cloud sync allows 2 or more Azure File shares to also be in the same sync group.  One common use case would be to provide a new type of replication across regions that offers read/write access to multiple regions. A second use case would be to optimize a replication latency where servers exist in multiple regions.</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Azure Files LRS and GRS is supported. GRS will provide a copy of the data that can be used in the case of region failover. Should a region failover occur, the Azure File Sync deployment would have to be recreated using the ‘copy’ of the data from the backup region.</a:t>
            </a:r>
            <a:endParaRPr lang="en-US" sz="105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Current limits for Azure File Sync (if any of these are blocking, please do contact xsyncpm@microsoft.com as these will increase through time) </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Storage Sync Service objects per subscription:          15</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Sync Groups per Storage Sync Service:                      30</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Registered Servers per Storage Sync Service:            100</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Cloud Endpoints per Sync Group:                               1</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Server Endpoints per Sync Group:                              100</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Items (files &amp; directories) per Sync Group:                4M</a:t>
            </a:r>
            <a:endParaRPr lang="en-US" sz="105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Max File Size:                                                              500GB</a:t>
            </a:r>
            <a:endParaRPr lang="en-US" sz="1050" kern="1200" dirty="0">
              <a:solidFill>
                <a:schemeClr val="tx1"/>
              </a:solidFill>
              <a:effectLst/>
              <a:latin typeface="Segoe UI Light" pitchFamily="34" charset="0"/>
              <a:ea typeface="+mn-ea"/>
              <a:cs typeface="+mn-cs"/>
            </a:endParaRPr>
          </a:p>
          <a:p>
            <a:endParaRPr lang="fr-FR" dirty="0"/>
          </a:p>
        </p:txBody>
      </p:sp>
    </p:spTree>
    <p:extLst>
      <p:ext uri="{BB962C8B-B14F-4D97-AF65-F5344CB8AC3E}">
        <p14:creationId xmlns:p14="http://schemas.microsoft.com/office/powerpoint/2010/main" val="232883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Caveats: Synchronization between 2 Azure File locations not available, will GA at EOY | Azure Backup integration NA will be AT EOY, Consider Snapshots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7B527E-1D00-460F-BBF2-AE88F4761C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220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12</a:t>
            </a:fld>
            <a:endParaRPr lang="en-US"/>
          </a:p>
        </p:txBody>
      </p:sp>
    </p:spTree>
    <p:extLst>
      <p:ext uri="{BB962C8B-B14F-4D97-AF65-F5344CB8AC3E}">
        <p14:creationId xmlns:p14="http://schemas.microsoft.com/office/powerpoint/2010/main" val="227744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13</a:t>
            </a:fld>
            <a:endParaRPr lang="en-US"/>
          </a:p>
        </p:txBody>
      </p:sp>
    </p:spTree>
    <p:extLst>
      <p:ext uri="{BB962C8B-B14F-4D97-AF65-F5344CB8AC3E}">
        <p14:creationId xmlns:p14="http://schemas.microsoft.com/office/powerpoint/2010/main" val="2207802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7BECFC-546A-4D10-9A8E-2AC71FC4A55B}" type="slidenum">
              <a:rPr lang="en-US" smtClean="0"/>
              <a:t>14</a:t>
            </a:fld>
            <a:endParaRPr lang="en-US"/>
          </a:p>
        </p:txBody>
      </p:sp>
    </p:spTree>
    <p:extLst>
      <p:ext uri="{BB962C8B-B14F-4D97-AF65-F5344CB8AC3E}">
        <p14:creationId xmlns:p14="http://schemas.microsoft.com/office/powerpoint/2010/main" val="460752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15</a:t>
            </a:fld>
            <a:endParaRPr lang="en-US"/>
          </a:p>
        </p:txBody>
      </p:sp>
    </p:spTree>
    <p:extLst>
      <p:ext uri="{BB962C8B-B14F-4D97-AF65-F5344CB8AC3E}">
        <p14:creationId xmlns:p14="http://schemas.microsoft.com/office/powerpoint/2010/main" val="2247984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7024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17</a:t>
            </a:fld>
            <a:endParaRPr lang="en-US"/>
          </a:p>
        </p:txBody>
      </p:sp>
    </p:spTree>
    <p:extLst>
      <p:ext uri="{BB962C8B-B14F-4D97-AF65-F5344CB8AC3E}">
        <p14:creationId xmlns:p14="http://schemas.microsoft.com/office/powerpoint/2010/main" val="177431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18</a:t>
            </a:fld>
            <a:endParaRPr lang="en-US"/>
          </a:p>
        </p:txBody>
      </p:sp>
    </p:spTree>
    <p:extLst>
      <p:ext uri="{BB962C8B-B14F-4D97-AF65-F5344CB8AC3E}">
        <p14:creationId xmlns:p14="http://schemas.microsoft.com/office/powerpoint/2010/main" val="161163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2</a:t>
            </a:fld>
            <a:endParaRPr lang="en-US"/>
          </a:p>
        </p:txBody>
      </p:sp>
    </p:spTree>
    <p:extLst>
      <p:ext uri="{BB962C8B-B14F-4D97-AF65-F5344CB8AC3E}">
        <p14:creationId xmlns:p14="http://schemas.microsoft.com/office/powerpoint/2010/main" val="322349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3</a:t>
            </a:fld>
            <a:endParaRPr lang="en-US"/>
          </a:p>
        </p:txBody>
      </p:sp>
    </p:spTree>
    <p:extLst>
      <p:ext uri="{BB962C8B-B14F-4D97-AF65-F5344CB8AC3E}">
        <p14:creationId xmlns:p14="http://schemas.microsoft.com/office/powerpoint/2010/main" val="42016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4</a:t>
            </a:fld>
            <a:endParaRPr lang="en-US"/>
          </a:p>
        </p:txBody>
      </p:sp>
    </p:spTree>
    <p:extLst>
      <p:ext uri="{BB962C8B-B14F-4D97-AF65-F5344CB8AC3E}">
        <p14:creationId xmlns:p14="http://schemas.microsoft.com/office/powerpoint/2010/main" val="414798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7BECFC-546A-4D10-9A8E-2AC71FC4A55B}" type="slidenum">
              <a:rPr lang="en-US" smtClean="0"/>
              <a:t>5</a:t>
            </a:fld>
            <a:endParaRPr lang="en-US"/>
          </a:p>
        </p:txBody>
      </p:sp>
    </p:spTree>
    <p:extLst>
      <p:ext uri="{BB962C8B-B14F-4D97-AF65-F5344CB8AC3E}">
        <p14:creationId xmlns:p14="http://schemas.microsoft.com/office/powerpoint/2010/main" val="35639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7BECFC-546A-4D10-9A8E-2AC71FC4A55B}" type="slidenum">
              <a:rPr lang="en-US" smtClean="0"/>
              <a:t>6</a:t>
            </a:fld>
            <a:endParaRPr lang="en-US"/>
          </a:p>
        </p:txBody>
      </p:sp>
    </p:spTree>
    <p:extLst>
      <p:ext uri="{BB962C8B-B14F-4D97-AF65-F5344CB8AC3E}">
        <p14:creationId xmlns:p14="http://schemas.microsoft.com/office/powerpoint/2010/main" val="317785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7BECFC-546A-4D10-9A8E-2AC71FC4A55B}" type="slidenum">
              <a:rPr lang="en-US" smtClean="0"/>
              <a:t>7</a:t>
            </a:fld>
            <a:endParaRPr lang="en-US"/>
          </a:p>
        </p:txBody>
      </p:sp>
    </p:spTree>
    <p:extLst>
      <p:ext uri="{BB962C8B-B14F-4D97-AF65-F5344CB8AC3E}">
        <p14:creationId xmlns:p14="http://schemas.microsoft.com/office/powerpoint/2010/main" val="218464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8</a:t>
            </a:fld>
            <a:endParaRPr lang="en-US"/>
          </a:p>
        </p:txBody>
      </p:sp>
    </p:spTree>
    <p:extLst>
      <p:ext uri="{BB962C8B-B14F-4D97-AF65-F5344CB8AC3E}">
        <p14:creationId xmlns:p14="http://schemas.microsoft.com/office/powerpoint/2010/main" val="165304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9EB917-0D0B-48F1-B57F-A64A4C085A7E}" type="slidenum">
              <a:rPr lang="en-US" smtClean="0"/>
              <a:t>9</a:t>
            </a:fld>
            <a:endParaRPr lang="en-US"/>
          </a:p>
        </p:txBody>
      </p:sp>
    </p:spTree>
    <p:extLst>
      <p:ext uri="{BB962C8B-B14F-4D97-AF65-F5344CB8AC3E}">
        <p14:creationId xmlns:p14="http://schemas.microsoft.com/office/powerpoint/2010/main" val="2262538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5"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8"/>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69241" y="6558796"/>
            <a:ext cx="3859607" cy="134483"/>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342550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52DB-22FA-4C43-933C-8E53D04C4A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35747-7AA8-4E41-9DB3-DD26DD62D6F4}"/>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4" name="Footer Placeholder 3">
            <a:extLst>
              <a:ext uri="{FF2B5EF4-FFF2-40B4-BE49-F238E27FC236}">
                <a16:creationId xmlns:a16="http://schemas.microsoft.com/office/drawing/2014/main" id="{88C6674B-84D2-458D-9707-DED7DD619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180480-3250-47E1-BAF5-622C07817763}"/>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164817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93739-7B83-479D-A975-4DCF661F8FB9}"/>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3" name="Footer Placeholder 2">
            <a:extLst>
              <a:ext uri="{FF2B5EF4-FFF2-40B4-BE49-F238E27FC236}">
                <a16:creationId xmlns:a16="http://schemas.microsoft.com/office/drawing/2014/main" id="{37D1CAD6-61DA-4585-82F0-8C71287BF0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7BF8F6-314F-4DC7-B62A-78767FFFFEB3}"/>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89215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F5A2-2CF9-4146-9A3D-D23ED3BFB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9A08A0-E9A6-4B30-9115-EE057F62F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7374F0-2A43-40DB-AF42-01B2E5658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7EF5A3-46BE-439F-8EE8-A3B999CB69E9}"/>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6" name="Footer Placeholder 5">
            <a:extLst>
              <a:ext uri="{FF2B5EF4-FFF2-40B4-BE49-F238E27FC236}">
                <a16:creationId xmlns:a16="http://schemas.microsoft.com/office/drawing/2014/main" id="{4A5C4EF7-F6EE-4C19-B342-290A3D677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97034-A0A9-402A-A8CF-A813B112E17B}"/>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120622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D216-4D40-42DC-A2A0-23B5288D0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8D3FE-E4F8-464B-AC7A-4D36408F3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C51E5-FF71-469B-9F1F-2C748E50C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CD97-C447-4A1B-8713-5F7C85DA52AD}"/>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6" name="Footer Placeholder 5">
            <a:extLst>
              <a:ext uri="{FF2B5EF4-FFF2-40B4-BE49-F238E27FC236}">
                <a16:creationId xmlns:a16="http://schemas.microsoft.com/office/drawing/2014/main" id="{0265F1DF-C9CF-4647-AB4E-B82802412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BE171-2D25-48DE-BA55-3E6E9AC00026}"/>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285494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718F-EB5E-4451-8D57-30DF48E6D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DD7A8F-9249-4D2E-B591-5DEB62ABB7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24491-618A-4C57-8DCA-05299E2F23A5}"/>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7065A5E6-3FBC-43B0-B0EF-2ECE4BF81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C9C40-3F4A-4DA8-A232-DE8BF23F95F9}"/>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236434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5C63C-1005-4379-8A6E-D13DBF4F1C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E75A0-C4D0-46EC-AC8E-58A594841D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654E0-7E27-4AE9-B0C7-4A534871E733}"/>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7C51C441-7B4E-4790-BD41-6A1F283FA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30384-A948-4966-A3FD-452FEAD217AA}"/>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320027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2829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854"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2" y="3441247"/>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77586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68825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53073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45880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75707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51218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2553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91099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7879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668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961326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7"/>
            <a:ext cx="8066548" cy="1158793"/>
          </a:xfrm>
          <a:noFill/>
        </p:spPr>
        <p:txBody>
          <a:bodyPr wrap="square" tIns="91440" bIns="91440" anchor="t" anchorCtr="0">
            <a:spAutoFit/>
          </a:bodyPr>
          <a:lstStyle>
            <a:lvl1pPr>
              <a:defRPr sz="7056"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7"/>
            <a:ext cx="8067822" cy="724246"/>
          </a:xfrm>
          <a:noFill/>
        </p:spPr>
        <p:txBody>
          <a:bodyPr wrap="square" lIns="182880" tIns="146304" rIns="182880" bIns="146304">
            <a:spAutoFit/>
          </a:bodyPr>
          <a:lstStyle>
            <a:lvl1pPr marL="0" indent="0">
              <a:spcBef>
                <a:spcPts val="0"/>
              </a:spcBef>
              <a:buNone/>
              <a:defRPr sz="3136"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9808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7"/>
            <a:ext cx="8067822" cy="1158793"/>
          </a:xfrm>
          <a:noFill/>
        </p:spPr>
        <p:txBody>
          <a:bodyPr wrap="square" tIns="91440" bIns="91440" anchor="t" anchorCtr="0">
            <a:spAutoFit/>
          </a:bodyPr>
          <a:lstStyle>
            <a:lvl1pPr>
              <a:defRPr sz="7056"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710875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344965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0" y="291107"/>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2"/>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46592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221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199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2557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marL="0" marR="0" lvl="0" indent="0" algn="ctr" defTabSz="913927" eaLnBrk="1" fontAlgn="base" latinLnBrk="0" hangingPunct="1">
              <a:lnSpc>
                <a:spcPct val="10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61588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defTabSz="913748" eaLnBrk="0" fontAlgn="auto" latinLnBrk="0" hangingPunct="0">
              <a:lnSpc>
                <a:spcPct val="100000"/>
              </a:lnSpc>
              <a:spcBef>
                <a:spcPts val="0"/>
              </a:spcBef>
              <a:spcAft>
                <a:spcPts val="0"/>
              </a:spcAft>
              <a:buClrTx/>
              <a:buSzTx/>
              <a:buFontTx/>
              <a:buNone/>
              <a:tabLst/>
              <a:defRPr/>
            </a:pPr>
            <a:r>
              <a:rPr kumimoji="0" lang="en-US" sz="686" b="0" i="0" u="none" strike="noStrike" kern="0" cap="none" spc="0" normalizeH="0" baseline="0" noProof="0" dirty="0">
                <a:ln>
                  <a:noFill/>
                </a:ln>
                <a:gradFill>
                  <a:gsLst>
                    <a:gs pos="0">
                      <a:schemeClr val="tx1"/>
                    </a:gs>
                    <a:gs pos="100000">
                      <a:schemeClr val="tx1"/>
                    </a:gs>
                  </a:gsLst>
                  <a:lin ang="5400000" scaled="0"/>
                </a:gradFill>
                <a:effectLst/>
                <a:uLnTx/>
                <a:uFillTx/>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8428900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2691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83104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9"/>
            <a:ext cx="11653523" cy="1985641"/>
          </a:xfrm>
        </p:spPr>
        <p:txBody>
          <a:bodyPr>
            <a:spAutoFit/>
          </a:bodyPr>
          <a:lstStyle>
            <a:lvl1pPr marL="0" indent="0">
              <a:buFontTx/>
              <a:buNone/>
              <a:defRPr sz="3527"/>
            </a:lvl1pPr>
            <a:lvl2pPr marL="336015" indent="0">
              <a:buFontTx/>
              <a:buNone/>
              <a:defRPr/>
            </a:lvl2pPr>
            <a:lvl3pPr marL="560027" indent="0">
              <a:buFontTx/>
              <a:buNone/>
              <a:defRPr/>
            </a:lvl3pPr>
            <a:lvl4pPr marL="784036" indent="0">
              <a:buFontTx/>
              <a:buNone/>
              <a:defRPr/>
            </a:lvl4pPr>
            <a:lvl5pPr marL="1008047"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52109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5"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6">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ext uri="{BB962C8B-B14F-4D97-AF65-F5344CB8AC3E}">
        <p14:creationId xmlns:p14="http://schemas.microsoft.com/office/powerpoint/2010/main" val="4768448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505600" y="6575005"/>
            <a:ext cx="3180807" cy="142218"/>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006" rtl="0" eaLnBrk="1" fontAlgn="auto" latinLnBrk="0" hangingPunct="1">
              <a:lnSpc>
                <a:spcPct val="100000"/>
              </a:lnSpc>
              <a:spcBef>
                <a:spcPts val="0"/>
              </a:spcBef>
              <a:spcAft>
                <a:spcPts val="0"/>
              </a:spcAft>
              <a:buClrTx/>
              <a:buSzTx/>
              <a:buFontTx/>
              <a:buNone/>
              <a:tabLst/>
              <a:defRPr/>
            </a:pPr>
            <a:r>
              <a:rPr kumimoji="0" lang="en-US" sz="924" b="0" i="0" u="none" strike="noStrike" kern="1200" cap="none" spc="132"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
        <p:nvSpPr>
          <p:cNvPr id="4" name="Text Placeholder 3"/>
          <p:cNvSpPr>
            <a:spLocks noGrp="1"/>
          </p:cNvSpPr>
          <p:nvPr>
            <p:ph type="body" sz="quarter" idx="10"/>
          </p:nvPr>
        </p:nvSpPr>
        <p:spPr>
          <a:xfrm>
            <a:off x="269242" y="1189179"/>
            <a:ext cx="11653523" cy="205203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80288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0658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sub-title only ">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1"/>
            <a:ext cx="12192000" cy="1232898"/>
          </a:xfrm>
        </p:spPr>
        <p:txBody>
          <a:bodyPr lIns="393192" tIns="393192" bIns="91440">
            <a:normAutofit/>
          </a:bodyPr>
          <a:lstStyle>
            <a:lvl1pPr marL="0" indent="0">
              <a:buNone/>
              <a:defRPr sz="4400">
                <a:solidFill>
                  <a:srgbClr val="505050"/>
                </a:solidFill>
              </a:defRPr>
            </a:lvl1pPr>
          </a:lstStyle>
          <a:p>
            <a:pPr lvl="0"/>
            <a:r>
              <a:rPr lang="en-US" dirty="0"/>
              <a:t>Title</a:t>
            </a:r>
          </a:p>
        </p:txBody>
      </p:sp>
      <p:sp>
        <p:nvSpPr>
          <p:cNvPr id="8" name="Text Placeholder 7"/>
          <p:cNvSpPr>
            <a:spLocks noGrp="1"/>
          </p:cNvSpPr>
          <p:nvPr>
            <p:ph type="body" sz="quarter" idx="11" hasCustomPrompt="1"/>
          </p:nvPr>
        </p:nvSpPr>
        <p:spPr>
          <a:xfrm>
            <a:off x="0" y="1243014"/>
            <a:ext cx="12192000" cy="727700"/>
          </a:xfrm>
        </p:spPr>
        <p:txBody>
          <a:bodyPr lIns="393192" bIns="91440"/>
          <a:lstStyle>
            <a:lvl1pPr marL="0" indent="0">
              <a:buNone/>
              <a:defRPr>
                <a:solidFill>
                  <a:schemeClr val="tx2"/>
                </a:solidFill>
              </a:defRPr>
            </a:lvl1pPr>
            <a:lvl2pPr marL="457025" indent="0">
              <a:buNone/>
              <a:defRPr/>
            </a:lvl2pPr>
          </a:lstStyle>
          <a:p>
            <a:pPr lvl="0"/>
            <a:r>
              <a:rPr lang="en-US" dirty="0"/>
              <a:t>Subtitle</a:t>
            </a:r>
          </a:p>
        </p:txBody>
      </p:sp>
    </p:spTree>
    <p:extLst>
      <p:ext uri="{BB962C8B-B14F-4D97-AF65-F5344CB8AC3E}">
        <p14:creationId xmlns:p14="http://schemas.microsoft.com/office/powerpoint/2010/main" val="37690802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eal 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897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0171B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3408" tIns="89631" rIns="143408" bIns="89631" anchor="t" anchorCtr="0"/>
          <a:lstStyle>
            <a:lvl1pPr>
              <a:defRPr sz="5900" spc="-98"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74"/>
            <a:ext cx="8964186" cy="1792326"/>
          </a:xfrm>
          <a:noFill/>
        </p:spPr>
        <p:txBody>
          <a:bodyPr lIns="179261" tIns="143408" rIns="179261" bIns="143408">
            <a:noAutofit/>
          </a:bodyPr>
          <a:lstStyle>
            <a:lvl1pPr marL="0" indent="0">
              <a:spcBef>
                <a:spcPts val="0"/>
              </a:spcBef>
              <a:buNone/>
              <a:defRPr sz="35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69239" y="6558796"/>
            <a:ext cx="3859607" cy="134483"/>
          </a:xfrm>
          <a:prstGeom prst="rect">
            <a:avLst/>
          </a:prstGeom>
        </p:spPr>
        <p:txBody>
          <a:bodyPr/>
          <a:lstStyle/>
          <a:p>
            <a:endParaRPr>
              <a:gradFill>
                <a:gsLst>
                  <a:gs pos="2239">
                    <a:srgbClr val="FFFFFF"/>
                  </a:gs>
                  <a:gs pos="11940">
                    <a:srgbClr val="FFFFFF"/>
                  </a:gs>
                </a:gsLst>
                <a:lin ang="5400000" scaled="0"/>
              </a:gradFill>
            </a:endParaRP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7" y="470410"/>
            <a:ext cx="1606863" cy="352152"/>
          </a:xfrm>
          <a:prstGeom prst="rect">
            <a:avLst/>
          </a:prstGeom>
        </p:spPr>
      </p:pic>
    </p:spTree>
    <p:extLst>
      <p:ext uri="{BB962C8B-B14F-4D97-AF65-F5344CB8AC3E}">
        <p14:creationId xmlns:p14="http://schemas.microsoft.com/office/powerpoint/2010/main" val="736439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171B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245584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730535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5104716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42575632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733742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75703287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348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EAE9-0288-4A5C-AFD9-CEC842249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43054-AD2F-4D9E-94CB-56B4CBC11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64C8A-760C-496B-AE8A-1C77254E8A72}"/>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7649D1A9-A08B-44FC-A864-2CE8D155B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A2EDA-A123-49B2-B520-4F7EFAA49A06}"/>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41460213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32220404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rgbClr val="0171B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451539" y="3078165"/>
            <a:ext cx="3223861" cy="690695"/>
          </a:xfrm>
          <a:prstGeom prst="rect">
            <a:avLst/>
          </a:prstGeom>
        </p:spPr>
      </p:pic>
      <p:sp>
        <p:nvSpPr>
          <p:cNvPr id="4" name="Text Box 3"/>
          <p:cNvSpPr txBox="1">
            <a:spLocks noChangeArrowheads="1"/>
          </p:cNvSpPr>
          <p:nvPr userDrawn="1"/>
        </p:nvSpPr>
        <p:spPr bwMode="blackWhite">
          <a:xfrm>
            <a:off x="267683" y="5960377"/>
            <a:ext cx="10758655" cy="606556"/>
          </a:xfrm>
          <a:prstGeom prst="rect">
            <a:avLst/>
          </a:prstGeom>
        </p:spPr>
        <p:txBody>
          <a:bodyPr vert="horz" wrap="square" lIns="179285" tIns="143428" rIns="179285" bIns="143428" numCol="1" anchor="t" anchorCtr="0" compatLnSpc="1">
            <a:prstTxWarp prst="textNoShape">
              <a:avLst/>
            </a:prstTxWarp>
            <a:spAutoFit/>
          </a:bodyPr>
          <a:lstStyle/>
          <a:p>
            <a:pPr defTabSz="913924" eaLnBrk="0" fontAlgn="base" hangingPunct="0"/>
            <a:r>
              <a:rPr lang="en-US" sz="686" dirty="0">
                <a:solidFill>
                  <a:srgbClr val="FFFFFF"/>
                </a:solidFill>
                <a:cs typeface="Segoe UI" pitchFamily="34" charset="0"/>
              </a:rPr>
              <a:t>© 2015 Microsoft Corporation. All rights reserved. Microsoft, Windows, and other product names are or may be registered trademarks and/or trademarks in the U.S. and/or other countries.</a:t>
            </a:r>
          </a:p>
          <a:p>
            <a:pPr defTabSz="913924" eaLnBrk="0" fontAlgn="base" hangingPunct="0"/>
            <a:r>
              <a:rPr lang="en-US" sz="686" dirty="0">
                <a:solidFill>
                  <a:srgbClr val="FFFFFF"/>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6800082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9741421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itle Only">
    <p:bg>
      <p:bgPr>
        <a:solidFill>
          <a:srgbClr val="F2F2F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192000" cy="14630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itle 1"/>
          <p:cNvSpPr>
            <a:spLocks noGrp="1"/>
          </p:cNvSpPr>
          <p:nvPr>
            <p:ph type="title"/>
          </p:nvPr>
        </p:nvSpPr>
        <p:spPr>
          <a:xfrm>
            <a:off x="269240" y="354826"/>
            <a:ext cx="11655840" cy="899665"/>
          </a:xfrm>
        </p:spPr>
        <p:txBody>
          <a:bodyPr/>
          <a:lstStyle>
            <a:lvl1pPr>
              <a:defRPr sz="4000" spc="-5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924196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3C0F-69DF-47EE-9242-959F61B62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7A1D8-32E8-41EA-A342-AA27889012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F78A5-F7A6-4AE6-A80D-9F4997C1F866}"/>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6AEC73B4-F5A8-432C-BF9E-1CB20704C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D700-2036-4F4D-A81D-8281B9D7EFE1}"/>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38979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8C14-EF34-4659-B97C-2AA6F1A1F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6828A-C4B9-4632-897B-8032FC93E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2B4DC8-05A6-4EC8-BA91-D8CDD4296E7D}"/>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61A7E63C-4EBD-41EF-9432-A0B39EB13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566CF-EC38-46D5-83E5-AEF4A28BC3EA}"/>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44338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B340-058C-45DE-939B-FA501B485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9908F-7459-46FC-8E00-D387864199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97F07-65F2-487C-A706-B0B9676825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78D82-6650-447E-B900-50F68393FABC}"/>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6" name="Footer Placeholder 5">
            <a:extLst>
              <a:ext uri="{FF2B5EF4-FFF2-40B4-BE49-F238E27FC236}">
                <a16:creationId xmlns:a16="http://schemas.microsoft.com/office/drawing/2014/main" id="{7392EDC3-331C-47F1-B332-C24DA3CDC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577A9-33C7-481F-9AB6-4F7DD17048CB}"/>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324584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4C6E-9481-424C-8FB7-A18541B7A7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590A1-1F98-4264-A0A0-DB97E5038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A898D5-E48C-4ED6-9910-D1B73AB04E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9CFC2D-5FA6-4920-948F-88A2EBE6B5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469121-89AE-40F7-9692-BD83423193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F5EC2-3C7F-4070-912C-CDF9DAC57870}"/>
              </a:ext>
            </a:extLst>
          </p:cNvPr>
          <p:cNvSpPr>
            <a:spLocks noGrp="1"/>
          </p:cNvSpPr>
          <p:nvPr>
            <p:ph type="dt" sz="half" idx="10"/>
          </p:nvPr>
        </p:nvSpPr>
        <p:spPr/>
        <p:txBody>
          <a:bodyPr/>
          <a:lstStyle/>
          <a:p>
            <a:fld id="{E0125F6C-90BA-4C6B-9D93-29534F3CCB50}" type="datetimeFigureOut">
              <a:rPr lang="en-US" smtClean="0"/>
              <a:t>3/12/2018</a:t>
            </a:fld>
            <a:endParaRPr lang="en-US"/>
          </a:p>
        </p:txBody>
      </p:sp>
      <p:sp>
        <p:nvSpPr>
          <p:cNvPr id="8" name="Footer Placeholder 7">
            <a:extLst>
              <a:ext uri="{FF2B5EF4-FFF2-40B4-BE49-F238E27FC236}">
                <a16:creationId xmlns:a16="http://schemas.microsoft.com/office/drawing/2014/main" id="{FD7E36E3-8B46-4281-9961-4A5078094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5DF21A-A446-4CEE-B1FB-C3BD9EB59CC9}"/>
              </a:ext>
            </a:extLst>
          </p:cNvPr>
          <p:cNvSpPr>
            <a:spLocks noGrp="1"/>
          </p:cNvSpPr>
          <p:nvPr>
            <p:ph type="sldNum" sz="quarter" idx="12"/>
          </p:nvPr>
        </p:nvSpPr>
        <p:spPr/>
        <p:txBody>
          <a:bodyPr/>
          <a:lstStyle/>
          <a:p>
            <a:fld id="{BC8F2BCD-5C08-4265-BBA7-F3C469F79AC7}" type="slidenum">
              <a:rPr lang="en-US" smtClean="0"/>
              <a:t>‹#›</a:t>
            </a:fld>
            <a:endParaRPr lang="en-US"/>
          </a:p>
        </p:txBody>
      </p:sp>
    </p:spTree>
    <p:extLst>
      <p:ext uri="{BB962C8B-B14F-4D97-AF65-F5344CB8AC3E}">
        <p14:creationId xmlns:p14="http://schemas.microsoft.com/office/powerpoint/2010/main" val="295200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theme" Target="../theme/theme3.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6"/>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0"/>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1367167"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2200148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15" r:id="rId4"/>
  </p:sldLayoutIdLst>
  <p:transition>
    <p:fade/>
  </p:transition>
  <p:hf sldNum="0" hdr="0" dt="0"/>
  <p:txStyles>
    <p:titleStyle>
      <a:lvl1pPr algn="l" defTabSz="685767"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6" marR="0" indent="-252106" algn="l" defTabSz="685767"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514" marR="0" indent="-177408" algn="l" defTabSz="6857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46" marR="0" indent="-168070" algn="l" defTabSz="6857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317" marR="0" indent="-168070" algn="l" defTabSz="685767"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87" marR="0" indent="-168070" algn="l" defTabSz="685767"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857" indent="-171441" algn="l" defTabSz="685767"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42" indent="-171441" algn="l" defTabSz="685767"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25" indent="-171441" algn="l" defTabSz="685767"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09" indent="-171441" algn="l" defTabSz="685767"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67" rtl="0" eaLnBrk="1" latinLnBrk="0" hangingPunct="1">
        <a:defRPr sz="1324" kern="1200">
          <a:solidFill>
            <a:schemeClr val="tx1"/>
          </a:solidFill>
          <a:latin typeface="+mn-lt"/>
          <a:ea typeface="+mn-ea"/>
          <a:cs typeface="+mn-cs"/>
        </a:defRPr>
      </a:lvl1pPr>
      <a:lvl2pPr marL="342884" algn="l" defTabSz="685767" rtl="0" eaLnBrk="1" latinLnBrk="0" hangingPunct="1">
        <a:defRPr sz="1324" kern="1200">
          <a:solidFill>
            <a:schemeClr val="tx1"/>
          </a:solidFill>
          <a:latin typeface="+mn-lt"/>
          <a:ea typeface="+mn-ea"/>
          <a:cs typeface="+mn-cs"/>
        </a:defRPr>
      </a:lvl2pPr>
      <a:lvl3pPr marL="685767" algn="l" defTabSz="685767" rtl="0" eaLnBrk="1" latinLnBrk="0" hangingPunct="1">
        <a:defRPr sz="1324" kern="1200">
          <a:solidFill>
            <a:schemeClr val="tx1"/>
          </a:solidFill>
          <a:latin typeface="+mn-lt"/>
          <a:ea typeface="+mn-ea"/>
          <a:cs typeface="+mn-cs"/>
        </a:defRPr>
      </a:lvl3pPr>
      <a:lvl4pPr marL="1028650" algn="l" defTabSz="685767" rtl="0" eaLnBrk="1" latinLnBrk="0" hangingPunct="1">
        <a:defRPr sz="1324" kern="1200">
          <a:solidFill>
            <a:schemeClr val="tx1"/>
          </a:solidFill>
          <a:latin typeface="+mn-lt"/>
          <a:ea typeface="+mn-ea"/>
          <a:cs typeface="+mn-cs"/>
        </a:defRPr>
      </a:lvl4pPr>
      <a:lvl5pPr marL="1371532" algn="l" defTabSz="685767" rtl="0" eaLnBrk="1" latinLnBrk="0" hangingPunct="1">
        <a:defRPr sz="1324" kern="1200">
          <a:solidFill>
            <a:schemeClr val="tx1"/>
          </a:solidFill>
          <a:latin typeface="+mn-lt"/>
          <a:ea typeface="+mn-ea"/>
          <a:cs typeface="+mn-cs"/>
        </a:defRPr>
      </a:lvl5pPr>
      <a:lvl6pPr marL="1714417" algn="l" defTabSz="685767" rtl="0" eaLnBrk="1" latinLnBrk="0" hangingPunct="1">
        <a:defRPr sz="1324" kern="1200">
          <a:solidFill>
            <a:schemeClr val="tx1"/>
          </a:solidFill>
          <a:latin typeface="+mn-lt"/>
          <a:ea typeface="+mn-ea"/>
          <a:cs typeface="+mn-cs"/>
        </a:defRPr>
      </a:lvl6pPr>
      <a:lvl7pPr marL="2057300" algn="l" defTabSz="685767" rtl="0" eaLnBrk="1" latinLnBrk="0" hangingPunct="1">
        <a:defRPr sz="1324" kern="1200">
          <a:solidFill>
            <a:schemeClr val="tx1"/>
          </a:solidFill>
          <a:latin typeface="+mn-lt"/>
          <a:ea typeface="+mn-ea"/>
          <a:cs typeface="+mn-cs"/>
        </a:defRPr>
      </a:lvl7pPr>
      <a:lvl8pPr marL="2400183" algn="l" defTabSz="685767" rtl="0" eaLnBrk="1" latinLnBrk="0" hangingPunct="1">
        <a:defRPr sz="1324" kern="1200">
          <a:solidFill>
            <a:schemeClr val="tx1"/>
          </a:solidFill>
          <a:latin typeface="+mn-lt"/>
          <a:ea typeface="+mn-ea"/>
          <a:cs typeface="+mn-cs"/>
        </a:defRPr>
      </a:lvl8pPr>
      <a:lvl9pPr marL="2743067" algn="l" defTabSz="685767"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F6E4E-D3BF-4DD7-A42B-866BD9D1C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A265B-D5F3-4226-82AA-36B42403F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6E7B7-92C9-4723-B382-C1D5E6CC0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25F6C-90BA-4C6B-9D93-29534F3CCB50}" type="datetimeFigureOut">
              <a:rPr lang="en-US" smtClean="0"/>
              <a:t>3/12/2018</a:t>
            </a:fld>
            <a:endParaRPr lang="en-US"/>
          </a:p>
        </p:txBody>
      </p:sp>
      <p:sp>
        <p:nvSpPr>
          <p:cNvPr id="5" name="Footer Placeholder 4">
            <a:extLst>
              <a:ext uri="{FF2B5EF4-FFF2-40B4-BE49-F238E27FC236}">
                <a16:creationId xmlns:a16="http://schemas.microsoft.com/office/drawing/2014/main" id="{95423F49-4C04-43DB-AD32-DEB9FA554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A18E82-49D8-4BAE-BA8C-CF5EF6CBA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F2BCD-5C08-4265-BBA7-F3C469F79AC7}" type="slidenum">
              <a:rPr lang="en-US" smtClean="0"/>
              <a:t>‹#›</a:t>
            </a:fld>
            <a:endParaRPr lang="en-US"/>
          </a:p>
        </p:txBody>
      </p:sp>
    </p:spTree>
    <p:extLst>
      <p:ext uri="{BB962C8B-B14F-4D97-AF65-F5344CB8AC3E}">
        <p14:creationId xmlns:p14="http://schemas.microsoft.com/office/powerpoint/2010/main" val="29388688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2" y="-8231"/>
            <a:ext cx="936855" cy="5662635"/>
            <a:chOff x="12618967" y="-8396"/>
            <a:chExt cx="955641" cy="5775363"/>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err="1">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Oragen</a:t>
                </a:r>
                <a:endPar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endParaRPr>
              </a:p>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R:216 G:59 B:1</a:t>
                </a: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Blue</a:t>
                </a: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Dark Gray</a:t>
                </a: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37168">
                          <a:srgbClr val="292929"/>
                        </a:gs>
                        <a:gs pos="72000">
                          <a:srgbClr val="292929"/>
                        </a:gs>
                      </a:gsLst>
                      <a:lin ang="5400000" scaled="0"/>
                    </a:gradFill>
                    <a:effectLst/>
                    <a:uLnTx/>
                    <a:uFillTx/>
                    <a:latin typeface="+mn-lt"/>
                    <a:ea typeface="Segoe UI" pitchFamily="34" charset="0"/>
                    <a:cs typeface="Segoe UI" pitchFamily="34" charset="0"/>
                  </a:rPr>
                  <a:t>Yellow</a:t>
                </a: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37168">
                          <a:srgbClr val="292929"/>
                        </a:gs>
                        <a:gs pos="72000">
                          <a:srgbClr val="292929"/>
                        </a:gs>
                      </a:gsLst>
                      <a:lin ang="5400000" scaled="0"/>
                    </a:gradFill>
                    <a:effectLst/>
                    <a:uLnTx/>
                    <a:uFillTx/>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37168">
                          <a:srgbClr val="292929"/>
                        </a:gs>
                        <a:gs pos="72000">
                          <a:srgbClr val="292929"/>
                        </a:gs>
                      </a:gsLst>
                      <a:lin ang="5400000" scaled="0"/>
                    </a:gradFill>
                    <a:effectLst/>
                    <a:uLnTx/>
                    <a:uFillTx/>
                    <a:latin typeface="+mn-lt"/>
                    <a:ea typeface="Segoe UI" pitchFamily="34" charset="0"/>
                    <a:cs typeface="Segoe UI" pitchFamily="34" charset="0"/>
                  </a:rPr>
                  <a:t>Light Orange</a:t>
                </a: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37168">
                          <a:srgbClr val="292929"/>
                        </a:gs>
                        <a:gs pos="72000">
                          <a:srgbClr val="292929"/>
                        </a:gs>
                      </a:gsLst>
                      <a:lin ang="5400000" scaled="0"/>
                    </a:gradFill>
                    <a:effectLst/>
                    <a:uLnTx/>
                    <a:uFillTx/>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37168">
                          <a:srgbClr val="292929"/>
                        </a:gs>
                        <a:gs pos="72000">
                          <a:srgbClr val="292929"/>
                        </a:gs>
                      </a:gsLst>
                      <a:lin ang="5400000" scaled="0"/>
                    </a:gradFill>
                    <a:effectLst/>
                    <a:uLnTx/>
                    <a:uFillTx/>
                    <a:latin typeface="+mn-lt"/>
                    <a:ea typeface="Segoe UI" pitchFamily="34" charset="0"/>
                    <a:cs typeface="Segoe UI" pitchFamily="34" charset="0"/>
                  </a:rPr>
                  <a:t>Light Gray</a:t>
                </a:r>
              </a:p>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37168">
                          <a:srgbClr val="292929"/>
                        </a:gs>
                        <a:gs pos="72000">
                          <a:srgbClr val="292929"/>
                        </a:gs>
                      </a:gsLst>
                      <a:lin ang="5400000" scaled="0"/>
                    </a:gradFill>
                    <a:effectLst/>
                    <a:uLnTx/>
                    <a:uFillTx/>
                    <a:ea typeface="Segoe UI" pitchFamily="34" charset="0"/>
                    <a:cs typeface="Segoe UI" pitchFamily="34" charset="0"/>
                  </a:rPr>
                  <a:t>R:210 G:210 B:210</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82301">
                        <a:srgbClr val="292929"/>
                      </a:gs>
                      <a:gs pos="62000">
                        <a:srgbClr val="292929"/>
                      </a:gs>
                    </a:gsLst>
                    <a:lin ang="5400000" scaled="0"/>
                  </a:gradFill>
                  <a:effectLst/>
                  <a:uLnTx/>
                  <a:uFillTx/>
                  <a:latin typeface="+mn-lt"/>
                  <a:ea typeface="+mn-ea"/>
                  <a:cs typeface="+mn-cs"/>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82301">
                        <a:srgbClr val="292929"/>
                      </a:gs>
                      <a:gs pos="62000">
                        <a:srgbClr val="292929"/>
                      </a:gs>
                    </a:gsLst>
                    <a:lin ang="5400000" scaled="0"/>
                  </a:gradFill>
                  <a:effectLst/>
                  <a:uLnTx/>
                  <a:uFillTx/>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Dark Red</a:t>
              </a:r>
            </a:p>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ea typeface="Segoe UI" pitchFamily="34" charset="0"/>
                  <a:cs typeface="Segoe UI" pitchFamily="34" charset="0"/>
                </a:rPr>
                <a:t>R:168 G:0 B:0</a:t>
              </a: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Light Blue</a:t>
              </a:r>
            </a:p>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ea typeface="Segoe UI" pitchFamily="34" charset="0"/>
                  <a:cs typeface="Segoe UI" pitchFamily="34" charset="0"/>
                </a:rPr>
                <a:t>R:16 G:124 B:16</a:t>
              </a: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mn-lt"/>
                  <a:ea typeface="Segoe UI" pitchFamily="34" charset="0"/>
                  <a:cs typeface="Segoe UI" pitchFamily="34" charset="0"/>
                </a:rPr>
                <a:t>Dark Blue</a:t>
              </a:r>
            </a:p>
            <a:p>
              <a:pPr marL="0" marR="0" lvl="0" indent="0" algn="l" defTabSz="913927"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ea typeface="Segoe UI" pitchFamily="34" charset="0"/>
                  <a:cs typeface="Segoe UI" pitchFamily="34" charset="0"/>
                </a:rPr>
                <a:t>R0 G32 B80</a:t>
              </a:r>
            </a:p>
          </p:txBody>
        </p:sp>
      </p:grpSp>
    </p:spTree>
    <p:extLst>
      <p:ext uri="{BB962C8B-B14F-4D97-AF65-F5344CB8AC3E}">
        <p14:creationId xmlns:p14="http://schemas.microsoft.com/office/powerpoint/2010/main" val="417162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279761"/>
            <a:ext cx="11079822" cy="96792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448633" y="-1916710"/>
            <a:ext cx="7704767" cy="1916710"/>
            <a:chOff x="448633" y="-1916710"/>
            <a:chExt cx="7704767" cy="1916710"/>
          </a:xfrm>
        </p:grpSpPr>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0599092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fade/>
  </p:transition>
  <p:hf sldNum="0"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5.png"/><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140.png"/><Relationship Id="rId4" Type="http://schemas.openxmlformats.org/officeDocument/2006/relationships/customXml" Target="../ink/ink1.xml"/><Relationship Id="rId9"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storage/files/storage-sync-files-deployment-guide" TargetMode="External"/><Relationship Id="rId3" Type="http://schemas.openxmlformats.org/officeDocument/2006/relationships/hyperlink" Target="https://docs.microsoft.com/en-us/azure/storage/files/storage-files-introduction#why-azure-files-is-useful" TargetMode="External"/><Relationship Id="rId7" Type="http://schemas.openxmlformats.org/officeDocument/2006/relationships/hyperlink" Target="https://docs.microsoft.com/en-us/azure/storage/files/storage-how-to-use-files-snapshot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indowsitpro.com/microsoft-azure/faqs-diving-new-azure-files-sync-capability" TargetMode="External"/><Relationship Id="rId5" Type="http://schemas.openxmlformats.org/officeDocument/2006/relationships/hyperlink" Target="https://docs.microsoft.com/en-us/azure/storage/files/storage-files-faq" TargetMode="External"/><Relationship Id="rId10" Type="http://schemas.openxmlformats.org/officeDocument/2006/relationships/hyperlink" Target="https://feedback.azure.com/forums/217298-storage/suggestions/17879224-mobile-client-for-azure-files" TargetMode="External"/><Relationship Id="rId4" Type="http://schemas.openxmlformats.org/officeDocument/2006/relationships/hyperlink" Target="https://docs.microsoft.com/en-us/azure/storage/files/storage-sync-files-planning" TargetMode="External"/><Relationship Id="rId9" Type="http://schemas.openxmlformats.org/officeDocument/2006/relationships/hyperlink" Target="https://docs.microsoft.com/en-us/windows-server/storage/work-folders/work-folders-over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821" y="5767350"/>
            <a:ext cx="1498758" cy="1079924"/>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32" tIns="107546" rIns="134432" bIns="107546" numCol="1" spcCol="0" rtlCol="0" fromWordArt="0" anchor="t" anchorCtr="0" forceAA="0" compatLnSpc="1">
              <a:prstTxWarp prst="textNoShape">
                <a:avLst/>
              </a:prstTxWarp>
              <a:noAutofit/>
            </a:bodyPr>
            <a:lstStyle/>
            <a:p>
              <a:pPr algn="ctr" defTabSz="685452"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grpSp>
      <p:grpSp>
        <p:nvGrpSpPr>
          <p:cNvPr id="47" name="Group 46"/>
          <p:cNvGrpSpPr/>
          <p:nvPr/>
        </p:nvGrpSpPr>
        <p:grpSpPr>
          <a:xfrm>
            <a:off x="9322053" y="5756601"/>
            <a:ext cx="1270674" cy="915579"/>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32" tIns="107546" rIns="134432" bIns="107546" numCol="1" spcCol="0" rtlCol="0" fromWordArt="0" anchor="t" anchorCtr="0" forceAA="0" compatLnSpc="1">
              <a:prstTxWarp prst="textNoShape">
                <a:avLst/>
              </a:prstTxWarp>
              <a:noAutofit/>
            </a:bodyPr>
            <a:lstStyle/>
            <a:p>
              <a:pPr algn="ctr" defTabSz="685452" fontAlgn="base">
                <a:lnSpc>
                  <a:spcPct val="90000"/>
                </a:lnSpc>
                <a:spcBef>
                  <a:spcPct val="0"/>
                </a:spcBef>
                <a:spcAft>
                  <a:spcPct val="0"/>
                </a:spcAft>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17" tIns="33608" rIns="67217" bIns="33608" numCol="1" anchor="t" anchorCtr="0" compatLnSpc="1">
              <a:prstTxWarp prst="textNoShape">
                <a:avLst/>
              </a:prstTxWarp>
            </a:bodyPr>
            <a:lstStyle/>
            <a:p>
              <a:pPr defTabSz="685651"/>
              <a:endParaRPr lang="en-US" sz="1324" dirty="0">
                <a:solidFill>
                  <a:srgbClr val="1E1E1E"/>
                </a:solidFill>
                <a:latin typeface="Segoe UI"/>
              </a:endParaRPr>
            </a:p>
          </p:txBody>
        </p:sp>
      </p:grpSp>
      <p:grpSp>
        <p:nvGrpSpPr>
          <p:cNvPr id="53" name="Group 52"/>
          <p:cNvGrpSpPr/>
          <p:nvPr/>
        </p:nvGrpSpPr>
        <p:grpSpPr>
          <a:xfrm>
            <a:off x="1524391" y="6313540"/>
            <a:ext cx="9143222" cy="54437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6" tIns="33613" rIns="67226" bIns="33613" numCol="1" anchor="t" anchorCtr="0" compatLnSpc="1">
              <a:prstTxWarp prst="textNoShape">
                <a:avLst/>
              </a:prstTxWarp>
            </a:bodyPr>
            <a:lstStyle/>
            <a:p>
              <a:pPr defTabSz="685782"/>
              <a:endParaRPr lang="en-US" sz="1324">
                <a:solidFill>
                  <a:prstClr val="black"/>
                </a:solidFill>
                <a:latin typeface="Segoe UI"/>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6" tIns="33613" rIns="67226" bIns="33613" numCol="1" anchor="t" anchorCtr="0" compatLnSpc="1">
              <a:prstTxWarp prst="textNoShape">
                <a:avLst/>
              </a:prstTxWarp>
            </a:bodyPr>
            <a:lstStyle/>
            <a:p>
              <a:pPr defTabSz="685782"/>
              <a:endParaRPr lang="en-US" sz="1324">
                <a:solidFill>
                  <a:prstClr val="black"/>
                </a:solidFill>
                <a:latin typeface="Segoe UI"/>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6" tIns="33613" rIns="67226" bIns="33613" numCol="1" anchor="t" anchorCtr="0" compatLnSpc="1">
              <a:prstTxWarp prst="textNoShape">
                <a:avLst/>
              </a:prstTxWarp>
            </a:bodyPr>
            <a:lstStyle/>
            <a:p>
              <a:pPr defTabSz="685782"/>
              <a:endParaRPr lang="en-US" sz="1324">
                <a:solidFill>
                  <a:prstClr val="black"/>
                </a:solidFill>
                <a:latin typeface="Segoe UI"/>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6" tIns="33613" rIns="67226" bIns="33613" numCol="1" anchor="t" anchorCtr="0" compatLnSpc="1">
              <a:prstTxWarp prst="textNoShape">
                <a:avLst/>
              </a:prstTxWarp>
            </a:bodyPr>
            <a:lstStyle/>
            <a:p>
              <a:pPr defTabSz="685782"/>
              <a:endParaRPr lang="en-US" sz="1324">
                <a:solidFill>
                  <a:prstClr val="black"/>
                </a:solidFill>
                <a:latin typeface="Segoe UI"/>
              </a:endParaRPr>
            </a:p>
          </p:txBody>
        </p:sp>
      </p:grpSp>
      <p:grpSp>
        <p:nvGrpSpPr>
          <p:cNvPr id="58" name="Group 57"/>
          <p:cNvGrpSpPr/>
          <p:nvPr/>
        </p:nvGrpSpPr>
        <p:grpSpPr>
          <a:xfrm>
            <a:off x="2100386" y="6430850"/>
            <a:ext cx="305670" cy="407347"/>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1" tIns="107562" rIns="134451" bIns="107562" numCol="1" spcCol="0" rtlCol="0" fromWordArt="0" anchor="t" anchorCtr="0" forceAA="0" compatLnSpc="1">
              <a:prstTxWarp prst="textNoShape">
                <a:avLst/>
              </a:prstTxWarp>
              <a:noAutofit/>
            </a:bodyPr>
            <a:lstStyle/>
            <a:p>
              <a:pPr algn="ctr" defTabSz="685583"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26" tIns="33613" rIns="67226" bIns="33613" numCol="1" anchor="t" anchorCtr="0" compatLnSpc="1">
              <a:prstTxWarp prst="textNoShape">
                <a:avLst/>
              </a:prstTxWarp>
            </a:bodyPr>
            <a:lstStyle/>
            <a:p>
              <a:pPr defTabSz="685782"/>
              <a:endParaRPr lang="en-US" sz="1324" dirty="0" err="1">
                <a:solidFill>
                  <a:prstClr val="black"/>
                </a:solidFill>
                <a:latin typeface="Segoe UI"/>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90539" y="6252119"/>
            <a:ext cx="391610" cy="521870"/>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1" tIns="107562" rIns="134451" bIns="107562" numCol="1" spcCol="0" rtlCol="0" fromWordArt="0" anchor="t" anchorCtr="0" forceAA="0" compatLnSpc="1">
              <a:prstTxWarp prst="textNoShape">
                <a:avLst/>
              </a:prstTxWarp>
              <a:noAutofit/>
            </a:bodyPr>
            <a:lstStyle/>
            <a:p>
              <a:pPr algn="ctr" defTabSz="685583"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26" tIns="33613" rIns="67226" bIns="33613" numCol="1" anchor="t" anchorCtr="0" compatLnSpc="1">
              <a:prstTxWarp prst="textNoShape">
                <a:avLst/>
              </a:prstTxWarp>
            </a:bodyPr>
            <a:lstStyle/>
            <a:p>
              <a:pPr defTabSz="685782"/>
              <a:endParaRPr lang="en-US" sz="1324" dirty="0" err="1">
                <a:solidFill>
                  <a:prstClr val="black"/>
                </a:solidFill>
                <a:latin typeface="Segoe UI"/>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188" y="6243631"/>
            <a:ext cx="305670" cy="407347"/>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1" tIns="107562" rIns="134451" bIns="107562" numCol="1" spcCol="0" rtlCol="0" fromWordArt="0" anchor="t" anchorCtr="0" forceAA="0" compatLnSpc="1">
              <a:prstTxWarp prst="textNoShape">
                <a:avLst/>
              </a:prstTxWarp>
              <a:noAutofit/>
            </a:bodyPr>
            <a:lstStyle/>
            <a:p>
              <a:pPr algn="ctr" defTabSz="685583"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26" tIns="33613" rIns="67226" bIns="33613" numCol="1" anchor="t" anchorCtr="0" compatLnSpc="1">
              <a:prstTxWarp prst="textNoShape">
                <a:avLst/>
              </a:prstTxWarp>
            </a:bodyPr>
            <a:lstStyle/>
            <a:p>
              <a:pPr defTabSz="685782"/>
              <a:endParaRPr lang="en-US" sz="1324" dirty="0" err="1">
                <a:solidFill>
                  <a:prstClr val="black"/>
                </a:solidFill>
                <a:latin typeface="Segoe UI"/>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4332" y="6319134"/>
            <a:ext cx="262103" cy="349287"/>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1" tIns="107562" rIns="134451" bIns="107562" numCol="1" spcCol="0" rtlCol="0" fromWordArt="0" anchor="t" anchorCtr="0" forceAA="0" compatLnSpc="1">
              <a:prstTxWarp prst="textNoShape">
                <a:avLst/>
              </a:prstTxWarp>
              <a:noAutofit/>
            </a:bodyPr>
            <a:lstStyle/>
            <a:p>
              <a:pPr algn="ctr" defTabSz="685583"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26" tIns="33613" rIns="67226" bIns="33613" numCol="1" anchor="t" anchorCtr="0" compatLnSpc="1">
              <a:prstTxWarp prst="textNoShape">
                <a:avLst/>
              </a:prstTxWarp>
            </a:bodyPr>
            <a:lstStyle/>
            <a:p>
              <a:pPr defTabSz="685782"/>
              <a:endParaRPr lang="en-US" sz="1324" dirty="0" err="1">
                <a:solidFill>
                  <a:prstClr val="black"/>
                </a:solidFill>
                <a:latin typeface="Segoe UI"/>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706701" y="1546729"/>
            <a:ext cx="10992583" cy="1138116"/>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0"/>
            <a:r>
              <a:rPr lang="en-US" sz="6470" spc="-75" dirty="0">
                <a:solidFill>
                  <a:srgbClr val="FFFFFF"/>
                </a:solidFill>
                <a:latin typeface="Segoe UI"/>
              </a:rPr>
              <a:t>Azure Files and File Sync</a:t>
            </a:r>
          </a:p>
          <a:p>
            <a:pPr defTabSz="685710"/>
            <a:endParaRPr lang="en-US" sz="4706" spc="-75" dirty="0">
              <a:solidFill>
                <a:srgbClr val="FFFFFF"/>
              </a:solidFill>
              <a:latin typeface="Segoe UI Light"/>
            </a:endParaRPr>
          </a:p>
          <a:p>
            <a:pPr defTabSz="685710"/>
            <a:r>
              <a:rPr lang="en-US" sz="2745" spc="-75" dirty="0">
                <a:solidFill>
                  <a:srgbClr val="FFFFFF"/>
                </a:solidFill>
                <a:latin typeface="Segoe UI Light"/>
              </a:rPr>
              <a:t>Nathan Swift</a:t>
            </a:r>
          </a:p>
          <a:p>
            <a:pPr defTabSz="685710"/>
            <a:r>
              <a:rPr lang="en-US" sz="2745" spc="-75" dirty="0">
                <a:solidFill>
                  <a:srgbClr val="FFFFFF"/>
                </a:solidFill>
                <a:latin typeface="Segoe UI Light"/>
              </a:rPr>
              <a:t>Azure Specialist</a:t>
            </a: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046" y="3798665"/>
            <a:ext cx="2788566" cy="3044533"/>
          </a:xfrm>
          <a:prstGeom prst="rect">
            <a:avLst/>
          </a:prstGeom>
        </p:spPr>
      </p:pic>
    </p:spTree>
    <p:extLst>
      <p:ext uri="{BB962C8B-B14F-4D97-AF65-F5344CB8AC3E}">
        <p14:creationId xmlns:p14="http://schemas.microsoft.com/office/powerpoint/2010/main" val="1787261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485C-C0E0-4443-AEC7-02B6A65EB0B9}"/>
              </a:ext>
            </a:extLst>
          </p:cNvPr>
          <p:cNvSpPr>
            <a:spLocks noGrp="1"/>
          </p:cNvSpPr>
          <p:nvPr>
            <p:ph type="title" idx="4294967295"/>
          </p:nvPr>
        </p:nvSpPr>
        <p:spPr>
          <a:xfrm>
            <a:off x="536923" y="289958"/>
            <a:ext cx="11655078" cy="899537"/>
          </a:xfrm>
        </p:spPr>
        <p:txBody>
          <a:bodyPr/>
          <a:lstStyle/>
          <a:p>
            <a:r>
              <a:rPr lang="en-US" dirty="0"/>
              <a:t>Azure File Sync (Public Preview)</a:t>
            </a:r>
          </a:p>
        </p:txBody>
      </p:sp>
      <p:sp>
        <p:nvSpPr>
          <p:cNvPr id="7" name="Rectangle 6">
            <a:extLst>
              <a:ext uri="{FF2B5EF4-FFF2-40B4-BE49-F238E27FC236}">
                <a16:creationId xmlns:a16="http://schemas.microsoft.com/office/drawing/2014/main" id="{053CD3D8-CE67-444A-80C3-D33841E95C0B}"/>
              </a:ext>
            </a:extLst>
          </p:cNvPr>
          <p:cNvSpPr/>
          <p:nvPr/>
        </p:nvSpPr>
        <p:spPr>
          <a:xfrm>
            <a:off x="642749" y="1412044"/>
            <a:ext cx="10981204" cy="3107782"/>
          </a:xfrm>
          <a:prstGeom prst="rect">
            <a:avLst/>
          </a:prstGeom>
        </p:spPr>
        <p:txBody>
          <a:bodyPr wrap="square">
            <a:spAutoFit/>
          </a:bodyPr>
          <a:lstStyle/>
          <a:p>
            <a:pPr defTabSz="914367"/>
            <a:r>
              <a:rPr lang="en-US" sz="1961" dirty="0">
                <a:solidFill>
                  <a:srgbClr val="FFFFFF"/>
                </a:solidFill>
                <a:latin typeface="Segoe UI"/>
              </a:rPr>
              <a:t>New capability of Azure Files - allows customers to easily sync existing directories and files from Windows Server 2012R2 and 2016 to Azure Files. </a:t>
            </a:r>
          </a:p>
          <a:p>
            <a:pPr marL="336145" indent="-336145" defTabSz="914367">
              <a:buFont typeface="Arial" panose="020B0604020202020204" pitchFamily="34" charset="0"/>
              <a:buChar char="•"/>
            </a:pPr>
            <a:r>
              <a:rPr lang="en-US" sz="1961" b="1" dirty="0">
                <a:solidFill>
                  <a:srgbClr val="FFFFFF"/>
                </a:solidFill>
                <a:latin typeface="Segoe UI"/>
              </a:rPr>
              <a:t>Multi-site sync and access </a:t>
            </a:r>
            <a:r>
              <a:rPr lang="en-US" sz="1961" dirty="0">
                <a:solidFill>
                  <a:srgbClr val="FFFFFF"/>
                </a:solidFill>
                <a:latin typeface="Segoe UI"/>
              </a:rPr>
              <a:t>– Sync between Azure File Shares and Windows Servers and your branch offices.</a:t>
            </a:r>
          </a:p>
          <a:p>
            <a:pPr marL="336145" indent="-336145" defTabSz="914367">
              <a:buFont typeface="Arial" panose="020B0604020202020204" pitchFamily="34" charset="0"/>
              <a:buChar char="•"/>
            </a:pPr>
            <a:r>
              <a:rPr lang="en-US" sz="1961" b="1" dirty="0">
                <a:solidFill>
                  <a:srgbClr val="FFFFFF"/>
                </a:solidFill>
                <a:latin typeface="Segoe UI"/>
              </a:rPr>
              <a:t>Cloud tiering (server becomes cache)</a:t>
            </a:r>
            <a:r>
              <a:rPr lang="en-US" sz="1961" dirty="0">
                <a:solidFill>
                  <a:srgbClr val="FFFFFF"/>
                </a:solidFill>
                <a:latin typeface="Segoe UI"/>
              </a:rPr>
              <a:t> – Servers low on capacity can benefit from cloud-tiering feature.  Less recently used data removed from the local server and recalled when used.</a:t>
            </a:r>
          </a:p>
          <a:p>
            <a:pPr marL="336145" indent="-336145" defTabSz="914367">
              <a:buFont typeface="Arial" panose="020B0604020202020204" pitchFamily="34" charset="0"/>
              <a:buChar char="•"/>
            </a:pPr>
            <a:r>
              <a:rPr lang="en-US" sz="1961" b="1" dirty="0">
                <a:solidFill>
                  <a:srgbClr val="FFFFFF"/>
                </a:solidFill>
                <a:latin typeface="Segoe UI"/>
              </a:rPr>
              <a:t>Integrated server data backup</a:t>
            </a:r>
            <a:r>
              <a:rPr lang="en-US" sz="1961" dirty="0">
                <a:solidFill>
                  <a:srgbClr val="FFFFFF"/>
                </a:solidFill>
                <a:latin typeface="Segoe UI"/>
              </a:rPr>
              <a:t> –File Sync works with Azure Backup to provide integrated backup and restoration. </a:t>
            </a:r>
          </a:p>
          <a:p>
            <a:pPr marL="336145" indent="-336145" defTabSz="914367">
              <a:buFont typeface="Arial" panose="020B0604020202020204" pitchFamily="34" charset="0"/>
              <a:buChar char="•"/>
            </a:pPr>
            <a:r>
              <a:rPr lang="en-US" sz="1961" b="1" dirty="0">
                <a:solidFill>
                  <a:srgbClr val="FFFFFF"/>
                </a:solidFill>
                <a:latin typeface="Segoe UI"/>
              </a:rPr>
              <a:t>Direct cloud data access</a:t>
            </a:r>
            <a:r>
              <a:rPr lang="en-US" sz="1961" dirty="0">
                <a:solidFill>
                  <a:srgbClr val="FFFFFF"/>
                </a:solidFill>
                <a:latin typeface="Segoe UI"/>
              </a:rPr>
              <a:t> – Moving a workload (lift and shift) can be done with sync to allow both on premise and cloud access to the same data during the migration. </a:t>
            </a:r>
          </a:p>
        </p:txBody>
      </p:sp>
      <p:pic>
        <p:nvPicPr>
          <p:cNvPr id="8" name="Picture 7">
            <a:extLst>
              <a:ext uri="{FF2B5EF4-FFF2-40B4-BE49-F238E27FC236}">
                <a16:creationId xmlns:a16="http://schemas.microsoft.com/office/drawing/2014/main" id="{5D92F99F-7640-47CE-9EED-3DE0091DB21F}"/>
              </a:ext>
            </a:extLst>
          </p:cNvPr>
          <p:cNvPicPr>
            <a:picLocks noChangeAspect="1"/>
          </p:cNvPicPr>
          <p:nvPr/>
        </p:nvPicPr>
        <p:blipFill>
          <a:blip r:embed="rId3"/>
          <a:stretch>
            <a:fillRect/>
          </a:stretch>
        </p:blipFill>
        <p:spPr>
          <a:xfrm>
            <a:off x="3323609" y="4624233"/>
            <a:ext cx="5619484" cy="1999570"/>
          </a:xfrm>
          <a:prstGeom prst="rect">
            <a:avLst/>
          </a:prstGeom>
        </p:spPr>
      </p:pic>
    </p:spTree>
    <p:extLst>
      <p:ext uri="{BB962C8B-B14F-4D97-AF65-F5344CB8AC3E}">
        <p14:creationId xmlns:p14="http://schemas.microsoft.com/office/powerpoint/2010/main" val="997929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53D1-1755-4A1B-A288-ADBD260F8FC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3BD165F-754C-4341-B8DA-06E9F9673D31}"/>
              </a:ext>
            </a:extLst>
          </p:cNvPr>
          <p:cNvPicPr>
            <a:picLocks noGrp="1" noChangeAspect="1"/>
          </p:cNvPicPr>
          <p:nvPr>
            <p:ph idx="1"/>
          </p:nvPr>
        </p:nvPicPr>
        <p:blipFill>
          <a:blip r:embed="rId3"/>
          <a:stretch>
            <a:fillRect/>
          </a:stretch>
        </p:blipFill>
        <p:spPr>
          <a:xfrm>
            <a:off x="0" y="0"/>
            <a:ext cx="12228958" cy="6582284"/>
          </a:xfrm>
          <a:prstGeom prst="rect">
            <a:avLst/>
          </a:prstGeom>
        </p:spPr>
      </p:pic>
      <p:sp>
        <p:nvSpPr>
          <p:cNvPr id="5" name="Oval 4">
            <a:extLst>
              <a:ext uri="{FF2B5EF4-FFF2-40B4-BE49-F238E27FC236}">
                <a16:creationId xmlns:a16="http://schemas.microsoft.com/office/drawing/2014/main" id="{A2C02D23-6F6B-47A3-A997-CEBC8B51005B}"/>
              </a:ext>
            </a:extLst>
          </p:cNvPr>
          <p:cNvSpPr/>
          <p:nvPr/>
        </p:nvSpPr>
        <p:spPr>
          <a:xfrm>
            <a:off x="2638886" y="1103988"/>
            <a:ext cx="4776664" cy="2255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D6C3483-C0B9-40F0-9707-37F710A60370}"/>
                  </a:ext>
                </a:extLst>
              </p14:cNvPr>
              <p14:cNvContentPartPr/>
              <p14:nvPr/>
            </p14:nvContentPartPr>
            <p14:xfrm>
              <a:off x="4686225" y="1694573"/>
              <a:ext cx="240" cy="240"/>
            </p14:xfrm>
          </p:contentPart>
        </mc:Choice>
        <mc:Fallback xmlns="">
          <p:pic>
            <p:nvPicPr>
              <p:cNvPr id="12" name="Ink 11">
                <a:extLst>
                  <a:ext uri="{FF2B5EF4-FFF2-40B4-BE49-F238E27FC236}">
                    <a16:creationId xmlns:a16="http://schemas.microsoft.com/office/drawing/2014/main" id="{7D6C3483-C0B9-40F0-9707-37F710A60370}"/>
                  </a:ext>
                </a:extLst>
              </p:cNvPr>
              <p:cNvPicPr/>
              <p:nvPr/>
            </p:nvPicPr>
            <p:blipFill>
              <a:blip r:embed="rId5"/>
              <a:stretch>
                <a:fillRect/>
              </a:stretch>
            </p:blipFill>
            <p:spPr>
              <a:xfrm>
                <a:off x="4682385" y="1690733"/>
                <a:ext cx="792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0D1ECF90-6D5B-4303-AFFF-B125197EE098}"/>
                  </a:ext>
                </a:extLst>
              </p14:cNvPr>
              <p14:cNvContentPartPr/>
              <p14:nvPr/>
            </p14:nvContentPartPr>
            <p14:xfrm>
              <a:off x="3589665" y="-7027"/>
              <a:ext cx="240" cy="240"/>
            </p14:xfrm>
          </p:contentPart>
        </mc:Choice>
        <mc:Fallback xmlns="">
          <p:pic>
            <p:nvPicPr>
              <p:cNvPr id="13" name="Ink 12">
                <a:extLst>
                  <a:ext uri="{FF2B5EF4-FFF2-40B4-BE49-F238E27FC236}">
                    <a16:creationId xmlns:a16="http://schemas.microsoft.com/office/drawing/2014/main" id="{0D1ECF90-6D5B-4303-AFFF-B125197EE098}"/>
                  </a:ext>
                </a:extLst>
              </p:cNvPr>
              <p:cNvPicPr/>
              <p:nvPr/>
            </p:nvPicPr>
            <p:blipFill>
              <a:blip r:embed="rId5"/>
              <a:stretch>
                <a:fillRect/>
              </a:stretch>
            </p:blipFill>
            <p:spPr>
              <a:xfrm>
                <a:off x="3585825" y="-10867"/>
                <a:ext cx="792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D917D7E-4FF8-43F3-9388-F24764AC5372}"/>
                  </a:ext>
                </a:extLst>
              </p14:cNvPr>
              <p14:cNvContentPartPr/>
              <p14:nvPr/>
            </p14:nvContentPartPr>
            <p14:xfrm>
              <a:off x="6467265" y="2870573"/>
              <a:ext cx="240" cy="240"/>
            </p14:xfrm>
          </p:contentPart>
        </mc:Choice>
        <mc:Fallback xmlns="">
          <p:pic>
            <p:nvPicPr>
              <p:cNvPr id="17" name="Ink 16">
                <a:extLst>
                  <a:ext uri="{FF2B5EF4-FFF2-40B4-BE49-F238E27FC236}">
                    <a16:creationId xmlns:a16="http://schemas.microsoft.com/office/drawing/2014/main" id="{ED917D7E-4FF8-43F3-9388-F24764AC5372}"/>
                  </a:ext>
                </a:extLst>
              </p:cNvPr>
              <p:cNvPicPr/>
              <p:nvPr/>
            </p:nvPicPr>
            <p:blipFill>
              <a:blip r:embed="rId5"/>
              <a:stretch>
                <a:fillRect/>
              </a:stretch>
            </p:blipFill>
            <p:spPr>
              <a:xfrm>
                <a:off x="6463185" y="2866733"/>
                <a:ext cx="792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B18DAE5F-1C3F-4F26-B635-695EDFA317A1}"/>
                  </a:ext>
                </a:extLst>
              </p14:cNvPr>
              <p14:cNvContentPartPr/>
              <p14:nvPr/>
            </p14:nvContentPartPr>
            <p14:xfrm>
              <a:off x="4998705" y="2232653"/>
              <a:ext cx="240" cy="240"/>
            </p14:xfrm>
          </p:contentPart>
        </mc:Choice>
        <mc:Fallback xmlns="">
          <p:pic>
            <p:nvPicPr>
              <p:cNvPr id="19" name="Ink 18">
                <a:extLst>
                  <a:ext uri="{FF2B5EF4-FFF2-40B4-BE49-F238E27FC236}">
                    <a16:creationId xmlns:a16="http://schemas.microsoft.com/office/drawing/2014/main" id="{B18DAE5F-1C3F-4F26-B635-695EDFA317A1}"/>
                  </a:ext>
                </a:extLst>
              </p:cNvPr>
              <p:cNvPicPr/>
              <p:nvPr/>
            </p:nvPicPr>
            <p:blipFill>
              <a:blip r:embed="rId5"/>
              <a:stretch>
                <a:fillRect/>
              </a:stretch>
            </p:blipFill>
            <p:spPr>
              <a:xfrm>
                <a:off x="4994865" y="2228813"/>
                <a:ext cx="7920" cy="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225CE306-D5BE-4214-8E12-6CC2465A8356}"/>
                  </a:ext>
                </a:extLst>
              </p14:cNvPr>
              <p14:cNvContentPartPr/>
              <p14:nvPr/>
            </p14:nvContentPartPr>
            <p14:xfrm>
              <a:off x="4998705" y="2249933"/>
              <a:ext cx="240" cy="240"/>
            </p14:xfrm>
          </p:contentPart>
        </mc:Choice>
        <mc:Fallback xmlns="">
          <p:pic>
            <p:nvPicPr>
              <p:cNvPr id="20" name="Ink 19">
                <a:extLst>
                  <a:ext uri="{FF2B5EF4-FFF2-40B4-BE49-F238E27FC236}">
                    <a16:creationId xmlns:a16="http://schemas.microsoft.com/office/drawing/2014/main" id="{225CE306-D5BE-4214-8E12-6CC2465A8356}"/>
                  </a:ext>
                </a:extLst>
              </p:cNvPr>
              <p:cNvPicPr/>
              <p:nvPr/>
            </p:nvPicPr>
            <p:blipFill>
              <a:blip r:embed="rId5"/>
              <a:stretch>
                <a:fillRect/>
              </a:stretch>
            </p:blipFill>
            <p:spPr>
              <a:xfrm>
                <a:off x="4994865" y="2246093"/>
                <a:ext cx="7920" cy="7920"/>
              </a:xfrm>
              <a:prstGeom prst="rect">
                <a:avLst/>
              </a:prstGeom>
            </p:spPr>
          </p:pic>
        </mc:Fallback>
      </mc:AlternateContent>
    </p:spTree>
    <p:extLst>
      <p:ext uri="{BB962C8B-B14F-4D97-AF65-F5344CB8AC3E}">
        <p14:creationId xmlns:p14="http://schemas.microsoft.com/office/powerpoint/2010/main" val="3890531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C5DA-5832-4B49-9AF8-62E35E328A16}"/>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69ADFB7-6C00-47C1-8792-F3952AC713D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17EE27-4DE0-4104-825D-D2EE4B0E3768}"/>
              </a:ext>
            </a:extLst>
          </p:cNvPr>
          <p:cNvPicPr>
            <a:picLocks noChangeAspect="1"/>
          </p:cNvPicPr>
          <p:nvPr/>
        </p:nvPicPr>
        <p:blipFill>
          <a:blip r:embed="rId3"/>
          <a:stretch>
            <a:fillRect/>
          </a:stretch>
        </p:blipFill>
        <p:spPr>
          <a:xfrm>
            <a:off x="176758" y="0"/>
            <a:ext cx="11838483" cy="6858000"/>
          </a:xfrm>
          <a:prstGeom prst="rect">
            <a:avLst/>
          </a:prstGeom>
        </p:spPr>
      </p:pic>
    </p:spTree>
    <p:extLst>
      <p:ext uri="{BB962C8B-B14F-4D97-AF65-F5344CB8AC3E}">
        <p14:creationId xmlns:p14="http://schemas.microsoft.com/office/powerpoint/2010/main" val="137757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F15-0F77-4940-BE93-56CF3E0A05C6}"/>
              </a:ext>
            </a:extLst>
          </p:cNvPr>
          <p:cNvSpPr>
            <a:spLocks noGrp="1"/>
          </p:cNvSpPr>
          <p:nvPr>
            <p:ph type="title"/>
          </p:nvPr>
        </p:nvSpPr>
        <p:spPr/>
        <p:txBody>
          <a:bodyPr/>
          <a:lstStyle/>
          <a:p>
            <a:r>
              <a:rPr lang="en-US" dirty="0"/>
              <a:t>Pre </a:t>
            </a:r>
            <a:r>
              <a:rPr lang="en-US" dirty="0" err="1"/>
              <a:t>Reqs</a:t>
            </a:r>
            <a:r>
              <a:rPr lang="en-US" dirty="0"/>
              <a:t> on Azure File Sync</a:t>
            </a:r>
          </a:p>
        </p:txBody>
      </p:sp>
      <p:sp>
        <p:nvSpPr>
          <p:cNvPr id="3" name="Content Placeholder 2">
            <a:extLst>
              <a:ext uri="{FF2B5EF4-FFF2-40B4-BE49-F238E27FC236}">
                <a16:creationId xmlns:a16="http://schemas.microsoft.com/office/drawing/2014/main" id="{52D3BF39-35E8-49C5-A41E-193C02089945}"/>
              </a:ext>
            </a:extLst>
          </p:cNvPr>
          <p:cNvSpPr>
            <a:spLocks noGrp="1"/>
          </p:cNvSpPr>
          <p:nvPr>
            <p:ph idx="1"/>
          </p:nvPr>
        </p:nvSpPr>
        <p:spPr/>
        <p:txBody>
          <a:bodyPr/>
          <a:lstStyle/>
          <a:p>
            <a:r>
              <a:rPr lang="en-US" dirty="0"/>
              <a:t>Windows Server: 2012 R2 or Server 2016</a:t>
            </a:r>
          </a:p>
          <a:p>
            <a:r>
              <a:rPr lang="en-US" dirty="0"/>
              <a:t>PowerShell 5.1 or Higher (Server 2016 has this)</a:t>
            </a:r>
          </a:p>
          <a:p>
            <a:r>
              <a:rPr lang="en-US" dirty="0"/>
              <a:t>Install-Module </a:t>
            </a:r>
            <a:r>
              <a:rPr lang="en-US" dirty="0" err="1"/>
              <a:t>AzureRM</a:t>
            </a:r>
            <a:r>
              <a:rPr lang="en-US" dirty="0"/>
              <a:t> on File Server</a:t>
            </a:r>
          </a:p>
          <a:p>
            <a:r>
              <a:rPr lang="en-US" dirty="0"/>
              <a:t>NTFS only</a:t>
            </a:r>
          </a:p>
          <a:p>
            <a:pPr marL="0" indent="0">
              <a:buNone/>
            </a:pPr>
            <a:endParaRPr lang="en-US" dirty="0"/>
          </a:p>
        </p:txBody>
      </p:sp>
    </p:spTree>
    <p:extLst>
      <p:ext uri="{BB962C8B-B14F-4D97-AF65-F5344CB8AC3E}">
        <p14:creationId xmlns:p14="http://schemas.microsoft.com/office/powerpoint/2010/main" val="305181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E41A-4DDA-41FD-80A9-849C5E4B8ED5}"/>
              </a:ext>
            </a:extLst>
          </p:cNvPr>
          <p:cNvSpPr>
            <a:spLocks noGrp="1"/>
          </p:cNvSpPr>
          <p:nvPr>
            <p:ph type="title"/>
          </p:nvPr>
        </p:nvSpPr>
        <p:spPr/>
        <p:txBody>
          <a:bodyPr/>
          <a:lstStyle/>
          <a:p>
            <a:r>
              <a:rPr lang="en-US" dirty="0"/>
              <a:t>Other Considerations for Azure File Sync</a:t>
            </a:r>
          </a:p>
        </p:txBody>
      </p:sp>
      <p:sp>
        <p:nvSpPr>
          <p:cNvPr id="3" name="Text Placeholder 2">
            <a:extLst>
              <a:ext uri="{FF2B5EF4-FFF2-40B4-BE49-F238E27FC236}">
                <a16:creationId xmlns:a16="http://schemas.microsoft.com/office/drawing/2014/main" id="{97308769-B773-4CD2-B7A1-44E609FBDD1D}"/>
              </a:ext>
            </a:extLst>
          </p:cNvPr>
          <p:cNvSpPr>
            <a:spLocks noGrp="1"/>
          </p:cNvSpPr>
          <p:nvPr>
            <p:ph type="body" sz="quarter" idx="10"/>
          </p:nvPr>
        </p:nvSpPr>
        <p:spPr>
          <a:xfrm>
            <a:off x="269303" y="1187644"/>
            <a:ext cx="11655078" cy="4964051"/>
          </a:xfrm>
        </p:spPr>
        <p:txBody>
          <a:bodyPr/>
          <a:lstStyle/>
          <a:p>
            <a:pPr>
              <a:lnSpc>
                <a:spcPct val="100000"/>
              </a:lnSpc>
            </a:pPr>
            <a:r>
              <a:rPr lang="en-US" dirty="0"/>
              <a:t>Bandwidth to Internet from server endpoints</a:t>
            </a:r>
          </a:p>
          <a:p>
            <a:pPr lvl="1">
              <a:lnSpc>
                <a:spcPct val="100000"/>
              </a:lnSpc>
            </a:pPr>
            <a:r>
              <a:rPr lang="en-US" dirty="0"/>
              <a:t>E.g. 50Mbits per second ~= 5 Mbytes per second</a:t>
            </a:r>
          </a:p>
          <a:p>
            <a:pPr lvl="1">
              <a:lnSpc>
                <a:spcPct val="100000"/>
              </a:lnSpc>
            </a:pPr>
            <a:r>
              <a:rPr lang="en-US" dirty="0"/>
              <a:t>Allocate enough capacity on server endpoint to absorb peak changes</a:t>
            </a:r>
          </a:p>
          <a:p>
            <a:pPr lvl="1">
              <a:lnSpc>
                <a:spcPct val="100000"/>
              </a:lnSpc>
            </a:pPr>
            <a:r>
              <a:rPr lang="en-US" dirty="0"/>
              <a:t>Throttle bandwidth for AFS with </a:t>
            </a:r>
            <a:r>
              <a:rPr lang="en-US" dirty="0" err="1"/>
              <a:t>Powershell</a:t>
            </a:r>
            <a:endParaRPr lang="en-US" dirty="0"/>
          </a:p>
          <a:p>
            <a:pPr>
              <a:lnSpc>
                <a:spcPct val="150000"/>
              </a:lnSpc>
            </a:pPr>
            <a:r>
              <a:rPr lang="en-US" dirty="0"/>
              <a:t>Tiering based on last read</a:t>
            </a:r>
          </a:p>
          <a:p>
            <a:pPr lvl="1">
              <a:lnSpc>
                <a:spcPct val="100000"/>
              </a:lnSpc>
            </a:pPr>
            <a:r>
              <a:rPr lang="en-US" dirty="0"/>
              <a:t>On-</a:t>
            </a:r>
            <a:r>
              <a:rPr lang="en-US" dirty="0" err="1"/>
              <a:t>prem</a:t>
            </a:r>
            <a:r>
              <a:rPr lang="en-US" dirty="0"/>
              <a:t> backup/anti virus software could rehydrate tiered files</a:t>
            </a:r>
          </a:p>
          <a:p>
            <a:pPr>
              <a:lnSpc>
                <a:spcPct val="100000"/>
              </a:lnSpc>
            </a:pPr>
            <a:r>
              <a:rPr lang="en-US" dirty="0"/>
              <a:t>Remove all components from Azure portal before uninstalling AFS agent</a:t>
            </a:r>
          </a:p>
          <a:p>
            <a:pPr marL="0" indent="0">
              <a:buNone/>
            </a:pPr>
            <a:endParaRPr lang="en-US" dirty="0"/>
          </a:p>
        </p:txBody>
      </p:sp>
    </p:spTree>
    <p:extLst>
      <p:ext uri="{BB962C8B-B14F-4D97-AF65-F5344CB8AC3E}">
        <p14:creationId xmlns:p14="http://schemas.microsoft.com/office/powerpoint/2010/main" val="17501031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C309-1847-49BA-8824-E3D01EFD5334}"/>
              </a:ext>
            </a:extLst>
          </p:cNvPr>
          <p:cNvSpPr>
            <a:spLocks noGrp="1"/>
          </p:cNvSpPr>
          <p:nvPr>
            <p:ph type="title"/>
          </p:nvPr>
        </p:nvSpPr>
        <p:spPr/>
        <p:txBody>
          <a:bodyPr/>
          <a:lstStyle/>
          <a:p>
            <a:r>
              <a:rPr lang="en-US" dirty="0"/>
              <a:t>Read \ </a:t>
            </a:r>
            <a:r>
              <a:rPr lang="en-US" dirty="0">
                <a:solidFill>
                  <a:srgbClr val="00B050"/>
                </a:solidFill>
              </a:rPr>
              <a:t>Experiment</a:t>
            </a:r>
            <a:r>
              <a:rPr lang="en-US" dirty="0"/>
              <a:t> in Azure \ Deploy to Prod</a:t>
            </a:r>
          </a:p>
        </p:txBody>
      </p:sp>
      <p:sp>
        <p:nvSpPr>
          <p:cNvPr id="3" name="Content Placeholder 2">
            <a:extLst>
              <a:ext uri="{FF2B5EF4-FFF2-40B4-BE49-F238E27FC236}">
                <a16:creationId xmlns:a16="http://schemas.microsoft.com/office/drawing/2014/main" id="{0F991D82-19E0-460B-AEB9-4BCFBBBA832A}"/>
              </a:ext>
            </a:extLst>
          </p:cNvPr>
          <p:cNvSpPr>
            <a:spLocks noGrp="1"/>
          </p:cNvSpPr>
          <p:nvPr>
            <p:ph idx="1"/>
          </p:nvPr>
        </p:nvSpPr>
        <p:spPr>
          <a:xfrm>
            <a:off x="838200" y="1825624"/>
            <a:ext cx="10515600" cy="4976331"/>
          </a:xfrm>
        </p:spPr>
        <p:txBody>
          <a:bodyPr>
            <a:normAutofit fontScale="47500" lnSpcReduction="20000"/>
          </a:bodyPr>
          <a:lstStyle/>
          <a:p>
            <a:pPr marL="514350" indent="-514350">
              <a:buFont typeface="+mj-lt"/>
              <a:buAutoNum type="arabicPeriod"/>
            </a:pPr>
            <a:r>
              <a:rPr lang="en-US" b="1" i="1" dirty="0"/>
              <a:t>WHY: </a:t>
            </a:r>
            <a:r>
              <a:rPr lang="en-US" dirty="0"/>
              <a:t>Azure Files - </a:t>
            </a:r>
            <a:r>
              <a:rPr lang="en-US" dirty="0">
                <a:hlinkClick r:id="rId3"/>
              </a:rPr>
              <a:t>https://docs.microsoft.com/en-us/azure/storage/files/storage-files-introduction#why-azure-files-is-useful</a:t>
            </a:r>
            <a:endParaRPr lang="en-US" dirty="0"/>
          </a:p>
          <a:p>
            <a:pPr marL="514350" indent="-514350">
              <a:buFont typeface="+mj-lt"/>
              <a:buAutoNum type="arabicPeriod"/>
            </a:pPr>
            <a:endParaRPr lang="en-US" dirty="0"/>
          </a:p>
          <a:p>
            <a:pPr marL="514350" indent="-514350">
              <a:buFont typeface="+mj-lt"/>
              <a:buAutoNum type="arabicPeriod"/>
            </a:pPr>
            <a:r>
              <a:rPr lang="en-US" b="1" i="1" dirty="0"/>
              <a:t>PLAN: </a:t>
            </a:r>
            <a:r>
              <a:rPr lang="en-US" dirty="0"/>
              <a:t>For using Azure File Sync - </a:t>
            </a:r>
            <a:r>
              <a:rPr lang="en-US" dirty="0">
                <a:hlinkClick r:id="rId4"/>
              </a:rPr>
              <a:t>https://docs.microsoft.com/en-us/azure/storage/files/storage-sync-files-planning</a:t>
            </a:r>
            <a:endParaRPr lang="en-US" dirty="0"/>
          </a:p>
          <a:p>
            <a:pPr marL="514350" indent="-514350">
              <a:buFont typeface="+mj-lt"/>
              <a:buAutoNum type="arabicPeriod"/>
            </a:pPr>
            <a:endParaRPr lang="en-US" dirty="0"/>
          </a:p>
          <a:p>
            <a:pPr marL="514350" indent="-514350">
              <a:buFont typeface="+mj-lt"/>
              <a:buAutoNum type="arabicPeriod"/>
            </a:pPr>
            <a:r>
              <a:rPr lang="en-US" b="1" i="1" dirty="0"/>
              <a:t>CONSIDER:</a:t>
            </a:r>
            <a:r>
              <a:rPr lang="en-US" i="1" dirty="0"/>
              <a:t> </a:t>
            </a:r>
            <a:r>
              <a:rPr lang="en-US" dirty="0"/>
              <a:t>Devil can be in the details please familiarize - </a:t>
            </a:r>
            <a:r>
              <a:rPr lang="en-US" dirty="0">
                <a:hlinkClick r:id="rId5"/>
              </a:rPr>
              <a:t>https://docs.microsoft.com/en-us/azure/storage/files/storage-files-faq</a:t>
            </a:r>
            <a:endParaRPr lang="en-US" dirty="0"/>
          </a:p>
          <a:p>
            <a:pPr marL="514350" indent="-514350">
              <a:buFont typeface="+mj-lt"/>
              <a:buAutoNum type="arabicPeriod"/>
            </a:pPr>
            <a:endParaRPr lang="en-US" dirty="0"/>
          </a:p>
          <a:p>
            <a:pPr marL="514350" indent="-514350">
              <a:buFont typeface="+mj-lt"/>
              <a:buAutoNum type="arabicPeriod"/>
            </a:pPr>
            <a:r>
              <a:rPr lang="en-US" b="1" i="1" dirty="0"/>
              <a:t>CONSIDER: </a:t>
            </a:r>
            <a:r>
              <a:rPr lang="en-US" dirty="0"/>
              <a:t>Another good article on considerations to Azure File Sync - </a:t>
            </a:r>
            <a:r>
              <a:rPr lang="en-US" dirty="0">
                <a:hlinkClick r:id="rId6"/>
              </a:rPr>
              <a:t>http://windowsitpro.com/microsoft-azure/faqs-diving-new-azure-files-sync-capability</a:t>
            </a:r>
            <a:endParaRPr lang="en-US" dirty="0"/>
          </a:p>
          <a:p>
            <a:pPr marL="514350" indent="-514350">
              <a:buFont typeface="+mj-lt"/>
              <a:buAutoNum type="arabicPeriod"/>
            </a:pPr>
            <a:endParaRPr lang="en-US" dirty="0"/>
          </a:p>
          <a:p>
            <a:pPr marL="514350" indent="-514350">
              <a:buFont typeface="+mj-lt"/>
              <a:buAutoNum type="arabicPeriod"/>
            </a:pPr>
            <a:r>
              <a:rPr lang="en-US" b="1" i="1" dirty="0"/>
              <a:t>EXPERIMENT: </a:t>
            </a:r>
            <a:r>
              <a:rPr lang="en-US" dirty="0"/>
              <a:t>Azure make a great place to test this out, spin up a Azure VM Windows Server 2016, create a file share, and put some documents and data in it. Deploy Azure Files and Azure File Sync and experiment. Once you're comfortable </a:t>
            </a:r>
          </a:p>
          <a:p>
            <a:pPr marL="514350" indent="-514350">
              <a:buFont typeface="+mj-lt"/>
              <a:buAutoNum type="arabicPeriod"/>
            </a:pPr>
            <a:endParaRPr lang="en-US" dirty="0"/>
          </a:p>
          <a:p>
            <a:pPr marL="514350" indent="-514350">
              <a:buFont typeface="+mj-lt"/>
              <a:buAutoNum type="arabicPeriod"/>
            </a:pPr>
            <a:r>
              <a:rPr lang="en-US" b="1" i="1" dirty="0"/>
              <a:t>EXPLORE: </a:t>
            </a:r>
            <a:r>
              <a:rPr lang="en-US" dirty="0"/>
              <a:t>Azure File </a:t>
            </a:r>
            <a:r>
              <a:rPr lang="en-US" dirty="0" err="1"/>
              <a:t>SnapShots</a:t>
            </a:r>
            <a:r>
              <a:rPr lang="en-US" dirty="0"/>
              <a:t> - </a:t>
            </a:r>
            <a:r>
              <a:rPr lang="en-US" dirty="0">
                <a:hlinkClick r:id="rId7"/>
              </a:rPr>
              <a:t>https://docs.microsoft.com/en-us/azure/storage/files/storage-how-to-use-files-snapshots</a:t>
            </a:r>
            <a:endParaRPr lang="en-US" dirty="0"/>
          </a:p>
          <a:p>
            <a:pPr marL="514350" indent="-514350">
              <a:buFont typeface="+mj-lt"/>
              <a:buAutoNum type="arabicPeriod"/>
            </a:pPr>
            <a:endParaRPr lang="en-US" dirty="0"/>
          </a:p>
          <a:p>
            <a:pPr marL="514350" indent="-514350">
              <a:buFont typeface="+mj-lt"/>
              <a:buAutoNum type="arabicPeriod"/>
            </a:pPr>
            <a:r>
              <a:rPr lang="en-US" b="1" i="1" dirty="0"/>
              <a:t>DEPLOY: </a:t>
            </a:r>
            <a:r>
              <a:rPr lang="en-US" dirty="0"/>
              <a:t>Begin Deployment into a Pilot in production and expand </a:t>
            </a:r>
            <a:r>
              <a:rPr lang="en-US" dirty="0">
                <a:hlinkClick r:id="rId8"/>
              </a:rPr>
              <a:t>https://docs.microsoft.com/en-us/azure/storage/files/storage-sync-files-deployment-guide</a:t>
            </a:r>
            <a:endParaRPr lang="en-US" dirty="0"/>
          </a:p>
          <a:p>
            <a:pPr marL="514350" indent="-514350">
              <a:buFont typeface="+mj-lt"/>
              <a:buAutoNum type="arabicPeriod"/>
            </a:pPr>
            <a:endParaRPr lang="en-US" dirty="0"/>
          </a:p>
          <a:p>
            <a:pPr marL="514350" indent="-514350">
              <a:buFont typeface="+mj-lt"/>
              <a:buAutoNum type="arabicPeriod"/>
            </a:pPr>
            <a:r>
              <a:rPr lang="en-US" b="1" i="1" dirty="0"/>
              <a:t>MISC: </a:t>
            </a:r>
          </a:p>
          <a:p>
            <a:pPr marL="0" indent="0">
              <a:buNone/>
            </a:pPr>
            <a:r>
              <a:rPr lang="en-US" dirty="0"/>
              <a:t>Windows 10 - </a:t>
            </a:r>
            <a:r>
              <a:rPr lang="en-US" dirty="0" err="1"/>
              <a:t>WorkAround</a:t>
            </a:r>
            <a:r>
              <a:rPr lang="en-US" dirty="0"/>
              <a:t> \ </a:t>
            </a:r>
            <a:r>
              <a:rPr lang="en-US" dirty="0" err="1"/>
              <a:t>WorkFolder</a:t>
            </a:r>
            <a:r>
              <a:rPr lang="en-US" dirty="0"/>
              <a:t> - </a:t>
            </a:r>
            <a:r>
              <a:rPr lang="en-US" dirty="0">
                <a:hlinkClick r:id="rId9"/>
              </a:rPr>
              <a:t>https://docs.microsoft.com/en-us/windows-server/storage/work-folders/work-folders-overview</a:t>
            </a:r>
            <a:r>
              <a:rPr lang="en-US" dirty="0"/>
              <a:t> - </a:t>
            </a:r>
            <a:r>
              <a:rPr lang="en-US" dirty="0">
                <a:hlinkClick r:id="rId10"/>
              </a:rPr>
              <a:t>https://feedback.azure.com/forums/217298-storage/suggestions/17879224-mobile-client-for-azure-files</a:t>
            </a: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38522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69302" y="2084187"/>
            <a:ext cx="11541698" cy="1793090"/>
          </a:xfrm>
        </p:spPr>
        <p:txBody>
          <a:bodyPr>
            <a:normAutofit/>
          </a:bodyPr>
          <a:lstStyle/>
          <a:p>
            <a:r>
              <a:rPr lang="en-US" sz="7200" dirty="0"/>
              <a:t>DEMO</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050" y="6160172"/>
            <a:ext cx="1927977" cy="443514"/>
          </a:xfrm>
          <a:prstGeom prst="rect">
            <a:avLst/>
          </a:prstGeom>
        </p:spPr>
      </p:pic>
      <p:grpSp>
        <p:nvGrpSpPr>
          <p:cNvPr id="2" name="Group 1"/>
          <p:cNvGrpSpPr/>
          <p:nvPr/>
        </p:nvGrpSpPr>
        <p:grpSpPr>
          <a:xfrm>
            <a:off x="7060117" y="2273456"/>
            <a:ext cx="5131883" cy="4584544"/>
            <a:chOff x="7060116" y="2349500"/>
            <a:chExt cx="5131883" cy="4584544"/>
          </a:xfrm>
        </p:grpSpPr>
        <p:sp>
          <p:nvSpPr>
            <p:cNvPr id="84" name="Rectangle 31"/>
            <p:cNvSpPr>
              <a:spLocks noChangeArrowheads="1"/>
            </p:cNvSpPr>
            <p:nvPr/>
          </p:nvSpPr>
          <p:spPr bwMode="auto">
            <a:xfrm flipH="1">
              <a:off x="7631784" y="5825193"/>
              <a:ext cx="443044" cy="17558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85" name="Freeform 5"/>
            <p:cNvSpPr>
              <a:spLocks/>
            </p:cNvSpPr>
            <p:nvPr/>
          </p:nvSpPr>
          <p:spPr bwMode="auto">
            <a:xfrm flipH="1">
              <a:off x="11238536" y="3083253"/>
              <a:ext cx="544883" cy="356011"/>
            </a:xfrm>
            <a:custGeom>
              <a:avLst/>
              <a:gdLst>
                <a:gd name="T0" fmla="*/ 34 w 213"/>
                <a:gd name="T1" fmla="*/ 62 h 140"/>
                <a:gd name="T2" fmla="*/ 34 w 213"/>
                <a:gd name="T3" fmla="*/ 59 h 140"/>
                <a:gd name="T4" fmla="*/ 92 w 213"/>
                <a:gd name="T5" fmla="*/ 0 h 140"/>
                <a:gd name="T6" fmla="*/ 141 w 213"/>
                <a:gd name="T7" fmla="*/ 27 h 140"/>
                <a:gd name="T8" fmla="*/ 157 w 213"/>
                <a:gd name="T9" fmla="*/ 22 h 140"/>
                <a:gd name="T10" fmla="*/ 176 w 213"/>
                <a:gd name="T11" fmla="*/ 28 h 140"/>
                <a:gd name="T12" fmla="*/ 192 w 213"/>
                <a:gd name="T13" fmla="*/ 55 h 140"/>
                <a:gd name="T14" fmla="*/ 213 w 213"/>
                <a:gd name="T15" fmla="*/ 94 h 140"/>
                <a:gd name="T16" fmla="*/ 172 w 213"/>
                <a:gd name="T17" fmla="*/ 140 h 140"/>
                <a:gd name="T18" fmla="*/ 166 w 213"/>
                <a:gd name="T19" fmla="*/ 140 h 140"/>
                <a:gd name="T20" fmla="*/ 162 w 213"/>
                <a:gd name="T21" fmla="*/ 140 h 140"/>
                <a:gd name="T22" fmla="*/ 66 w 213"/>
                <a:gd name="T23" fmla="*/ 140 h 140"/>
                <a:gd name="T24" fmla="*/ 64 w 213"/>
                <a:gd name="T25" fmla="*/ 140 h 140"/>
                <a:gd name="T26" fmla="*/ 61 w 213"/>
                <a:gd name="T27" fmla="*/ 140 h 140"/>
                <a:gd name="T28" fmla="*/ 54 w 213"/>
                <a:gd name="T29" fmla="*/ 140 h 140"/>
                <a:gd name="T30" fmla="*/ 39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2" y="0"/>
                  </a:cubicBezTo>
                  <a:cubicBezTo>
                    <a:pt x="113" y="0"/>
                    <a:pt x="131" y="11"/>
                    <a:pt x="141" y="27"/>
                  </a:cubicBezTo>
                  <a:cubicBezTo>
                    <a:pt x="146" y="24"/>
                    <a:pt x="152" y="22"/>
                    <a:pt x="157" y="22"/>
                  </a:cubicBezTo>
                  <a:cubicBezTo>
                    <a:pt x="165" y="22"/>
                    <a:pt x="171" y="24"/>
                    <a:pt x="176" y="28"/>
                  </a:cubicBezTo>
                  <a:cubicBezTo>
                    <a:pt x="185" y="34"/>
                    <a:pt x="191" y="44"/>
                    <a:pt x="192" y="55"/>
                  </a:cubicBezTo>
                  <a:cubicBezTo>
                    <a:pt x="204" y="64"/>
                    <a:pt x="213" y="78"/>
                    <a:pt x="213" y="94"/>
                  </a:cubicBezTo>
                  <a:cubicBezTo>
                    <a:pt x="213" y="118"/>
                    <a:pt x="195" y="137"/>
                    <a:pt x="172" y="140"/>
                  </a:cubicBezTo>
                  <a:cubicBezTo>
                    <a:pt x="170" y="140"/>
                    <a:pt x="168" y="140"/>
                    <a:pt x="166" y="140"/>
                  </a:cubicBezTo>
                  <a:cubicBezTo>
                    <a:pt x="165" y="140"/>
                    <a:pt x="163" y="140"/>
                    <a:pt x="162" y="140"/>
                  </a:cubicBezTo>
                  <a:cubicBezTo>
                    <a:pt x="140" y="140"/>
                    <a:pt x="90" y="140"/>
                    <a:pt x="66" y="140"/>
                  </a:cubicBezTo>
                  <a:cubicBezTo>
                    <a:pt x="65" y="140"/>
                    <a:pt x="64" y="140"/>
                    <a:pt x="64" y="140"/>
                  </a:cubicBezTo>
                  <a:cubicBezTo>
                    <a:pt x="61" y="140"/>
                    <a:pt x="61" y="140"/>
                    <a:pt x="61" y="140"/>
                  </a:cubicBezTo>
                  <a:cubicBezTo>
                    <a:pt x="60" y="140"/>
                    <a:pt x="57" y="140"/>
                    <a:pt x="54" y="140"/>
                  </a:cubicBezTo>
                  <a:cubicBezTo>
                    <a:pt x="39" y="140"/>
                    <a:pt x="39" y="140"/>
                    <a:pt x="39" y="140"/>
                  </a:cubicBezTo>
                  <a:cubicBezTo>
                    <a:pt x="17" y="139"/>
                    <a:pt x="0" y="122"/>
                    <a:pt x="0" y="101"/>
                  </a:cubicBezTo>
                  <a:cubicBezTo>
                    <a:pt x="0" y="81"/>
                    <a:pt x="14" y="64"/>
                    <a:pt x="34" y="62"/>
                  </a:cubicBezTo>
                  <a:close/>
                </a:path>
              </a:pathLst>
            </a:custGeom>
            <a:solidFill>
              <a:srgbClr val="FFFFFF">
                <a:lumMod val="9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86" name="Freeform 8"/>
            <p:cNvSpPr>
              <a:spLocks/>
            </p:cNvSpPr>
            <p:nvPr/>
          </p:nvSpPr>
          <p:spPr bwMode="auto">
            <a:xfrm flipH="1">
              <a:off x="7805443" y="3641506"/>
              <a:ext cx="544883" cy="356011"/>
            </a:xfrm>
            <a:custGeom>
              <a:avLst/>
              <a:gdLst>
                <a:gd name="T0" fmla="*/ 34 w 213"/>
                <a:gd name="T1" fmla="*/ 62 h 140"/>
                <a:gd name="T2" fmla="*/ 34 w 213"/>
                <a:gd name="T3" fmla="*/ 59 h 140"/>
                <a:gd name="T4" fmla="*/ 93 w 213"/>
                <a:gd name="T5" fmla="*/ 0 h 140"/>
                <a:gd name="T6" fmla="*/ 142 w 213"/>
                <a:gd name="T7" fmla="*/ 27 h 140"/>
                <a:gd name="T8" fmla="*/ 158 w 213"/>
                <a:gd name="T9" fmla="*/ 22 h 140"/>
                <a:gd name="T10" fmla="*/ 177 w 213"/>
                <a:gd name="T11" fmla="*/ 28 h 140"/>
                <a:gd name="T12" fmla="*/ 192 w 213"/>
                <a:gd name="T13" fmla="*/ 55 h 140"/>
                <a:gd name="T14" fmla="*/ 213 w 213"/>
                <a:gd name="T15" fmla="*/ 94 h 140"/>
                <a:gd name="T16" fmla="*/ 172 w 213"/>
                <a:gd name="T17" fmla="*/ 140 h 140"/>
                <a:gd name="T18" fmla="*/ 167 w 213"/>
                <a:gd name="T19" fmla="*/ 140 h 140"/>
                <a:gd name="T20" fmla="*/ 162 w 213"/>
                <a:gd name="T21" fmla="*/ 140 h 140"/>
                <a:gd name="T22" fmla="*/ 66 w 213"/>
                <a:gd name="T23" fmla="*/ 140 h 140"/>
                <a:gd name="T24" fmla="*/ 64 w 213"/>
                <a:gd name="T25" fmla="*/ 140 h 140"/>
                <a:gd name="T26" fmla="*/ 62 w 213"/>
                <a:gd name="T27" fmla="*/ 140 h 140"/>
                <a:gd name="T28" fmla="*/ 55 w 213"/>
                <a:gd name="T29" fmla="*/ 140 h 140"/>
                <a:gd name="T30" fmla="*/ 40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3" y="0"/>
                  </a:cubicBezTo>
                  <a:cubicBezTo>
                    <a:pt x="113" y="0"/>
                    <a:pt x="131" y="11"/>
                    <a:pt x="142" y="27"/>
                  </a:cubicBezTo>
                  <a:cubicBezTo>
                    <a:pt x="147" y="24"/>
                    <a:pt x="152" y="22"/>
                    <a:pt x="158" y="22"/>
                  </a:cubicBezTo>
                  <a:cubicBezTo>
                    <a:pt x="165" y="22"/>
                    <a:pt x="172" y="24"/>
                    <a:pt x="177" y="28"/>
                  </a:cubicBezTo>
                  <a:cubicBezTo>
                    <a:pt x="186" y="34"/>
                    <a:pt x="192" y="44"/>
                    <a:pt x="192" y="55"/>
                  </a:cubicBezTo>
                  <a:cubicBezTo>
                    <a:pt x="205" y="64"/>
                    <a:pt x="213" y="78"/>
                    <a:pt x="213" y="94"/>
                  </a:cubicBezTo>
                  <a:cubicBezTo>
                    <a:pt x="213" y="118"/>
                    <a:pt x="195" y="137"/>
                    <a:pt x="172" y="140"/>
                  </a:cubicBezTo>
                  <a:cubicBezTo>
                    <a:pt x="171" y="140"/>
                    <a:pt x="169" y="140"/>
                    <a:pt x="167" y="140"/>
                  </a:cubicBezTo>
                  <a:cubicBezTo>
                    <a:pt x="165" y="140"/>
                    <a:pt x="164" y="140"/>
                    <a:pt x="162" y="140"/>
                  </a:cubicBezTo>
                  <a:cubicBezTo>
                    <a:pt x="141" y="140"/>
                    <a:pt x="90" y="140"/>
                    <a:pt x="66" y="140"/>
                  </a:cubicBezTo>
                  <a:cubicBezTo>
                    <a:pt x="66" y="140"/>
                    <a:pt x="65" y="140"/>
                    <a:pt x="64" y="140"/>
                  </a:cubicBezTo>
                  <a:cubicBezTo>
                    <a:pt x="62" y="140"/>
                    <a:pt x="62" y="140"/>
                    <a:pt x="62" y="140"/>
                  </a:cubicBezTo>
                  <a:cubicBezTo>
                    <a:pt x="61" y="140"/>
                    <a:pt x="57" y="140"/>
                    <a:pt x="55" y="140"/>
                  </a:cubicBezTo>
                  <a:cubicBezTo>
                    <a:pt x="40" y="140"/>
                    <a:pt x="40" y="140"/>
                    <a:pt x="40" y="140"/>
                  </a:cubicBezTo>
                  <a:cubicBezTo>
                    <a:pt x="18" y="139"/>
                    <a:pt x="0" y="122"/>
                    <a:pt x="0" y="101"/>
                  </a:cubicBezTo>
                  <a:cubicBezTo>
                    <a:pt x="0" y="81"/>
                    <a:pt x="15" y="64"/>
                    <a:pt x="34" y="62"/>
                  </a:cubicBezTo>
                  <a:close/>
                </a:path>
              </a:pathLst>
            </a:custGeom>
            <a:solidFill>
              <a:srgbClr val="FFFFFF">
                <a:lumMod val="9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87" name="Freeform 6"/>
            <p:cNvSpPr>
              <a:spLocks/>
            </p:cNvSpPr>
            <p:nvPr/>
          </p:nvSpPr>
          <p:spPr bwMode="auto">
            <a:xfrm flipH="1">
              <a:off x="9160111" y="5874414"/>
              <a:ext cx="1257672" cy="1059630"/>
            </a:xfrm>
            <a:custGeom>
              <a:avLst/>
              <a:gdLst>
                <a:gd name="T0" fmla="*/ 290 w 529"/>
                <a:gd name="T1" fmla="*/ 75 h 446"/>
                <a:gd name="T2" fmla="*/ 290 w 529"/>
                <a:gd name="T3" fmla="*/ 0 h 446"/>
                <a:gd name="T4" fmla="*/ 348 w 529"/>
                <a:gd name="T5" fmla="*/ 0 h 446"/>
                <a:gd name="T6" fmla="*/ 348 w 529"/>
                <a:gd name="T7" fmla="*/ 75 h 446"/>
                <a:gd name="T8" fmla="*/ 368 w 529"/>
                <a:gd name="T9" fmla="*/ 75 h 446"/>
                <a:gd name="T10" fmla="*/ 368 w 529"/>
                <a:gd name="T11" fmla="*/ 0 h 446"/>
                <a:gd name="T12" fmla="*/ 426 w 529"/>
                <a:gd name="T13" fmla="*/ 0 h 446"/>
                <a:gd name="T14" fmla="*/ 426 w 529"/>
                <a:gd name="T15" fmla="*/ 75 h 446"/>
                <a:gd name="T16" fmla="*/ 529 w 529"/>
                <a:gd name="T17" fmla="*/ 75 h 446"/>
                <a:gd name="T18" fmla="*/ 529 w 529"/>
                <a:gd name="T19" fmla="*/ 94 h 446"/>
                <a:gd name="T20" fmla="*/ 504 w 529"/>
                <a:gd name="T21" fmla="*/ 94 h 446"/>
                <a:gd name="T22" fmla="*/ 504 w 529"/>
                <a:gd name="T23" fmla="*/ 446 h 446"/>
                <a:gd name="T24" fmla="*/ 24 w 529"/>
                <a:gd name="T25" fmla="*/ 446 h 446"/>
                <a:gd name="T26" fmla="*/ 24 w 529"/>
                <a:gd name="T27" fmla="*/ 94 h 446"/>
                <a:gd name="T28" fmla="*/ 0 w 529"/>
                <a:gd name="T29" fmla="*/ 94 h 446"/>
                <a:gd name="T30" fmla="*/ 0 w 529"/>
                <a:gd name="T31" fmla="*/ 75 h 446"/>
                <a:gd name="T32" fmla="*/ 290 w 529"/>
                <a:gd name="T33" fmla="*/ 7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9" h="446">
                  <a:moveTo>
                    <a:pt x="290" y="75"/>
                  </a:moveTo>
                  <a:lnTo>
                    <a:pt x="290" y="0"/>
                  </a:lnTo>
                  <a:lnTo>
                    <a:pt x="348" y="0"/>
                  </a:lnTo>
                  <a:lnTo>
                    <a:pt x="348" y="75"/>
                  </a:lnTo>
                  <a:lnTo>
                    <a:pt x="368" y="75"/>
                  </a:lnTo>
                  <a:lnTo>
                    <a:pt x="368" y="0"/>
                  </a:lnTo>
                  <a:lnTo>
                    <a:pt x="426" y="0"/>
                  </a:lnTo>
                  <a:lnTo>
                    <a:pt x="426" y="75"/>
                  </a:lnTo>
                  <a:lnTo>
                    <a:pt x="529" y="75"/>
                  </a:lnTo>
                  <a:lnTo>
                    <a:pt x="529" y="94"/>
                  </a:lnTo>
                  <a:lnTo>
                    <a:pt x="504" y="94"/>
                  </a:lnTo>
                  <a:lnTo>
                    <a:pt x="504" y="446"/>
                  </a:lnTo>
                  <a:lnTo>
                    <a:pt x="24" y="446"/>
                  </a:lnTo>
                  <a:lnTo>
                    <a:pt x="24" y="94"/>
                  </a:lnTo>
                  <a:lnTo>
                    <a:pt x="0" y="94"/>
                  </a:lnTo>
                  <a:lnTo>
                    <a:pt x="0" y="75"/>
                  </a:lnTo>
                  <a:lnTo>
                    <a:pt x="290" y="7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88" name="Freeform 7"/>
            <p:cNvSpPr>
              <a:spLocks/>
            </p:cNvSpPr>
            <p:nvPr/>
          </p:nvSpPr>
          <p:spPr bwMode="auto">
            <a:xfrm flipH="1">
              <a:off x="9823659" y="5874414"/>
              <a:ext cx="1259711" cy="1059630"/>
            </a:xfrm>
            <a:custGeom>
              <a:avLst/>
              <a:gdLst>
                <a:gd name="T0" fmla="*/ 292 w 530"/>
                <a:gd name="T1" fmla="*/ 75 h 446"/>
                <a:gd name="T2" fmla="*/ 292 w 530"/>
                <a:gd name="T3" fmla="*/ 0 h 446"/>
                <a:gd name="T4" fmla="*/ 350 w 530"/>
                <a:gd name="T5" fmla="*/ 0 h 446"/>
                <a:gd name="T6" fmla="*/ 350 w 530"/>
                <a:gd name="T7" fmla="*/ 75 h 446"/>
                <a:gd name="T8" fmla="*/ 369 w 530"/>
                <a:gd name="T9" fmla="*/ 75 h 446"/>
                <a:gd name="T10" fmla="*/ 369 w 530"/>
                <a:gd name="T11" fmla="*/ 0 h 446"/>
                <a:gd name="T12" fmla="*/ 427 w 530"/>
                <a:gd name="T13" fmla="*/ 0 h 446"/>
                <a:gd name="T14" fmla="*/ 427 w 530"/>
                <a:gd name="T15" fmla="*/ 75 h 446"/>
                <a:gd name="T16" fmla="*/ 530 w 530"/>
                <a:gd name="T17" fmla="*/ 75 h 446"/>
                <a:gd name="T18" fmla="*/ 530 w 530"/>
                <a:gd name="T19" fmla="*/ 94 h 446"/>
                <a:gd name="T20" fmla="*/ 506 w 530"/>
                <a:gd name="T21" fmla="*/ 94 h 446"/>
                <a:gd name="T22" fmla="*/ 506 w 530"/>
                <a:gd name="T23" fmla="*/ 446 h 446"/>
                <a:gd name="T24" fmla="*/ 24 w 530"/>
                <a:gd name="T25" fmla="*/ 446 h 446"/>
                <a:gd name="T26" fmla="*/ 24 w 530"/>
                <a:gd name="T27" fmla="*/ 94 h 446"/>
                <a:gd name="T28" fmla="*/ 0 w 530"/>
                <a:gd name="T29" fmla="*/ 94 h 446"/>
                <a:gd name="T30" fmla="*/ 0 w 530"/>
                <a:gd name="T31" fmla="*/ 75 h 446"/>
                <a:gd name="T32" fmla="*/ 292 w 530"/>
                <a:gd name="T33" fmla="*/ 7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0" h="446">
                  <a:moveTo>
                    <a:pt x="292" y="75"/>
                  </a:moveTo>
                  <a:lnTo>
                    <a:pt x="292" y="0"/>
                  </a:lnTo>
                  <a:lnTo>
                    <a:pt x="350" y="0"/>
                  </a:lnTo>
                  <a:lnTo>
                    <a:pt x="350" y="75"/>
                  </a:lnTo>
                  <a:lnTo>
                    <a:pt x="369" y="75"/>
                  </a:lnTo>
                  <a:lnTo>
                    <a:pt x="369" y="0"/>
                  </a:lnTo>
                  <a:lnTo>
                    <a:pt x="427" y="0"/>
                  </a:lnTo>
                  <a:lnTo>
                    <a:pt x="427" y="75"/>
                  </a:lnTo>
                  <a:lnTo>
                    <a:pt x="530" y="75"/>
                  </a:lnTo>
                  <a:lnTo>
                    <a:pt x="530" y="94"/>
                  </a:lnTo>
                  <a:lnTo>
                    <a:pt x="506" y="94"/>
                  </a:lnTo>
                  <a:lnTo>
                    <a:pt x="506" y="446"/>
                  </a:lnTo>
                  <a:lnTo>
                    <a:pt x="24" y="446"/>
                  </a:lnTo>
                  <a:lnTo>
                    <a:pt x="24" y="94"/>
                  </a:lnTo>
                  <a:lnTo>
                    <a:pt x="0" y="94"/>
                  </a:lnTo>
                  <a:lnTo>
                    <a:pt x="0" y="75"/>
                  </a:lnTo>
                  <a:lnTo>
                    <a:pt x="292" y="7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89" name="Rectangle 9"/>
            <p:cNvSpPr>
              <a:spLocks noChangeArrowheads="1"/>
            </p:cNvSpPr>
            <p:nvPr/>
          </p:nvSpPr>
          <p:spPr bwMode="auto">
            <a:xfrm flipH="1">
              <a:off x="8355690" y="5502829"/>
              <a:ext cx="1145380" cy="1431215"/>
            </a:xfrm>
            <a:prstGeom prst="rect">
              <a:avLst/>
            </a:prstGeom>
            <a:solidFill>
              <a:srgbClr val="FFFFFF">
                <a:lumMod val="65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0" name="Rectangle 10"/>
            <p:cNvSpPr>
              <a:spLocks noChangeArrowheads="1"/>
            </p:cNvSpPr>
            <p:nvPr/>
          </p:nvSpPr>
          <p:spPr bwMode="auto">
            <a:xfrm flipH="1">
              <a:off x="8302608" y="5459956"/>
              <a:ext cx="1257672" cy="42874"/>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1" name="Rectangle 11"/>
            <p:cNvSpPr>
              <a:spLocks noChangeArrowheads="1"/>
            </p:cNvSpPr>
            <p:nvPr/>
          </p:nvSpPr>
          <p:spPr bwMode="auto">
            <a:xfrm flipH="1">
              <a:off x="8723195" y="6644127"/>
              <a:ext cx="149042" cy="289917"/>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2" name="Rectangle 12"/>
            <p:cNvSpPr>
              <a:spLocks noChangeArrowheads="1"/>
            </p:cNvSpPr>
            <p:nvPr/>
          </p:nvSpPr>
          <p:spPr bwMode="auto">
            <a:xfrm flipH="1">
              <a:off x="8982487" y="6644127"/>
              <a:ext cx="149041" cy="289917"/>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3" name="Rectangle 13"/>
            <p:cNvSpPr>
              <a:spLocks noChangeArrowheads="1"/>
            </p:cNvSpPr>
            <p:nvPr/>
          </p:nvSpPr>
          <p:spPr bwMode="auto">
            <a:xfrm flipH="1">
              <a:off x="8463900" y="5633497"/>
              <a:ext cx="924879" cy="147000"/>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4" name="Rectangle 14"/>
            <p:cNvSpPr>
              <a:spLocks noChangeArrowheads="1"/>
            </p:cNvSpPr>
            <p:nvPr/>
          </p:nvSpPr>
          <p:spPr bwMode="auto">
            <a:xfrm flipH="1">
              <a:off x="8463900" y="5890747"/>
              <a:ext cx="924879" cy="147000"/>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5" name="Rectangle 15"/>
            <p:cNvSpPr>
              <a:spLocks noChangeArrowheads="1"/>
            </p:cNvSpPr>
            <p:nvPr/>
          </p:nvSpPr>
          <p:spPr bwMode="auto">
            <a:xfrm flipH="1">
              <a:off x="8463900" y="6147998"/>
              <a:ext cx="924879" cy="149042"/>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6" name="Rectangle 16"/>
            <p:cNvSpPr>
              <a:spLocks noChangeArrowheads="1"/>
            </p:cNvSpPr>
            <p:nvPr/>
          </p:nvSpPr>
          <p:spPr bwMode="auto">
            <a:xfrm flipH="1">
              <a:off x="8463900" y="6405249"/>
              <a:ext cx="924879" cy="144959"/>
            </a:xfrm>
            <a:prstGeom prst="rect">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7" name="Rectangle 24"/>
            <p:cNvSpPr>
              <a:spLocks noChangeArrowheads="1"/>
            </p:cNvSpPr>
            <p:nvPr/>
          </p:nvSpPr>
          <p:spPr bwMode="auto">
            <a:xfrm flipH="1">
              <a:off x="8872237" y="5282328"/>
              <a:ext cx="441001" cy="1776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8" name="Rectangle 25"/>
            <p:cNvSpPr>
              <a:spLocks noChangeArrowheads="1"/>
            </p:cNvSpPr>
            <p:nvPr/>
          </p:nvSpPr>
          <p:spPr bwMode="auto">
            <a:xfrm flipH="1">
              <a:off x="11152786" y="6027540"/>
              <a:ext cx="1039213" cy="906504"/>
            </a:xfrm>
            <a:prstGeom prst="rect">
              <a:avLst/>
            </a:prstGeom>
            <a:solidFill>
              <a:srgbClr val="FFFFFF">
                <a:lumMod val="65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9" name="Rectangle 26"/>
            <p:cNvSpPr>
              <a:spLocks noChangeArrowheads="1"/>
            </p:cNvSpPr>
            <p:nvPr/>
          </p:nvSpPr>
          <p:spPr bwMode="auto">
            <a:xfrm flipH="1">
              <a:off x="11095619" y="5982624"/>
              <a:ext cx="1096380" cy="44918"/>
            </a:xfrm>
            <a:prstGeom prst="rect">
              <a:avLst/>
            </a:prstGeom>
            <a:solidFill>
              <a:srgbClr val="96969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0" name="Rectangle 27"/>
            <p:cNvSpPr>
              <a:spLocks noChangeArrowheads="1"/>
            </p:cNvSpPr>
            <p:nvPr/>
          </p:nvSpPr>
          <p:spPr bwMode="auto">
            <a:xfrm flipH="1">
              <a:off x="11516204" y="6644127"/>
              <a:ext cx="151085" cy="289917"/>
            </a:xfrm>
            <a:prstGeom prst="rect">
              <a:avLst/>
            </a:prstGeom>
            <a:solidFill>
              <a:srgbClr val="FFFFFF">
                <a:lumMod val="50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1" name="Rectangle 28"/>
            <p:cNvSpPr>
              <a:spLocks noChangeArrowheads="1"/>
            </p:cNvSpPr>
            <p:nvPr/>
          </p:nvSpPr>
          <p:spPr bwMode="auto">
            <a:xfrm flipH="1">
              <a:off x="11775496" y="6644127"/>
              <a:ext cx="151085" cy="289917"/>
            </a:xfrm>
            <a:prstGeom prst="rect">
              <a:avLst/>
            </a:prstGeom>
            <a:solidFill>
              <a:srgbClr val="FFFFFF">
                <a:lumMod val="50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2" name="Rectangle 29"/>
            <p:cNvSpPr>
              <a:spLocks noChangeArrowheads="1"/>
            </p:cNvSpPr>
            <p:nvPr/>
          </p:nvSpPr>
          <p:spPr bwMode="auto">
            <a:xfrm flipH="1">
              <a:off x="11263037" y="6147998"/>
              <a:ext cx="922838" cy="149042"/>
            </a:xfrm>
            <a:prstGeom prst="rect">
              <a:avLst/>
            </a:prstGeom>
            <a:solidFill>
              <a:srgbClr val="FFFFFF">
                <a:lumMod val="50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3" name="Rectangle 30"/>
            <p:cNvSpPr>
              <a:spLocks noChangeArrowheads="1"/>
            </p:cNvSpPr>
            <p:nvPr/>
          </p:nvSpPr>
          <p:spPr bwMode="auto">
            <a:xfrm flipH="1">
              <a:off x="11263037" y="6405249"/>
              <a:ext cx="922838" cy="144959"/>
            </a:xfrm>
            <a:prstGeom prst="rect">
              <a:avLst/>
            </a:prstGeom>
            <a:solidFill>
              <a:srgbClr val="FFFFFF">
                <a:lumMod val="50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4" name="Rectangle 31"/>
            <p:cNvSpPr>
              <a:spLocks noChangeArrowheads="1"/>
            </p:cNvSpPr>
            <p:nvPr/>
          </p:nvSpPr>
          <p:spPr bwMode="auto">
            <a:xfrm flipH="1">
              <a:off x="11667287" y="5825193"/>
              <a:ext cx="443044" cy="17558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5" name="Rectangle 32"/>
            <p:cNvSpPr>
              <a:spLocks noChangeArrowheads="1"/>
            </p:cNvSpPr>
            <p:nvPr/>
          </p:nvSpPr>
          <p:spPr bwMode="auto">
            <a:xfrm flipH="1">
              <a:off x="9756281" y="4994454"/>
              <a:ext cx="1141295" cy="1939590"/>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6" name="Rectangle 33"/>
            <p:cNvSpPr>
              <a:spLocks noChangeArrowheads="1"/>
            </p:cNvSpPr>
            <p:nvPr/>
          </p:nvSpPr>
          <p:spPr bwMode="auto">
            <a:xfrm flipH="1">
              <a:off x="9697072" y="4951577"/>
              <a:ext cx="1257672" cy="42876"/>
            </a:xfrm>
            <a:prstGeom prst="rect">
              <a:avLst/>
            </a:prstGeom>
            <a:solidFill>
              <a:srgbClr val="008272">
                <a:lumMod val="75000"/>
              </a:srgbClr>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7" name="Rectangle 34"/>
            <p:cNvSpPr>
              <a:spLocks noChangeArrowheads="1"/>
            </p:cNvSpPr>
            <p:nvPr/>
          </p:nvSpPr>
          <p:spPr bwMode="auto">
            <a:xfrm flipH="1">
              <a:off x="10121741" y="6644127"/>
              <a:ext cx="149041" cy="289917"/>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8" name="Rectangle 35"/>
            <p:cNvSpPr>
              <a:spLocks noChangeArrowheads="1"/>
            </p:cNvSpPr>
            <p:nvPr/>
          </p:nvSpPr>
          <p:spPr bwMode="auto">
            <a:xfrm flipH="1">
              <a:off x="10376949" y="6644127"/>
              <a:ext cx="151085" cy="289917"/>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9" name="Rectangle 36"/>
            <p:cNvSpPr>
              <a:spLocks noChangeArrowheads="1"/>
            </p:cNvSpPr>
            <p:nvPr/>
          </p:nvSpPr>
          <p:spPr bwMode="auto">
            <a:xfrm flipH="1">
              <a:off x="9862446" y="5633497"/>
              <a:ext cx="924880" cy="147000"/>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0" name="Rectangle 37"/>
            <p:cNvSpPr>
              <a:spLocks noChangeArrowheads="1"/>
            </p:cNvSpPr>
            <p:nvPr/>
          </p:nvSpPr>
          <p:spPr bwMode="auto">
            <a:xfrm flipH="1">
              <a:off x="9862446" y="5890747"/>
              <a:ext cx="924880" cy="147000"/>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1" name="Rectangle 38"/>
            <p:cNvSpPr>
              <a:spLocks noChangeArrowheads="1"/>
            </p:cNvSpPr>
            <p:nvPr/>
          </p:nvSpPr>
          <p:spPr bwMode="auto">
            <a:xfrm flipH="1">
              <a:off x="9862446" y="6147998"/>
              <a:ext cx="924880" cy="149042"/>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2" name="Rectangle 39"/>
            <p:cNvSpPr>
              <a:spLocks noChangeArrowheads="1"/>
            </p:cNvSpPr>
            <p:nvPr/>
          </p:nvSpPr>
          <p:spPr bwMode="auto">
            <a:xfrm flipH="1">
              <a:off x="9862446" y="6405249"/>
              <a:ext cx="924880" cy="144959"/>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3" name="Rectangle 40"/>
            <p:cNvSpPr>
              <a:spLocks noChangeArrowheads="1"/>
            </p:cNvSpPr>
            <p:nvPr/>
          </p:nvSpPr>
          <p:spPr bwMode="auto">
            <a:xfrm flipH="1">
              <a:off x="9862446" y="5118995"/>
              <a:ext cx="924880" cy="151085"/>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4" name="Rectangle 41"/>
            <p:cNvSpPr>
              <a:spLocks noChangeArrowheads="1"/>
            </p:cNvSpPr>
            <p:nvPr/>
          </p:nvSpPr>
          <p:spPr bwMode="auto">
            <a:xfrm flipH="1">
              <a:off x="9862446" y="5374205"/>
              <a:ext cx="924880" cy="149041"/>
            </a:xfrm>
            <a:prstGeom prst="rect">
              <a:avLst/>
            </a:prstGeom>
            <a:solidFill>
              <a:srgbClr val="0072C6"/>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5" name="Rectangle 42"/>
            <p:cNvSpPr>
              <a:spLocks noChangeArrowheads="1"/>
            </p:cNvSpPr>
            <p:nvPr/>
          </p:nvSpPr>
          <p:spPr bwMode="auto">
            <a:xfrm flipH="1">
              <a:off x="9942075" y="4771911"/>
              <a:ext cx="138833" cy="17966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6" name="Rectangle 43"/>
            <p:cNvSpPr>
              <a:spLocks noChangeArrowheads="1"/>
            </p:cNvSpPr>
            <p:nvPr/>
          </p:nvSpPr>
          <p:spPr bwMode="auto">
            <a:xfrm flipH="1">
              <a:off x="10127866" y="4771911"/>
              <a:ext cx="138833" cy="17966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7" name="Freeform 46"/>
            <p:cNvSpPr>
              <a:spLocks/>
            </p:cNvSpPr>
            <p:nvPr/>
          </p:nvSpPr>
          <p:spPr bwMode="auto">
            <a:xfrm flipH="1">
              <a:off x="8188198" y="2369557"/>
              <a:ext cx="1798446" cy="1175007"/>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FFFFFF">
                <a:lumMod val="9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18" name="Freeform 48"/>
            <p:cNvSpPr>
              <a:spLocks/>
            </p:cNvSpPr>
            <p:nvPr/>
          </p:nvSpPr>
          <p:spPr bwMode="auto">
            <a:xfrm flipH="1">
              <a:off x="10088601" y="2349500"/>
              <a:ext cx="1171664" cy="763839"/>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FFFFFF">
                <a:lumMod val="9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26" name="Freeform 15"/>
            <p:cNvSpPr>
              <a:spLocks/>
            </p:cNvSpPr>
            <p:nvPr/>
          </p:nvSpPr>
          <p:spPr bwMode="auto">
            <a:xfrm flipH="1">
              <a:off x="10678661" y="2808005"/>
              <a:ext cx="72807" cy="126545"/>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127" name="Freeform 47"/>
            <p:cNvSpPr>
              <a:spLocks/>
            </p:cNvSpPr>
            <p:nvPr/>
          </p:nvSpPr>
          <p:spPr bwMode="auto">
            <a:xfrm flipH="1">
              <a:off x="8161455" y="3151780"/>
              <a:ext cx="2291515" cy="3362894"/>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FFFFFF">
                <a:lumMod val="8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28" name="Freeform 49"/>
            <p:cNvSpPr>
              <a:spLocks/>
            </p:cNvSpPr>
            <p:nvPr/>
          </p:nvSpPr>
          <p:spPr bwMode="auto">
            <a:xfrm flipH="1">
              <a:off x="10065202" y="2857611"/>
              <a:ext cx="1317077" cy="3657063"/>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FFFFFF">
                <a:lumMod val="8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29" name="Rectangle 25"/>
            <p:cNvSpPr>
              <a:spLocks noChangeArrowheads="1"/>
            </p:cNvSpPr>
            <p:nvPr/>
          </p:nvSpPr>
          <p:spPr bwMode="auto">
            <a:xfrm flipH="1">
              <a:off x="7088699" y="6027540"/>
              <a:ext cx="1039213" cy="906504"/>
            </a:xfrm>
            <a:prstGeom prst="rect">
              <a:avLst/>
            </a:prstGeom>
            <a:solidFill>
              <a:srgbClr val="00BCF2"/>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30" name="Rectangle 26"/>
            <p:cNvSpPr>
              <a:spLocks noChangeArrowheads="1"/>
            </p:cNvSpPr>
            <p:nvPr/>
          </p:nvSpPr>
          <p:spPr bwMode="auto">
            <a:xfrm flipH="1">
              <a:off x="7060116" y="5987825"/>
              <a:ext cx="1096380" cy="44918"/>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31" name="Rectangle 27"/>
            <p:cNvSpPr>
              <a:spLocks noChangeArrowheads="1"/>
            </p:cNvSpPr>
            <p:nvPr/>
          </p:nvSpPr>
          <p:spPr bwMode="auto">
            <a:xfrm flipH="1">
              <a:off x="7480701" y="6644127"/>
              <a:ext cx="151085" cy="289917"/>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32" name="Rectangle 28"/>
            <p:cNvSpPr>
              <a:spLocks noChangeArrowheads="1"/>
            </p:cNvSpPr>
            <p:nvPr/>
          </p:nvSpPr>
          <p:spPr bwMode="auto">
            <a:xfrm flipH="1">
              <a:off x="7739993" y="6644127"/>
              <a:ext cx="151085" cy="289917"/>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33" name="Rectangle 29"/>
            <p:cNvSpPr>
              <a:spLocks noChangeArrowheads="1"/>
            </p:cNvSpPr>
            <p:nvPr/>
          </p:nvSpPr>
          <p:spPr bwMode="auto">
            <a:xfrm flipH="1">
              <a:off x="7146887" y="6147998"/>
              <a:ext cx="922838" cy="149042"/>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34" name="Rectangle 30"/>
            <p:cNvSpPr>
              <a:spLocks noChangeArrowheads="1"/>
            </p:cNvSpPr>
            <p:nvPr/>
          </p:nvSpPr>
          <p:spPr bwMode="auto">
            <a:xfrm flipH="1">
              <a:off x="7146887" y="6405249"/>
              <a:ext cx="922838" cy="144959"/>
            </a:xfrm>
            <a:prstGeom prst="rect">
              <a:avLst/>
            </a:prstGeom>
            <a:solidFill>
              <a:srgbClr val="00A6EF"/>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424613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A74-57FF-4FB2-8319-1A68D2BF86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54C5021-3653-4000-91A0-89B8BE26AC37}"/>
              </a:ext>
            </a:extLst>
          </p:cNvPr>
          <p:cNvSpPr>
            <a:spLocks noGrp="1"/>
          </p:cNvSpPr>
          <p:nvPr>
            <p:ph type="subTitle" idx="1"/>
          </p:nvPr>
        </p:nvSpPr>
        <p:spPr/>
        <p:txBody>
          <a:bodyPr/>
          <a:lstStyle/>
          <a:p>
            <a:endParaRPr lang="en-US"/>
          </a:p>
        </p:txBody>
      </p:sp>
      <p:pic>
        <p:nvPicPr>
          <p:cNvPr id="3074" name="Picture 1" descr="image003">
            <a:extLst>
              <a:ext uri="{FF2B5EF4-FFF2-40B4-BE49-F238E27FC236}">
                <a16:creationId xmlns:a16="http://schemas.microsoft.com/office/drawing/2014/main" id="{A66E1F3B-D7A5-4AA9-AB29-28F663819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17" y="5807"/>
            <a:ext cx="11520359" cy="648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8845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E018-2AF6-48D4-8AE2-C0D8B55736F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6279CAC-B4F4-4D35-A820-83A3629001A4}"/>
              </a:ext>
            </a:extLst>
          </p:cNvPr>
          <p:cNvSpPr>
            <a:spLocks noGrp="1"/>
          </p:cNvSpPr>
          <p:nvPr>
            <p:ph type="subTitle" idx="1"/>
          </p:nvPr>
        </p:nvSpPr>
        <p:spPr/>
        <p:txBody>
          <a:bodyPr/>
          <a:lstStyle/>
          <a:p>
            <a:endParaRPr lang="en-US"/>
          </a:p>
        </p:txBody>
      </p:sp>
      <p:pic>
        <p:nvPicPr>
          <p:cNvPr id="2050" name="Picture 2" descr="image004">
            <a:extLst>
              <a:ext uri="{FF2B5EF4-FFF2-40B4-BE49-F238E27FC236}">
                <a16:creationId xmlns:a16="http://schemas.microsoft.com/office/drawing/2014/main" id="{D45B91A3-4459-4A75-B86B-A5DF3D225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0" y="0"/>
            <a:ext cx="11695594" cy="657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814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ED164E-5171-4AC1-895F-9AA5C01A7C2B}"/>
              </a:ext>
            </a:extLst>
          </p:cNvPr>
          <p:cNvPicPr>
            <a:picLocks noChangeAspect="1"/>
          </p:cNvPicPr>
          <p:nvPr/>
        </p:nvPicPr>
        <p:blipFill>
          <a:blip r:embed="rId3"/>
          <a:stretch>
            <a:fillRect/>
          </a:stretch>
        </p:blipFill>
        <p:spPr>
          <a:xfrm>
            <a:off x="0" y="187435"/>
            <a:ext cx="12196213" cy="6485370"/>
          </a:xfrm>
          <a:prstGeom prst="rect">
            <a:avLst/>
          </a:prstGeom>
        </p:spPr>
      </p:pic>
    </p:spTree>
    <p:extLst>
      <p:ext uri="{BB962C8B-B14F-4D97-AF65-F5344CB8AC3E}">
        <p14:creationId xmlns:p14="http://schemas.microsoft.com/office/powerpoint/2010/main" val="3958051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59B6-EE76-4CDA-89F2-1098632EB7F0}"/>
              </a:ext>
            </a:extLst>
          </p:cNvPr>
          <p:cNvPicPr>
            <a:picLocks noChangeAspect="1"/>
          </p:cNvPicPr>
          <p:nvPr/>
        </p:nvPicPr>
        <p:blipFill>
          <a:blip r:embed="rId3"/>
          <a:stretch>
            <a:fillRect/>
          </a:stretch>
        </p:blipFill>
        <p:spPr>
          <a:xfrm>
            <a:off x="1" y="0"/>
            <a:ext cx="6348238" cy="3402957"/>
          </a:xfrm>
          <a:prstGeom prst="rect">
            <a:avLst/>
          </a:prstGeom>
        </p:spPr>
      </p:pic>
      <p:pic>
        <p:nvPicPr>
          <p:cNvPr id="3" name="Picture 2">
            <a:extLst>
              <a:ext uri="{FF2B5EF4-FFF2-40B4-BE49-F238E27FC236}">
                <a16:creationId xmlns:a16="http://schemas.microsoft.com/office/drawing/2014/main" id="{E15D0722-CB70-4BC2-A922-BFAB46ED6333}"/>
              </a:ext>
            </a:extLst>
          </p:cNvPr>
          <p:cNvPicPr>
            <a:picLocks noChangeAspect="1"/>
          </p:cNvPicPr>
          <p:nvPr/>
        </p:nvPicPr>
        <p:blipFill>
          <a:blip r:embed="rId4"/>
          <a:stretch>
            <a:fillRect/>
          </a:stretch>
        </p:blipFill>
        <p:spPr>
          <a:xfrm>
            <a:off x="5320746" y="3159889"/>
            <a:ext cx="6871253" cy="3698111"/>
          </a:xfrm>
          <a:prstGeom prst="rect">
            <a:avLst/>
          </a:prstGeom>
        </p:spPr>
      </p:pic>
    </p:spTree>
    <p:extLst>
      <p:ext uri="{BB962C8B-B14F-4D97-AF65-F5344CB8AC3E}">
        <p14:creationId xmlns:p14="http://schemas.microsoft.com/office/powerpoint/2010/main" val="36824700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CA5E-E5CB-4916-BE17-2EAB2BD6092E}"/>
              </a:ext>
            </a:extLst>
          </p:cNvPr>
          <p:cNvSpPr>
            <a:spLocks noGrp="1"/>
          </p:cNvSpPr>
          <p:nvPr>
            <p:ph type="title"/>
          </p:nvPr>
        </p:nvSpPr>
        <p:spPr/>
        <p:txBody>
          <a:bodyPr/>
          <a:lstStyle/>
          <a:p>
            <a:r>
              <a:rPr lang="en-US" dirty="0"/>
              <a:t>Azure File Structure</a:t>
            </a:r>
          </a:p>
        </p:txBody>
      </p:sp>
      <p:pic>
        <p:nvPicPr>
          <p:cNvPr id="3" name="Picture 2" descr="File Structure">
            <a:extLst>
              <a:ext uri="{FF2B5EF4-FFF2-40B4-BE49-F238E27FC236}">
                <a16:creationId xmlns:a16="http://schemas.microsoft.com/office/drawing/2014/main" id="{43769A2F-2591-4E94-B660-4A8C971B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96" y="1365662"/>
            <a:ext cx="11005067" cy="495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7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29D9-4849-4449-B033-E19F61416059}"/>
              </a:ext>
            </a:extLst>
          </p:cNvPr>
          <p:cNvSpPr>
            <a:spLocks noGrp="1"/>
          </p:cNvSpPr>
          <p:nvPr>
            <p:ph type="title"/>
          </p:nvPr>
        </p:nvSpPr>
        <p:spPr/>
        <p:txBody>
          <a:bodyPr/>
          <a:lstStyle/>
          <a:p>
            <a:r>
              <a:rPr lang="en-US" dirty="0"/>
              <a:t>Planning for Azure File	</a:t>
            </a:r>
          </a:p>
        </p:txBody>
      </p:sp>
      <p:sp>
        <p:nvSpPr>
          <p:cNvPr id="3" name="Text Placeholder 2">
            <a:extLst>
              <a:ext uri="{FF2B5EF4-FFF2-40B4-BE49-F238E27FC236}">
                <a16:creationId xmlns:a16="http://schemas.microsoft.com/office/drawing/2014/main" id="{DFC5C1A5-3AFF-431C-B17A-0FCB2B72110D}"/>
              </a:ext>
            </a:extLst>
          </p:cNvPr>
          <p:cNvSpPr>
            <a:spLocks noGrp="1"/>
          </p:cNvSpPr>
          <p:nvPr>
            <p:ph type="body" sz="quarter" idx="10"/>
          </p:nvPr>
        </p:nvSpPr>
        <p:spPr>
          <a:xfrm>
            <a:off x="269303" y="1104519"/>
            <a:ext cx="11655078" cy="3887796"/>
          </a:xfrm>
        </p:spPr>
        <p:txBody>
          <a:bodyPr/>
          <a:lstStyle/>
          <a:p>
            <a:pPr>
              <a:lnSpc>
                <a:spcPct val="150000"/>
              </a:lnSpc>
            </a:pPr>
            <a:r>
              <a:rPr lang="en-US" dirty="0"/>
              <a:t>Limits</a:t>
            </a:r>
          </a:p>
          <a:p>
            <a:pPr lvl="1">
              <a:lnSpc>
                <a:spcPct val="100000"/>
              </a:lnSpc>
            </a:pPr>
            <a:r>
              <a:rPr lang="en-US" dirty="0"/>
              <a:t>5 TB per share (100TB in private preview)</a:t>
            </a:r>
          </a:p>
          <a:p>
            <a:pPr lvl="1">
              <a:lnSpc>
                <a:spcPct val="100000"/>
              </a:lnSpc>
            </a:pPr>
            <a:r>
              <a:rPr lang="en-US" dirty="0"/>
              <a:t>500TB per storage account</a:t>
            </a:r>
          </a:p>
          <a:p>
            <a:pPr>
              <a:lnSpc>
                <a:spcPct val="150000"/>
              </a:lnSpc>
            </a:pPr>
            <a:r>
              <a:rPr lang="en-US" dirty="0"/>
              <a:t>Data Access Method</a:t>
            </a:r>
          </a:p>
          <a:p>
            <a:pPr lvl="1">
              <a:lnSpc>
                <a:spcPct val="100000"/>
              </a:lnSpc>
            </a:pPr>
            <a:r>
              <a:rPr lang="en-US" dirty="0"/>
              <a:t>Direct access</a:t>
            </a:r>
          </a:p>
          <a:p>
            <a:pPr lvl="2">
              <a:lnSpc>
                <a:spcPct val="100000"/>
              </a:lnSpc>
            </a:pPr>
            <a:r>
              <a:rPr lang="en-US" dirty="0"/>
              <a:t>Direct network mount for Windows, Linux, or MAC</a:t>
            </a:r>
          </a:p>
          <a:p>
            <a:pPr lvl="2">
              <a:lnSpc>
                <a:spcPct val="100000"/>
              </a:lnSpc>
            </a:pPr>
            <a:r>
              <a:rPr lang="en-US" dirty="0"/>
              <a:t>REST API or Client API </a:t>
            </a:r>
          </a:p>
          <a:p>
            <a:pPr lvl="1">
              <a:lnSpc>
                <a:spcPct val="100000"/>
              </a:lnSpc>
            </a:pPr>
            <a:r>
              <a:rPr lang="en-US" dirty="0"/>
              <a:t>Azure File Sync</a:t>
            </a:r>
          </a:p>
          <a:p>
            <a:pPr lvl="2"/>
            <a:endParaRPr lang="en-US" dirty="0"/>
          </a:p>
        </p:txBody>
      </p:sp>
    </p:spTree>
    <p:extLst>
      <p:ext uri="{BB962C8B-B14F-4D97-AF65-F5344CB8AC3E}">
        <p14:creationId xmlns:p14="http://schemas.microsoft.com/office/powerpoint/2010/main" val="10250758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1BA1-0963-4BC5-B494-0F93A7F8F27E}"/>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3B6895AB-1DA2-4FF9-ACC0-14210A744352}"/>
              </a:ext>
            </a:extLst>
          </p:cNvPr>
          <p:cNvSpPr>
            <a:spLocks noGrp="1"/>
          </p:cNvSpPr>
          <p:nvPr>
            <p:ph type="body" sz="quarter" idx="10"/>
          </p:nvPr>
        </p:nvSpPr>
        <p:spPr>
          <a:xfrm>
            <a:off x="269303" y="1187644"/>
            <a:ext cx="11655078" cy="4782976"/>
          </a:xfrm>
        </p:spPr>
        <p:txBody>
          <a:bodyPr/>
          <a:lstStyle/>
          <a:p>
            <a:pPr>
              <a:lnSpc>
                <a:spcPct val="150000"/>
              </a:lnSpc>
            </a:pPr>
            <a:r>
              <a:rPr lang="en-US" dirty="0"/>
              <a:t>HTTPS for data in transit</a:t>
            </a:r>
          </a:p>
          <a:p>
            <a:pPr>
              <a:lnSpc>
                <a:spcPct val="150000"/>
              </a:lnSpc>
            </a:pPr>
            <a:r>
              <a:rPr lang="en-US" dirty="0"/>
              <a:t>AES 256 data encryption at rest</a:t>
            </a:r>
          </a:p>
          <a:p>
            <a:pPr lvl="1">
              <a:lnSpc>
                <a:spcPct val="100000"/>
              </a:lnSpc>
            </a:pPr>
            <a:r>
              <a:rPr lang="en-US" dirty="0"/>
              <a:t>Enabled by default on new file data in storage account </a:t>
            </a:r>
          </a:p>
          <a:p>
            <a:pPr lvl="1">
              <a:lnSpc>
                <a:spcPct val="100000"/>
              </a:lnSpc>
            </a:pPr>
            <a:r>
              <a:rPr lang="en-US" dirty="0"/>
              <a:t>MSFT managed or </a:t>
            </a:r>
            <a:r>
              <a:rPr lang="en-US" i="1" dirty="0"/>
              <a:t>BYOK in Preview</a:t>
            </a:r>
            <a:endParaRPr lang="en-US" dirty="0"/>
          </a:p>
          <a:p>
            <a:pPr>
              <a:lnSpc>
                <a:spcPct val="150000"/>
              </a:lnSpc>
            </a:pPr>
            <a:r>
              <a:rPr lang="en-US" dirty="0"/>
              <a:t>Shared Storage Signature</a:t>
            </a:r>
          </a:p>
          <a:p>
            <a:pPr>
              <a:lnSpc>
                <a:spcPct val="150000"/>
              </a:lnSpc>
            </a:pPr>
            <a:r>
              <a:rPr lang="en-US" dirty="0"/>
              <a:t>Virtual Network Service Endpoint </a:t>
            </a:r>
          </a:p>
        </p:txBody>
      </p:sp>
    </p:spTree>
    <p:extLst>
      <p:ext uri="{BB962C8B-B14F-4D97-AF65-F5344CB8AC3E}">
        <p14:creationId xmlns:p14="http://schemas.microsoft.com/office/powerpoint/2010/main" val="39196223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423-FE37-4B18-8B3C-68334D99D108}"/>
              </a:ext>
            </a:extLst>
          </p:cNvPr>
          <p:cNvSpPr>
            <a:spLocks noGrp="1"/>
          </p:cNvSpPr>
          <p:nvPr>
            <p:ph type="title"/>
          </p:nvPr>
        </p:nvSpPr>
        <p:spPr/>
        <p:txBody>
          <a:bodyPr/>
          <a:lstStyle/>
          <a:p>
            <a:r>
              <a:rPr lang="en-US" dirty="0"/>
              <a:t>Data Management</a:t>
            </a:r>
          </a:p>
        </p:txBody>
      </p:sp>
      <p:sp>
        <p:nvSpPr>
          <p:cNvPr id="3" name="Text Placeholder 2">
            <a:extLst>
              <a:ext uri="{FF2B5EF4-FFF2-40B4-BE49-F238E27FC236}">
                <a16:creationId xmlns:a16="http://schemas.microsoft.com/office/drawing/2014/main" id="{5F7853F7-DD35-41C5-A4C5-51CE79D91A6C}"/>
              </a:ext>
            </a:extLst>
          </p:cNvPr>
          <p:cNvSpPr>
            <a:spLocks noGrp="1"/>
          </p:cNvSpPr>
          <p:nvPr>
            <p:ph type="body" sz="quarter" idx="10"/>
          </p:nvPr>
        </p:nvSpPr>
        <p:spPr>
          <a:xfrm>
            <a:off x="269303" y="1187644"/>
            <a:ext cx="11655078" cy="3296672"/>
          </a:xfrm>
        </p:spPr>
        <p:txBody>
          <a:bodyPr/>
          <a:lstStyle/>
          <a:p>
            <a:pPr>
              <a:lnSpc>
                <a:spcPct val="150000"/>
              </a:lnSpc>
            </a:pPr>
            <a:r>
              <a:rPr lang="en-US" dirty="0"/>
              <a:t>Getting the data to Azure file</a:t>
            </a:r>
          </a:p>
          <a:p>
            <a:pPr lvl="1">
              <a:lnSpc>
                <a:spcPct val="100000"/>
              </a:lnSpc>
            </a:pPr>
            <a:r>
              <a:rPr lang="en-US" dirty="0" err="1"/>
              <a:t>Azcopy</a:t>
            </a:r>
            <a:endParaRPr lang="en-US" dirty="0"/>
          </a:p>
          <a:p>
            <a:pPr lvl="1">
              <a:lnSpc>
                <a:spcPct val="100000"/>
              </a:lnSpc>
            </a:pPr>
            <a:r>
              <a:rPr lang="en-US" dirty="0"/>
              <a:t>Robocopy</a:t>
            </a:r>
          </a:p>
          <a:p>
            <a:pPr lvl="1">
              <a:lnSpc>
                <a:spcPct val="100000"/>
              </a:lnSpc>
            </a:pPr>
            <a:r>
              <a:rPr lang="en-US" dirty="0"/>
              <a:t>Azure File Sync</a:t>
            </a:r>
          </a:p>
          <a:p>
            <a:pPr>
              <a:lnSpc>
                <a:spcPct val="150000"/>
              </a:lnSpc>
            </a:pPr>
            <a:r>
              <a:rPr lang="en-US" dirty="0"/>
              <a:t>Azure File Share Snapshot (Public Preview)</a:t>
            </a:r>
          </a:p>
          <a:p>
            <a:pPr>
              <a:lnSpc>
                <a:spcPct val="150000"/>
              </a:lnSpc>
            </a:pPr>
            <a:r>
              <a:rPr lang="en-US" dirty="0"/>
              <a:t>Backup with Recovery Services Vault</a:t>
            </a:r>
          </a:p>
        </p:txBody>
      </p:sp>
    </p:spTree>
    <p:extLst>
      <p:ext uri="{BB962C8B-B14F-4D97-AF65-F5344CB8AC3E}">
        <p14:creationId xmlns:p14="http://schemas.microsoft.com/office/powerpoint/2010/main" val="34711679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7E51C2-70C3-4CCD-BDAD-DABF81F841F8}"/>
              </a:ext>
            </a:extLst>
          </p:cNvPr>
          <p:cNvPicPr>
            <a:picLocks noChangeAspect="1"/>
          </p:cNvPicPr>
          <p:nvPr/>
        </p:nvPicPr>
        <p:blipFill>
          <a:blip r:embed="rId3"/>
          <a:stretch>
            <a:fillRect/>
          </a:stretch>
        </p:blipFill>
        <p:spPr>
          <a:xfrm>
            <a:off x="-53003" y="127321"/>
            <a:ext cx="12245003" cy="6567963"/>
          </a:xfrm>
          <a:prstGeom prst="rect">
            <a:avLst/>
          </a:prstGeom>
        </p:spPr>
      </p:pic>
    </p:spTree>
    <p:extLst>
      <p:ext uri="{BB962C8B-B14F-4D97-AF65-F5344CB8AC3E}">
        <p14:creationId xmlns:p14="http://schemas.microsoft.com/office/powerpoint/2010/main" val="41449028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9C451F-8A64-465B-A03A-8141864325F3}"/>
              </a:ext>
            </a:extLst>
          </p:cNvPr>
          <p:cNvPicPr>
            <a:picLocks noChangeAspect="1"/>
          </p:cNvPicPr>
          <p:nvPr/>
        </p:nvPicPr>
        <p:blipFill>
          <a:blip r:embed="rId3"/>
          <a:stretch>
            <a:fillRect/>
          </a:stretch>
        </p:blipFill>
        <p:spPr>
          <a:xfrm>
            <a:off x="1784430" y="0"/>
            <a:ext cx="8623139" cy="6862011"/>
          </a:xfrm>
          <a:prstGeom prst="rect">
            <a:avLst/>
          </a:prstGeom>
        </p:spPr>
      </p:pic>
    </p:spTree>
    <p:extLst>
      <p:ext uri="{BB962C8B-B14F-4D97-AF65-F5344CB8AC3E}">
        <p14:creationId xmlns:p14="http://schemas.microsoft.com/office/powerpoint/2010/main" val="1887672362"/>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4.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874</Words>
  <Application>Microsoft Office PowerPoint</Application>
  <PresentationFormat>Widescreen</PresentationFormat>
  <Paragraphs>110</Paragraphs>
  <Slides>18</Slides>
  <Notes>18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18</vt:i4>
      </vt:variant>
    </vt:vector>
  </HeadingPairs>
  <TitlesOfParts>
    <vt:vector size="30" baseType="lpstr">
      <vt:lpstr>Segoe Semibold</vt:lpstr>
      <vt:lpstr>Arial</vt:lpstr>
      <vt:lpstr>Calibri</vt:lpstr>
      <vt:lpstr>Calibri Light</vt:lpstr>
      <vt:lpstr>Consolas</vt:lpstr>
      <vt:lpstr>Segoe UI</vt:lpstr>
      <vt:lpstr>Segoe UI Light</vt:lpstr>
      <vt:lpstr>Wingdings</vt:lpstr>
      <vt:lpstr>Server and Cloud 2013</vt:lpstr>
      <vt:lpstr>Office Theme</vt:lpstr>
      <vt:lpstr>2_5-50002_Ignite_Breakout_Template</vt:lpstr>
      <vt:lpstr>Azure Medium</vt:lpstr>
      <vt:lpstr>PowerPoint Presentation</vt:lpstr>
      <vt:lpstr>PowerPoint Presentation</vt:lpstr>
      <vt:lpstr>PowerPoint Presentation</vt:lpstr>
      <vt:lpstr>Azure File Structure</vt:lpstr>
      <vt:lpstr>Planning for Azure File </vt:lpstr>
      <vt:lpstr>Security</vt:lpstr>
      <vt:lpstr>Data Management</vt:lpstr>
      <vt:lpstr>PowerPoint Presentation</vt:lpstr>
      <vt:lpstr>PowerPoint Presentation</vt:lpstr>
      <vt:lpstr>Azure File Sync (Public Preview)</vt:lpstr>
      <vt:lpstr>PowerPoint Presentation</vt:lpstr>
      <vt:lpstr>PowerPoint Presentation</vt:lpstr>
      <vt:lpstr>Pre Reqs on Azure File Sync</vt:lpstr>
      <vt:lpstr>Other Considerations for Azure File Sync</vt:lpstr>
      <vt:lpstr>Read \ Experiment in Azure \ Deploy to Prod</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Swift</dc:creator>
  <cp:lastModifiedBy>Nathan Swift</cp:lastModifiedBy>
  <cp:revision>12</cp:revision>
  <dcterms:created xsi:type="dcterms:W3CDTF">2017-10-19T14:53:15Z</dcterms:created>
  <dcterms:modified xsi:type="dcterms:W3CDTF">2018-03-12T22:47:11Z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naswif@microsoft.com</vt:lpwstr>
  </property>
  <property fmtid="{D5CDD505-2E9C-101B-9397-08002B2CF9AE}" pid="6" name="MSIP_Label_f42aa342-8706-4288-bd11-ebb85995028c_SetDate">
    <vt:lpwstr>2017-10-19T11:49:56.3684550-04:00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