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32399288" cy="1800066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137452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2749052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412357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549810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6872630" algn="l" defTabSz="2749052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8247156" algn="l" defTabSz="2749052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9621683" algn="l" defTabSz="2749052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10996209" algn="l" defTabSz="2749052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000000"/>
    <a:srgbClr val="FFCC99"/>
    <a:srgbClr val="00CC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132" y="1044"/>
      </p:cViewPr>
      <p:guideLst>
        <p:guide orient="horz" pos="5670"/>
        <p:guide pos="102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947" y="5591874"/>
            <a:ext cx="27539395" cy="38584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59893" y="10200376"/>
            <a:ext cx="22679502" cy="460016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42B281-37E2-4341-B985-3602672C11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F0D5E2-ACC7-4D73-AE8B-143962BF9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4A6EF9-FA3A-4AD5-AD58-4608A0A6C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155F6-86DD-4360-8327-BEDBAB991D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89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38B72F-B54A-4BCA-B611-2E7549E78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D9FB08-96CD-46B0-B35B-915C4A4B70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8498F3-64D3-4708-8B51-9434A9023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AC910-F8B1-482D-B5AF-2CA2449C66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65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3494678" y="720863"/>
            <a:ext cx="7289840" cy="1537556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614776" y="720863"/>
            <a:ext cx="21381453" cy="1537556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9004A4-5D41-45B9-A25A-174B3A2C8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EDBAC2-3694-4FC7-B246-647D4A888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987117-421F-4DFB-8565-058A1937D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032B2-BE85-4581-9DAD-8819A4EE12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00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DE10AF-F0A0-4CF9-981E-8D3C9752D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4EA849-3715-4FED-8CF6-CC63A6F66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DE73BF-88E0-4861-BD1D-AEFD84B2E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595F9-B68C-4EBA-9A03-B838D0DA81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982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9753" y="11567094"/>
            <a:ext cx="27539395" cy="35751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59753" y="7629450"/>
            <a:ext cx="27539395" cy="393764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A76CD2-729A-4D56-91BD-44B3D22BB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CE2AD4-5360-472B-964B-023FDC2940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7809BC-A674-4A5E-B04D-AB938EC547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0914A-D2F4-4A89-865F-3D4FB393CC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724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14775" y="4187657"/>
            <a:ext cx="14335645" cy="119087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448869" y="4187657"/>
            <a:ext cx="14335648" cy="119087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A37A5-556C-42BA-B0D2-2A30A2C33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29625-3C4A-41AF-8151-2ECE069F5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6FD90-B908-4936-86D5-55630E39B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78BCB-550E-47B0-807C-40466B200D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97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965" y="720861"/>
            <a:ext cx="29159359" cy="3000111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19965" y="4029316"/>
            <a:ext cx="14314879" cy="1679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19965" y="5708543"/>
            <a:ext cx="14314879" cy="103712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6459255" y="4029316"/>
            <a:ext cx="14320070" cy="1679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6459255" y="5708543"/>
            <a:ext cx="14320070" cy="103712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8E8465-3AF1-4BCC-A72E-87B4F3E72A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0F7D82-4520-4BF7-B778-EAF5F4F07A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606EF1-865D-4C18-B5FC-15D548859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A1E83-6145-4F3A-B2AF-92C49B767B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710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2B8C60-0592-4A3C-AB5F-10AA41EAD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FDD175-C985-4D40-911B-09432DD67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9111E9-579E-4E71-821C-C7F045E15C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40810-E252-437A-8A68-2163C94542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481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E677129-E0F8-448E-B541-22DFB4C0E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CBCC7F-B78C-4CF5-AAD6-B45E29E97D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D0A7EE-022D-43D1-9524-A074956965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47615-49EB-44F9-8FDB-AF016803DB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481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964" y="716693"/>
            <a:ext cx="10659575" cy="30501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68952" y="716694"/>
            <a:ext cx="18110371" cy="153630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19964" y="3766807"/>
            <a:ext cx="10659575" cy="123129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33CE3-0117-4BB8-836B-2CF391F09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0886D-CCF3-4569-8AC2-EA1FE40EC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5F95B-A7B8-488A-A392-9D8EC8092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A62CA-1BF4-4753-B756-8667AA19A2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78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50054" y="12600464"/>
            <a:ext cx="19439573" cy="14875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350054" y="1608392"/>
            <a:ext cx="19439573" cy="10800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50054" y="14088020"/>
            <a:ext cx="19439573" cy="21125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99241-EBE9-403E-9CB2-96BE2119A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93786-639E-40EA-AD8E-1BB4E06E09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EE17-97DF-45BA-BEEE-B3ED3A626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8C81B-8EC1-4A54-B9F8-E0203D226B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321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A7625B-F742-429E-9470-ED0616201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14775" y="720861"/>
            <a:ext cx="29169744" cy="30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76" tIns="47888" rIns="95776" bIns="478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3C6F88-7DAF-4B8C-B3D4-6E55CC239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4775" y="4187657"/>
            <a:ext cx="29169744" cy="1190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76" tIns="47888" rIns="95776" bIns="478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0A12303-0C50-4EC9-932B-388EACE2CD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4776" y="16408938"/>
            <a:ext cx="7570218" cy="125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6" tIns="47888" rIns="95776" bIns="47888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F3DE1D-D3B7-40EF-AD18-5A951069E6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4568" y="16408938"/>
            <a:ext cx="10270159" cy="125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6" tIns="47888" rIns="95776" bIns="47888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60C7D6-B556-47E9-B548-20352430EF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4301" y="16408938"/>
            <a:ext cx="7570218" cy="125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6" tIns="47888" rIns="95776" bIns="4788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6E89A3-2073-46ED-B8D4-53DE8B5D7A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har char="•"/>
        <a:defRPr kumimoji="1" sz="3300">
          <a:solidFill>
            <a:schemeClr val="tx1"/>
          </a:solidFill>
          <a:latin typeface="+mn-lt"/>
          <a:ea typeface="+mn-ea"/>
          <a:cs typeface="+mn-cs"/>
        </a:defRPr>
      </a:lvl1pPr>
      <a:lvl2pPr marL="779463" indent="-301625" algn="l" defTabSz="957263" rtl="0" eaLnBrk="0" fontAlgn="base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74813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154238" indent="-239713" algn="l" defTabSz="957263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611438" indent="-239713" algn="l" defTabSz="957263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068638" indent="-239713" algn="l" defTabSz="957263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25838" indent="-239713" algn="l" defTabSz="957263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983038" indent="-239713" algn="l" defTabSz="957263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DF46E3E3-B86E-4DC7-9EE3-962B8008F128}"/>
              </a:ext>
            </a:extLst>
          </p:cNvPr>
          <p:cNvGrpSpPr/>
          <p:nvPr/>
        </p:nvGrpSpPr>
        <p:grpSpPr>
          <a:xfrm>
            <a:off x="0" y="503388"/>
            <a:ext cx="32399288" cy="17569939"/>
            <a:chOff x="11246644" y="7057367"/>
            <a:chExt cx="9906000" cy="5371964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F7A4A1C-0405-4340-979B-94591FD45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644" y="10696939"/>
              <a:ext cx="9906000" cy="17323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77" name="Text Box 5">
              <a:extLst>
                <a:ext uri="{FF2B5EF4-FFF2-40B4-BE49-F238E27FC236}">
                  <a16:creationId xmlns:a16="http://schemas.microsoft.com/office/drawing/2014/main" id="{6E2F4D35-9E79-41AA-81C8-86227C7E6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8421" y="7561911"/>
              <a:ext cx="2531294" cy="2038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76" tIns="47888" rIns="95776" bIns="47888">
              <a:spAutoFit/>
            </a:bodyPr>
            <a:lstStyle>
              <a:lvl1pPr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/>
              <a:r>
                <a:rPr lang="zh-TW" altLang="en-US" sz="115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陳志榮</a:t>
              </a:r>
              <a:r>
                <a:rPr lang="zh-TW" altLang="en-US" sz="5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GB" sz="6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工程師</a:t>
              </a:r>
              <a:endPara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r" eaLnBrk="1" hangingPunct="1"/>
              <a:r>
                <a:rPr lang="en-US" altLang="zh-TW" sz="7200" b="1" dirty="0" err="1">
                  <a:latin typeface="+mn-lt"/>
                  <a:ea typeface="微軟正黑體" panose="020B0604030504040204" pitchFamily="34" charset="-120"/>
                </a:rPr>
                <a:t>Ir</a:t>
              </a:r>
              <a:r>
                <a:rPr lang="zh-TW" altLang="en-US" sz="7200" b="1" dirty="0">
                  <a:latin typeface="+mn-lt"/>
                  <a:ea typeface="微軟正黑體" panose="020B0604030504040204" pitchFamily="34" charset="-120"/>
                </a:rPr>
                <a:t> </a:t>
              </a:r>
              <a:r>
                <a:rPr lang="en-US" altLang="zh-TW" sz="8800" b="1" dirty="0">
                  <a:latin typeface="+mn-lt"/>
                  <a:ea typeface="微軟正黑體" panose="020B0604030504040204" pitchFamily="34" charset="-120"/>
                </a:rPr>
                <a:t>Edward</a:t>
              </a:r>
              <a:r>
                <a:rPr lang="zh-TW" altLang="en-US" sz="8800" b="1" dirty="0">
                  <a:latin typeface="+mn-lt"/>
                  <a:ea typeface="微軟正黑體" panose="020B0604030504040204" pitchFamily="34" charset="-120"/>
                </a:rPr>
                <a:t> </a:t>
              </a:r>
              <a:r>
                <a:rPr lang="en-US" altLang="zh-TW" sz="8800" b="1" dirty="0">
                  <a:latin typeface="+mn-lt"/>
                  <a:ea typeface="微軟正黑體" panose="020B0604030504040204" pitchFamily="34" charset="-120"/>
                </a:rPr>
                <a:t>Chan</a:t>
              </a:r>
              <a:endParaRPr lang="en-GB" altLang="zh-TW" sz="7200" b="1" dirty="0">
                <a:latin typeface="+mn-lt"/>
                <a:ea typeface="微軟正黑體" panose="020B0604030504040204" pitchFamily="34" charset="-120"/>
              </a:endParaRPr>
            </a:p>
            <a:p>
              <a:pPr algn="r" eaLnBrk="1" hangingPunct="1"/>
              <a:endParaRPr lang="en-GB" altLang="zh-TW" sz="8000" b="1" dirty="0">
                <a:latin typeface="+mn-lt"/>
                <a:ea typeface="微軟正黑體" panose="020B0604030504040204" pitchFamily="34" charset="-120"/>
              </a:endParaRPr>
            </a:p>
            <a:p>
              <a:pPr algn="r" eaLnBrk="1" hangingPunct="1"/>
              <a:r>
                <a:rPr lang="zh-TW" altLang="en-GB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主席</a:t>
              </a:r>
            </a:p>
            <a:p>
              <a:pPr algn="r" eaLnBrk="1" hangingPunct="1"/>
              <a:r>
                <a:rPr lang="en-US" altLang="zh-TW" sz="7200" dirty="0">
                  <a:latin typeface="+mn-lt"/>
                  <a:ea typeface="微軟正黑體" panose="020B0604030504040204" pitchFamily="34" charset="-120"/>
                </a:rPr>
                <a:t>Chairman</a:t>
              </a:r>
              <a:endParaRPr lang="zh-TW" altLang="en-US" sz="7200" dirty="0">
                <a:latin typeface="+mn-lt"/>
                <a:ea typeface="微軟正黑體" panose="020B0604030504040204" pitchFamily="34" charset="-120"/>
              </a:endParaRPr>
            </a:p>
          </p:txBody>
        </p:sp>
        <p:sp>
          <p:nvSpPr>
            <p:cNvPr id="3078" name="Text Box 7">
              <a:extLst>
                <a:ext uri="{FF2B5EF4-FFF2-40B4-BE49-F238E27FC236}">
                  <a16:creationId xmlns:a16="http://schemas.microsoft.com/office/drawing/2014/main" id="{93E70A72-8768-4DEA-8517-39E4B6512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6457" y="9358679"/>
              <a:ext cx="6097344" cy="1309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76" tIns="47888" rIns="95776" bIns="47888">
              <a:spAutoFit/>
            </a:bodyPr>
            <a:lstStyle>
              <a:lvl1pPr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957263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zh-TW" altLang="en-GB" sz="88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無國界工程師</a:t>
              </a:r>
              <a:r>
                <a:rPr lang="en-GB" altLang="zh-TW" sz="88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(</a:t>
              </a:r>
              <a:r>
                <a:rPr lang="zh-TW" altLang="en-GB" sz="88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香港</a:t>
              </a:r>
              <a:r>
                <a:rPr lang="en-GB" altLang="zh-TW" sz="88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)</a:t>
              </a:r>
            </a:p>
            <a:p>
              <a:pPr eaLnBrk="1" hangingPunct="1">
                <a:spcBef>
                  <a:spcPts val="0"/>
                </a:spcBef>
                <a:spcAft>
                  <a:spcPts val="1200"/>
                </a:spcAft>
              </a:pPr>
              <a:r>
                <a:rPr lang="zh-TW" altLang="zh-TW" sz="5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國際</a:t>
              </a:r>
              <a:r>
                <a:rPr lang="zh-TW" altLang="en-GB" sz="5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無國界工程師</a:t>
              </a:r>
              <a:r>
                <a:rPr lang="zh-TW" altLang="en-US" sz="5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微軟正黑體" panose="020B0604030504040204" pitchFamily="34" charset="-120"/>
                </a:rPr>
                <a:t>會員機構</a:t>
              </a:r>
            </a:p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altLang="zh-TW" sz="6600" b="1" dirty="0">
                  <a:solidFill>
                    <a:srgbClr val="FF9900"/>
                  </a:solidFill>
                  <a:latin typeface="+mn-lt"/>
                  <a:cs typeface="Calibri" panose="020F0502020204030204" pitchFamily="34" charset="0"/>
                </a:rPr>
                <a:t>E</a:t>
              </a:r>
              <a:r>
                <a:rPr lang="en-GB" altLang="zh-TW" sz="6600" b="1" dirty="0">
                  <a:latin typeface="+mn-lt"/>
                </a:rPr>
                <a:t>NGINEERS </a:t>
              </a:r>
              <a:r>
                <a:rPr lang="en-GB" altLang="zh-TW" sz="6600" b="1" dirty="0">
                  <a:solidFill>
                    <a:srgbClr val="008000"/>
                  </a:solidFill>
                  <a:latin typeface="+mn-lt"/>
                  <a:cs typeface="Calibri" panose="020F0502020204030204" pitchFamily="34" charset="0"/>
                </a:rPr>
                <a:t>W</a:t>
              </a:r>
              <a:r>
                <a:rPr lang="en-GB" altLang="zh-TW" sz="6600" b="1" dirty="0">
                  <a:latin typeface="+mn-lt"/>
                </a:rPr>
                <a:t>ITHOUT </a:t>
              </a:r>
              <a:r>
                <a:rPr lang="en-GB" altLang="zh-TW" sz="6600" b="1" dirty="0">
                  <a:solidFill>
                    <a:srgbClr val="008000"/>
                  </a:solidFill>
                  <a:latin typeface="+mn-lt"/>
                  <a:cs typeface="Calibri" panose="020F0502020204030204" pitchFamily="34" charset="0"/>
                </a:rPr>
                <a:t>B</a:t>
              </a:r>
              <a:r>
                <a:rPr lang="en-GB" altLang="zh-TW" sz="6600" b="1" dirty="0">
                  <a:latin typeface="+mn-lt"/>
                </a:rPr>
                <a:t>ORDERS </a:t>
              </a:r>
              <a:r>
                <a:rPr lang="en-GB" altLang="zh-TW" sz="6600" b="1" dirty="0"/>
                <a:t>(HONG KONG)</a:t>
              </a:r>
            </a:p>
            <a:p>
              <a:pPr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altLang="zh-TW" sz="5400" dirty="0"/>
                <a:t>Member of</a:t>
              </a:r>
              <a:r>
                <a:rPr lang="en-GB" altLang="zh-TW" sz="5400" i="1" dirty="0"/>
                <a:t> Engineers Without Borders - International</a:t>
              </a:r>
              <a:endParaRPr lang="zh-TW" altLang="en-US" sz="4800" dirty="0">
                <a:latin typeface="SimHei" panose="02010609060101010101" pitchFamily="49" charset="-122"/>
                <a:ea typeface="SimHei" panose="02010609060101010101" pitchFamily="49" charset="-122"/>
                <a:cs typeface="微軟正黑體" panose="020B0604030504040204" pitchFamily="34" charset="-120"/>
              </a:endParaRPr>
            </a:p>
          </p:txBody>
        </p:sp>
        <p:sp>
          <p:nvSpPr>
            <p:cNvPr id="3079" name="Rectangle 8">
              <a:extLst>
                <a:ext uri="{FF2B5EF4-FFF2-40B4-BE49-F238E27FC236}">
                  <a16:creationId xmlns:a16="http://schemas.microsoft.com/office/drawing/2014/main" id="{5BAF91D2-4B3F-4BE3-BD32-2AA5D51C8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2772" y="11181183"/>
              <a:ext cx="5976937" cy="79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/>
              <a:r>
                <a:rPr lang="en-US" altLang="zh-CN" sz="5400" dirty="0"/>
                <a:t>Address:  Unit B 13/F Prat Commercial </a:t>
              </a:r>
              <a:r>
                <a:rPr lang="en-US" altLang="zh-CN" sz="5400" dirty="0" smtClean="0"/>
                <a:t>Building</a:t>
              </a:r>
              <a:endParaRPr lang="en-US" altLang="zh-CN" sz="5400" dirty="0"/>
            </a:p>
            <a:p>
              <a:pPr algn="r" eaLnBrk="1" hangingPunct="1"/>
              <a:r>
                <a:rPr lang="en-US" altLang="zh-CN" sz="5400" dirty="0"/>
                <a:t>17-19 Prat Avenue </a:t>
              </a:r>
              <a:r>
                <a:rPr lang="en-US" altLang="zh-CN" sz="5400" dirty="0" err="1"/>
                <a:t>Tsimshatsui</a:t>
              </a:r>
              <a:r>
                <a:rPr lang="en-US" altLang="zh-CN" sz="5400" dirty="0"/>
                <a:t>, Kowloon</a:t>
              </a:r>
              <a:r>
                <a:rPr lang="en-US" altLang="zh-TW" sz="5400" dirty="0"/>
                <a:t>,</a:t>
              </a:r>
              <a:r>
                <a:rPr lang="en-US" altLang="zh-CN" sz="5400" dirty="0"/>
                <a:t> Hong Kong</a:t>
              </a:r>
            </a:p>
            <a:p>
              <a:pPr algn="r" eaLnBrk="1" hangingPunct="1"/>
              <a:r>
                <a:rPr lang="zh-TW" altLang="en-US" sz="5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香港九龍尖沙嘴寶勒巷</a:t>
              </a:r>
              <a:r>
                <a:rPr lang="en-US" altLang="zh-TW" sz="5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17-19</a:t>
              </a:r>
              <a:r>
                <a:rPr lang="zh-TW" altLang="en-US" sz="5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號 寶勒商業大廈</a:t>
              </a:r>
              <a:r>
                <a:rPr lang="en-US" altLang="zh-TW" sz="5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13</a:t>
              </a:r>
              <a:r>
                <a:rPr lang="zh-TW" altLang="en-US" sz="5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樓</a:t>
              </a:r>
              <a:r>
                <a:rPr lang="en-US" altLang="zh-TW" sz="5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zh-TW" altLang="en-US" sz="5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室 </a:t>
              </a:r>
            </a:p>
          </p:txBody>
        </p:sp>
        <p:sp>
          <p:nvSpPr>
            <p:cNvPr id="3080" name="Rectangle 9">
              <a:extLst>
                <a:ext uri="{FF2B5EF4-FFF2-40B4-BE49-F238E27FC236}">
                  <a16:creationId xmlns:a16="http://schemas.microsoft.com/office/drawing/2014/main" id="{F2D8E536-C54B-4452-AE4D-C7D27D0C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8314" y="12008718"/>
              <a:ext cx="7691850" cy="310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/>
              <a:r>
                <a:rPr lang="zh-TW" altLang="en-GB" sz="5400" dirty="0"/>
                <a:t>  </a:t>
              </a:r>
              <a:r>
                <a:rPr lang="en-US" altLang="zh-TW" sz="6000" dirty="0"/>
                <a:t>Tel.</a:t>
              </a:r>
              <a:r>
                <a:rPr lang="en-GB" altLang="zh-TW" sz="6000" dirty="0"/>
                <a:t>:</a:t>
              </a:r>
              <a:r>
                <a:rPr lang="en-GB" altLang="zh-CN" sz="6000" dirty="0"/>
                <a:t> (852) </a:t>
              </a:r>
              <a:r>
                <a:rPr lang="en-GB" altLang="zh-TW" sz="6000" dirty="0"/>
                <a:t>5610 2200   Fax.:</a:t>
              </a:r>
              <a:r>
                <a:rPr lang="en-GB" altLang="zh-CN" sz="6000" dirty="0"/>
                <a:t> (852) 3743 5737  </a:t>
              </a:r>
              <a:r>
                <a:rPr lang="en-GB" altLang="zh-CN" sz="6000" b="1" dirty="0"/>
                <a:t>Mobile</a:t>
              </a:r>
              <a:r>
                <a:rPr lang="en-GB" altLang="zh-TW" sz="6000" b="1" dirty="0"/>
                <a:t>: </a:t>
              </a:r>
              <a:r>
                <a:rPr lang="en-GB" altLang="zh-CN" sz="6000" b="1" dirty="0"/>
                <a:t>(852) 9210 9641</a:t>
              </a:r>
              <a:endParaRPr lang="en-GB" altLang="zh-TW" sz="5400" b="1" dirty="0"/>
            </a:p>
          </p:txBody>
        </p:sp>
        <p:sp>
          <p:nvSpPr>
            <p:cNvPr id="3081" name="Rectangle 15">
              <a:extLst>
                <a:ext uri="{FF2B5EF4-FFF2-40B4-BE49-F238E27FC236}">
                  <a16:creationId xmlns:a16="http://schemas.microsoft.com/office/drawing/2014/main" id="{9CE42784-6236-4807-8DD5-4F3CC3DA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7402" y="10785857"/>
              <a:ext cx="3547544" cy="33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en-US" altLang="zh-CN" sz="6600" dirty="0"/>
                <a:t>e-mail</a:t>
              </a:r>
              <a:r>
                <a:rPr lang="en-GB" altLang="zh-CN" sz="6600" dirty="0"/>
                <a:t>: </a:t>
              </a:r>
              <a:r>
                <a:rPr lang="en-GB" altLang="zh-CN" sz="6600" b="1" dirty="0"/>
                <a:t>edwardchan@ewb.hk</a:t>
              </a:r>
              <a:endParaRPr lang="en-GB" altLang="zh-TW" sz="6600" b="1" dirty="0"/>
            </a:p>
          </p:txBody>
        </p:sp>
        <p:pic>
          <p:nvPicPr>
            <p:cNvPr id="3082" name="Picture 16" descr="EWB 4'x8' A-W (green and organ)">
              <a:extLst>
                <a:ext uri="{FF2B5EF4-FFF2-40B4-BE49-F238E27FC236}">
                  <a16:creationId xmlns:a16="http://schemas.microsoft.com/office/drawing/2014/main" id="{B2170AC9-D79E-42FA-B00A-8450847ED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8107" y="7057367"/>
              <a:ext cx="3529012" cy="1163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>
            <a:extLst>
              <a:ext uri="{FF2B5EF4-FFF2-40B4-BE49-F238E27FC236}">
                <a16:creationId xmlns:a16="http://schemas.microsoft.com/office/drawing/2014/main" id="{99D0DC8F-EB20-47E4-BDE1-78506A68A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72707"/>
            <a:ext cx="32399288" cy="957224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7" name="Rectangle 16">
            <a:extLst>
              <a:ext uri="{FF2B5EF4-FFF2-40B4-BE49-F238E27FC236}">
                <a16:creationId xmlns:a16="http://schemas.microsoft.com/office/drawing/2014/main" id="{BAC91C3E-3A76-409A-A64F-92E20FE00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7003" y="15741366"/>
            <a:ext cx="69792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GB" altLang="zh-CN" sz="9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www.ewb.hk</a:t>
            </a:r>
            <a:endParaRPr lang="en-GB" altLang="zh-TW" sz="96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17002D-6C2C-484B-82AB-B34ECAEB2C88}"/>
              </a:ext>
            </a:extLst>
          </p:cNvPr>
          <p:cNvSpPr/>
          <p:nvPr/>
        </p:nvSpPr>
        <p:spPr>
          <a:xfrm>
            <a:off x="1254323" y="5478980"/>
            <a:ext cx="25962545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indent="-1077913">
              <a:spcAft>
                <a:spcPts val="1800"/>
              </a:spcAft>
            </a:pPr>
            <a:r>
              <a:rPr lang="zh-TW" altLang="en-US" sz="6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使命</a:t>
            </a:r>
            <a:endParaRPr lang="en-US" altLang="zh-TW" sz="60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800"/>
              </a:spcAft>
            </a:pPr>
            <a:r>
              <a:rPr lang="zh-TW" altLang="en-US" sz="6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藉</a:t>
            </a:r>
            <a:r>
              <a:rPr lang="zh-TW" altLang="en-US" sz="6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工程方法</a:t>
            </a:r>
            <a:r>
              <a:rPr lang="en-US" altLang="zh-TW" sz="6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6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加快改善弱勢社群的生活</a:t>
            </a:r>
            <a:r>
              <a:rPr lang="en-US" altLang="zh-TW" sz="6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6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6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推動可持續發展。</a:t>
            </a:r>
          </a:p>
          <a:p>
            <a:pPr>
              <a:spcAft>
                <a:spcPts val="1800"/>
              </a:spcAft>
            </a:pPr>
            <a:r>
              <a:rPr lang="zh-TW" altLang="en-US" sz="6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培育</a:t>
            </a:r>
            <a:r>
              <a:rPr lang="zh-TW" altLang="en-US" sz="6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香港新一代的專業人士</a:t>
            </a:r>
            <a:r>
              <a:rPr lang="en-US" altLang="zh-TW" sz="6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6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回饋社會</a:t>
            </a:r>
            <a:r>
              <a:rPr lang="en-US" altLang="zh-TW" sz="6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6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協助有需要的社群。</a:t>
            </a:r>
            <a:r>
              <a:rPr lang="en-US" altLang="zh-HK" sz="6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marL="1077913" indent="-1077913">
              <a:spcAft>
                <a:spcPts val="1800"/>
              </a:spcAft>
            </a:pPr>
            <a:r>
              <a:rPr lang="en-US" altLang="zh-HK" sz="6000" b="1" dirty="0">
                <a:ea typeface="微軟正黑體" panose="020B0604030504040204" pitchFamily="34" charset="-120"/>
                <a:cs typeface="Arial" panose="020B0604020202020204" pitchFamily="34" charset="0"/>
              </a:rPr>
              <a:t>Missions </a:t>
            </a:r>
            <a:endParaRPr lang="zh-TW" altLang="en-US" sz="6000" b="1" dirty="0"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HK" sz="6000" dirty="0" smtClean="0">
                <a:ea typeface="微軟正黑體" panose="020B0604030504040204" pitchFamily="34" charset="-120"/>
                <a:cs typeface="Arial" panose="020B0604020202020204" pitchFamily="34" charset="0"/>
              </a:rPr>
              <a:t>To </a:t>
            </a:r>
            <a:r>
              <a:rPr lang="en-US" altLang="zh-HK" sz="6000" dirty="0">
                <a:ea typeface="微軟正黑體" panose="020B0604030504040204" pitchFamily="34" charset="-120"/>
                <a:cs typeface="Arial" panose="020B0604020202020204" pitchFamily="34" charset="0"/>
              </a:rPr>
              <a:t>accelerate betterment in life of disadvantaged communities and promote sustainable development through the empowerment of engineering means.</a:t>
            </a:r>
            <a:endParaRPr lang="en-US" altLang="zh-TW" sz="6000" dirty="0"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HK" sz="6000" dirty="0" smtClean="0">
                <a:ea typeface="微軟正黑體" panose="020B0604030504040204" pitchFamily="34" charset="-120"/>
                <a:cs typeface="Arial" panose="020B0604020202020204" pitchFamily="34" charset="0"/>
              </a:rPr>
              <a:t>To </a:t>
            </a:r>
            <a:r>
              <a:rPr lang="en-US" altLang="zh-HK" sz="6000" dirty="0">
                <a:ea typeface="微軟正黑體" panose="020B0604030504040204" pitchFamily="34" charset="-120"/>
                <a:cs typeface="Arial" panose="020B0604020202020204" pitchFamily="34" charset="0"/>
              </a:rPr>
              <a:t>enhance the capacity of Hong Kong's professionals and the generations to come contributing to the communities in need.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652EF0-1C5D-4E12-8B5A-4D99AEBD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7" y="14544947"/>
            <a:ext cx="3467600" cy="34675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B2BB2DD-FC1D-4DE8-B6F7-D6BCED69A405}"/>
              </a:ext>
            </a:extLst>
          </p:cNvPr>
          <p:cNvSpPr txBox="1"/>
          <p:nvPr/>
        </p:nvSpPr>
        <p:spPr>
          <a:xfrm>
            <a:off x="4007993" y="15299293"/>
            <a:ext cx="520687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 dirty="0" smtClean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2500" b="1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WB</a:t>
            </a:r>
            <a:r>
              <a:rPr lang="en-US" sz="125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HK</a:t>
            </a:r>
          </a:p>
        </p:txBody>
      </p:sp>
      <p:pic>
        <p:nvPicPr>
          <p:cNvPr id="20" name="Picture 16" descr="EWB 4'x8' A-W (green and organ)">
            <a:extLst>
              <a:ext uri="{FF2B5EF4-FFF2-40B4-BE49-F238E27FC236}">
                <a16:creationId xmlns:a16="http://schemas.microsoft.com/office/drawing/2014/main" id="{B2170AC9-D79E-42FA-B00A-8450847E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23" y="469516"/>
            <a:ext cx="11542245" cy="380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9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172</Words>
  <Application>Microsoft Office PowerPoint</Application>
  <PresentationFormat>自訂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SimHei</vt:lpstr>
      <vt:lpstr>微軟正黑體</vt:lpstr>
      <vt:lpstr>新細明體</vt:lpstr>
      <vt:lpstr>Arial</vt:lpstr>
      <vt:lpstr>Calibri</vt:lpstr>
      <vt:lpstr>預設簡報設計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edward</dc:creator>
  <cp:lastModifiedBy>CHAN Chi Wing, Edward</cp:lastModifiedBy>
  <cp:revision>44</cp:revision>
  <dcterms:created xsi:type="dcterms:W3CDTF">2012-04-11T17:37:39Z</dcterms:created>
  <dcterms:modified xsi:type="dcterms:W3CDTF">2018-03-09T07:49:14Z</dcterms:modified>
</cp:coreProperties>
</file>