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3"/>
  </p:notesMasterIdLst>
  <p:sldIdLst>
    <p:sldId id="256" r:id="rId2"/>
    <p:sldId id="258" r:id="rId3"/>
    <p:sldId id="316" r:id="rId4"/>
    <p:sldId id="259" r:id="rId5"/>
    <p:sldId id="260" r:id="rId6"/>
    <p:sldId id="261" r:id="rId7"/>
    <p:sldId id="262" r:id="rId8"/>
    <p:sldId id="25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5" r:id="rId58"/>
    <p:sldId id="311" r:id="rId59"/>
    <p:sldId id="312" r:id="rId60"/>
    <p:sldId id="313" r:id="rId61"/>
    <p:sldId id="314" r:id="rId62"/>
  </p:sldIdLst>
  <p:sldSz cx="9144000" cy="6858000" type="screen4x3"/>
  <p:notesSz cx="6858000" cy="9144000"/>
  <p:embeddedFontLst>
    <p:embeddedFont>
      <p:font typeface="Roboto Condensed" panose="02000000000000000000" pitchFamily="2" charset="0"/>
      <p:regular r:id="rId64"/>
      <p:bold r:id="rId65"/>
      <p:italic r:id="rId66"/>
      <p:boldItalic r:id="rId67"/>
    </p:embeddedFont>
    <p:embeddedFont>
      <p:font typeface="Cambria Math" panose="02040503050406030204" pitchFamily="18" charset="0"/>
      <p:regular r:id="rId68"/>
    </p:embeddedFont>
    <p:embeddedFont>
      <p:font typeface="Calibri Light" panose="020F0302020204030204" pitchFamily="34" charset="0"/>
      <p:regular r:id="rId69"/>
      <p:italic r:id="rId70"/>
    </p:embeddedFont>
    <p:embeddedFont>
      <p:font typeface="SimSun-ExtB" panose="02010609060101010101" pitchFamily="49" charset="-122"/>
      <p:regular r:id="rId71"/>
    </p:embeddedFont>
    <p:embeddedFont>
      <p:font typeface="Calibri" panose="020F0502020204030204" pitchFamily="34" charset="0"/>
      <p:regular r:id="rId72"/>
      <p:bold r:id="rId73"/>
      <p:italic r:id="rId74"/>
      <p:boldItalic r:id="rId75"/>
    </p:embeddedFont>
    <p:embeddedFont>
      <p:font typeface="Consolas" panose="020B0609020204030204" pitchFamily="49" charset="0"/>
      <p:regular r:id="rId76"/>
      <p:bold r:id="rId77"/>
      <p:italic r:id="rId78"/>
      <p:boldItalic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 id="316"/>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5"/>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06" autoAdjust="0"/>
  </p:normalViewPr>
  <p:slideViewPr>
    <p:cSldViewPr snapToGrid="0">
      <p:cViewPr varScale="1">
        <p:scale>
          <a:sx n="76" d="100"/>
          <a:sy n="76" d="100"/>
        </p:scale>
        <p:origin x="16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E250-D821-4DA3-BEB3-32FB0787C8F3}" type="datetimeFigureOut">
              <a:rPr lang="en-US" smtClean="0"/>
              <a:t>4/13/2015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72002-7BE1-4FC8-A434-AC40FF9D9210}" type="slidenum">
              <a:rPr lang="en-US" smtClean="0"/>
              <a:t>‹#›</a:t>
            </a:fld>
            <a:endParaRPr lang="en-US"/>
          </a:p>
        </p:txBody>
      </p:sp>
    </p:spTree>
    <p:extLst>
      <p:ext uri="{BB962C8B-B14F-4D97-AF65-F5344CB8AC3E}">
        <p14:creationId xmlns:p14="http://schemas.microsoft.com/office/powerpoint/2010/main" val="163560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continue</a:t>
            </a:r>
            <a:r>
              <a:rPr lang="en-US" baseline="0" dirty="0" smtClean="0"/>
              <a:t> to the solution, a series of background topics must be explored.”</a:t>
            </a:r>
            <a:endParaRPr lang="en-US" dirty="0" smtClean="0"/>
          </a:p>
          <a:p>
            <a:endParaRPr lang="en-US" dirty="0" smtClean="0"/>
          </a:p>
          <a:p>
            <a:r>
              <a:rPr lang="en-US" dirty="0" smtClean="0"/>
              <a:t>This slide will just present an overview of the problem, without going in depth about the problem details.</a:t>
            </a:r>
            <a:r>
              <a:rPr lang="en-US" baseline="0" dirty="0" smtClean="0"/>
              <a:t> The problem statement will be talked about again later in the presentation.</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3</a:t>
            </a:fld>
            <a:endParaRPr lang="en-US"/>
          </a:p>
        </p:txBody>
      </p:sp>
    </p:spTree>
    <p:extLst>
      <p:ext uri="{BB962C8B-B14F-4D97-AF65-F5344CB8AC3E}">
        <p14:creationId xmlns:p14="http://schemas.microsoft.com/office/powerpoint/2010/main" val="105609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details of the OST, such</a:t>
            </a:r>
            <a:r>
              <a:rPr lang="en-US" baseline="0" dirty="0" smtClean="0"/>
              <a:t> as if it is a single hard disk (a block device), a series (array) of hard disks, etc.</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15</a:t>
            </a:fld>
            <a:endParaRPr lang="en-US"/>
          </a:p>
        </p:txBody>
      </p:sp>
    </p:spTree>
    <p:extLst>
      <p:ext uri="{BB962C8B-B14F-4D97-AF65-F5344CB8AC3E}">
        <p14:creationId xmlns:p14="http://schemas.microsoft.com/office/powerpoint/2010/main" val="3799540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an inode is and how it is</a:t>
            </a:r>
            <a:r>
              <a:rPr lang="en-US" baseline="0" dirty="0" smtClean="0"/>
              <a:t> important as a structure for storing the metadata associated with an inode. Be careful about using the word “metadata” to describe the inode, though, as this may cause confusion between the inode structure and the MDS/MDT </a:t>
            </a:r>
            <a:r>
              <a:rPr lang="en-US" baseline="0" smtClean="0"/>
              <a:t>metadata structure used by Lustre.</a:t>
            </a:r>
            <a:endParaRPr lang="en-US"/>
          </a:p>
        </p:txBody>
      </p:sp>
      <p:sp>
        <p:nvSpPr>
          <p:cNvPr id="4" name="Slide Number Placeholder 3"/>
          <p:cNvSpPr>
            <a:spLocks noGrp="1"/>
          </p:cNvSpPr>
          <p:nvPr>
            <p:ph type="sldNum" sz="quarter" idx="10"/>
          </p:nvPr>
        </p:nvSpPr>
        <p:spPr/>
        <p:txBody>
          <a:bodyPr/>
          <a:lstStyle/>
          <a:p>
            <a:fld id="{47272002-7BE1-4FC8-A434-AC40FF9D9210}" type="slidenum">
              <a:rPr lang="en-US" smtClean="0"/>
              <a:t>20</a:t>
            </a:fld>
            <a:endParaRPr lang="en-US"/>
          </a:p>
        </p:txBody>
      </p:sp>
    </p:spTree>
    <p:extLst>
      <p:ext uri="{BB962C8B-B14F-4D97-AF65-F5344CB8AC3E}">
        <p14:creationId xmlns:p14="http://schemas.microsoft.com/office/powerpoint/2010/main" val="97066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4/13/2015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Tree>
    <p:extLst>
      <p:ext uri="{BB962C8B-B14F-4D97-AF65-F5344CB8AC3E}">
        <p14:creationId xmlns:p14="http://schemas.microsoft.com/office/powerpoint/2010/main" val="309330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constrained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2475264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fetched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file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24631" y="4237985"/>
            <a:ext cx="145656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4997"/>
            <a:chOff x="2544792" y="4756837"/>
            <a:chExt cx="4515908" cy="9549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5103"/>
              <a:ext cx="1503872" cy="3467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2536" y="5365103"/>
              <a:ext cx="1508164" cy="3467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3" y="2314328"/>
              <a:ext cx="3493901"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files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 size</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76048" y="4234750"/>
            <a:ext cx="1116506"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77840" y="453825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8" name="Rectangle 27"/>
          <p:cNvSpPr/>
          <p:nvPr/>
        </p:nvSpPr>
        <p:spPr>
          <a:xfrm>
            <a:off x="5576048" y="4843560"/>
            <a:ext cx="111650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77840" y="514706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19041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3126" y="17327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2265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9" y="3526969"/>
            <a:ext cx="4389872" cy="1739518"/>
            <a:chOff x="2139822" y="1775139"/>
            <a:chExt cx="3683007" cy="1739518"/>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the recovered metadata and notifies the PSC to recover objects if an object is stored on an OST connected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68259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 over the simple solution?</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35351" cy="3477875"/>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MDT on which the metadata is stored does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OSTs on which the object files are stored do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a distributed solution to a distributed problem</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solution can be scaled to the number of OSTs on which objects are stored by increasing the number of compute nodes performing the reduce jobs</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distributed solution provides the same benefits as a distributed file system: The reconstruction process can be completed in parallel using MapReduce</a:t>
            </a:r>
          </a:p>
          <a:p>
            <a:pPr marL="342900" indent="-34290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lvl="1">
              <a:spcAft>
                <a:spcPts val="800"/>
              </a:spcAft>
            </a:pPr>
            <a:r>
              <a:rPr lang="en-US" dirty="0" smtClean="0">
                <a:solidFill>
                  <a:schemeClr val="tx1">
                    <a:lumMod val="50000"/>
                    <a:lumOff val="50000"/>
                  </a:schemeClr>
                </a:solidFill>
                <a:latin typeface="Roboto Condensed" pitchFamily="2" charset="0"/>
                <a:ea typeface="Roboto Condensed" pitchFamily="2" charset="0"/>
              </a:rPr>
              <a:t>There is a tinge of irony: The Lustre file system is being explored as a way to improve the performance of MapReduce clusters</a:t>
            </a:r>
          </a:p>
        </p:txBody>
      </p:sp>
      <p:sp>
        <p:nvSpPr>
          <p:cNvPr id="2" name="Rectangle 1"/>
          <p:cNvSpPr/>
          <p:nvPr/>
        </p:nvSpPr>
        <p:spPr>
          <a:xfrm rot="16200000">
            <a:off x="2633" y="5111136"/>
            <a:ext cx="942887" cy="338554"/>
          </a:xfrm>
          <a:prstGeom prst="rect">
            <a:avLst/>
          </a:prstGeom>
        </p:spPr>
        <p:txBody>
          <a:bodyPr wrap="none">
            <a:spAutoFit/>
          </a:bodyPr>
          <a:lstStyle/>
          <a:p>
            <a:pPr>
              <a:spcAft>
                <a:spcPts val="800"/>
              </a:spcAft>
            </a:pPr>
            <a:r>
              <a:rPr lang="en-US" sz="1600" b="1" dirty="0">
                <a:solidFill>
                  <a:schemeClr val="tx1">
                    <a:lumMod val="50000"/>
                    <a:lumOff val="50000"/>
                  </a:schemeClr>
                </a:solidFill>
                <a:latin typeface="Roboto Condensed" pitchFamily="2" charset="0"/>
                <a:ea typeface="Roboto Condensed" pitchFamily="2" charset="0"/>
              </a:rPr>
              <a:t>Side </a:t>
            </a:r>
            <a:r>
              <a:rPr lang="en-US" sz="1600" b="1" dirty="0" smtClean="0">
                <a:solidFill>
                  <a:schemeClr val="tx1">
                    <a:lumMod val="50000"/>
                    <a:lumOff val="50000"/>
                  </a:schemeClr>
                </a:solidFill>
                <a:latin typeface="Roboto Condensed" pitchFamily="2" charset="0"/>
                <a:ea typeface="Roboto Condensed" pitchFamily="2" charset="0"/>
              </a:rPr>
              <a:t>note</a:t>
            </a:r>
            <a:endParaRPr lang="en-US" sz="1600" b="1" dirty="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23917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detail,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with a file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me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4658</Words>
  <Application>Microsoft Office PowerPoint</Application>
  <PresentationFormat>On-screen Show (4:3)</PresentationFormat>
  <Paragraphs>1163</Paragraphs>
  <Slides>61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Roboto Condensed</vt:lpstr>
      <vt:lpstr>Arial</vt:lpstr>
      <vt:lpstr>Cambria Math</vt:lpstr>
      <vt:lpstr>Calibri Light</vt:lpstr>
      <vt:lpstr>SimSun-ExtB</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110</cp:revision>
  <dcterms:created xsi:type="dcterms:W3CDTF">2015-04-09T14:34:16Z</dcterms:created>
  <dcterms:modified xsi:type="dcterms:W3CDTF">2015-04-13T14:49:14Z</dcterms:modified>
</cp:coreProperties>
</file>