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6858000" type="screen4x3"/>
  <p:notesSz cx="6858000" cy="9144000"/>
  <p:embeddedFontLst>
    <p:embeddedFont>
      <p:font typeface="Cambria Math" panose="02040503050406030204" pitchFamily="18" charset="0"/>
      <p:regular r:id="rId61"/>
    </p:embeddedFont>
    <p:embeddedFont>
      <p:font typeface="Calibri Light" panose="020F0302020204030204" pitchFamily="34" charset="0"/>
      <p:regular r:id="rId62"/>
      <p:italic r:id="rId63"/>
    </p:embeddedFont>
    <p:embeddedFont>
      <p:font typeface="SimSun-ExtB" panose="02010609060101010101" pitchFamily="49" charset="-122"/>
      <p:regular r:id="rId64"/>
    </p:embeddedFont>
    <p:embeddedFont>
      <p:font typeface="Roboto Condensed" panose="02000000000000000000" pitchFamily="2"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Consolas" panose="020B0609020204030204" pitchFamily="49"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5BD8F4-557A-4A4B-9639-BF2AA2564931}">
          <p14:sldIdLst>
            <p14:sldId id="256"/>
          </p14:sldIdLst>
        </p14:section>
        <p14:section name="Overview" id="{667B6B67-C563-4025-8EAD-A0AC29829325}">
          <p14:sldIdLst>
            <p14:sldId id="258"/>
          </p14:sldIdLst>
        </p14:section>
        <p14:section name="Lustre Overview" id="{06736794-F46C-4BDD-8732-0ABB04B039B8}">
          <p14:sldIdLst>
            <p14:sldId id="259"/>
            <p14:sldId id="260"/>
            <p14:sldId id="261"/>
            <p14:sldId id="262"/>
            <p14:sldId id="257"/>
            <p14:sldId id="263"/>
            <p14:sldId id="264"/>
            <p14:sldId id="265"/>
            <p14:sldId id="266"/>
            <p14:sldId id="267"/>
            <p14:sldId id="268"/>
            <p14:sldId id="269"/>
          </p14:sldIdLst>
        </p14:section>
        <p14:section name="Background" id="{24539508-49A3-4647-89FD-90D2C64EB703}">
          <p14:sldIdLst>
            <p14:sldId id="270"/>
            <p14:sldId id="271"/>
            <p14:sldId id="272"/>
            <p14:sldId id="273"/>
            <p14:sldId id="274"/>
            <p14:sldId id="275"/>
            <p14:sldId id="276"/>
            <p14:sldId id="277"/>
            <p14:sldId id="278"/>
            <p14:sldId id="279"/>
            <p14:sldId id="280"/>
            <p14:sldId id="281"/>
            <p14:sldId id="282"/>
            <p14:sldId id="283"/>
            <p14:sldId id="284"/>
          </p14:sldIdLst>
        </p14:section>
        <p14:section name="Problem Statement" id="{0C907D63-460E-43B7-AB70-28A1C8FDF98B}">
          <p14:sldIdLst>
            <p14:sldId id="285"/>
            <p14:sldId id="286"/>
            <p14:sldId id="287"/>
          </p14:sldIdLst>
        </p14:section>
        <p14:section name="Solution" id="{21AF72F6-9007-4C5A-9BE3-42CF7C6D6268}">
          <p14:sldIdLst>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Lst>
        </p14:section>
        <p14:section name="Conclusion" id="{6D9CCFF3-74BA-42BA-9C8C-DBD99EF6BE11}">
          <p14:sldIdLst>
            <p14:sldId id="311"/>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9A5"/>
    <a:srgbClr val="2A9DD6"/>
    <a:srgbClr val="4FFFC0"/>
    <a:srgbClr val="B5FFE5"/>
    <a:srgbClr val="0066A0"/>
    <a:srgbClr val="FFFFFF"/>
    <a:srgbClr val="2C441C"/>
    <a:srgbClr val="3A5925"/>
    <a:srgbClr val="002E48"/>
    <a:srgbClr val="DD4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13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2066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590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4589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9043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88F4D-FDB9-438F-85D4-80BF5117F360}"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84344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1002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288F4D-FDB9-438F-85D4-80BF5117F360}"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34250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288F4D-FDB9-438F-85D4-80BF5117F360}"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6099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88F4D-FDB9-438F-85D4-80BF5117F360}"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177547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253571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88F4D-FDB9-438F-85D4-80BF5117F360}"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9F26D-CCBE-47A9-B957-B1F36E881945}" type="slidenum">
              <a:rPr lang="en-US" smtClean="0"/>
              <a:t>‹#›</a:t>
            </a:fld>
            <a:endParaRPr lang="en-US"/>
          </a:p>
        </p:txBody>
      </p:sp>
    </p:spTree>
    <p:extLst>
      <p:ext uri="{BB962C8B-B14F-4D97-AF65-F5344CB8AC3E}">
        <p14:creationId xmlns:p14="http://schemas.microsoft.com/office/powerpoint/2010/main" val="9287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88F4D-FDB9-438F-85D4-80BF5117F360}" type="datetimeFigureOut">
              <a:rPr lang="en-US" smtClean="0"/>
              <a:t>4/11/2015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A9F26D-CCBE-47A9-B957-B1F36E881945}" type="slidenum">
              <a:rPr lang="en-US" smtClean="0"/>
              <a:t>‹#›</a:t>
            </a:fld>
            <a:endParaRPr lang="en-US"/>
          </a:p>
        </p:txBody>
      </p:sp>
    </p:spTree>
    <p:extLst>
      <p:ext uri="{BB962C8B-B14F-4D97-AF65-F5344CB8AC3E}">
        <p14:creationId xmlns:p14="http://schemas.microsoft.com/office/powerpoint/2010/main" val="2541143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hdw.eweb4.com/media/wallpapers_dl/1/110/1099312-blueprint.jpg"/>
          <p:cNvPicPr>
            <a:picLocks noChangeAspect="1" noChangeArrowheads="1"/>
          </p:cNvPicPr>
          <p:nvPr/>
        </p:nvPicPr>
        <p:blipFill rotWithShape="1">
          <a:blip r:embed="rId2">
            <a:extLst>
              <a:ext uri="{28A0092B-C50C-407E-A947-70E740481C1C}">
                <a14:useLocalDpi xmlns:a14="http://schemas.microsoft.com/office/drawing/2010/main" val="0"/>
              </a:ext>
            </a:extLst>
          </a:blip>
          <a:srcRect r="16814"/>
          <a:stretch/>
        </p:blipFill>
        <p:spPr bwMode="auto">
          <a:xfrm flipH="1">
            <a:off x="1" y="1"/>
            <a:ext cx="9143999" cy="68634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278037" y="5728958"/>
            <a:ext cx="5641676" cy="954107"/>
          </a:xfrm>
          <a:prstGeom prst="rect">
            <a:avLst/>
          </a:prstGeom>
        </p:spPr>
        <p:txBody>
          <a:bodyPr wrap="square">
            <a:spAutoFit/>
          </a:bodyPr>
          <a:lstStyle/>
          <a:p>
            <a:pPr algn="r"/>
            <a:r>
              <a:rPr lang="en-US" sz="1100" dirty="0" smtClean="0">
                <a:solidFill>
                  <a:srgbClr val="000000"/>
                </a:solidFill>
                <a:latin typeface="Arial" panose="020B0604020202020204" pitchFamily="34" charset="0"/>
              </a:rPr>
              <a:t> </a:t>
            </a:r>
            <a:r>
              <a:rPr lang="en-US" sz="2800" b="1" dirty="0">
                <a:solidFill>
                  <a:schemeClr val="bg1"/>
                </a:solidFill>
                <a:latin typeface="Roboto Condensed" panose="02000000000000000000" pitchFamily="2" charset="0"/>
                <a:ea typeface="Roboto Condensed" panose="02000000000000000000" pitchFamily="2" charset="0"/>
              </a:rPr>
              <a:t>Forensics and File Recovery </a:t>
            </a:r>
            <a:endParaRPr lang="en-US" sz="2800" dirty="0">
              <a:solidFill>
                <a:schemeClr val="bg1"/>
              </a:solidFill>
              <a:latin typeface="Roboto Condensed" panose="02000000000000000000" pitchFamily="2" charset="0"/>
              <a:ea typeface="Roboto Condensed" panose="02000000000000000000" pitchFamily="2" charset="0"/>
            </a:endParaRPr>
          </a:p>
          <a:p>
            <a:pPr algn="r"/>
            <a:r>
              <a:rPr lang="en-US" sz="2800" b="1" dirty="0">
                <a:solidFill>
                  <a:schemeClr val="bg1"/>
                </a:solidFill>
                <a:latin typeface="Roboto Condensed" panose="02000000000000000000" pitchFamily="2" charset="0"/>
                <a:ea typeface="Roboto Condensed" panose="02000000000000000000" pitchFamily="2" charset="0"/>
              </a:rPr>
              <a:t>on the Lustre Distributed File System </a:t>
            </a:r>
            <a:endParaRPr lang="en-US" sz="2800" dirty="0">
              <a:solidFill>
                <a:schemeClr val="bg1"/>
              </a:solidFill>
              <a:latin typeface="Roboto Condensed" panose="02000000000000000000" pitchFamily="2" charset="0"/>
              <a:ea typeface="Roboto Condensed" panose="02000000000000000000" pitchFamily="2" charset="0"/>
            </a:endParaRPr>
          </a:p>
        </p:txBody>
      </p:sp>
      <p:sp>
        <p:nvSpPr>
          <p:cNvPr id="4" name="Rectangle 3"/>
          <p:cNvSpPr/>
          <p:nvPr/>
        </p:nvSpPr>
        <p:spPr>
          <a:xfrm>
            <a:off x="7349705" y="5376910"/>
            <a:ext cx="1570008" cy="338554"/>
          </a:xfrm>
          <a:prstGeom prst="rect">
            <a:avLst/>
          </a:prstGeom>
        </p:spPr>
        <p:txBody>
          <a:bodyPr wrap="square">
            <a:spAutoFit/>
          </a:bodyPr>
          <a:lstStyle/>
          <a:p>
            <a:pPr algn="r"/>
            <a:r>
              <a:rPr lang="en-US" sz="1600" dirty="0" smtClean="0">
                <a:solidFill>
                  <a:srgbClr val="2A9DD6"/>
                </a:solidFill>
                <a:latin typeface="Roboto Condensed" panose="02000000000000000000" pitchFamily="2" charset="0"/>
                <a:ea typeface="Roboto Condensed" panose="02000000000000000000" pitchFamily="2" charset="0"/>
              </a:rPr>
              <a:t>JUSTIN ALBANO</a:t>
            </a:r>
            <a:endParaRPr lang="en-US" sz="3600" dirty="0">
              <a:solidFill>
                <a:srgbClr val="2A9DD6"/>
              </a:solidFill>
              <a:latin typeface="Roboto Condensed" panose="02000000000000000000" pitchFamily="2" charset="0"/>
              <a:ea typeface="Roboto Condensed" panose="02000000000000000000" pitchFamily="2" charset="0"/>
            </a:endParaRPr>
          </a:p>
        </p:txBody>
      </p:sp>
      <p:sp>
        <p:nvSpPr>
          <p:cNvPr id="3" name="TextBox 2"/>
          <p:cNvSpPr txBox="1"/>
          <p:nvPr/>
        </p:nvSpPr>
        <p:spPr>
          <a:xfrm>
            <a:off x="5331126" y="60383"/>
            <a:ext cx="3769744" cy="230832"/>
          </a:xfrm>
          <a:prstGeom prst="rect">
            <a:avLst/>
          </a:prstGeom>
          <a:noFill/>
        </p:spPr>
        <p:txBody>
          <a:bodyPr wrap="square" rtlCol="0">
            <a:spAutoFit/>
          </a:bodyPr>
          <a:lstStyle/>
          <a:p>
            <a:pPr algn="r"/>
            <a:r>
              <a:rPr lang="en-US" sz="900" dirty="0" smtClean="0">
                <a:solidFill>
                  <a:srgbClr val="2079A5"/>
                </a:solidFill>
              </a:rPr>
              <a:t>Image from http</a:t>
            </a:r>
            <a:r>
              <a:rPr lang="en-US" sz="900" dirty="0">
                <a:solidFill>
                  <a:srgbClr val="2079A5"/>
                </a:solidFill>
              </a:rPr>
              <a:t>://hdw.eweb4.com/out/1099312.html</a:t>
            </a:r>
          </a:p>
        </p:txBody>
      </p:sp>
    </p:spTree>
    <p:extLst>
      <p:ext uri="{BB962C8B-B14F-4D97-AF65-F5344CB8AC3E}">
        <p14:creationId xmlns:p14="http://schemas.microsoft.com/office/powerpoint/2010/main" val="309330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938863"/>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Management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Tree>
    <p:extLst>
      <p:ext uri="{BB962C8B-B14F-4D97-AF65-F5344CB8AC3E}">
        <p14:creationId xmlns:p14="http://schemas.microsoft.com/office/powerpoint/2010/main" val="104482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402128" cy="4397392"/>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517994" y="3024766"/>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Metadata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Tree>
    <p:extLst>
      <p:ext uri="{BB962C8B-B14F-4D97-AF65-F5344CB8AC3E}">
        <p14:creationId xmlns:p14="http://schemas.microsoft.com/office/powerpoint/2010/main" val="41546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2" name="Rectangle 1"/>
          <p:cNvSpPr/>
          <p:nvPr/>
        </p:nvSpPr>
        <p:spPr>
          <a:xfrm>
            <a:off x="457200" y="1597966"/>
            <a:ext cx="8402128" cy="45002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495216" y="3903468"/>
            <a:ext cx="4673905" cy="1249719"/>
            <a:chOff x="2139161" y="1048640"/>
            <a:chExt cx="3683007"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Metadata Target</a:t>
              </a:r>
              <a:endParaRPr lang="en-US" sz="2800" dirty="0">
                <a:solidFill>
                  <a:srgbClr val="5A2781"/>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persisting the metadata for all files on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306846" cy="15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Tree>
    <p:extLst>
      <p:ext uri="{BB962C8B-B14F-4D97-AF65-F5344CB8AC3E}">
        <p14:creationId xmlns:p14="http://schemas.microsoft.com/office/powerpoint/2010/main" val="7710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2" name="Rectangle 1"/>
          <p:cNvSpPr/>
          <p:nvPr/>
        </p:nvSpPr>
        <p:spPr>
          <a:xfrm>
            <a:off x="457200" y="1597966"/>
            <a:ext cx="83312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grpSp>
        <p:nvGrpSpPr>
          <p:cNvPr id="59" name="Group 58"/>
          <p:cNvGrpSpPr/>
          <p:nvPr/>
        </p:nvGrpSpPr>
        <p:grpSpPr>
          <a:xfrm>
            <a:off x="1303865" y="2315677"/>
            <a:ext cx="4952312" cy="1219388"/>
            <a:chOff x="2139821" y="1741271"/>
            <a:chExt cx="3683008" cy="1219388"/>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Object Storage Server</a:t>
              </a:r>
              <a:endParaRPr lang="en-US" sz="2800" dirty="0">
                <a:solidFill>
                  <a:srgbClr val="0066A0"/>
                </a:solidFill>
                <a:latin typeface="Roboto Condensed" pitchFamily="2" charset="0"/>
                <a:ea typeface="Roboto Condensed" pitchFamily="2" charset="0"/>
              </a:endParaRPr>
            </a:p>
          </p:txBody>
        </p:sp>
        <p:sp>
          <p:nvSpPr>
            <p:cNvPr id="62" name="TextBox 61"/>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managing the objects that make up the files of a Lustre file system</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720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2" name="Rectangle 1"/>
          <p:cNvSpPr/>
          <p:nvPr/>
        </p:nvSpPr>
        <p:spPr>
          <a:xfrm>
            <a:off x="457200" y="1597966"/>
            <a:ext cx="8432800"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p:cNvGrpSpPr/>
          <p:nvPr/>
        </p:nvGrpSpPr>
        <p:grpSpPr>
          <a:xfrm>
            <a:off x="2655957" y="1705639"/>
            <a:ext cx="4952312" cy="1773386"/>
            <a:chOff x="2139821" y="1741271"/>
            <a:chExt cx="3683008" cy="1773386"/>
          </a:xfrm>
        </p:grpSpPr>
        <p:sp>
          <p:nvSpPr>
            <p:cNvPr id="61" name="TextBox 60"/>
            <p:cNvSpPr txBox="1"/>
            <p:nvPr/>
          </p:nvSpPr>
          <p:spPr>
            <a:xfrm>
              <a:off x="2139821" y="1741271"/>
              <a:ext cx="3683007" cy="523220"/>
            </a:xfrm>
            <a:prstGeom prst="rect">
              <a:avLst/>
            </a:prstGeom>
            <a:noFill/>
          </p:spPr>
          <p:txBody>
            <a:bodyPr wrap="square" rtlCol="0">
              <a:spAutoFit/>
            </a:bodyPr>
            <a:lstStyle/>
            <a:p>
              <a:pPr algn="r"/>
              <a:r>
                <a:rPr lang="en-US" sz="2800" dirty="0" smtClean="0">
                  <a:solidFill>
                    <a:srgbClr val="5A2781"/>
                  </a:solidFill>
                  <a:latin typeface="Roboto Condensed" pitchFamily="2" charset="0"/>
                  <a:ea typeface="Roboto Condensed" pitchFamily="2" charset="0"/>
                </a:rPr>
                <a:t>Object Storage Target</a:t>
              </a:r>
              <a:endParaRPr lang="en-US" sz="2800" dirty="0">
                <a:solidFill>
                  <a:srgbClr val="5A2781"/>
                </a:solidFill>
                <a:latin typeface="Roboto Condensed" pitchFamily="2" charset="0"/>
                <a:ea typeface="Roboto Condensed" pitchFamily="2" charset="0"/>
              </a:endParaRPr>
            </a:p>
          </p:txBody>
        </p:sp>
        <p:sp>
          <p:nvSpPr>
            <p:cNvPr id="62" name="TextBox 61"/>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component responsible for persisting the objects that make up the files of a Lustre file system</a:t>
              </a:r>
            </a:p>
            <a:p>
              <a:pPr algn="r"/>
              <a:endParaRPr lang="en-US" dirty="0">
                <a:solidFill>
                  <a:srgbClr val="6F6F6F"/>
                </a:solidFill>
                <a:latin typeface="Roboto Condensed" pitchFamily="2" charset="0"/>
                <a:ea typeface="Roboto Condensed" pitchFamily="2" charset="0"/>
              </a:endParaRPr>
            </a:p>
            <a:p>
              <a:pPr algn="r"/>
              <a:r>
                <a:rPr lang="en-US" dirty="0" smtClean="0">
                  <a:solidFill>
                    <a:srgbClr val="6F6F6F"/>
                  </a:solidFill>
                  <a:latin typeface="Roboto Condensed" pitchFamily="2" charset="0"/>
                  <a:ea typeface="Roboto Condensed" pitchFamily="2" charset="0"/>
                </a:rPr>
                <a:t>Objects ultimately reside on this component</a:t>
              </a:r>
              <a:endParaRPr lang="en-US" dirty="0">
                <a:solidFill>
                  <a:srgbClr val="6F6F6F"/>
                </a:solidFill>
                <a:latin typeface="Roboto Condensed" pitchFamily="2" charset="0"/>
                <a:ea typeface="Roboto Condensed" pitchFamily="2" charset="0"/>
              </a:endParaRPr>
            </a:p>
          </p:txBody>
        </p:sp>
        <p:cxnSp>
          <p:nvCxnSpPr>
            <p:cNvPr id="64" name="Straight Connector 63"/>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722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Tree>
    <p:extLst>
      <p:ext uri="{BB962C8B-B14F-4D97-AF65-F5344CB8AC3E}">
        <p14:creationId xmlns:p14="http://schemas.microsoft.com/office/powerpoint/2010/main" val="3499855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are objects distributed on each OST?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5794076"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OSTs are selected to store each object that make up a file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Each object contains stripes that are written to the object in a round-robin fashion, similar to RAID 0 on a local disk array</a:t>
            </a:r>
          </a:p>
        </p:txBody>
      </p:sp>
      <p:grpSp>
        <p:nvGrpSpPr>
          <p:cNvPr id="25" name="Group 24"/>
          <p:cNvGrpSpPr/>
          <p:nvPr/>
        </p:nvGrpSpPr>
        <p:grpSpPr>
          <a:xfrm>
            <a:off x="3521220" y="3418197"/>
            <a:ext cx="2101560" cy="2435641"/>
            <a:chOff x="1584599" y="3140051"/>
            <a:chExt cx="2073002" cy="2435641"/>
          </a:xfrm>
        </p:grpSpPr>
        <p:sp>
          <p:nvSpPr>
            <p:cNvPr id="26" name="Rectangle 25"/>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7" name="Rectangle 26"/>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A-2</a:t>
              </a:r>
              <a:endParaRPr lang="en-US" sz="1400" b="1" dirty="0">
                <a:solidFill>
                  <a:schemeClr val="tx1">
                    <a:lumMod val="65000"/>
                    <a:lumOff val="35000"/>
                  </a:schemeClr>
                </a:solidFill>
              </a:endParaRPr>
            </a:p>
          </p:txBody>
        </p:sp>
      </p:grpSp>
      <p:grpSp>
        <p:nvGrpSpPr>
          <p:cNvPr id="38" name="Group 37"/>
          <p:cNvGrpSpPr/>
          <p:nvPr/>
        </p:nvGrpSpPr>
        <p:grpSpPr>
          <a:xfrm>
            <a:off x="5935949" y="3418197"/>
            <a:ext cx="2073002" cy="2435641"/>
            <a:chOff x="1584599" y="3140051"/>
            <a:chExt cx="2073002" cy="2435641"/>
          </a:xfrm>
        </p:grpSpPr>
        <p:sp>
          <p:nvSpPr>
            <p:cNvPr id="41" name="Rectangle 40"/>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2" name="Rectangle 41"/>
            <p:cNvSpPr/>
            <p:nvPr/>
          </p:nvSpPr>
          <p:spPr>
            <a:xfrm>
              <a:off x="1708465" y="3592162"/>
              <a:ext cx="1844291" cy="775832"/>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A-3</a:t>
              </a:r>
              <a:endParaRPr lang="en-US" sz="1400" b="1" dirty="0">
                <a:solidFill>
                  <a:schemeClr val="tx1">
                    <a:lumMod val="65000"/>
                    <a:lumOff val="35000"/>
                  </a:schemeClr>
                </a:solidFill>
              </a:endParaRPr>
            </a:p>
          </p:txBody>
        </p:sp>
      </p:grpSp>
      <p:grpSp>
        <p:nvGrpSpPr>
          <p:cNvPr id="2" name="Group 1"/>
          <p:cNvGrpSpPr/>
          <p:nvPr/>
        </p:nvGrpSpPr>
        <p:grpSpPr>
          <a:xfrm>
            <a:off x="1106083" y="3418197"/>
            <a:ext cx="2101970" cy="2435641"/>
            <a:chOff x="550755" y="3470817"/>
            <a:chExt cx="2073002" cy="2435641"/>
          </a:xfrm>
        </p:grpSpPr>
        <p:grpSp>
          <p:nvGrpSpPr>
            <p:cNvPr id="11" name="Group 10"/>
            <p:cNvGrpSpPr/>
            <p:nvPr/>
          </p:nvGrpSpPr>
          <p:grpSpPr>
            <a:xfrm>
              <a:off x="550755" y="3470817"/>
              <a:ext cx="2073002" cy="2435641"/>
              <a:chOff x="1584599" y="3140051"/>
              <a:chExt cx="2073002" cy="2435641"/>
            </a:xfrm>
          </p:grpSpPr>
          <p:sp>
            <p:nvSpPr>
              <p:cNvPr id="20" name="Rectangle 19"/>
              <p:cNvSpPr/>
              <p:nvPr/>
            </p:nvSpPr>
            <p:spPr>
              <a:xfrm>
                <a:off x="1584599" y="3140051"/>
                <a:ext cx="2073002" cy="243564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08465" y="3592162"/>
                <a:ext cx="1844291" cy="11553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A-1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4" y="4634745"/>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45" name="Rectangle 44"/>
          <p:cNvSpPr/>
          <p:nvPr/>
        </p:nvSpPr>
        <p:spPr>
          <a:xfrm>
            <a:off x="3771163" y="4216226"/>
            <a:ext cx="161406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6" name="Rectangle 45"/>
          <p:cNvSpPr/>
          <p:nvPr/>
        </p:nvSpPr>
        <p:spPr>
          <a:xfrm>
            <a:off x="6185892" y="4212611"/>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9" name="Rectangle 48"/>
          <p:cNvSpPr/>
          <p:nvPr/>
        </p:nvSpPr>
        <p:spPr>
          <a:xfrm>
            <a:off x="6059815" y="4777672"/>
            <a:ext cx="1844291"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B-2</a:t>
            </a:r>
            <a:endParaRPr lang="en-US" sz="1400" b="1" dirty="0">
              <a:solidFill>
                <a:schemeClr val="tx1">
                  <a:lumMod val="65000"/>
                  <a:lumOff val="35000"/>
                </a:schemeClr>
              </a:solidFill>
            </a:endParaRPr>
          </a:p>
        </p:txBody>
      </p:sp>
      <p:sp>
        <p:nvSpPr>
          <p:cNvPr id="52" name="Rectangle 51"/>
          <p:cNvSpPr/>
          <p:nvPr/>
        </p:nvSpPr>
        <p:spPr>
          <a:xfrm>
            <a:off x="6185892" y="5083946"/>
            <a:ext cx="1592135"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7" name="Rectangle 46"/>
          <p:cNvSpPr/>
          <p:nvPr/>
        </p:nvSpPr>
        <p:spPr>
          <a:xfrm>
            <a:off x="3645087" y="4779811"/>
            <a:ext cx="1869698" cy="927376"/>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B-1</a:t>
            </a:r>
            <a:endParaRPr lang="en-US" sz="1400" b="1" dirty="0">
              <a:solidFill>
                <a:schemeClr val="tx1">
                  <a:lumMod val="65000"/>
                  <a:lumOff val="35000"/>
                </a:schemeClr>
              </a:solidFill>
            </a:endParaRPr>
          </a:p>
        </p:txBody>
      </p:sp>
      <p:sp>
        <p:nvSpPr>
          <p:cNvPr id="48" name="Rectangle 47"/>
          <p:cNvSpPr/>
          <p:nvPr/>
        </p:nvSpPr>
        <p:spPr>
          <a:xfrm>
            <a:off x="3779789" y="5086085"/>
            <a:ext cx="1614067" cy="534838"/>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 name="Rectangle 2"/>
          <p:cNvSpPr/>
          <p:nvPr/>
        </p:nvSpPr>
        <p:spPr>
          <a:xfrm>
            <a:off x="78289" y="1613140"/>
            <a:ext cx="6581303" cy="1558564"/>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106083" y="1756690"/>
            <a:ext cx="6902868" cy="1296332"/>
            <a:chOff x="2139821" y="1741271"/>
            <a:chExt cx="3683008" cy="1296332"/>
          </a:xfrm>
        </p:grpSpPr>
        <p:sp>
          <p:nvSpPr>
            <p:cNvPr id="39" name="TextBox 38"/>
            <p:cNvSpPr txBox="1"/>
            <p:nvPr/>
          </p:nvSpPr>
          <p:spPr>
            <a:xfrm>
              <a:off x="2139821" y="1741271"/>
              <a:ext cx="3683007" cy="523220"/>
            </a:xfrm>
            <a:prstGeom prst="rect">
              <a:avLst/>
            </a:prstGeom>
            <a:noFill/>
          </p:spPr>
          <p:txBody>
            <a:bodyPr wrap="square" rtlCol="0">
              <a:spAutoFit/>
            </a:bodyPr>
            <a:lstStyle/>
            <a:p>
              <a:r>
                <a:rPr lang="en-US" sz="2800" dirty="0" smtClean="0">
                  <a:solidFill>
                    <a:srgbClr val="5A2781"/>
                  </a:solidFill>
                  <a:latin typeface="Roboto Condensed" pitchFamily="2" charset="0"/>
                  <a:ea typeface="Roboto Condensed" pitchFamily="2" charset="0"/>
                </a:rPr>
                <a:t>Object Striping Parameterization</a:t>
              </a:r>
              <a:endParaRPr lang="en-US" sz="2800" dirty="0">
                <a:solidFill>
                  <a:srgbClr val="5A2781"/>
                </a:solidFill>
                <a:latin typeface="Roboto Condensed" pitchFamily="2" charset="0"/>
                <a:ea typeface="Roboto Condensed" pitchFamily="2" charset="0"/>
              </a:endParaRPr>
            </a:p>
          </p:txBody>
        </p:sp>
        <p:sp>
          <p:nvSpPr>
            <p:cNvPr id="40" name="TextBox 39"/>
            <p:cNvSpPr txBox="1"/>
            <p:nvPr/>
          </p:nvSpPr>
          <p:spPr>
            <a:xfrm>
              <a:off x="2139822" y="2314328"/>
              <a:ext cx="3683007" cy="7232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size</a:t>
              </a:r>
              <a:r>
                <a:rPr lang="en-US" dirty="0" smtClean="0">
                  <a:solidFill>
                    <a:srgbClr val="6F6F6F"/>
                  </a:solidFill>
                  <a:latin typeface="Roboto Condensed" pitchFamily="2" charset="0"/>
                  <a:ea typeface="Roboto Condensed" pitchFamily="2" charset="0"/>
                </a:rPr>
                <a:t>: the number of bytes containing in a single stripe</a:t>
              </a:r>
            </a:p>
            <a:p>
              <a:pPr marL="285750" indent="-285750">
                <a:spcAft>
                  <a:spcPts val="600"/>
                </a:spcAft>
                <a:buFont typeface="Arial" panose="020B0604020202020204" pitchFamily="34" charset="0"/>
                <a:buChar char="•"/>
              </a:pPr>
              <a:r>
                <a:rPr lang="en-US" b="1" dirty="0" smtClean="0">
                  <a:solidFill>
                    <a:srgbClr val="6F6F6F"/>
                  </a:solidFill>
                  <a:latin typeface="Roboto Condensed" pitchFamily="2" charset="0"/>
                  <a:ea typeface="Roboto Condensed" pitchFamily="2" charset="0"/>
                </a:rPr>
                <a:t>Stripe count</a:t>
              </a:r>
              <a:r>
                <a:rPr lang="en-US" dirty="0" smtClean="0">
                  <a:solidFill>
                    <a:srgbClr val="6F6F6F"/>
                  </a:solidFill>
                  <a:latin typeface="Roboto Condensed" pitchFamily="2" charset="0"/>
                  <a:ea typeface="Roboto Condensed" pitchFamily="2" charset="0"/>
                </a:rPr>
                <a:t>: the number of </a:t>
              </a:r>
              <a:r>
                <a:rPr lang="en-US" i="1" dirty="0" smtClean="0">
                  <a:solidFill>
                    <a:srgbClr val="6F6F6F"/>
                  </a:solidFill>
                  <a:latin typeface="Roboto Condensed" pitchFamily="2" charset="0"/>
                  <a:ea typeface="Roboto Condensed" pitchFamily="2" charset="0"/>
                </a:rPr>
                <a:t>objects</a:t>
              </a:r>
              <a:r>
                <a:rPr lang="en-US" dirty="0" smtClean="0">
                  <a:solidFill>
                    <a:srgbClr val="6F6F6F"/>
                  </a:solidFill>
                  <a:latin typeface="Roboto Condensed" pitchFamily="2" charset="0"/>
                  <a:ea typeface="Roboto Condensed" pitchFamily="2" charset="0"/>
                </a:rPr>
                <a:t> over which the file is striped</a:t>
              </a:r>
              <a:endParaRPr lang="en-US" b="1" dirty="0">
                <a:solidFill>
                  <a:srgbClr val="6F6F6F"/>
                </a:solidFill>
                <a:latin typeface="Roboto Condensed" pitchFamily="2" charset="0"/>
                <a:ea typeface="Roboto Condensed" pitchFamily="2" charset="0"/>
              </a:endParaRPr>
            </a:p>
          </p:txBody>
        </p:sp>
        <p:cxnSp>
          <p:nvCxnSpPr>
            <p:cNvPr id="53" name="Straight Connector 52"/>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813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Tree>
    <p:extLst>
      <p:ext uri="{BB962C8B-B14F-4D97-AF65-F5344CB8AC3E}">
        <p14:creationId xmlns:p14="http://schemas.microsoft.com/office/powerpoint/2010/main" val="23145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Arrow Connector 4"/>
          <p:cNvCxnSpPr>
            <a:stCxn id="79" idx="1"/>
          </p:cNvCxnSpPr>
          <p:nvPr/>
        </p:nvCxnSpPr>
        <p:spPr>
          <a:xfrm rot="10800000" flipV="1">
            <a:off x="2678751" y="2849734"/>
            <a:ext cx="4066898" cy="1076466"/>
          </a:xfrm>
          <a:prstGeom prst="bentConnector3">
            <a:avLst>
              <a:gd name="adj1" fmla="val 41939"/>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4"/>
          <p:cNvCxnSpPr>
            <a:stCxn id="71" idx="0"/>
            <a:endCxn id="60" idx="3"/>
          </p:cNvCxnSpPr>
          <p:nvPr/>
        </p:nvCxnSpPr>
        <p:spPr>
          <a:xfrm rot="16200000" flipH="1" flipV="1">
            <a:off x="5146754" y="1948495"/>
            <a:ext cx="466508" cy="5357005"/>
          </a:xfrm>
          <a:prstGeom prst="bentConnector4">
            <a:avLst>
              <a:gd name="adj1" fmla="val 100779"/>
              <a:gd name="adj2" fmla="val 56643"/>
            </a:avLst>
          </a:prstGeom>
          <a:ln w="177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is a file reconstructed from its objects?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793411" cy="1000274"/>
          </a:xfrm>
          <a:prstGeom prst="rect">
            <a:avLst/>
          </a:prstGeom>
          <a:noFill/>
        </p:spPr>
        <p:txBody>
          <a:bodyPr wrap="square" rtlCol="0">
            <a:spAutoFit/>
          </a:bodyPr>
          <a:lstStyle/>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file metadata is retrieved from the MDS</a:t>
            </a:r>
          </a:p>
          <a:p>
            <a:pPr marL="342900" indent="-342900">
              <a:spcAft>
                <a:spcPts val="300"/>
              </a:spcAft>
              <a:buFont typeface="+mj-lt"/>
              <a:buAutoNum type="arabicPeriod"/>
            </a:pPr>
            <a:r>
              <a:rPr lang="en-US" dirty="0">
                <a:solidFill>
                  <a:schemeClr val="tx1">
                    <a:lumMod val="50000"/>
                    <a:lumOff val="50000"/>
                  </a:schemeClr>
                </a:solidFill>
                <a:latin typeface="Roboto Condensed" pitchFamily="2" charset="0"/>
                <a:ea typeface="Roboto Condensed" pitchFamily="2" charset="0"/>
              </a:rPr>
              <a:t>T</a:t>
            </a:r>
            <a:r>
              <a:rPr lang="en-US" dirty="0" smtClean="0">
                <a:solidFill>
                  <a:schemeClr val="tx1">
                    <a:lumMod val="50000"/>
                    <a:lumOff val="50000"/>
                  </a:schemeClr>
                </a:solidFill>
                <a:latin typeface="Roboto Condensed" pitchFamily="2" charset="0"/>
                <a:ea typeface="Roboto Condensed" pitchFamily="2" charset="0"/>
              </a:rPr>
              <a:t>he objects are retrieved from the OSTs</a:t>
            </a:r>
          </a:p>
          <a:p>
            <a:pPr marL="342900" indent="-342900">
              <a:spcAft>
                <a:spcPts val="3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The stripes are reordered by the client</a:t>
            </a:r>
          </a:p>
        </p:txBody>
      </p:sp>
      <p:grpSp>
        <p:nvGrpSpPr>
          <p:cNvPr id="14" name="Group 13"/>
          <p:cNvGrpSpPr/>
          <p:nvPr/>
        </p:nvGrpSpPr>
        <p:grpSpPr>
          <a:xfrm>
            <a:off x="1328465" y="3693819"/>
            <a:ext cx="1373040" cy="2332866"/>
            <a:chOff x="571247" y="3120815"/>
            <a:chExt cx="2101970" cy="2332866"/>
          </a:xfrm>
        </p:grpSpPr>
        <p:sp>
          <p:nvSpPr>
            <p:cNvPr id="60" name="Rectangle 59"/>
            <p:cNvSpPr/>
            <p:nvPr/>
          </p:nvSpPr>
          <p:spPr>
            <a:xfrm>
              <a:off x="571247" y="3120815"/>
              <a:ext cx="2101970" cy="23328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61" name="Rectangle 60"/>
            <p:cNvSpPr/>
            <p:nvPr/>
          </p:nvSpPr>
          <p:spPr>
            <a:xfrm>
              <a:off x="690658" y="3524517"/>
              <a:ext cx="1870063" cy="176729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2" name="Rectangle 61"/>
            <p:cNvSpPr/>
            <p:nvPr/>
          </p:nvSpPr>
          <p:spPr>
            <a:xfrm>
              <a:off x="832628" y="3874808"/>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63" name="Rectangle 62"/>
            <p:cNvSpPr/>
            <p:nvPr/>
          </p:nvSpPr>
          <p:spPr>
            <a:xfrm>
              <a:off x="832628" y="4201830"/>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64" name="Rectangle 63"/>
            <p:cNvSpPr/>
            <p:nvPr/>
          </p:nvSpPr>
          <p:spPr>
            <a:xfrm>
              <a:off x="832628" y="4528852"/>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65" name="Rectangle 64"/>
            <p:cNvSpPr/>
            <p:nvPr/>
          </p:nvSpPr>
          <p:spPr>
            <a:xfrm>
              <a:off x="832628" y="4864007"/>
              <a:ext cx="161438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grpSp>
      <p:sp>
        <p:nvSpPr>
          <p:cNvPr id="74" name="TextBox 73"/>
          <p:cNvSpPr txBox="1"/>
          <p:nvPr/>
        </p:nvSpPr>
        <p:spPr>
          <a:xfrm>
            <a:off x="3558385" y="4984875"/>
            <a:ext cx="2027229" cy="584775"/>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objects from OSTs</a:t>
            </a:r>
          </a:p>
        </p:txBody>
      </p:sp>
      <p:grpSp>
        <p:nvGrpSpPr>
          <p:cNvPr id="75" name="Group 74"/>
          <p:cNvGrpSpPr/>
          <p:nvPr/>
        </p:nvGrpSpPr>
        <p:grpSpPr>
          <a:xfrm>
            <a:off x="6745649" y="1696014"/>
            <a:ext cx="2024540" cy="2307440"/>
            <a:chOff x="-478772" y="2834724"/>
            <a:chExt cx="3182942" cy="2307440"/>
          </a:xfrm>
        </p:grpSpPr>
        <p:grpSp>
          <p:nvGrpSpPr>
            <p:cNvPr id="76" name="Group 75"/>
            <p:cNvGrpSpPr/>
            <p:nvPr/>
          </p:nvGrpSpPr>
          <p:grpSpPr>
            <a:xfrm>
              <a:off x="-478772" y="2834724"/>
              <a:ext cx="3182942" cy="2307440"/>
              <a:chOff x="555072" y="2503958"/>
              <a:chExt cx="3182942" cy="2307440"/>
            </a:xfrm>
          </p:grpSpPr>
          <p:sp>
            <p:nvSpPr>
              <p:cNvPr id="79" name="Rectangle 78"/>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80" name="Rectangle 79"/>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77" name="Rectangle 76"/>
                <p:cNvSpPr/>
                <p:nvPr/>
              </p:nvSpPr>
              <p:spPr>
                <a:xfrm>
                  <a:off x="-152999"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999"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78" name="Rectangle 77"/>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86" name="TextBox 85"/>
          <p:cNvSpPr txBox="1"/>
          <p:nvPr/>
        </p:nvSpPr>
        <p:spPr>
          <a:xfrm>
            <a:off x="5013702" y="2988696"/>
            <a:ext cx="1888893" cy="830997"/>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Client retrieves </a:t>
            </a:r>
          </a:p>
          <a:p>
            <a:pPr algn="ctr"/>
            <a:r>
              <a:rPr lang="en-US" sz="1600" dirty="0" smtClean="0">
                <a:solidFill>
                  <a:schemeClr val="tx1">
                    <a:lumMod val="50000"/>
                    <a:lumOff val="50000"/>
                  </a:schemeClr>
                </a:solidFill>
                <a:latin typeface="Roboto Condensed" pitchFamily="2" charset="0"/>
                <a:ea typeface="Roboto Condensed" pitchFamily="2" charset="0"/>
              </a:rPr>
              <a:t>file metadata </a:t>
            </a:r>
          </a:p>
          <a:p>
            <a:pPr algn="ctr"/>
            <a:r>
              <a:rPr lang="en-US" sz="1600" dirty="0" smtClean="0">
                <a:solidFill>
                  <a:schemeClr val="tx1">
                    <a:lumMod val="50000"/>
                    <a:lumOff val="50000"/>
                  </a:schemeClr>
                </a:solidFill>
                <a:latin typeface="Roboto Condensed" pitchFamily="2" charset="0"/>
                <a:ea typeface="Roboto Condensed" pitchFamily="2" charset="0"/>
              </a:rPr>
              <a:t>from MDS</a:t>
            </a:r>
          </a:p>
        </p:txBody>
      </p:sp>
      <p:sp>
        <p:nvSpPr>
          <p:cNvPr id="93" name="Rectangle 92"/>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sp>
        <p:nvSpPr>
          <p:cNvPr id="42" name="Rectangle 41"/>
          <p:cNvSpPr/>
          <p:nvPr/>
        </p:nvSpPr>
        <p:spPr>
          <a:xfrm>
            <a:off x="78289" y="1613140"/>
            <a:ext cx="8850051" cy="456787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810975" y="4390890"/>
            <a:ext cx="1423359" cy="1671345"/>
            <a:chOff x="466391" y="3470818"/>
            <a:chExt cx="2237777" cy="1671345"/>
          </a:xfrm>
        </p:grpSpPr>
        <p:grpSp>
          <p:nvGrpSpPr>
            <p:cNvPr id="11" name="Group 10"/>
            <p:cNvGrpSpPr/>
            <p:nvPr/>
          </p:nvGrpSpPr>
          <p:grpSpPr>
            <a:xfrm>
              <a:off x="466391" y="3470818"/>
              <a:ext cx="2237777" cy="1671345"/>
              <a:chOff x="1500235" y="3140052"/>
              <a:chExt cx="2237777" cy="1671345"/>
            </a:xfrm>
          </p:grpSpPr>
          <p:sp>
            <p:nvSpPr>
              <p:cNvPr id="20" name="Rectangle 1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28" name="Rectangle 27"/>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3" name="Rectangle 42"/>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4" name="Rectangle 43"/>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7" name="Group 66"/>
          <p:cNvGrpSpPr/>
          <p:nvPr/>
        </p:nvGrpSpPr>
        <p:grpSpPr>
          <a:xfrm>
            <a:off x="7346830" y="4393744"/>
            <a:ext cx="1423359" cy="1671345"/>
            <a:chOff x="466391" y="3470818"/>
            <a:chExt cx="2237777" cy="1671345"/>
          </a:xfrm>
        </p:grpSpPr>
        <p:grpSp>
          <p:nvGrpSpPr>
            <p:cNvPr id="68" name="Group 67"/>
            <p:cNvGrpSpPr/>
            <p:nvPr/>
          </p:nvGrpSpPr>
          <p:grpSpPr>
            <a:xfrm>
              <a:off x="466391" y="3470818"/>
              <a:ext cx="2237777" cy="1671345"/>
              <a:chOff x="1500235" y="3140052"/>
              <a:chExt cx="2237777" cy="1671345"/>
            </a:xfrm>
          </p:grpSpPr>
          <p:sp>
            <p:nvSpPr>
              <p:cNvPr id="71" name="Rectangle 70"/>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72" name="Rectangle 71"/>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69" name="Rectangle 68"/>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70" name="Rectangle 69"/>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sp>
        <p:nvSpPr>
          <p:cNvPr id="45" name="Rectangle 44"/>
          <p:cNvSpPr/>
          <p:nvPr/>
        </p:nvSpPr>
        <p:spPr>
          <a:xfrm>
            <a:off x="1813557" y="2073360"/>
            <a:ext cx="3875132" cy="1513951"/>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effectLst>
                  <a:outerShdw blurRad="38100" dist="38100" dir="2700000" algn="tl">
                    <a:srgbClr val="000000">
                      <a:alpha val="43137"/>
                    </a:srgbClr>
                  </a:outerShdw>
                </a:effectLst>
              </a:rPr>
              <a:t>The OSS is used as a proxy to the OSTs: Clients do not directly access the OSTs, but rather, access the OSSs</a:t>
            </a:r>
          </a:p>
          <a:p>
            <a:endParaRPr lang="en-US" b="1" dirty="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Logically, the OST is directly accessed</a:t>
            </a:r>
            <a:endParaRPr lang="en-US" b="1" dirty="0">
              <a:effectLst>
                <a:outerShdw blurRad="38100" dist="38100" dir="2700000" algn="tl">
                  <a:srgbClr val="000000">
                    <a:alpha val="43137"/>
                  </a:srgbClr>
                </a:outerShdw>
              </a:effectLst>
            </a:endParaRPr>
          </a:p>
        </p:txBody>
      </p:sp>
      <p:cxnSp>
        <p:nvCxnSpPr>
          <p:cNvPr id="46" name="Curved Connector 45"/>
          <p:cNvCxnSpPr>
            <a:stCxn id="45" idx="3"/>
          </p:cNvCxnSpPr>
          <p:nvPr/>
        </p:nvCxnSpPr>
        <p:spPr>
          <a:xfrm>
            <a:off x="5688689" y="2830336"/>
            <a:ext cx="1014512" cy="1799817"/>
          </a:xfrm>
          <a:prstGeom prst="curvedConnector2">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45" idx="3"/>
          </p:cNvCxnSpPr>
          <p:nvPr/>
        </p:nvCxnSpPr>
        <p:spPr>
          <a:xfrm>
            <a:off x="5688689" y="2830336"/>
            <a:ext cx="2618741" cy="1799817"/>
          </a:xfrm>
          <a:prstGeom prst="curvedConnector3">
            <a:avLst>
              <a:gd name="adj1" fmla="val 99741"/>
            </a:avLst>
          </a:prstGeom>
          <a:ln w="76200">
            <a:solidFill>
              <a:srgbClr val="000000">
                <a:alpha val="80000"/>
              </a:srgb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the mounted file system work?</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client component implements the Linux Virtual File System (VFS) interface</a:t>
            </a:r>
          </a:p>
        </p:txBody>
      </p:sp>
      <p:grpSp>
        <p:nvGrpSpPr>
          <p:cNvPr id="47" name="Group 46"/>
          <p:cNvGrpSpPr/>
          <p:nvPr/>
        </p:nvGrpSpPr>
        <p:grpSpPr>
          <a:xfrm>
            <a:off x="6992795" y="2470758"/>
            <a:ext cx="1423359" cy="3479623"/>
            <a:chOff x="466391" y="3266927"/>
            <a:chExt cx="2237777" cy="3479623"/>
          </a:xfrm>
        </p:grpSpPr>
        <p:grpSp>
          <p:nvGrpSpPr>
            <p:cNvPr id="48" name="Group 47"/>
            <p:cNvGrpSpPr/>
            <p:nvPr/>
          </p:nvGrpSpPr>
          <p:grpSpPr>
            <a:xfrm>
              <a:off x="466391" y="3266927"/>
              <a:ext cx="2237777" cy="3479623"/>
              <a:chOff x="1500235" y="2936161"/>
              <a:chExt cx="2237777" cy="3479623"/>
            </a:xfrm>
          </p:grpSpPr>
          <p:sp>
            <p:nvSpPr>
              <p:cNvPr id="53" name="Rectangle 5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Local Storage</a:t>
                </a:r>
                <a:endParaRPr lang="en-US" sz="1600" b="1" dirty="0">
                  <a:solidFill>
                    <a:schemeClr val="bg1"/>
                  </a:solidFill>
                </a:endParaRPr>
              </a:p>
            </p:txBody>
          </p:sp>
          <p:sp>
            <p:nvSpPr>
              <p:cNvPr id="54" name="Rectangle 5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49" name="Rectangle 48"/>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52" name="Rectangle 51"/>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57" name="Rectangle 56"/>
          <p:cNvSpPr/>
          <p:nvPr/>
        </p:nvSpPr>
        <p:spPr>
          <a:xfrm>
            <a:off x="2562051" y="3098215"/>
            <a:ext cx="3390180"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8" name="Rectangle 57"/>
          <p:cNvSpPr/>
          <p:nvPr/>
        </p:nvSpPr>
        <p:spPr>
          <a:xfrm>
            <a:off x="4281667" y="3466948"/>
            <a:ext cx="1489411"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84" name="Rectangle 83"/>
          <p:cNvSpPr/>
          <p:nvPr/>
        </p:nvSpPr>
        <p:spPr>
          <a:xfrm>
            <a:off x="7214061" y="3923275"/>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8" name="Rectangle 87"/>
          <p:cNvSpPr/>
          <p:nvPr/>
        </p:nvSpPr>
        <p:spPr>
          <a:xfrm>
            <a:off x="7133866" y="4421500"/>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9" name="Rectangle 88"/>
          <p:cNvSpPr/>
          <p:nvPr/>
        </p:nvSpPr>
        <p:spPr>
          <a:xfrm>
            <a:off x="7214061" y="4809123"/>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90" name="Rectangle 89"/>
          <p:cNvSpPr/>
          <p:nvPr/>
        </p:nvSpPr>
        <p:spPr>
          <a:xfrm>
            <a:off x="7214061" y="5144771"/>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91" name="Rectangle 90"/>
          <p:cNvSpPr/>
          <p:nvPr/>
        </p:nvSpPr>
        <p:spPr>
          <a:xfrm>
            <a:off x="7214059" y="5480419"/>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96" name="Straight Arrow Connector 4"/>
          <p:cNvCxnSpPr>
            <a:endCxn id="49" idx="1"/>
          </p:cNvCxnSpPr>
          <p:nvPr/>
        </p:nvCxnSpPr>
        <p:spPr>
          <a:xfrm flipV="1">
            <a:off x="5609780" y="3406352"/>
            <a:ext cx="1604281" cy="8237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4"/>
          <p:cNvCxnSpPr>
            <a:endCxn id="90" idx="1"/>
          </p:cNvCxnSpPr>
          <p:nvPr/>
        </p:nvCxnSpPr>
        <p:spPr>
          <a:xfrm>
            <a:off x="5558542" y="4517494"/>
            <a:ext cx="1655519" cy="7818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4"/>
          <p:cNvCxnSpPr>
            <a:endCxn id="84" idx="1"/>
          </p:cNvCxnSpPr>
          <p:nvPr/>
        </p:nvCxnSpPr>
        <p:spPr>
          <a:xfrm flipV="1">
            <a:off x="5558542" y="4077832"/>
            <a:ext cx="1655519" cy="8666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4"/>
          <p:cNvCxnSpPr>
            <a:endCxn id="91" idx="1"/>
          </p:cNvCxnSpPr>
          <p:nvPr/>
        </p:nvCxnSpPr>
        <p:spPr>
          <a:xfrm>
            <a:off x="5556605" y="5230734"/>
            <a:ext cx="1657454" cy="40424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391655" y="405605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2" name="Rectangle 91"/>
          <p:cNvSpPr/>
          <p:nvPr/>
        </p:nvSpPr>
        <p:spPr>
          <a:xfrm>
            <a:off x="4391655" y="4411174"/>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4" name="Rectangle 93"/>
          <p:cNvSpPr/>
          <p:nvPr/>
        </p:nvSpPr>
        <p:spPr>
          <a:xfrm>
            <a:off x="4390446" y="4758120"/>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5" name="Rectangle 94"/>
          <p:cNvSpPr/>
          <p:nvPr/>
        </p:nvSpPr>
        <p:spPr>
          <a:xfrm>
            <a:off x="4390446" y="5106817"/>
            <a:ext cx="13017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Ext4</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58" idx="1"/>
          </p:cNvCxnSpPr>
          <p:nvPr/>
        </p:nvCxnSpPr>
        <p:spPr>
          <a:xfrm>
            <a:off x="3890165" y="4496368"/>
            <a:ext cx="391502" cy="135"/>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2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35279" y="1371600"/>
            <a:ext cx="3160143" cy="50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Overview of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anatomy of a distributed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components of a Lustre file system</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Background Information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4648200"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 Striping</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Linux Virtual File System</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Problem &amp; Solution</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557841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Description of the problem being solve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conceptual solution and solution architecture</a:t>
            </a:r>
          </a:p>
        </p:txBody>
      </p:sp>
      <p:sp>
        <p:nvSpPr>
          <p:cNvPr id="17" name="TextBox 16"/>
          <p:cNvSpPr txBox="1"/>
          <p:nvPr/>
        </p:nvSpPr>
        <p:spPr>
          <a:xfrm>
            <a:off x="5673414" y="1776450"/>
            <a:ext cx="2895600" cy="369332"/>
          </a:xfrm>
          <a:prstGeom prst="rect">
            <a:avLst/>
          </a:prstGeom>
          <a:noFill/>
        </p:spPr>
        <p:txBody>
          <a:bodyPr wrap="square" rtlCol="0">
            <a:spAutoFit/>
          </a:bodyPr>
          <a:lstStyle/>
          <a:p>
            <a:r>
              <a:rPr lang="en-US" b="1" dirty="0" smtClean="0">
                <a:solidFill>
                  <a:schemeClr val="tx1">
                    <a:lumMod val="65000"/>
                    <a:lumOff val="35000"/>
                  </a:schemeClr>
                </a:solidFill>
                <a:latin typeface="Roboto Condensed" pitchFamily="2" charset="0"/>
                <a:ea typeface="Roboto Condensed" pitchFamily="2" charset="0"/>
              </a:rPr>
              <a:t>Purpose</a:t>
            </a:r>
            <a:endParaRPr lang="en-US" b="1" dirty="0">
              <a:solidFill>
                <a:schemeClr val="tx1">
                  <a:lumMod val="65000"/>
                  <a:lumOff val="35000"/>
                </a:schemeClr>
              </a:solidFill>
              <a:latin typeface="Roboto Condensed" pitchFamily="2" charset="0"/>
              <a:ea typeface="Roboto Condensed" pitchFamily="2" charset="0"/>
            </a:endParaRPr>
          </a:p>
        </p:txBody>
      </p:sp>
      <p:sp>
        <p:nvSpPr>
          <p:cNvPr id="18" name="TextBox 17"/>
          <p:cNvSpPr txBox="1"/>
          <p:nvPr/>
        </p:nvSpPr>
        <p:spPr>
          <a:xfrm>
            <a:off x="5666112" y="2154200"/>
            <a:ext cx="2902902" cy="3539430"/>
          </a:xfrm>
          <a:prstGeom prst="rect">
            <a:avLst/>
          </a:prstGeom>
          <a:noFill/>
        </p:spPr>
        <p:txBody>
          <a:bodyPr wrap="square" rtlCol="0">
            <a:spAutoFit/>
          </a:bodyPr>
          <a:lstStyle/>
          <a:p>
            <a:r>
              <a:rPr lang="en-US" sz="1600" dirty="0" smtClean="0">
                <a:solidFill>
                  <a:schemeClr val="tx1">
                    <a:lumMod val="50000"/>
                    <a:lumOff val="50000"/>
                  </a:schemeClr>
                </a:solidFill>
                <a:latin typeface="Roboto Condensed" pitchFamily="2" charset="0"/>
                <a:ea typeface="Roboto Condensed" pitchFamily="2" charset="0"/>
              </a:rPr>
              <a:t>Creating a systematic process for recovering a file from the Lustre distributed file system</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Originally, the goal was to create a tool to automate this process, but the limited timeline for this research limited this scope</a:t>
            </a:r>
          </a:p>
          <a:p>
            <a:endParaRPr lang="en-US" sz="1600" dirty="0">
              <a:solidFill>
                <a:schemeClr val="tx1">
                  <a:lumMod val="50000"/>
                  <a:lumOff val="50000"/>
                </a:schemeClr>
              </a:solidFill>
              <a:latin typeface="Roboto Condensed" pitchFamily="2" charset="0"/>
              <a:ea typeface="Roboto Condensed" pitchFamily="2" charset="0"/>
            </a:endParaRPr>
          </a:p>
          <a:p>
            <a:r>
              <a:rPr lang="en-US" sz="1600" dirty="0" smtClean="0">
                <a:solidFill>
                  <a:schemeClr val="tx1">
                    <a:lumMod val="50000"/>
                    <a:lumOff val="50000"/>
                  </a:schemeClr>
                </a:solidFill>
                <a:latin typeface="Roboto Condensed" pitchFamily="2" charset="0"/>
                <a:ea typeface="Roboto Condensed" pitchFamily="2" charset="0"/>
              </a:rPr>
              <a:t>In the end, a conceptual solution and solution architecture were devised, making the implementation of this desired tool possible with future research</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670390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287109" cy="358046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An abstraction of the file system that allows clients to access a mounted file system without knowing the implementation details of the file system</a:t>
            </a: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manner in which the file is accessed depends on the object returned from the getter function: For example, </a:t>
            </a:r>
            <a:r>
              <a:rPr lang="en-US" sz="1600" dirty="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Ext4FileSystem</a:t>
            </a:r>
            <a:r>
              <a:rPr lang="en-US" dirty="0" smtClean="0">
                <a:solidFill>
                  <a:schemeClr val="tx1">
                    <a:lumMod val="50000"/>
                    <a:lumOff val="50000"/>
                  </a:schemeClr>
                </a:solidFill>
                <a:latin typeface="Roboto Condensed" pitchFamily="2" charset="0"/>
                <a:ea typeface="Roboto Condensed" pitchFamily="2" charset="0"/>
              </a:rPr>
              <a:t> or </a:t>
            </a:r>
            <a:r>
              <a:rPr lang="en-US" sz="1600" dirty="0" err="1"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rPr>
              <a:t>LustreFileSystem</a:t>
            </a:r>
            <a:endParaRPr lang="en-US" sz="1600" dirty="0" smtClean="0">
              <a:solidFill>
                <a:schemeClr val="tx1">
                  <a:lumMod val="50000"/>
                  <a:lumOff val="50000"/>
                </a:schemeClr>
              </a:solidFill>
              <a:latin typeface="Consolas" panose="020B0609020204030204" pitchFamily="49" charset="0"/>
              <a:ea typeface="Roboto Condensed" pitchFamily="2" charset="0"/>
              <a:cs typeface="Consolas" panose="020B0609020204030204" pitchFamily="49" charset="0"/>
            </a:endParaRPr>
          </a:p>
        </p:txBody>
      </p:sp>
      <p:grpSp>
        <p:nvGrpSpPr>
          <p:cNvPr id="3" name="Group 2"/>
          <p:cNvGrpSpPr/>
          <p:nvPr/>
        </p:nvGrpSpPr>
        <p:grpSpPr>
          <a:xfrm>
            <a:off x="966158" y="3174518"/>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537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Linux VFS?</a:t>
            </a:r>
            <a:endParaRPr lang="en-US" sz="2400" dirty="0">
              <a:solidFill>
                <a:srgbClr val="3A3A3A"/>
              </a:solidFill>
              <a:latin typeface="Roboto Condensed" pitchFamily="2" charset="0"/>
              <a:ea typeface="Roboto Condensed" pitchFamily="2" charset="0"/>
            </a:endParaRPr>
          </a:p>
        </p:txBody>
      </p:sp>
      <p:grpSp>
        <p:nvGrpSpPr>
          <p:cNvPr id="3" name="Group 2"/>
          <p:cNvGrpSpPr/>
          <p:nvPr/>
        </p:nvGrpSpPr>
        <p:grpSpPr>
          <a:xfrm>
            <a:off x="966158" y="2406766"/>
            <a:ext cx="7211683" cy="1432714"/>
            <a:chOff x="1104181" y="3165894"/>
            <a:chExt cx="7211683" cy="2639683"/>
          </a:xfrm>
        </p:grpSpPr>
        <p:sp>
          <p:nvSpPr>
            <p:cNvPr id="2" name="Rectangle 1"/>
            <p:cNvSpPr/>
            <p:nvPr/>
          </p:nvSpPr>
          <p:spPr>
            <a:xfrm>
              <a:off x="1104181" y="3165894"/>
              <a:ext cx="7211683" cy="26396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82880">
                <a:spcBef>
                  <a:spcPts val="300"/>
                </a:spcBef>
              </a:pPr>
              <a:endParaRPr lang="en-US" sz="1600" dirty="0" smtClean="0">
                <a:solidFill>
                  <a:schemeClr val="tx1">
                    <a:lumMod val="75000"/>
                    <a:lumOff val="25000"/>
                  </a:schemeClr>
                </a:solidFill>
                <a:latin typeface="Consolas" panose="020B0609020204030204" pitchFamily="49" charset="0"/>
                <a:cs typeface="Consolas" panose="020B0609020204030204" pitchFamily="49" charset="0"/>
              </a:endParaRPr>
            </a:p>
            <a:p>
              <a:pPr marL="182880">
                <a:spcBef>
                  <a:spcPts val="300"/>
                </a:spcBef>
              </a:pPr>
              <a:r>
                <a:rPr lang="en-US" sz="1600" dirty="0" smtClean="0">
                  <a:solidFill>
                    <a:schemeClr val="bg1">
                      <a:lumMod val="65000"/>
                    </a:schemeClr>
                  </a:solidFill>
                  <a:latin typeface="Consolas" panose="020B0609020204030204" pitchFamily="49" charset="0"/>
                  <a:cs typeface="Consolas" panose="020B0609020204030204" pitchFamily="49" charset="0"/>
                </a:rPr>
                <a:t>// Obtain reference to mounted file system and read a file</a:t>
              </a:r>
            </a:p>
            <a:p>
              <a:pPr marL="182880">
                <a:spcBef>
                  <a:spcPts val="300"/>
                </a:spcBef>
              </a:pPr>
              <a:r>
                <a:rPr lang="en-US" sz="1600" dirty="0" err="1" smtClean="0">
                  <a:solidFill>
                    <a:srgbClr val="0066A0"/>
                  </a:solidFill>
                  <a:latin typeface="Consolas" panose="020B0609020204030204" pitchFamily="49" charset="0"/>
                  <a:cs typeface="Consolas" panose="020B0609020204030204" pitchFamily="49" charset="0"/>
                </a:rPr>
                <a:t>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 fs = </a:t>
              </a: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kernel.</a:t>
              </a:r>
              <a:r>
                <a:rPr lang="en-US" sz="1600" dirty="0" err="1" smtClean="0">
                  <a:solidFill>
                    <a:srgbClr val="548235"/>
                  </a:solidFill>
                  <a:latin typeface="Consolas" panose="020B0609020204030204" pitchFamily="49" charset="0"/>
                  <a:cs typeface="Consolas" panose="020B0609020204030204" pitchFamily="49" charset="0"/>
                </a:rPr>
                <a:t>getMountedFileSystem</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“/home/joe/”</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r>
                <a:rPr lang="en-US" sz="1600" dirty="0" err="1" smtClean="0">
                  <a:solidFill>
                    <a:schemeClr val="tx1">
                      <a:lumMod val="75000"/>
                      <a:lumOff val="25000"/>
                    </a:schemeClr>
                  </a:solidFill>
                  <a:latin typeface="Consolas" panose="020B0609020204030204" pitchFamily="49" charset="0"/>
                  <a:cs typeface="Consolas" panose="020B0609020204030204" pitchFamily="49" charset="0"/>
                </a:rPr>
                <a:t>fs.</a:t>
              </a:r>
              <a:r>
                <a:rPr lang="en-US" sz="1600" dirty="0" err="1" smtClean="0">
                  <a:solidFill>
                    <a:srgbClr val="548235"/>
                  </a:solidFill>
                  <a:latin typeface="Consolas" panose="020B0609020204030204" pitchFamily="49" charset="0"/>
                  <a:cs typeface="Consolas" panose="020B0609020204030204" pitchFamily="49" charset="0"/>
                </a:rPr>
                <a:t>read</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r>
                <a:rPr lang="en-US" sz="1600" dirty="0" smtClean="0">
                  <a:solidFill>
                    <a:srgbClr val="0066A0"/>
                  </a:solidFill>
                  <a:latin typeface="Consolas" panose="020B0609020204030204" pitchFamily="49" charset="0"/>
                  <a:cs typeface="Consolas" panose="020B0609020204030204" pitchFamily="49" charset="0"/>
                </a:rPr>
                <a:t>“/documents/foo.txt”</a:t>
              </a:r>
              <a:r>
                <a:rPr lang="en-US" sz="1600" dirty="0" smtClean="0">
                  <a:solidFill>
                    <a:schemeClr val="tx1">
                      <a:lumMod val="75000"/>
                      <a:lumOff val="25000"/>
                    </a:schemeClr>
                  </a:solidFill>
                  <a:latin typeface="Consolas" panose="020B0609020204030204" pitchFamily="49" charset="0"/>
                  <a:cs typeface="Consolas" panose="020B0609020204030204" pitchFamily="49" charset="0"/>
                </a:rPr>
                <a:t>);</a:t>
              </a:r>
            </a:p>
            <a:p>
              <a:pPr marL="182880">
                <a:spcBef>
                  <a:spcPts val="300"/>
                </a:spcBef>
              </a:pP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40" name="Rectangle 39"/>
            <p:cNvSpPr/>
            <p:nvPr/>
          </p:nvSpPr>
          <p:spPr>
            <a:xfrm>
              <a:off x="1104181" y="3165894"/>
              <a:ext cx="60385" cy="26396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2592528" y="4312796"/>
            <a:ext cx="405436" cy="145786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1400" b="1" dirty="0" smtClean="0">
                <a:solidFill>
                  <a:schemeClr val="bg1"/>
                </a:solidFill>
              </a:rPr>
              <a:t>Linux VFS</a:t>
            </a:r>
            <a:endParaRPr lang="en-US" sz="1400" b="1" dirty="0">
              <a:solidFill>
                <a:schemeClr val="bg1"/>
              </a:solidFill>
            </a:endParaRPr>
          </a:p>
        </p:txBody>
      </p:sp>
      <p:sp>
        <p:nvSpPr>
          <p:cNvPr id="16" name="Rectangle 15"/>
          <p:cNvSpPr/>
          <p:nvPr/>
        </p:nvSpPr>
        <p:spPr>
          <a:xfrm>
            <a:off x="1204239" y="4595984"/>
            <a:ext cx="433986" cy="89502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Accessor</a:t>
            </a:r>
            <a:endParaRPr lang="en-US" sz="1400" b="1" dirty="0"/>
          </a:p>
        </p:txBody>
      </p:sp>
      <p:cxnSp>
        <p:nvCxnSpPr>
          <p:cNvPr id="17" name="Straight Arrow Connector 4"/>
          <p:cNvCxnSpPr>
            <a:stCxn id="16" idx="3"/>
            <a:endCxn id="15" idx="1"/>
          </p:cNvCxnSpPr>
          <p:nvPr/>
        </p:nvCxnSpPr>
        <p:spPr>
          <a:xfrm flipV="1">
            <a:off x="1638225" y="5041728"/>
            <a:ext cx="954303" cy="1767"/>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62737" y="4454368"/>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Ext4 File System</a:t>
            </a:r>
            <a:endParaRPr lang="en-US" sz="1600" b="1" dirty="0">
              <a:solidFill>
                <a:schemeClr val="bg1"/>
              </a:solidFill>
            </a:endParaRPr>
          </a:p>
        </p:txBody>
      </p:sp>
      <p:sp>
        <p:nvSpPr>
          <p:cNvPr id="21" name="Rectangle 20"/>
          <p:cNvSpPr/>
          <p:nvPr/>
        </p:nvSpPr>
        <p:spPr>
          <a:xfrm>
            <a:off x="5862737" y="5292620"/>
            <a:ext cx="2090821" cy="39676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Lustre File System</a:t>
            </a:r>
            <a:endParaRPr lang="en-US" sz="1600" b="1" dirty="0">
              <a:solidFill>
                <a:schemeClr val="bg1"/>
              </a:solidFill>
            </a:endParaRPr>
          </a:p>
        </p:txBody>
      </p:sp>
      <p:cxnSp>
        <p:nvCxnSpPr>
          <p:cNvPr id="22" name="Straight Arrow Connector 4"/>
          <p:cNvCxnSpPr>
            <a:endCxn id="20" idx="1"/>
          </p:cNvCxnSpPr>
          <p:nvPr/>
        </p:nvCxnSpPr>
        <p:spPr>
          <a:xfrm>
            <a:off x="2997964" y="4652752"/>
            <a:ext cx="2864773" cy="1"/>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4"/>
          <p:cNvCxnSpPr>
            <a:endCxn id="21" idx="1"/>
          </p:cNvCxnSpPr>
          <p:nvPr/>
        </p:nvCxnSpPr>
        <p:spPr>
          <a:xfrm>
            <a:off x="2997964" y="5491005"/>
            <a:ext cx="2864773"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08346" y="4284353"/>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Ext4 file system mounted</a:t>
            </a:r>
          </a:p>
        </p:txBody>
      </p:sp>
      <p:sp>
        <p:nvSpPr>
          <p:cNvPr id="38" name="TextBox 37"/>
          <p:cNvSpPr txBox="1"/>
          <p:nvPr/>
        </p:nvSpPr>
        <p:spPr>
          <a:xfrm>
            <a:off x="3108346" y="5125006"/>
            <a:ext cx="2488732" cy="338554"/>
          </a:xfrm>
          <a:prstGeom prst="rect">
            <a:avLst/>
          </a:prstGeom>
          <a:noFill/>
        </p:spPr>
        <p:txBody>
          <a:bodyPr wrap="square" rtlCol="0">
            <a:spAutoFit/>
          </a:bodyPr>
          <a:lstStyle/>
          <a:p>
            <a:pPr algn="ctr"/>
            <a:r>
              <a:rPr lang="en-US" sz="1600" dirty="0" smtClean="0">
                <a:solidFill>
                  <a:schemeClr val="tx1">
                    <a:lumMod val="50000"/>
                    <a:lumOff val="50000"/>
                  </a:schemeClr>
                </a:solidFill>
                <a:latin typeface="Roboto Condensed" pitchFamily="2" charset="0"/>
                <a:ea typeface="Roboto Condensed" pitchFamily="2" charset="0"/>
              </a:rPr>
              <a:t>If Lustre file system mounted</a:t>
            </a:r>
          </a:p>
        </p:txBody>
      </p:sp>
    </p:spTree>
    <p:extLst>
      <p:ext uri="{BB962C8B-B14F-4D97-AF65-F5344CB8AC3E}">
        <p14:creationId xmlns:p14="http://schemas.microsoft.com/office/powerpoint/2010/main" val="43091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Lustre override the Linux VFS?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462950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Lite (llite) client obtains the file metadata and then obtains the file objects</a:t>
            </a:r>
          </a:p>
        </p:txBody>
      </p:sp>
      <p:sp>
        <p:nvSpPr>
          <p:cNvPr id="57" name="Rectangle 56"/>
          <p:cNvSpPr/>
          <p:nvPr/>
        </p:nvSpPr>
        <p:spPr>
          <a:xfrm>
            <a:off x="2562051" y="3098215"/>
            <a:ext cx="1561375" cy="2580054"/>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100" name="Rectangle 99"/>
          <p:cNvSpPr/>
          <p:nvPr/>
        </p:nvSpPr>
        <p:spPr>
          <a:xfrm>
            <a:off x="2731202" y="3466813"/>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cxnSp>
        <p:nvCxnSpPr>
          <p:cNvPr id="102" name="Straight Arrow Connector 4"/>
          <p:cNvCxnSpPr>
            <a:stCxn id="100" idx="3"/>
            <a:endCxn id="101" idx="1"/>
          </p:cNvCxnSpPr>
          <p:nvPr/>
        </p:nvCxnSpPr>
        <p:spPr>
          <a:xfrm>
            <a:off x="3110796" y="4496368"/>
            <a:ext cx="426039"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4"/>
          <p:cNvCxnSpPr>
            <a:endCxn id="66" idx="1"/>
          </p:cNvCxnSpPr>
          <p:nvPr/>
        </p:nvCxnSpPr>
        <p:spPr>
          <a:xfrm flipV="1">
            <a:off x="3890165" y="2849734"/>
            <a:ext cx="2855484" cy="1646634"/>
          </a:xfrm>
          <a:prstGeom prst="bentConnector3">
            <a:avLst>
              <a:gd name="adj1" fmla="val 33686"/>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173762" y="3466813"/>
            <a:ext cx="433986" cy="2059110"/>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cxnSp>
        <p:nvCxnSpPr>
          <p:cNvPr id="106" name="Straight Arrow Connector 4"/>
          <p:cNvCxnSpPr>
            <a:stCxn id="105" idx="3"/>
            <a:endCxn id="100" idx="1"/>
          </p:cNvCxnSpPr>
          <p:nvPr/>
        </p:nvCxnSpPr>
        <p:spPr>
          <a:xfrm>
            <a:off x="1607748" y="4496368"/>
            <a:ext cx="1123454" cy="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810975" y="4390890"/>
            <a:ext cx="1423359" cy="1671345"/>
            <a:chOff x="466391" y="3470818"/>
            <a:chExt cx="2237777" cy="1671345"/>
          </a:xfrm>
        </p:grpSpPr>
        <p:grpSp>
          <p:nvGrpSpPr>
            <p:cNvPr id="40" name="Group 39"/>
            <p:cNvGrpSpPr/>
            <p:nvPr/>
          </p:nvGrpSpPr>
          <p:grpSpPr>
            <a:xfrm>
              <a:off x="466391" y="3470818"/>
              <a:ext cx="2237777" cy="1671345"/>
              <a:chOff x="1500235" y="3140052"/>
              <a:chExt cx="2237777" cy="1671345"/>
            </a:xfrm>
          </p:grpSpPr>
          <p:sp>
            <p:nvSpPr>
              <p:cNvPr id="43" name="Rectangle 42"/>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41" name="Rectangle 40"/>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2" name="Rectangle 41"/>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45" name="Group 44"/>
          <p:cNvGrpSpPr/>
          <p:nvPr/>
        </p:nvGrpSpPr>
        <p:grpSpPr>
          <a:xfrm>
            <a:off x="7346830" y="4393744"/>
            <a:ext cx="1423359" cy="1671345"/>
            <a:chOff x="466391" y="3470818"/>
            <a:chExt cx="2237777" cy="1671345"/>
          </a:xfrm>
        </p:grpSpPr>
        <p:grpSp>
          <p:nvGrpSpPr>
            <p:cNvPr id="46" name="Group 45"/>
            <p:cNvGrpSpPr/>
            <p:nvPr/>
          </p:nvGrpSpPr>
          <p:grpSpPr>
            <a:xfrm>
              <a:off x="466391" y="3470818"/>
              <a:ext cx="2237777" cy="1671345"/>
              <a:chOff x="1500235" y="3140052"/>
              <a:chExt cx="2237777" cy="1671345"/>
            </a:xfrm>
          </p:grpSpPr>
          <p:sp>
            <p:nvSpPr>
              <p:cNvPr id="60" name="Rectangle 59"/>
              <p:cNvSpPr/>
              <p:nvPr/>
            </p:nvSpPr>
            <p:spPr>
              <a:xfrm>
                <a:off x="1500235" y="3140052"/>
                <a:ext cx="2237777" cy="167134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61" name="Rectangle 60"/>
              <p:cNvSpPr/>
              <p:nvPr/>
            </p:nvSpPr>
            <p:spPr>
              <a:xfrm>
                <a:off x="1722027" y="3609414"/>
                <a:ext cx="1844292" cy="1057421"/>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sp>
          <p:nvSpPr>
            <p:cNvPr id="55" name="Rectangle 54"/>
            <p:cNvSpPr/>
            <p:nvPr/>
          </p:nvSpPr>
          <p:spPr>
            <a:xfrm>
              <a:off x="814634" y="4264593"/>
              <a:ext cx="1592135"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56" name="Rectangle 55"/>
            <p:cNvSpPr/>
            <p:nvPr/>
          </p:nvSpPr>
          <p:spPr>
            <a:xfrm>
              <a:off x="814633" y="4608867"/>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grpSp>
      <p:grpSp>
        <p:nvGrpSpPr>
          <p:cNvPr id="62" name="Group 61"/>
          <p:cNvGrpSpPr/>
          <p:nvPr/>
        </p:nvGrpSpPr>
        <p:grpSpPr>
          <a:xfrm>
            <a:off x="6745649" y="1696014"/>
            <a:ext cx="2024540" cy="2307440"/>
            <a:chOff x="-478772" y="2834724"/>
            <a:chExt cx="3182942" cy="2307440"/>
          </a:xfrm>
        </p:grpSpPr>
        <p:grpSp>
          <p:nvGrpSpPr>
            <p:cNvPr id="63" name="Group 62"/>
            <p:cNvGrpSpPr/>
            <p:nvPr/>
          </p:nvGrpSpPr>
          <p:grpSpPr>
            <a:xfrm>
              <a:off x="-478772" y="2834724"/>
              <a:ext cx="3182942" cy="2307440"/>
              <a:chOff x="555072" y="2503958"/>
              <a:chExt cx="3182942" cy="2307440"/>
            </a:xfrm>
          </p:grpSpPr>
          <p:sp>
            <p:nvSpPr>
              <p:cNvPr id="66" name="Rectangle 65"/>
              <p:cNvSpPr/>
              <p:nvPr/>
            </p:nvSpPr>
            <p:spPr>
              <a:xfrm>
                <a:off x="555072" y="2503958"/>
                <a:ext cx="3182942" cy="23074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736980" y="2953726"/>
                <a:ext cx="282919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File Metadata</a:t>
                </a:r>
                <a:endParaRPr lang="en-US" sz="1400" b="1" dirty="0">
                  <a:solidFill>
                    <a:schemeClr val="tx1">
                      <a:lumMod val="65000"/>
                      <a:lumOff val="35000"/>
                    </a:schemeClr>
                  </a:solidFill>
                </a:endParaRPr>
              </a:p>
            </p:txBody>
          </p:sp>
        </p:grpSp>
        <mc:AlternateContent xmlns:mc="http://schemas.openxmlformats.org/markup-compatibility/2006" xmlns:a14="http://schemas.microsoft.com/office/drawing/2010/main">
          <mc:Choice Requires="a14">
            <p:sp>
              <p:nvSpPr>
                <p:cNvPr id="64" name="Rectangle 63"/>
                <p:cNvSpPr/>
                <p:nvPr/>
              </p:nvSpPr>
              <p:spPr>
                <a:xfrm>
                  <a:off x="-166561" y="3623123"/>
                  <a:ext cx="2559767"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64" name="Rectangle 63"/>
                <p:cNvSpPr>
                  <a:spLocks noRot="1" noChangeAspect="1" noMove="1" noResize="1" noEditPoints="1" noAdjustHandles="1" noChangeArrowheads="1" noChangeShapeType="1" noTextEdit="1"/>
                </p:cNvSpPr>
                <p:nvPr/>
              </p:nvSpPr>
              <p:spPr>
                <a:xfrm>
                  <a:off x="-166561" y="3623123"/>
                  <a:ext cx="2559767" cy="578444"/>
                </a:xfrm>
                <a:prstGeom prst="rect">
                  <a:avLst/>
                </a:prstGeom>
                <a:blipFill rotWithShape="0">
                  <a:blip r:embed="rId2"/>
                  <a:stretch>
                    <a:fillRect b="-6383"/>
                  </a:stretch>
                </a:blipFill>
                <a:ln w="9525">
                  <a:noFill/>
                </a:ln>
              </p:spPr>
              <p:txBody>
                <a:bodyPr/>
                <a:lstStyle/>
                <a:p>
                  <a:r>
                    <a:rPr lang="en-US">
                      <a:noFill/>
                    </a:rPr>
                    <a:t> </a:t>
                  </a:r>
                </a:p>
              </p:txBody>
            </p:sp>
          </mc:Fallback>
        </mc:AlternateContent>
        <p:sp>
          <p:nvSpPr>
            <p:cNvPr id="65" name="Rectangle 64"/>
            <p:cNvSpPr/>
            <p:nvPr/>
          </p:nvSpPr>
          <p:spPr>
            <a:xfrm>
              <a:off x="-167185" y="4236728"/>
              <a:ext cx="2559766"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grpSp>
      <p:sp>
        <p:nvSpPr>
          <p:cNvPr id="68" name="Rectangle 67"/>
          <p:cNvSpPr/>
          <p:nvPr/>
        </p:nvSpPr>
        <p:spPr>
          <a:xfrm>
            <a:off x="6947040" y="3444648"/>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69" name="Straight Arrow Connector 4"/>
          <p:cNvCxnSpPr>
            <a:stCxn id="101" idx="3"/>
            <a:endCxn id="43" idx="1"/>
          </p:cNvCxnSpPr>
          <p:nvPr/>
        </p:nvCxnSpPr>
        <p:spPr>
          <a:xfrm>
            <a:off x="3890164" y="4496368"/>
            <a:ext cx="1920811" cy="730195"/>
          </a:xfrm>
          <a:prstGeom prst="bentConnector3">
            <a:avLst>
              <a:gd name="adj1" fmla="val 5000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536835" y="3466813"/>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Lustre Lite (llite)</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105398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metadata reside on the MDT?</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entire Lustre file system is represented by bare inodes, where the metadata for the file are stored in Layout Extended Attributes (EAs)</a:t>
            </a:r>
          </a:p>
        </p:txBody>
      </p:sp>
      <p:sp>
        <p:nvSpPr>
          <p:cNvPr id="53" name="Rectangle 52"/>
          <p:cNvSpPr/>
          <p:nvPr/>
        </p:nvSpPr>
        <p:spPr>
          <a:xfrm>
            <a:off x="2226821" y="3071002"/>
            <a:ext cx="3768537" cy="271732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9" name="Rectangle 58"/>
          <p:cNvSpPr/>
          <p:nvPr/>
        </p:nvSpPr>
        <p:spPr>
          <a:xfrm>
            <a:off x="6495691" y="3071002"/>
            <a:ext cx="2001328" cy="2717320"/>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MDT</a:t>
            </a:r>
            <a:endParaRPr lang="en-US" sz="1600" b="1" dirty="0">
              <a:solidFill>
                <a:schemeClr val="bg1"/>
              </a:solidFill>
            </a:endParaRPr>
          </a:p>
        </p:txBody>
      </p:sp>
      <p:grpSp>
        <p:nvGrpSpPr>
          <p:cNvPr id="3" name="Group 2"/>
          <p:cNvGrpSpPr/>
          <p:nvPr/>
        </p:nvGrpSpPr>
        <p:grpSpPr>
          <a:xfrm>
            <a:off x="6679701" y="3531199"/>
            <a:ext cx="1636164" cy="1686383"/>
            <a:chOff x="1659625" y="3736567"/>
            <a:chExt cx="1799538" cy="1686383"/>
          </a:xfrm>
        </p:grpSpPr>
        <p:sp>
          <p:nvSpPr>
            <p:cNvPr id="54" name="Rectangle 53"/>
            <p:cNvSpPr/>
            <p:nvPr/>
          </p:nvSpPr>
          <p:spPr>
            <a:xfrm>
              <a:off x="1659625" y="3736567"/>
              <a:ext cx="1799538"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p:grpSp>
          <p:nvGrpSpPr>
            <p:cNvPr id="2" name="Group 1"/>
            <p:cNvGrpSpPr/>
            <p:nvPr/>
          </p:nvGrpSpPr>
          <p:grpSpPr>
            <a:xfrm>
              <a:off x="1742109" y="4075198"/>
              <a:ext cx="1631366" cy="1269348"/>
              <a:chOff x="1742109" y="4075198"/>
              <a:chExt cx="1631366" cy="1269348"/>
            </a:xfrm>
          </p:grpSpPr>
          <mc:AlternateContent xmlns:mc="http://schemas.openxmlformats.org/markup-compatibility/2006" xmlns:a14="http://schemas.microsoft.com/office/drawing/2010/main">
            <mc:Choice Requires="a14">
              <p:sp>
                <p:nvSpPr>
                  <p:cNvPr id="49" name="Rectangle 48"/>
                  <p:cNvSpPr/>
                  <p:nvPr/>
                </p:nvSpPr>
                <p:spPr>
                  <a:xfrm>
                    <a:off x="1742506" y="4075198"/>
                    <a:ext cx="1628164"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Object 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a:solidFill>
                          <a:schemeClr val="bg1"/>
                        </a:solidFill>
                      </a:rPr>
                      <a:t>Object </a:t>
                    </a:r>
                    <a:r>
                      <a:rPr lang="en-US" sz="1400" b="1" dirty="0" smtClean="0">
                        <a:solidFill>
                          <a:schemeClr val="bg1"/>
                        </a:solidFill>
                      </a:rPr>
                      <a:t>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742506" y="4075198"/>
                    <a:ext cx="1628164"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52" name="Rectangle 51"/>
              <p:cNvSpPr/>
              <p:nvPr/>
            </p:nvSpPr>
            <p:spPr>
              <a:xfrm>
                <a:off x="1742109" y="468880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58" name="Rectangle 57"/>
              <p:cNvSpPr/>
              <p:nvPr/>
            </p:nvSpPr>
            <p:spPr>
              <a:xfrm>
                <a:off x="1745312" y="5035433"/>
                <a:ext cx="162816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grpSp>
      </p:grpSp>
      <p:sp>
        <p:nvSpPr>
          <p:cNvPr id="70" name="Rectangle 69"/>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71" name="Rectangle 70"/>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72" name="Rectangle 71"/>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73" name="Rectangle 72"/>
          <p:cNvSpPr/>
          <p:nvPr/>
        </p:nvSpPr>
        <p:spPr>
          <a:xfrm>
            <a:off x="4609985" y="4955843"/>
            <a:ext cx="1086119" cy="522506"/>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Extended Attributes</a:t>
            </a:r>
            <a:endParaRPr lang="en-US" sz="1400" b="1" dirty="0">
              <a:solidFill>
                <a:schemeClr val="bg1"/>
              </a:solidFill>
            </a:endParaRPr>
          </a:p>
        </p:txBody>
      </p:sp>
      <p:cxnSp>
        <p:nvCxnSpPr>
          <p:cNvPr id="74" name="Straight Arrow Connector 4"/>
          <p:cNvCxnSpPr>
            <a:stCxn id="70" idx="3"/>
            <a:endCxn id="71"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49273" y="3050658"/>
            <a:ext cx="808772" cy="2722095"/>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77" name="Rectangle 7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78" name="Straight Arrow Connector 4"/>
          <p:cNvCxnSpPr>
            <a:stCxn id="73" idx="3"/>
            <a:endCxn id="59" idx="1"/>
          </p:cNvCxnSpPr>
          <p:nvPr/>
        </p:nvCxnSpPr>
        <p:spPr>
          <a:xfrm flipV="1">
            <a:off x="5696104" y="4429662"/>
            <a:ext cx="799587" cy="787434"/>
          </a:xfrm>
          <a:prstGeom prst="bentConnector3">
            <a:avLst>
              <a:gd name="adj1" fmla="val 5755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9986" y="4597968"/>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1" name="Rectangle 80"/>
          <p:cNvSpPr/>
          <p:nvPr/>
        </p:nvSpPr>
        <p:spPr>
          <a:xfrm>
            <a:off x="4605210" y="4248719"/>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sp>
        <p:nvSpPr>
          <p:cNvPr id="82" name="Rectangle 81"/>
          <p:cNvSpPr/>
          <p:nvPr/>
        </p:nvSpPr>
        <p:spPr>
          <a:xfrm>
            <a:off x="4605210" y="3900705"/>
            <a:ext cx="1086119" cy="309113"/>
          </a:xfrm>
          <a:prstGeom prst="rect">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75000"/>
                    <a:lumOff val="25000"/>
                  </a:schemeClr>
                </a:solidFill>
              </a:rPr>
              <a:t>Direct block</a:t>
            </a:r>
            <a:endParaRPr lang="en-US" sz="1400" b="1" dirty="0">
              <a:solidFill>
                <a:schemeClr val="tx1">
                  <a:lumMod val="75000"/>
                  <a:lumOff val="25000"/>
                </a:schemeClr>
              </a:solidFill>
            </a:endParaRPr>
          </a:p>
        </p:txBody>
      </p:sp>
      <p:cxnSp>
        <p:nvCxnSpPr>
          <p:cNvPr id="8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26821" y="2899128"/>
            <a:ext cx="4081943" cy="305614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94" name="Rectangle 93"/>
          <p:cNvSpPr/>
          <p:nvPr/>
        </p:nvSpPr>
        <p:spPr>
          <a:xfrm>
            <a:off x="4265781" y="3107955"/>
            <a:ext cx="1767779" cy="2671746"/>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Logical Object</a:t>
            </a:r>
            <a:endParaRPr lang="en-US" sz="1600" b="1" dirty="0">
              <a:solidFill>
                <a:schemeClr val="bg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 objects reside on OSTs?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800" y="2145782"/>
            <a:ext cx="8192219" cy="36933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Objects are stored as files on the local file system (such as </a:t>
            </a:r>
            <a:r>
              <a:rPr lang="en-US" dirty="0" err="1" smtClean="0">
                <a:solidFill>
                  <a:schemeClr val="tx1">
                    <a:lumMod val="50000"/>
                    <a:lumOff val="50000"/>
                  </a:schemeClr>
                </a:solidFill>
                <a:latin typeface="Roboto Condensed" pitchFamily="2" charset="0"/>
                <a:ea typeface="Roboto Condensed" pitchFamily="2" charset="0"/>
              </a:rPr>
              <a:t>ldiskfs</a:t>
            </a:r>
            <a:r>
              <a:rPr lang="en-US" dirty="0" smtClean="0">
                <a:solidFill>
                  <a:schemeClr val="tx1">
                    <a:lumMod val="50000"/>
                    <a:lumOff val="50000"/>
                  </a:schemeClr>
                </a:solidFill>
                <a:latin typeface="Roboto Condensed" pitchFamily="2" charset="0"/>
                <a:ea typeface="Roboto Condensed" pitchFamily="2" charset="0"/>
              </a:rPr>
              <a:t> or ZFS) of the OST</a:t>
            </a:r>
          </a:p>
        </p:txBody>
      </p:sp>
      <p:sp>
        <p:nvSpPr>
          <p:cNvPr id="45" name="Rectangle 44"/>
          <p:cNvSpPr/>
          <p:nvPr/>
        </p:nvSpPr>
        <p:spPr>
          <a:xfrm>
            <a:off x="2566292"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Linux Virtual File System</a:t>
            </a:r>
            <a:endParaRPr lang="en-US" sz="1400" b="1" dirty="0">
              <a:solidFill>
                <a:schemeClr val="tx1">
                  <a:lumMod val="65000"/>
                  <a:lumOff val="35000"/>
                </a:schemeClr>
              </a:solidFill>
            </a:endParaRPr>
          </a:p>
        </p:txBody>
      </p:sp>
      <p:sp>
        <p:nvSpPr>
          <p:cNvPr id="46" name="Rectangle 45"/>
          <p:cNvSpPr/>
          <p:nvPr/>
        </p:nvSpPr>
        <p:spPr>
          <a:xfrm>
            <a:off x="3528293" y="3512144"/>
            <a:ext cx="379594"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File System</a:t>
            </a:r>
            <a:endParaRPr lang="en-US" sz="1400" b="1" dirty="0">
              <a:solidFill>
                <a:schemeClr val="tx1">
                  <a:lumMod val="65000"/>
                  <a:lumOff val="35000"/>
                </a:schemeClr>
              </a:solidFill>
            </a:endParaRPr>
          </a:p>
        </p:txBody>
      </p:sp>
      <p:sp>
        <p:nvSpPr>
          <p:cNvPr id="47" name="Rectangle 46"/>
          <p:cNvSpPr/>
          <p:nvPr/>
        </p:nvSpPr>
        <p:spPr>
          <a:xfrm>
            <a:off x="4490294" y="3512144"/>
            <a:ext cx="1298392"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55" name="Straight Arrow Connector 4"/>
          <p:cNvCxnSpPr>
            <a:stCxn id="45" idx="3"/>
            <a:endCxn id="46" idx="1"/>
          </p:cNvCxnSpPr>
          <p:nvPr/>
        </p:nvCxnSpPr>
        <p:spPr>
          <a:xfrm>
            <a:off x="2945886"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49273" y="2899128"/>
            <a:ext cx="808772" cy="3070013"/>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bg1"/>
                </a:solidFill>
              </a:rPr>
              <a:t>Client</a:t>
            </a:r>
          </a:p>
        </p:txBody>
      </p:sp>
      <p:sp>
        <p:nvSpPr>
          <p:cNvPr id="57" name="Rectangle 56"/>
          <p:cNvSpPr/>
          <p:nvPr/>
        </p:nvSpPr>
        <p:spPr>
          <a:xfrm>
            <a:off x="865466" y="3496577"/>
            <a:ext cx="353329" cy="205911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61" name="Straight Arrow Connector 4"/>
          <p:cNvCxnSpPr/>
          <p:nvPr/>
        </p:nvCxnSpPr>
        <p:spPr>
          <a:xfrm>
            <a:off x="1218795" y="4541699"/>
            <a:ext cx="134749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4"/>
          <p:cNvCxnSpPr/>
          <p:nvPr/>
        </p:nvCxnSpPr>
        <p:spPr>
          <a:xfrm>
            <a:off x="3907887" y="4541699"/>
            <a:ext cx="582407"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994496" y="2650367"/>
            <a:ext cx="1423359" cy="3479623"/>
            <a:chOff x="466391" y="3266927"/>
            <a:chExt cx="2237777" cy="3479623"/>
          </a:xfrm>
        </p:grpSpPr>
        <p:grpSp>
          <p:nvGrpSpPr>
            <p:cNvPr id="67" name="Group 66"/>
            <p:cNvGrpSpPr/>
            <p:nvPr/>
          </p:nvGrpSpPr>
          <p:grpSpPr>
            <a:xfrm>
              <a:off x="466391" y="3266927"/>
              <a:ext cx="2237777" cy="3479623"/>
              <a:chOff x="1500235" y="2936161"/>
              <a:chExt cx="2237777" cy="3479623"/>
            </a:xfrm>
          </p:grpSpPr>
          <p:sp>
            <p:nvSpPr>
              <p:cNvPr id="83" name="Rectangle 82"/>
              <p:cNvSpPr/>
              <p:nvPr/>
            </p:nvSpPr>
            <p:spPr>
              <a:xfrm>
                <a:off x="1500235" y="2936161"/>
                <a:ext cx="2237777" cy="3479623"/>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84" name="Rectangle 83"/>
              <p:cNvSpPr/>
              <p:nvPr/>
            </p:nvSpPr>
            <p:spPr>
              <a:xfrm>
                <a:off x="1722026" y="3358022"/>
                <a:ext cx="1844292"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grpSp>
        <p:sp>
          <p:nvSpPr>
            <p:cNvPr id="68" name="Rectangle 67"/>
            <p:cNvSpPr/>
            <p:nvPr/>
          </p:nvSpPr>
          <p:spPr>
            <a:xfrm>
              <a:off x="814261" y="4047964"/>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69" name="Rectangle 68"/>
            <p:cNvSpPr/>
            <p:nvPr/>
          </p:nvSpPr>
          <p:spPr>
            <a:xfrm>
              <a:off x="814261" y="4383612"/>
              <a:ext cx="1592134"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grpSp>
      <p:sp>
        <p:nvSpPr>
          <p:cNvPr id="85" name="Rectangle 84"/>
          <p:cNvSpPr/>
          <p:nvPr/>
        </p:nvSpPr>
        <p:spPr>
          <a:xfrm>
            <a:off x="7215762" y="410288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86" name="Rectangle 85"/>
          <p:cNvSpPr/>
          <p:nvPr/>
        </p:nvSpPr>
        <p:spPr>
          <a:xfrm>
            <a:off x="7135567" y="4601109"/>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87" name="Rectangle 86"/>
          <p:cNvSpPr/>
          <p:nvPr/>
        </p:nvSpPr>
        <p:spPr>
          <a:xfrm>
            <a:off x="7215762" y="498873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4</a:t>
            </a:r>
            <a:endParaRPr lang="en-US" sz="1400" b="1" dirty="0">
              <a:solidFill>
                <a:schemeClr val="bg1"/>
              </a:solidFill>
            </a:endParaRPr>
          </a:p>
        </p:txBody>
      </p:sp>
      <p:sp>
        <p:nvSpPr>
          <p:cNvPr id="88" name="Rectangle 87"/>
          <p:cNvSpPr/>
          <p:nvPr/>
        </p:nvSpPr>
        <p:spPr>
          <a:xfrm>
            <a:off x="7215762" y="5324380"/>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5</a:t>
            </a:r>
            <a:endParaRPr lang="en-US" sz="1400" b="1" dirty="0">
              <a:solidFill>
                <a:schemeClr val="bg1"/>
              </a:solidFill>
            </a:endParaRPr>
          </a:p>
        </p:txBody>
      </p:sp>
      <p:sp>
        <p:nvSpPr>
          <p:cNvPr id="89" name="Rectangle 88"/>
          <p:cNvSpPr/>
          <p:nvPr/>
        </p:nvSpPr>
        <p:spPr>
          <a:xfrm>
            <a:off x="7215760" y="5660028"/>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6</a:t>
            </a:r>
            <a:endParaRPr lang="en-US" sz="1400" b="1" dirty="0">
              <a:solidFill>
                <a:schemeClr val="bg1"/>
              </a:solidFill>
            </a:endParaRPr>
          </a:p>
        </p:txBody>
      </p:sp>
      <p:cxnSp>
        <p:nvCxnSpPr>
          <p:cNvPr id="60" name="Straight Arrow Connector 4"/>
          <p:cNvCxnSpPr>
            <a:endCxn id="68" idx="1"/>
          </p:cNvCxnSpPr>
          <p:nvPr/>
        </p:nvCxnSpPr>
        <p:spPr>
          <a:xfrm flipV="1">
            <a:off x="5605439" y="3585961"/>
            <a:ext cx="1610323" cy="155732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endCxn id="87" idx="1"/>
          </p:cNvCxnSpPr>
          <p:nvPr/>
        </p:nvCxnSpPr>
        <p:spPr>
          <a:xfrm>
            <a:off x="5584571" y="4784060"/>
            <a:ext cx="1631191" cy="35922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endCxn id="85" idx="1"/>
          </p:cNvCxnSpPr>
          <p:nvPr/>
        </p:nvCxnSpPr>
        <p:spPr>
          <a:xfrm flipV="1">
            <a:off x="5574137" y="4257441"/>
            <a:ext cx="1641625" cy="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4"/>
          <p:cNvCxnSpPr>
            <a:endCxn id="69" idx="1"/>
          </p:cNvCxnSpPr>
          <p:nvPr/>
        </p:nvCxnSpPr>
        <p:spPr>
          <a:xfrm flipV="1">
            <a:off x="5572912" y="3921609"/>
            <a:ext cx="1642850" cy="13814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609986" y="4597968"/>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3" name="Rectangle 62"/>
          <p:cNvSpPr/>
          <p:nvPr/>
        </p:nvSpPr>
        <p:spPr>
          <a:xfrm>
            <a:off x="4605210" y="4248719"/>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64" name="Rectangle 63"/>
          <p:cNvSpPr/>
          <p:nvPr/>
        </p:nvSpPr>
        <p:spPr>
          <a:xfrm>
            <a:off x="4605210" y="3900705"/>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90" name="Rectangle 89"/>
          <p:cNvSpPr/>
          <p:nvPr/>
        </p:nvSpPr>
        <p:spPr>
          <a:xfrm>
            <a:off x="4608098" y="4950211"/>
            <a:ext cx="1086119" cy="309113"/>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417313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Tree>
    <p:extLst>
      <p:ext uri="{BB962C8B-B14F-4D97-AF65-F5344CB8AC3E}">
        <p14:creationId xmlns:p14="http://schemas.microsoft.com/office/powerpoint/2010/main" val="304323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llite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When the end-user accesses a file, llite is responsible for retrieving the objects of the file and reconstructing the file on the local machine of the client </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383198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89" y="1456594"/>
            <a:ext cx="8919061"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372558" y="2214873"/>
            <a:ext cx="5531137"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Obtain the file metadata</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llite component of the client fetches the metadata for the file in order to find the objects of the file and reconstruct the complete file from these constituent parts</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7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04800" y="2054335"/>
            <a:ext cx="4974900" cy="1739518"/>
            <a:chOff x="2139822" y="1775139"/>
            <a:chExt cx="3683007" cy="1739518"/>
          </a:xfrm>
        </p:grpSpPr>
        <p:sp>
          <p:nvSpPr>
            <p:cNvPr id="50" name="TextBox 49"/>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Obtain the objects</a:t>
              </a:r>
              <a:endParaRPr lang="en-US" sz="2800" dirty="0">
                <a:solidFill>
                  <a:srgbClr val="0066A0"/>
                </a:solidFill>
                <a:latin typeface="Roboto Condensed" pitchFamily="2" charset="0"/>
                <a:ea typeface="Roboto Condensed" pitchFamily="2" charset="0"/>
              </a:endParaRPr>
            </a:p>
          </p:txBody>
        </p:sp>
        <p:sp>
          <p:nvSpPr>
            <p:cNvPr id="51" name="TextBox 50"/>
            <p:cNvSpPr txBox="1"/>
            <p:nvPr/>
          </p:nvSpPr>
          <p:spPr>
            <a:xfrm>
              <a:off x="2139822" y="2314328"/>
              <a:ext cx="3683007" cy="1200329"/>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Using the metadata, the llite component then fetches the objects directly from the OSSs and OSTs that manage and store the objects, respectively</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4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Background Information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72" name="Group 71"/>
          <p:cNvGrpSpPr/>
          <p:nvPr/>
        </p:nvGrpSpPr>
        <p:grpSpPr>
          <a:xfrm>
            <a:off x="2083246" y="1772372"/>
            <a:ext cx="2781963" cy="1625624"/>
            <a:chOff x="1475117" y="903617"/>
            <a:chExt cx="3870385" cy="2201892"/>
          </a:xfrm>
          <a:solidFill>
            <a:srgbClr val="BEDAE4"/>
          </a:solidFill>
        </p:grpSpPr>
        <p:sp>
          <p:nvSpPr>
            <p:cNvPr id="73" name="Oval 72"/>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4" name="Group 73"/>
            <p:cNvGrpSpPr/>
            <p:nvPr/>
          </p:nvGrpSpPr>
          <p:grpSpPr>
            <a:xfrm>
              <a:off x="1475117" y="1400535"/>
              <a:ext cx="3870385" cy="1704974"/>
              <a:chOff x="1475117" y="1400535"/>
              <a:chExt cx="3870385" cy="1704974"/>
            </a:xfrm>
            <a:grpFill/>
          </p:grpSpPr>
          <p:sp>
            <p:nvSpPr>
              <p:cNvPr id="75" name="Rounded Rectangle 74"/>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97" name="Rectangle 96"/>
          <p:cNvSpPr/>
          <p:nvPr/>
        </p:nvSpPr>
        <p:spPr>
          <a:xfrm>
            <a:off x="3407462" y="3903738"/>
            <a:ext cx="1627011" cy="220519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102" name="Rectangle 101"/>
          <p:cNvSpPr/>
          <p:nvPr/>
        </p:nvSpPr>
        <p:spPr>
          <a:xfrm>
            <a:off x="1303862" y="3921675"/>
            <a:ext cx="1603349" cy="218725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smtClean="0">
                <a:solidFill>
                  <a:schemeClr val="bg1"/>
                </a:solidFill>
              </a:rPr>
              <a:t>MDT</a:t>
            </a:r>
            <a:endParaRPr lang="en-US" sz="1600" b="1" dirty="0">
              <a:solidFill>
                <a:schemeClr val="bg1"/>
              </a:solidFill>
            </a:endParaRPr>
          </a:p>
        </p:txBody>
      </p:sp>
      <p:sp>
        <p:nvSpPr>
          <p:cNvPr id="112" name="Rectangle 111"/>
          <p:cNvSpPr/>
          <p:nvPr/>
        </p:nvSpPr>
        <p:spPr>
          <a:xfrm rot="5400000">
            <a:off x="4083156" y="3786054"/>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sp>
        <p:nvSpPr>
          <p:cNvPr id="113" name="Rectangle 112"/>
          <p:cNvSpPr/>
          <p:nvPr/>
        </p:nvSpPr>
        <p:spPr>
          <a:xfrm>
            <a:off x="3571363" y="5187462"/>
            <a:ext cx="1308767" cy="72457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sp>
        <p:nvSpPr>
          <p:cNvPr id="114" name="Rectangle 113"/>
          <p:cNvSpPr/>
          <p:nvPr/>
        </p:nvSpPr>
        <p:spPr>
          <a:xfrm>
            <a:off x="3673175" y="5517484"/>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Layout EAs</a:t>
            </a:r>
            <a:endParaRPr lang="en-US" sz="1400" b="1" dirty="0">
              <a:solidFill>
                <a:schemeClr val="bg1"/>
              </a:solidFill>
            </a:endParaRPr>
          </a:p>
        </p:txBody>
      </p:sp>
      <p:cxnSp>
        <p:nvCxnSpPr>
          <p:cNvPr id="118" name="Straight Arrow Connector 4"/>
          <p:cNvCxnSpPr>
            <a:stCxn id="112" idx="3"/>
            <a:endCxn id="113" idx="0"/>
          </p:cNvCxnSpPr>
          <p:nvPr/>
        </p:nvCxnSpPr>
        <p:spPr>
          <a:xfrm>
            <a:off x="4225746" y="4583028"/>
            <a:ext cx="1" cy="604434"/>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1457552" y="4285816"/>
            <a:ext cx="1308103" cy="168638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Layout EA</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120" name="Rectangle 119"/>
              <p:cNvSpPr/>
              <p:nvPr/>
            </p:nvSpPr>
            <p:spPr>
              <a:xfrm>
                <a:off x="1558788" y="4607195"/>
                <a:ext cx="1111778" cy="578444"/>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O1 </a:t>
                </a:r>
                <a14:m>
                  <m:oMath xmlns:m="http://schemas.openxmlformats.org/officeDocument/2006/math">
                    <m:r>
                      <a:rPr lang="en-US" sz="1400" b="1" i="1" smtClean="0">
                        <a:solidFill>
                          <a:schemeClr val="bg1"/>
                        </a:solidFill>
                        <a:latin typeface="Cambria Math" panose="02040503050406030204" pitchFamily="18" charset="0"/>
                      </a:rPr>
                      <m:t>→</m:t>
                    </m:r>
                  </m:oMath>
                </a14:m>
                <a:r>
                  <a:rPr lang="en-US" sz="1400" b="1" dirty="0" smtClean="0">
                    <a:solidFill>
                      <a:schemeClr val="bg1"/>
                    </a:solidFill>
                  </a:rPr>
                  <a:t> OST 1</a:t>
                </a:r>
              </a:p>
              <a:p>
                <a:pPr algn="ctr"/>
                <a:r>
                  <a:rPr lang="en-US" sz="1400" b="1" dirty="0" smtClean="0">
                    <a:solidFill>
                      <a:schemeClr val="bg1"/>
                    </a:solidFill>
                  </a:rPr>
                  <a:t>O2 </a:t>
                </a:r>
                <a14:m>
                  <m:oMath xmlns:m="http://schemas.openxmlformats.org/officeDocument/2006/math">
                    <m:r>
                      <a:rPr lang="en-US" sz="1400" b="1" i="1">
                        <a:solidFill>
                          <a:schemeClr val="bg1"/>
                        </a:solidFill>
                        <a:latin typeface="Cambria Math" panose="02040503050406030204" pitchFamily="18" charset="0"/>
                      </a:rPr>
                      <m:t>→</m:t>
                    </m:r>
                  </m:oMath>
                </a14:m>
                <a:r>
                  <a:rPr lang="en-US" sz="1400" b="1" dirty="0">
                    <a:solidFill>
                      <a:schemeClr val="bg1"/>
                    </a:solidFill>
                  </a:rPr>
                  <a:t> OST </a:t>
                </a:r>
                <a:r>
                  <a:rPr lang="en-US" sz="1400" b="1" dirty="0" smtClean="0">
                    <a:solidFill>
                      <a:schemeClr val="bg1"/>
                    </a:solidFill>
                  </a:rPr>
                  <a:t>2</a:t>
                </a:r>
                <a:endParaRPr lang="en-US" sz="1400" b="1" dirty="0">
                  <a:solidFill>
                    <a:schemeClr val="bg1"/>
                  </a:solidFill>
                </a:endParaRPr>
              </a:p>
            </p:txBody>
          </p:sp>
        </mc:Choice>
        <mc:Fallback xmlns="">
          <p:sp>
            <p:nvSpPr>
              <p:cNvPr id="120" name="Rectangle 119"/>
              <p:cNvSpPr>
                <a:spLocks noRot="1" noChangeAspect="1" noMove="1" noResize="1" noEditPoints="1" noAdjustHandles="1" noChangeArrowheads="1" noChangeShapeType="1" noTextEdit="1"/>
              </p:cNvSpPr>
              <p:nvPr/>
            </p:nvSpPr>
            <p:spPr>
              <a:xfrm>
                <a:off x="1558788" y="4607195"/>
                <a:ext cx="1111778" cy="578444"/>
              </a:xfrm>
              <a:prstGeom prst="rect">
                <a:avLst/>
              </a:prstGeom>
              <a:blipFill rotWithShape="0">
                <a:blip r:embed="rId2"/>
                <a:stretch>
                  <a:fillRect b="-5263"/>
                </a:stretch>
              </a:blipFill>
              <a:ln w="9525">
                <a:noFill/>
              </a:ln>
            </p:spPr>
            <p:txBody>
              <a:bodyPr/>
              <a:lstStyle/>
              <a:p>
                <a:r>
                  <a:rPr lang="en-US">
                    <a:noFill/>
                  </a:rPr>
                  <a:t> </a:t>
                </a:r>
              </a:p>
            </p:txBody>
          </p:sp>
        </mc:Fallback>
      </mc:AlternateContent>
      <p:sp>
        <p:nvSpPr>
          <p:cNvPr id="121" name="Rectangle 120"/>
          <p:cNvSpPr/>
          <p:nvPr/>
        </p:nvSpPr>
        <p:spPr>
          <a:xfrm>
            <a:off x="1558426" y="5220800"/>
            <a:ext cx="1112139"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size</a:t>
            </a:r>
            <a:endParaRPr lang="en-US" sz="1400" b="1" dirty="0">
              <a:solidFill>
                <a:schemeClr val="bg1"/>
              </a:solidFill>
            </a:endParaRPr>
          </a:p>
        </p:txBody>
      </p:sp>
      <p:sp>
        <p:nvSpPr>
          <p:cNvPr id="122" name="Rectangle 121"/>
          <p:cNvSpPr/>
          <p:nvPr/>
        </p:nvSpPr>
        <p:spPr>
          <a:xfrm>
            <a:off x="1561338" y="5567430"/>
            <a:ext cx="1109227"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count</a:t>
            </a:r>
            <a:endParaRPr lang="en-US" sz="1400" b="1" dirty="0">
              <a:solidFill>
                <a:schemeClr val="bg1"/>
              </a:solidFill>
            </a:endParaRPr>
          </a:p>
        </p:txBody>
      </p:sp>
      <p:cxnSp>
        <p:nvCxnSpPr>
          <p:cNvPr id="123" name="Straight Arrow Connector 4"/>
          <p:cNvCxnSpPr>
            <a:stCxn id="114" idx="1"/>
            <a:endCxn id="102" idx="3"/>
          </p:cNvCxnSpPr>
          <p:nvPr/>
        </p:nvCxnSpPr>
        <p:spPr>
          <a:xfrm rot="10800000">
            <a:off x="2907211" y="5015304"/>
            <a:ext cx="765964" cy="639387"/>
          </a:xfrm>
          <a:prstGeom prst="bentConnector3">
            <a:avLst>
              <a:gd name="adj1" fmla="val 50000"/>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4"/>
          <p:cNvCxnSpPr>
            <a:stCxn id="110" idx="3"/>
            <a:endCxn id="112" idx="1"/>
          </p:cNvCxnSpPr>
          <p:nvPr/>
        </p:nvCxnSpPr>
        <p:spPr>
          <a:xfrm>
            <a:off x="1502195" y="2615488"/>
            <a:ext cx="2723551" cy="1682359"/>
          </a:xfrm>
          <a:prstGeom prst="bentConnector2">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7460327" y="2074567"/>
            <a:ext cx="1423359" cy="2508461"/>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OST</a:t>
            </a:r>
            <a:endParaRPr lang="en-US" sz="1600" b="1" dirty="0">
              <a:solidFill>
                <a:schemeClr val="bg1"/>
              </a:solidFill>
            </a:endParaRPr>
          </a:p>
        </p:txBody>
      </p:sp>
      <p:sp>
        <p:nvSpPr>
          <p:cNvPr id="138" name="Rectangle 137"/>
          <p:cNvSpPr/>
          <p:nvPr/>
        </p:nvSpPr>
        <p:spPr>
          <a:xfrm>
            <a:off x="7601399" y="2668948"/>
            <a:ext cx="1173079" cy="142614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Block Group</a:t>
            </a:r>
            <a:endParaRPr lang="en-US" sz="1400" b="1" dirty="0">
              <a:solidFill>
                <a:schemeClr val="tx1">
                  <a:lumMod val="65000"/>
                  <a:lumOff val="35000"/>
                </a:schemeClr>
              </a:solidFill>
            </a:endParaRPr>
          </a:p>
        </p:txBody>
      </p:sp>
      <p:sp>
        <p:nvSpPr>
          <p:cNvPr id="135" name="Rectangle 134"/>
          <p:cNvSpPr/>
          <p:nvPr/>
        </p:nvSpPr>
        <p:spPr>
          <a:xfrm>
            <a:off x="7681593" y="302812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1</a:t>
            </a:r>
            <a:endParaRPr lang="en-US" sz="1400" b="1" dirty="0">
              <a:solidFill>
                <a:schemeClr val="bg1"/>
              </a:solidFill>
            </a:endParaRPr>
          </a:p>
        </p:txBody>
      </p:sp>
      <p:sp>
        <p:nvSpPr>
          <p:cNvPr id="136" name="Rectangle 135"/>
          <p:cNvSpPr/>
          <p:nvPr/>
        </p:nvSpPr>
        <p:spPr>
          <a:xfrm>
            <a:off x="7681593" y="3363772"/>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2</a:t>
            </a:r>
            <a:endParaRPr lang="en-US" sz="1400" b="1" dirty="0">
              <a:solidFill>
                <a:schemeClr val="bg1"/>
              </a:solidFill>
            </a:endParaRPr>
          </a:p>
        </p:txBody>
      </p:sp>
      <p:sp>
        <p:nvSpPr>
          <p:cNvPr id="139" name="Rectangle 138"/>
          <p:cNvSpPr/>
          <p:nvPr/>
        </p:nvSpPr>
        <p:spPr>
          <a:xfrm>
            <a:off x="7681593" y="3699604"/>
            <a:ext cx="1012692"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Block 3</a:t>
            </a:r>
            <a:endParaRPr lang="en-US" sz="1400" b="1" dirty="0">
              <a:solidFill>
                <a:schemeClr val="bg1"/>
              </a:solidFill>
            </a:endParaRPr>
          </a:p>
        </p:txBody>
      </p:sp>
      <p:sp>
        <p:nvSpPr>
          <p:cNvPr id="144" name="Rectangle 143"/>
          <p:cNvSpPr/>
          <p:nvPr/>
        </p:nvSpPr>
        <p:spPr>
          <a:xfrm>
            <a:off x="5520303" y="2057315"/>
            <a:ext cx="1784313" cy="252571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145" name="Rectangle 144"/>
          <p:cNvSpPr/>
          <p:nvPr/>
        </p:nvSpPr>
        <p:spPr>
          <a:xfrm rot="5400000">
            <a:off x="6267039" y="1956883"/>
            <a:ext cx="285181" cy="130876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Local FS</a:t>
            </a:r>
            <a:endParaRPr lang="en-US" sz="1400" b="1" dirty="0">
              <a:solidFill>
                <a:schemeClr val="tx1">
                  <a:lumMod val="65000"/>
                  <a:lumOff val="35000"/>
                </a:schemeClr>
              </a:solidFill>
            </a:endParaRPr>
          </a:p>
        </p:txBody>
      </p:sp>
      <p:cxnSp>
        <p:nvCxnSpPr>
          <p:cNvPr id="154" name="Straight Arrow Connector 4"/>
          <p:cNvCxnSpPr>
            <a:stCxn id="145" idx="3"/>
            <a:endCxn id="146" idx="0"/>
          </p:cNvCxnSpPr>
          <p:nvPr/>
        </p:nvCxnSpPr>
        <p:spPr>
          <a:xfrm>
            <a:off x="6409629" y="2753857"/>
            <a:ext cx="1" cy="394109"/>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4"/>
          <p:cNvCxnSpPr>
            <a:stCxn id="110" idx="3"/>
            <a:endCxn id="145" idx="2"/>
          </p:cNvCxnSpPr>
          <p:nvPr/>
        </p:nvCxnSpPr>
        <p:spPr>
          <a:xfrm flipV="1">
            <a:off x="1502195" y="2611267"/>
            <a:ext cx="4253051" cy="4221"/>
          </a:xfrm>
          <a:prstGeom prst="bentConnector3">
            <a:avLst>
              <a:gd name="adj1" fmla="val 50000"/>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a:xfrm>
            <a:off x="5635200" y="3027550"/>
            <a:ext cx="1567848" cy="1420604"/>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smtClean="0">
                <a:solidFill>
                  <a:schemeClr val="bg1"/>
                </a:solidFill>
              </a:rPr>
              <a:t>Logical Object</a:t>
            </a:r>
            <a:endParaRPr lang="en-US" sz="1600" b="1" dirty="0">
              <a:solidFill>
                <a:schemeClr val="bg1"/>
              </a:solidFill>
            </a:endParaRPr>
          </a:p>
        </p:txBody>
      </p:sp>
      <p:sp>
        <p:nvSpPr>
          <p:cNvPr id="146" name="Rectangle 145"/>
          <p:cNvSpPr/>
          <p:nvPr/>
        </p:nvSpPr>
        <p:spPr>
          <a:xfrm>
            <a:off x="5755246" y="3147966"/>
            <a:ext cx="1308767" cy="934899"/>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inode</a:t>
            </a:r>
            <a:endParaRPr lang="en-US" sz="1400" b="1" dirty="0">
              <a:solidFill>
                <a:schemeClr val="tx1">
                  <a:lumMod val="65000"/>
                  <a:lumOff val="35000"/>
                </a:schemeClr>
              </a:solidFill>
            </a:endParaRPr>
          </a:p>
        </p:txBody>
      </p:sp>
      <p:cxnSp>
        <p:nvCxnSpPr>
          <p:cNvPr id="157" name="Straight Arrow Connector 4"/>
          <p:cNvCxnSpPr>
            <a:endCxn id="139" idx="1"/>
          </p:cNvCxnSpPr>
          <p:nvPr/>
        </p:nvCxnSpPr>
        <p:spPr>
          <a:xfrm>
            <a:off x="6898458" y="3552907"/>
            <a:ext cx="783135" cy="3012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4"/>
          <p:cNvCxnSpPr>
            <a:endCxn id="135" idx="1"/>
          </p:cNvCxnSpPr>
          <p:nvPr/>
        </p:nvCxnSpPr>
        <p:spPr>
          <a:xfrm flipV="1">
            <a:off x="6898458" y="3182681"/>
            <a:ext cx="783135" cy="72105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5857058" y="3722817"/>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153" name="Rectangle 152"/>
          <p:cNvSpPr/>
          <p:nvPr/>
        </p:nvSpPr>
        <p:spPr>
          <a:xfrm>
            <a:off x="5853396" y="3423766"/>
            <a:ext cx="1106810" cy="274412"/>
          </a:xfrm>
          <a:prstGeom prst="rect">
            <a:avLst/>
          </a:prstGeom>
          <a:solidFill>
            <a:srgbClr val="40404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Direct Block</a:t>
            </a:r>
            <a:endParaRPr lang="en-US" sz="1400" b="1" dirty="0">
              <a:solidFill>
                <a:schemeClr val="bg1"/>
              </a:solidFill>
            </a:endParaRPr>
          </a:p>
        </p:txBody>
      </p:sp>
      <p:sp>
        <p:nvSpPr>
          <p:cNvPr id="2" name="Rectangle 1"/>
          <p:cNvSpPr/>
          <p:nvPr/>
        </p:nvSpPr>
        <p:spPr>
          <a:xfrm>
            <a:off x="78290" y="1456594"/>
            <a:ext cx="8989510" cy="472441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002026" y="1620756"/>
            <a:ext cx="735796" cy="176296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bg1"/>
                </a:solidFill>
              </a:rPr>
              <a:t>Client</a:t>
            </a:r>
          </a:p>
        </p:txBody>
      </p:sp>
      <p:sp>
        <p:nvSpPr>
          <p:cNvPr id="110" name="Rectangle 109"/>
          <p:cNvSpPr/>
          <p:nvPr/>
        </p:nvSpPr>
        <p:spPr>
          <a:xfrm>
            <a:off x="1235519" y="1982929"/>
            <a:ext cx="266676" cy="126511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solidFill>
                  <a:schemeClr val="tx1">
                    <a:lumMod val="65000"/>
                    <a:lumOff val="35000"/>
                  </a:schemeClr>
                </a:solidFill>
              </a:rPr>
              <a:t>llite</a:t>
            </a:r>
            <a:endParaRPr lang="en-US" sz="1400" b="1" dirty="0">
              <a:solidFill>
                <a:schemeClr val="tx1">
                  <a:lumMod val="65000"/>
                  <a:lumOff val="35000"/>
                </a:schemeClr>
              </a:solidFill>
            </a:endParaRPr>
          </a:p>
        </p:txBody>
      </p:sp>
      <p:grpSp>
        <p:nvGrpSpPr>
          <p:cNvPr id="49" name="Group 48"/>
          <p:cNvGrpSpPr/>
          <p:nvPr/>
        </p:nvGrpSpPr>
        <p:grpSpPr>
          <a:xfrm>
            <a:off x="2036792" y="1585550"/>
            <a:ext cx="6063412" cy="1462519"/>
            <a:chOff x="2139822" y="1775139"/>
            <a:chExt cx="3683007" cy="1462519"/>
          </a:xfrm>
        </p:grpSpPr>
        <p:sp>
          <p:nvSpPr>
            <p:cNvPr id="50" name="TextBox 49"/>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Reconstruct the file</a:t>
              </a:r>
              <a:endParaRPr lang="en-US" sz="2800" dirty="0">
                <a:solidFill>
                  <a:srgbClr val="548235"/>
                </a:solidFill>
                <a:latin typeface="Roboto Condensed" pitchFamily="2" charset="0"/>
                <a:ea typeface="Roboto Condensed" pitchFamily="2" charset="0"/>
              </a:endParaRPr>
            </a:p>
          </p:txBody>
        </p:sp>
        <p:sp>
          <p:nvSpPr>
            <p:cNvPr id="51" name="TextBox 50"/>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Using the fetches objects and the file metadata, the llite component reconstructs the file and presents the complete file on the local machine to the end-user</a:t>
              </a:r>
              <a:endParaRPr lang="en-US" dirty="0">
                <a:solidFill>
                  <a:srgbClr val="6F6F6F"/>
                </a:solidFill>
                <a:latin typeface="Roboto Condensed" pitchFamily="2" charset="0"/>
                <a:ea typeface="Roboto Condensed" pitchFamily="2" charset="0"/>
              </a:endParaRPr>
            </a:p>
          </p:txBody>
        </p:sp>
        <p:cxnSp>
          <p:nvCxnSpPr>
            <p:cNvPr id="52" name="Straight Connector 5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11" name="Straight Arrow Connector 4"/>
          <p:cNvCxnSpPr>
            <a:stCxn id="109" idx="3"/>
            <a:endCxn id="110" idx="1"/>
          </p:cNvCxnSpPr>
          <p:nvPr/>
        </p:nvCxnSpPr>
        <p:spPr>
          <a:xfrm>
            <a:off x="716487" y="2615488"/>
            <a:ext cx="519032" cy="0"/>
          </a:xfrm>
          <a:prstGeom prst="straightConnector1">
            <a:avLst/>
          </a:prstGeom>
          <a:ln w="76200">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82501" y="1982929"/>
            <a:ext cx="433986" cy="1265117"/>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End-User</a:t>
            </a:r>
            <a:endParaRPr lang="en-US" sz="1400" b="1" dirty="0"/>
          </a:p>
        </p:txBody>
      </p:sp>
    </p:spTree>
    <p:extLst>
      <p:ext uri="{BB962C8B-B14F-4D97-AF65-F5344CB8AC3E}">
        <p14:creationId xmlns:p14="http://schemas.microsoft.com/office/powerpoint/2010/main" val="12332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Lustre file system is an object-based distributed file system capable of petabytes per second of aggregate bandwidth and petabytes of file storage</a:t>
            </a:r>
          </a:p>
        </p:txBody>
      </p:sp>
      <p:sp>
        <p:nvSpPr>
          <p:cNvPr id="52" name="TextBox 51"/>
          <p:cNvSpPr txBox="1"/>
          <p:nvPr/>
        </p:nvSpPr>
        <p:spPr>
          <a:xfrm>
            <a:off x="304800" y="3010887"/>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Why is Lustre important?</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800" y="3472552"/>
            <a:ext cx="8226724"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As cloud computing and distributed systems grow in popularity, a file system is needed that can support the massive storage and network bandwidth of these systems</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6" name="TextBox 15"/>
          <p:cNvSpPr txBox="1"/>
          <p:nvPr/>
        </p:nvSpPr>
        <p:spPr>
          <a:xfrm>
            <a:off x="304800" y="4352012"/>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long has Lustre been around?</a:t>
            </a:r>
            <a:endParaRPr lang="en-US" sz="2400" dirty="0">
              <a:solidFill>
                <a:srgbClr val="3A3A3A"/>
              </a:solidFill>
              <a:latin typeface="Roboto Condensed" pitchFamily="2" charset="0"/>
              <a:ea typeface="Roboto Condensed" pitchFamily="2" charset="0"/>
            </a:endParaRPr>
          </a:p>
        </p:txBody>
      </p:sp>
      <p:sp>
        <p:nvSpPr>
          <p:cNvPr id="17" name="TextBox 16"/>
          <p:cNvSpPr txBox="1"/>
          <p:nvPr/>
        </p:nvSpPr>
        <p:spPr>
          <a:xfrm>
            <a:off x="304800" y="4813677"/>
            <a:ext cx="8226724" cy="150810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Originally created in 1999 by Peter Braam at Carnegie Mellon University</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Purchased by Sun Microsystems in 2007 and later by Oracle in 2010</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Now supported by OpenSFS, Intel, and Seagate</a:t>
            </a:r>
          </a:p>
          <a:p>
            <a:pPr marL="285750" indent="-285750">
              <a:spcAft>
                <a:spcPts val="800"/>
              </a:spcAft>
              <a:buFont typeface="Arial" panose="020B0604020202020204" pitchFamily="34" charset="0"/>
              <a:buChar char="•"/>
            </a:pPr>
            <a:endParaRPr lang="en-US" dirty="0" smtClean="0">
              <a:solidFill>
                <a:schemeClr val="tx1">
                  <a:lumMod val="50000"/>
                  <a:lumOff val="50000"/>
                </a:schemeClr>
              </a:solidFill>
              <a:latin typeface="Roboto Condensed" pitchFamily="2" charset="0"/>
              <a:ea typeface="Roboto Condensed" pitchFamily="2" charset="0"/>
            </a:endParaRPr>
          </a:p>
        </p:txBody>
      </p:sp>
    </p:spTree>
    <p:extLst>
      <p:ext uri="{BB962C8B-B14F-4D97-AF65-F5344CB8AC3E}">
        <p14:creationId xmlns:p14="http://schemas.microsoft.com/office/powerpoint/2010/main" val="1054332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259238"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problem that is being solved?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254428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great deal of research has been completed on distributed file systems, there is a lack of research into forensics and file recovery on these distributed systems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challenge is important for various customers: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Intelligence agencies</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Enterprise or company</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Law enforcement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Individuals</a:t>
            </a:r>
          </a:p>
        </p:txBody>
      </p:sp>
    </p:spTree>
    <p:extLst>
      <p:ext uri="{BB962C8B-B14F-4D97-AF65-F5344CB8AC3E}">
        <p14:creationId xmlns:p14="http://schemas.microsoft.com/office/powerpoint/2010/main" val="157642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flipV="1">
            <a:off x="5590488" y="5021679"/>
            <a:ext cx="1020709" cy="17296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happens when a file is deleted in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130292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When a like is deleted, or </a:t>
            </a:r>
            <a:r>
              <a:rPr lang="en-US" i="1" dirty="0" smtClean="0">
                <a:solidFill>
                  <a:schemeClr val="tx1">
                    <a:lumMod val="50000"/>
                    <a:lumOff val="50000"/>
                  </a:schemeClr>
                </a:solidFill>
                <a:latin typeface="Roboto Condensed" pitchFamily="2" charset="0"/>
                <a:ea typeface="Roboto Condensed" pitchFamily="2" charset="0"/>
              </a:rPr>
              <a:t>unlinked</a:t>
            </a:r>
            <a:r>
              <a:rPr lang="en-US" dirty="0" smtClean="0">
                <a:solidFill>
                  <a:schemeClr val="tx1">
                    <a:lumMod val="50000"/>
                    <a:lumOff val="50000"/>
                  </a:schemeClr>
                </a:solidFill>
                <a:latin typeface="Roboto Condensed" pitchFamily="2" charset="0"/>
                <a:ea typeface="Roboto Condensed" pitchFamily="2" charset="0"/>
              </a:rPr>
              <a:t>, the inode containing the metadata is removed from the MDT and the objects associated with the file are removed from the OSTs</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Once the process of removing the metadata and objects is complete, the file is considered unlinked from the Lustre file system</a:t>
            </a:r>
          </a:p>
        </p:txBody>
      </p:sp>
      <p:cxnSp>
        <p:nvCxnSpPr>
          <p:cNvPr id="13" name="Straight Connector 12"/>
          <p:cNvCxnSpPr/>
          <p:nvPr/>
        </p:nvCxnSpPr>
        <p:spPr>
          <a:xfrm>
            <a:off x="1634777" y="4865956"/>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5" idx="3"/>
            <a:endCxn id="55" idx="1"/>
          </p:cNvCxnSpPr>
          <p:nvPr/>
        </p:nvCxnSpPr>
        <p:spPr>
          <a:xfrm>
            <a:off x="7246858" y="4248509"/>
            <a:ext cx="589135" cy="19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477774" y="4240344"/>
            <a:ext cx="1133423" cy="65106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631295" y="3796908"/>
            <a:ext cx="3206146" cy="1949829"/>
            <a:chOff x="1475117" y="903617"/>
            <a:chExt cx="3870385" cy="2201892"/>
          </a:xfrm>
          <a:solidFill>
            <a:srgbClr val="BEDAE4"/>
          </a:solidFill>
        </p:grpSpPr>
        <p:sp>
          <p:nvSpPr>
            <p:cNvPr id="26" name="Oval 25"/>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p:cNvGrpSpPr/>
            <p:nvPr/>
          </p:nvGrpSpPr>
          <p:grpSpPr>
            <a:xfrm>
              <a:off x="1475117" y="1400535"/>
              <a:ext cx="3870385" cy="1704974"/>
              <a:chOff x="1475117" y="1400535"/>
              <a:chExt cx="3870385" cy="1704974"/>
            </a:xfrm>
            <a:grpFill/>
          </p:grpSpPr>
          <p:sp>
            <p:nvSpPr>
              <p:cNvPr id="28" name="Rounded Rectangle 27"/>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0" name="TextBox 39"/>
          <p:cNvSpPr txBox="1"/>
          <p:nvPr/>
        </p:nvSpPr>
        <p:spPr>
          <a:xfrm>
            <a:off x="3235128" y="4660934"/>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42" name="Straight Connector 41"/>
          <p:cNvCxnSpPr>
            <a:stCxn id="46" idx="3"/>
            <a:endCxn id="53" idx="1"/>
          </p:cNvCxnSpPr>
          <p:nvPr/>
        </p:nvCxnSpPr>
        <p:spPr>
          <a:xfrm>
            <a:off x="7241539" y="5162500"/>
            <a:ext cx="59445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515484" y="400586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46" name="Rectangle 45"/>
          <p:cNvSpPr/>
          <p:nvPr/>
        </p:nvSpPr>
        <p:spPr>
          <a:xfrm>
            <a:off x="6510165" y="4919857"/>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49" name="Rectangle 48"/>
          <p:cNvSpPr/>
          <p:nvPr/>
        </p:nvSpPr>
        <p:spPr>
          <a:xfrm>
            <a:off x="722281" y="4640639"/>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7835993" y="49198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835993" y="400777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2" name="TextBox 61"/>
          <p:cNvSpPr txBox="1"/>
          <p:nvPr/>
        </p:nvSpPr>
        <p:spPr>
          <a:xfrm>
            <a:off x="7650764" y="5459427"/>
            <a:ext cx="1116415"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Metadata is </a:t>
            </a:r>
          </a:p>
          <a:p>
            <a:pPr algn="ctr"/>
            <a:r>
              <a:rPr lang="en-US" sz="1600" dirty="0" smtClean="0">
                <a:solidFill>
                  <a:srgbClr val="6F6F6F"/>
                </a:solidFill>
                <a:latin typeface="Roboto Condensed" pitchFamily="2" charset="0"/>
                <a:ea typeface="Roboto Condensed" pitchFamily="2" charset="0"/>
              </a:rPr>
              <a:t>removed</a:t>
            </a:r>
            <a:endParaRPr lang="en-US" sz="1600" dirty="0">
              <a:solidFill>
                <a:srgbClr val="6F6F6F"/>
              </a:solidFill>
              <a:latin typeface="Roboto Condensed" pitchFamily="2" charset="0"/>
              <a:ea typeface="Roboto Condensed" pitchFamily="2" charset="0"/>
            </a:endParaRPr>
          </a:p>
        </p:txBody>
      </p:sp>
      <p:sp>
        <p:nvSpPr>
          <p:cNvPr id="63" name="TextBox 62"/>
          <p:cNvSpPr txBox="1"/>
          <p:nvPr/>
        </p:nvSpPr>
        <p:spPr>
          <a:xfrm>
            <a:off x="7610121" y="3359176"/>
            <a:ext cx="1187393" cy="584775"/>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Objects are</a:t>
            </a:r>
          </a:p>
          <a:p>
            <a:pPr algn="ctr"/>
            <a:r>
              <a:rPr lang="en-US" sz="1600" dirty="0" smtClean="0">
                <a:solidFill>
                  <a:srgbClr val="6F6F6F"/>
                </a:solidFill>
                <a:latin typeface="Roboto Condensed" pitchFamily="2" charset="0"/>
                <a:ea typeface="Roboto Condensed" pitchFamily="2" charset="0"/>
              </a:rPr>
              <a:t> removed</a:t>
            </a:r>
            <a:endParaRPr lang="en-US" sz="1600" dirty="0">
              <a:solidFill>
                <a:srgbClr val="6F6F6F"/>
              </a:solidFill>
              <a:latin typeface="Roboto Condensed" pitchFamily="2" charset="0"/>
              <a:ea typeface="Roboto Condensed" pitchFamily="2" charset="0"/>
            </a:endParaRPr>
          </a:p>
        </p:txBody>
      </p:sp>
      <p:sp>
        <p:nvSpPr>
          <p:cNvPr id="64" name="TextBox 63"/>
          <p:cNvSpPr txBox="1"/>
          <p:nvPr/>
        </p:nvSpPr>
        <p:spPr>
          <a:xfrm>
            <a:off x="585591" y="4237985"/>
            <a:ext cx="1320509" cy="338554"/>
          </a:xfrm>
          <a:prstGeom prst="rect">
            <a:avLst/>
          </a:prstGeom>
          <a:noFill/>
        </p:spPr>
        <p:txBody>
          <a:bodyPr wrap="square" rtlCol="0">
            <a:spAutoFit/>
          </a:bodyPr>
          <a:lstStyle/>
          <a:p>
            <a:pPr algn="ctr"/>
            <a:r>
              <a:rPr lang="en-US" sz="1600" dirty="0" smtClean="0">
                <a:solidFill>
                  <a:srgbClr val="6F6F6F"/>
                </a:solidFill>
                <a:latin typeface="Roboto Condensed" pitchFamily="2" charset="0"/>
                <a:ea typeface="Roboto Condensed" pitchFamily="2" charset="0"/>
              </a:rPr>
              <a:t>File is deleted</a:t>
            </a:r>
            <a:endParaRPr lang="en-US" sz="1600" dirty="0">
              <a:solidFill>
                <a:srgbClr val="6F6F6F"/>
              </a:solidFill>
              <a:latin typeface="Roboto Condensed" pitchFamily="2" charset="0"/>
              <a:ea typeface="Roboto Condensed" pitchFamily="2" charset="0"/>
            </a:endParaRPr>
          </a:p>
        </p:txBody>
      </p:sp>
    </p:spTree>
    <p:extLst>
      <p:ext uri="{BB962C8B-B14F-4D97-AF65-F5344CB8AC3E}">
        <p14:creationId xmlns:p14="http://schemas.microsoft.com/office/powerpoint/2010/main" val="24247718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5072332" y="4270079"/>
            <a:ext cx="3355676" cy="14274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Objects</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0" name="Rectangle 19"/>
          <p:cNvSpPr/>
          <p:nvPr/>
        </p:nvSpPr>
        <p:spPr>
          <a:xfrm>
            <a:off x="6133381" y="1634786"/>
            <a:ext cx="1233578" cy="11170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tx1">
                    <a:lumMod val="65000"/>
                    <a:lumOff val="35000"/>
                  </a:schemeClr>
                </a:solidFill>
                <a:latin typeface="Roboto Condensed" panose="02000000000000000000" pitchFamily="2" charset="0"/>
                <a:ea typeface="Roboto Condensed" panose="02000000000000000000" pitchFamily="2" charset="0"/>
              </a:rPr>
              <a:t>Metadata</a:t>
            </a:r>
            <a:endParaRPr lang="en-US" sz="1600" dirty="0">
              <a:solidFill>
                <a:schemeClr val="tx1">
                  <a:lumMod val="65000"/>
                  <a:lumOff val="35000"/>
                </a:schemeClr>
              </a:solidFill>
              <a:latin typeface="Roboto Condensed" panose="02000000000000000000" pitchFamily="2" charset="0"/>
              <a:ea typeface="Roboto Condensed" panose="02000000000000000000" pitchFamily="2" charset="0"/>
            </a:endParaRPr>
          </a:p>
        </p:txBody>
      </p:sp>
      <p:cxnSp>
        <p:nvCxnSpPr>
          <p:cNvPr id="47" name="Straight Connector 46"/>
          <p:cNvCxnSpPr/>
          <p:nvPr/>
        </p:nvCxnSpPr>
        <p:spPr>
          <a:xfrm flipV="1">
            <a:off x="5904973" y="3692106"/>
            <a:ext cx="515775" cy="1295233"/>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Problem Statement</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must be done to recover a file?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3826845" cy="1959511"/>
          </a:xfrm>
          <a:prstGeom prst="rect">
            <a:avLst/>
          </a:prstGeom>
          <a:noFill/>
        </p:spPr>
        <p:txBody>
          <a:bodyPr wrap="square" rtlCol="0">
            <a:spAutoFit/>
          </a:bodyPr>
          <a:lstStyle/>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Discover where the objects that make up the file reside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Mount the OSTs containing the objects and retrieve the objects for the deleted file</a:t>
            </a:r>
          </a:p>
          <a:p>
            <a:pPr marL="342900"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objects</a:t>
            </a:r>
          </a:p>
        </p:txBody>
      </p:sp>
      <p:cxnSp>
        <p:nvCxnSpPr>
          <p:cNvPr id="19" name="Straight Connector 18"/>
          <p:cNvCxnSpPr/>
          <p:nvPr/>
        </p:nvCxnSpPr>
        <p:spPr>
          <a:xfrm>
            <a:off x="7131031" y="3692106"/>
            <a:ext cx="500414" cy="1277454"/>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9" idx="0"/>
            <a:endCxn id="53" idx="2"/>
          </p:cNvCxnSpPr>
          <p:nvPr/>
        </p:nvCxnSpPr>
        <p:spPr>
          <a:xfrm flipH="1" flipV="1">
            <a:off x="6763207" y="2520322"/>
            <a:ext cx="5002" cy="81447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257005" y="333479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53" name="Rectangle 52"/>
          <p:cNvSpPr/>
          <p:nvPr/>
        </p:nvSpPr>
        <p:spPr>
          <a:xfrm>
            <a:off x="6395381" y="203503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5" name="Rectangle 54"/>
          <p:cNvSpPr/>
          <p:nvPr/>
        </p:nvSpPr>
        <p:spPr>
          <a:xfrm>
            <a:off x="7498857" y="468376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1" name="Straight Connector 40"/>
          <p:cNvCxnSpPr>
            <a:stCxn id="49" idx="2"/>
            <a:endCxn id="43" idx="0"/>
          </p:cNvCxnSpPr>
          <p:nvPr/>
        </p:nvCxnSpPr>
        <p:spPr>
          <a:xfrm flipH="1">
            <a:off x="6763206" y="3808723"/>
            <a:ext cx="5003" cy="1172191"/>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395380" y="498091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44" name="Rectangle 43"/>
          <p:cNvSpPr/>
          <p:nvPr/>
        </p:nvSpPr>
        <p:spPr>
          <a:xfrm>
            <a:off x="5300531" y="4726918"/>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511532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approach?</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271869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Divide the problem into steps for which solutions have already been devised:</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metadata for the file from the local file system of the MDT, which is a simple recovery of an inode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Recover the objects from the local file system of the OSTs, which is a simple recovery of a file from a local file system</a:t>
            </a:r>
          </a:p>
          <a:p>
            <a:pPr marL="800100" lvl="1" indent="-342900">
              <a:spcAft>
                <a:spcPts val="800"/>
              </a:spcAft>
              <a:buFont typeface="+mj-lt"/>
              <a:buAutoNum type="arabicPeriod"/>
            </a:pPr>
            <a:r>
              <a:rPr lang="en-US" dirty="0" smtClean="0">
                <a:solidFill>
                  <a:schemeClr val="tx1">
                    <a:lumMod val="50000"/>
                    <a:lumOff val="50000"/>
                  </a:schemeClr>
                </a:solidFill>
                <a:latin typeface="Roboto Condensed" pitchFamily="2" charset="0"/>
                <a:ea typeface="Roboto Condensed" pitchFamily="2" charset="0"/>
              </a:rPr>
              <a:t>Reconstruct the file from the recovered objects, for which code already exists in the llite component of the Lustre file system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grpSp>
        <p:nvGrpSpPr>
          <p:cNvPr id="3" name="Group 2"/>
          <p:cNvGrpSpPr/>
          <p:nvPr/>
        </p:nvGrpSpPr>
        <p:grpSpPr>
          <a:xfrm>
            <a:off x="2314046" y="4837975"/>
            <a:ext cx="4515908" cy="959497"/>
            <a:chOff x="2544792" y="4756837"/>
            <a:chExt cx="4515908" cy="959497"/>
          </a:xfrm>
        </p:grpSpPr>
        <p:sp>
          <p:nvSpPr>
            <p:cNvPr id="2" name="Rounded Rectangle 1"/>
            <p:cNvSpPr/>
            <p:nvPr/>
          </p:nvSpPr>
          <p:spPr>
            <a:xfrm>
              <a:off x="2544792" y="4756837"/>
              <a:ext cx="4515908" cy="71177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pPr>
              <a:endParaRPr lang="en-US" sz="100" dirty="0" smtClean="0">
                <a:solidFill>
                  <a:schemeClr val="tx1">
                    <a:lumMod val="65000"/>
                    <a:lumOff val="35000"/>
                  </a:schemeClr>
                </a:solidFill>
                <a:latin typeface="Roboto Condensed" pitchFamily="2" charset="0"/>
                <a:ea typeface="Roboto Condensed" pitchFamily="2" charset="0"/>
              </a:endParaRPr>
            </a:p>
            <a:p>
              <a:pPr algn="ctr">
                <a:spcBef>
                  <a:spcPts val="600"/>
                </a:spcBef>
              </a:pPr>
              <a:r>
                <a:rPr lang="en-US" dirty="0" smtClean="0">
                  <a:solidFill>
                    <a:schemeClr val="tx1">
                      <a:lumMod val="65000"/>
                      <a:lumOff val="35000"/>
                    </a:schemeClr>
                  </a:solidFill>
                  <a:latin typeface="Roboto Condensed" pitchFamily="2" charset="0"/>
                  <a:ea typeface="Roboto Condensed" pitchFamily="2" charset="0"/>
                </a:rPr>
                <a:t>Three-Step </a:t>
              </a:r>
              <a:r>
                <a:rPr lang="en-US" dirty="0">
                  <a:solidFill>
                    <a:schemeClr val="tx1">
                      <a:lumMod val="65000"/>
                      <a:lumOff val="35000"/>
                    </a:schemeClr>
                  </a:solidFill>
                  <a:latin typeface="Roboto Condensed" pitchFamily="2" charset="0"/>
                  <a:ea typeface="Roboto Condensed" pitchFamily="2" charset="0"/>
                </a:rPr>
                <a:t>Recovery </a:t>
              </a:r>
              <a:r>
                <a:rPr lang="en-US" dirty="0" smtClean="0">
                  <a:solidFill>
                    <a:schemeClr val="tx1">
                      <a:lumMod val="65000"/>
                      <a:lumOff val="35000"/>
                    </a:schemeClr>
                  </a:solidFill>
                  <a:latin typeface="Roboto Condensed" pitchFamily="2" charset="0"/>
                  <a:ea typeface="Roboto Condensed" pitchFamily="2" charset="0"/>
                </a:rPr>
                <a:t>Solution</a:t>
              </a:r>
              <a:endParaRPr lang="en-US" dirty="0">
                <a:solidFill>
                  <a:schemeClr val="tx1">
                    <a:lumMod val="65000"/>
                    <a:lumOff val="35000"/>
                  </a:schemeClr>
                </a:solidFill>
                <a:latin typeface="Roboto Condensed" pitchFamily="2" charset="0"/>
                <a:ea typeface="Roboto Condensed" pitchFamily="2" charset="0"/>
              </a:endParaRPr>
            </a:p>
          </p:txBody>
        </p:sp>
        <p:sp>
          <p:nvSpPr>
            <p:cNvPr id="27" name="Rectangle 26"/>
            <p:cNvSpPr/>
            <p:nvPr/>
          </p:nvSpPr>
          <p:spPr>
            <a:xfrm>
              <a:off x="2544792" y="5365103"/>
              <a:ext cx="1503872" cy="346731"/>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Metadata</a:t>
              </a:r>
              <a:endParaRPr lang="en-US" sz="1600" dirty="0">
                <a:solidFill>
                  <a:schemeClr val="bg1"/>
                </a:solidFill>
                <a:latin typeface="Roboto Condensed" pitchFamily="2" charset="0"/>
                <a:ea typeface="Roboto Condensed" pitchFamily="2" charset="0"/>
              </a:endParaRPr>
            </a:p>
          </p:txBody>
        </p:sp>
        <p:sp>
          <p:nvSpPr>
            <p:cNvPr id="28" name="Rectangle 27"/>
            <p:cNvSpPr/>
            <p:nvPr/>
          </p:nvSpPr>
          <p:spPr>
            <a:xfrm>
              <a:off x="4048664" y="5360603"/>
              <a:ext cx="1503872" cy="351231"/>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Objects</a:t>
              </a:r>
              <a:endParaRPr lang="en-US" sz="1600" dirty="0">
                <a:solidFill>
                  <a:schemeClr val="bg1"/>
                </a:solidFill>
                <a:latin typeface="Roboto Condensed" pitchFamily="2" charset="0"/>
                <a:ea typeface="Roboto Condensed" pitchFamily="2" charset="0"/>
              </a:endParaRPr>
            </a:p>
          </p:txBody>
        </p:sp>
        <p:sp>
          <p:nvSpPr>
            <p:cNvPr id="37" name="Rectangle 36"/>
            <p:cNvSpPr/>
            <p:nvPr/>
          </p:nvSpPr>
          <p:spPr>
            <a:xfrm>
              <a:off x="5556828" y="5365103"/>
              <a:ext cx="1503872" cy="351231"/>
            </a:xfrm>
            <a:prstGeom prst="rect">
              <a:avLst/>
            </a:prstGeom>
            <a:solidFill>
              <a:srgbClr val="DD4B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Roboto Condensed" pitchFamily="2" charset="0"/>
                  <a:ea typeface="Roboto Condensed" pitchFamily="2" charset="0"/>
                </a:rPr>
                <a:t>Reconstruction</a:t>
              </a:r>
              <a:endParaRPr lang="en-US" sz="1600" dirty="0">
                <a:solidFill>
                  <a:schemeClr val="bg1"/>
                </a:solidFill>
                <a:latin typeface="Roboto Condensed" pitchFamily="2" charset="0"/>
                <a:ea typeface="Roboto Condensed" pitchFamily="2" charset="0"/>
              </a:endParaRPr>
            </a:p>
          </p:txBody>
        </p:sp>
      </p:grpSp>
    </p:spTree>
    <p:extLst>
      <p:ext uri="{BB962C8B-B14F-4D97-AF65-F5344CB8AC3E}">
        <p14:creationId xmlns:p14="http://schemas.microsoft.com/office/powerpoint/2010/main" val="18292535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534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621766"/>
            <a:ext cx="8419381"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grpSp>
        <p:nvGrpSpPr>
          <p:cNvPr id="23" name="Group 22"/>
          <p:cNvGrpSpPr/>
          <p:nvPr/>
        </p:nvGrpSpPr>
        <p:grpSpPr>
          <a:xfrm>
            <a:off x="3068773" y="285740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Metadata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inode and layout extended attributes associated with the deleted file from the MDT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8259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2" name="Rectangle 1"/>
          <p:cNvSpPr/>
          <p:nvPr/>
        </p:nvSpPr>
        <p:spPr>
          <a:xfrm>
            <a:off x="457201" y="1621766"/>
            <a:ext cx="8246852"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2377621" y="3450161"/>
            <a:ext cx="5531137" cy="1185520"/>
            <a:chOff x="2139822" y="1775139"/>
            <a:chExt cx="3683007" cy="1185520"/>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Object File Recovery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Recovers the object file associated with the deleted from the OSTs on which the objects reside</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1378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2" name="Rectangle 1"/>
          <p:cNvSpPr/>
          <p:nvPr/>
        </p:nvSpPr>
        <p:spPr>
          <a:xfrm>
            <a:off x="543464" y="1621766"/>
            <a:ext cx="8160589" cy="4476466"/>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362698" y="2560789"/>
            <a:ext cx="5531137" cy="1462519"/>
            <a:chOff x="2139822" y="1775139"/>
            <a:chExt cx="3683007" cy="1462519"/>
          </a:xfrm>
        </p:grpSpPr>
        <p:sp>
          <p:nvSpPr>
            <p:cNvPr id="25" name="TextBox 24"/>
            <p:cNvSpPr txBox="1"/>
            <p:nvPr/>
          </p:nvSpPr>
          <p:spPr>
            <a:xfrm>
              <a:off x="2139822" y="1775139"/>
              <a:ext cx="3493901"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Abstract File Reconstruction Tool</a:t>
              </a:r>
              <a:endParaRPr lang="en-US" sz="2800" dirty="0">
                <a:solidFill>
                  <a:srgbClr val="0066A0"/>
                </a:solidFill>
                <a:latin typeface="Roboto Condensed" pitchFamily="2" charset="0"/>
                <a:ea typeface="Roboto Condensed" pitchFamily="2" charset="0"/>
              </a:endParaRPr>
            </a:p>
          </p:txBody>
        </p:sp>
        <p:sp>
          <p:nvSpPr>
            <p:cNvPr id="26" name="TextBox 25"/>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Reconstructs the deleted file from the metadata recovered by the AMRT and the objects recovered by the AOFRT using the existing logic in the llite component</a:t>
              </a:r>
              <a:endParaRPr lang="en-US" dirty="0">
                <a:solidFill>
                  <a:srgbClr val="6F6F6F"/>
                </a:solidFill>
                <a:latin typeface="Roboto Condensed" pitchFamily="2" charset="0"/>
                <a:ea typeface="Roboto Condensed" pitchFamily="2" charset="0"/>
              </a:endParaRPr>
            </a:p>
          </p:txBody>
        </p:sp>
        <p:cxnSp>
          <p:nvCxnSpPr>
            <p:cNvPr id="27" name="Straight Connector 26"/>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73307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972298" y="3644428"/>
                <a:ext cx="1111778" cy="57844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O1 </a:t>
                </a:r>
                <a14:m>
                  <m:oMath xmlns:m="http://schemas.openxmlformats.org/officeDocument/2006/math">
                    <m:r>
                      <a:rPr lang="en-US" sz="1400" b="1" i="1" smtClean="0">
                        <a:solidFill>
                          <a:schemeClr val="tx1">
                            <a:lumMod val="65000"/>
                            <a:lumOff val="35000"/>
                          </a:schemeClr>
                        </a:solidFill>
                        <a:latin typeface="Cambria Math" panose="02040503050406030204" pitchFamily="18" charset="0"/>
                      </a:rPr>
                      <m:t>→</m:t>
                    </m:r>
                  </m:oMath>
                </a14:m>
                <a:r>
                  <a:rPr lang="en-US" sz="1400" b="1" dirty="0" smtClean="0">
                    <a:solidFill>
                      <a:schemeClr val="tx1">
                        <a:lumMod val="65000"/>
                        <a:lumOff val="35000"/>
                      </a:schemeClr>
                    </a:solidFill>
                  </a:rPr>
                  <a:t> OST 1</a:t>
                </a:r>
              </a:p>
              <a:p>
                <a:pPr algn="ctr"/>
                <a:r>
                  <a:rPr lang="en-US" sz="1400" b="1" dirty="0" smtClean="0">
                    <a:solidFill>
                      <a:schemeClr val="tx1">
                        <a:lumMod val="65000"/>
                        <a:lumOff val="35000"/>
                      </a:schemeClr>
                    </a:solidFill>
                  </a:rPr>
                  <a:t>O2 </a:t>
                </a:r>
                <a14:m>
                  <m:oMath xmlns:m="http://schemas.openxmlformats.org/officeDocument/2006/math">
                    <m:r>
                      <a:rPr lang="en-US" sz="1400" b="1" i="1">
                        <a:solidFill>
                          <a:schemeClr val="tx1">
                            <a:lumMod val="65000"/>
                            <a:lumOff val="35000"/>
                          </a:schemeClr>
                        </a:solidFill>
                        <a:latin typeface="Cambria Math" panose="02040503050406030204" pitchFamily="18" charset="0"/>
                      </a:rPr>
                      <m:t>→</m:t>
                    </m:r>
                  </m:oMath>
                </a14:m>
                <a:r>
                  <a:rPr lang="en-US" sz="1400" b="1" dirty="0">
                    <a:solidFill>
                      <a:schemeClr val="tx1">
                        <a:lumMod val="65000"/>
                        <a:lumOff val="35000"/>
                      </a:schemeClr>
                    </a:solidFill>
                  </a:rPr>
                  <a:t> OST </a:t>
                </a:r>
                <a:r>
                  <a:rPr lang="en-US" sz="1400" b="1" dirty="0" smtClean="0">
                    <a:solidFill>
                      <a:schemeClr val="tx1">
                        <a:lumMod val="65000"/>
                        <a:lumOff val="35000"/>
                      </a:schemeClr>
                    </a:solidFill>
                  </a:rPr>
                  <a:t>2</a:t>
                </a:r>
                <a:endParaRPr lang="en-US" sz="1400" b="1" dirty="0">
                  <a:solidFill>
                    <a:schemeClr val="tx1">
                      <a:lumMod val="65000"/>
                      <a:lumOff val="35000"/>
                    </a:schemeClr>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972298" y="3644428"/>
                <a:ext cx="1111778" cy="578444"/>
              </a:xfrm>
              <a:prstGeom prst="rect">
                <a:avLst/>
              </a:prstGeom>
              <a:blipFill rotWithShape="0">
                <a:blip r:embed="rId2"/>
                <a:stretch>
                  <a:fillRect b="-4124"/>
                </a:stretch>
              </a:blipFill>
              <a:ln w="9525">
                <a:solidFill>
                  <a:schemeClr val="bg1">
                    <a:lumMod val="65000"/>
                  </a:schemeClr>
                </a:solidFill>
              </a:ln>
            </p:spPr>
            <p:txBody>
              <a:bodyPr/>
              <a:lstStyle/>
              <a:p>
                <a:r>
                  <a:rPr lang="en-US">
                    <a:noFill/>
                  </a:rPr>
                  <a:t> </a:t>
                </a:r>
              </a:p>
            </p:txBody>
          </p:sp>
        </mc:Fallback>
      </mc:AlternateContent>
      <p:sp>
        <p:nvSpPr>
          <p:cNvPr id="23" name="Rectangle 22"/>
          <p:cNvSpPr/>
          <p:nvPr/>
        </p:nvSpPr>
        <p:spPr>
          <a:xfrm>
            <a:off x="972298" y="4223529"/>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size</a:t>
            </a:r>
            <a:endParaRPr lang="en-US" sz="1400" b="1" dirty="0">
              <a:solidFill>
                <a:schemeClr val="tx1">
                  <a:lumMod val="65000"/>
                  <a:lumOff val="35000"/>
                </a:schemeClr>
              </a:solidFill>
            </a:endParaRPr>
          </a:p>
        </p:txBody>
      </p:sp>
      <p:sp>
        <p:nvSpPr>
          <p:cNvPr id="25" name="Rectangle 24"/>
          <p:cNvSpPr/>
          <p:nvPr/>
        </p:nvSpPr>
        <p:spPr>
          <a:xfrm>
            <a:off x="974848" y="4535655"/>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count</a:t>
            </a:r>
            <a:endParaRPr lang="en-US" sz="1400" b="1" dirty="0">
              <a:solidFill>
                <a:schemeClr val="tx1">
                  <a:lumMod val="65000"/>
                  <a:lumOff val="35000"/>
                </a:schemeClr>
              </a:solidFill>
            </a:endParaRPr>
          </a:p>
        </p:txBody>
      </p:sp>
      <p:sp>
        <p:nvSpPr>
          <p:cNvPr id="27" name="Circular Arrow 26"/>
          <p:cNvSpPr/>
          <p:nvPr/>
        </p:nvSpPr>
        <p:spPr>
          <a:xfrm rot="5400000" flipH="1" flipV="1">
            <a:off x="2219486" y="2711562"/>
            <a:ext cx="1963534"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1014595" y="3240592"/>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Metadata</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28" name="Straight Connector 27"/>
          <p:cNvCxnSpPr>
            <a:stCxn id="41" idx="3"/>
            <a:endCxn id="37"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0" name="Straight Connector 39"/>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2680491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ircular Arrow 43"/>
          <p:cNvSpPr/>
          <p:nvPr/>
        </p:nvSpPr>
        <p:spPr>
          <a:xfrm rot="20424208" flipH="1">
            <a:off x="3746407" y="1453705"/>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80776" y="423475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1</a:t>
            </a:r>
            <a:endParaRPr lang="en-US" sz="1400" b="1" dirty="0">
              <a:solidFill>
                <a:schemeClr val="tx1">
                  <a:lumMod val="65000"/>
                  <a:lumOff val="35000"/>
                </a:schemeClr>
              </a:solidFill>
            </a:endParaRPr>
          </a:p>
        </p:txBody>
      </p:sp>
      <p:sp>
        <p:nvSpPr>
          <p:cNvPr id="25" name="Rectangle 24"/>
          <p:cNvSpPr/>
          <p:nvPr/>
        </p:nvSpPr>
        <p:spPr>
          <a:xfrm>
            <a:off x="5583326" y="453825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Strip3 3</a:t>
            </a:r>
            <a:endParaRPr lang="en-US" sz="1400" b="1" dirty="0">
              <a:solidFill>
                <a:schemeClr val="tx1">
                  <a:lumMod val="65000"/>
                  <a:lumOff val="35000"/>
                </a:schemeClr>
              </a:solidFill>
            </a:endParaRPr>
          </a:p>
        </p:txBody>
      </p:sp>
      <p:sp>
        <p:nvSpPr>
          <p:cNvPr id="27" name="Circular Arrow 26"/>
          <p:cNvSpPr/>
          <p:nvPr/>
        </p:nvSpPr>
        <p:spPr>
          <a:xfrm flipH="1" flipV="1">
            <a:off x="3763768" y="2201186"/>
            <a:ext cx="2372896" cy="2143304"/>
          </a:xfrm>
          <a:prstGeom prst="circularArrow">
            <a:avLst>
              <a:gd name="adj1" fmla="val 12500"/>
              <a:gd name="adj2" fmla="val 1102970"/>
              <a:gd name="adj3" fmla="val 20457681"/>
              <a:gd name="adj4" fmla="val 10800000"/>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5623254" y="3826695"/>
            <a:ext cx="1026819" cy="369332"/>
          </a:xfrm>
          <a:prstGeom prst="rect">
            <a:avLst/>
          </a:prstGeom>
          <a:noFill/>
        </p:spPr>
        <p:txBody>
          <a:bodyPr wrap="square" rtlCol="0">
            <a:spAutoFit/>
          </a:bodyPr>
          <a:lstStyle/>
          <a:p>
            <a:pPr algn="ctr"/>
            <a:r>
              <a:rPr lang="en-US" dirty="0" smtClean="0">
                <a:solidFill>
                  <a:srgbClr val="6F6F6F"/>
                </a:solidFill>
                <a:latin typeface="Roboto Condensed" pitchFamily="2" charset="0"/>
                <a:ea typeface="Roboto Condensed" pitchFamily="2" charset="0"/>
              </a:rPr>
              <a:t>Object</a:t>
            </a:r>
            <a:endParaRPr lang="en-US" dirty="0">
              <a:solidFill>
                <a:srgbClr val="6F6F6F"/>
              </a:solidFill>
              <a:latin typeface="Roboto Condensed" pitchFamily="2" charset="0"/>
              <a:ea typeface="Roboto Condensed" pitchFamily="2" charset="0"/>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28" name="Rectangle 27"/>
          <p:cNvSpPr/>
          <p:nvPr/>
        </p:nvSpPr>
        <p:spPr>
          <a:xfrm>
            <a:off x="5580776" y="48435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5</a:t>
            </a:r>
            <a:endParaRPr lang="en-US" sz="1400" b="1" dirty="0">
              <a:solidFill>
                <a:schemeClr val="tx1">
                  <a:lumMod val="65000"/>
                  <a:lumOff val="35000"/>
                </a:schemeClr>
              </a:solidFill>
            </a:endParaRPr>
          </a:p>
        </p:txBody>
      </p:sp>
      <p:sp>
        <p:nvSpPr>
          <p:cNvPr id="37" name="Rectangle 36"/>
          <p:cNvSpPr/>
          <p:nvPr/>
        </p:nvSpPr>
        <p:spPr>
          <a:xfrm>
            <a:off x="5583326" y="5147060"/>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Stripe 7</a:t>
            </a:r>
            <a:endParaRPr lang="en-US" sz="1400" b="1" dirty="0">
              <a:solidFill>
                <a:schemeClr val="tx1">
                  <a:lumMod val="65000"/>
                  <a:lumOff val="35000"/>
                </a:schemeClr>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Tree>
    <p:extLst>
      <p:ext uri="{BB962C8B-B14F-4D97-AF65-F5344CB8AC3E}">
        <p14:creationId xmlns:p14="http://schemas.microsoft.com/office/powerpoint/2010/main" val="1904127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stCxn id="18" idx="3"/>
            <a:endCxn id="20" idx="1"/>
          </p:cNvCxnSpPr>
          <p:nvPr/>
        </p:nvCxnSpPr>
        <p:spPr>
          <a:xfrm flipV="1">
            <a:off x="3451900" y="3798818"/>
            <a:ext cx="2240199" cy="7178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3"/>
            <a:endCxn id="21" idx="1"/>
          </p:cNvCxnSpPr>
          <p:nvPr/>
        </p:nvCxnSpPr>
        <p:spPr>
          <a:xfrm>
            <a:off x="3451900" y="4516628"/>
            <a:ext cx="2240199" cy="66741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60039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an object-based distributed file system?</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74892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Files are divided into “objects” and placed on various nodes in a network</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Instead of accessing a file serially, files can be accessed in parallel</a:t>
            </a:r>
          </a:p>
        </p:txBody>
      </p:sp>
      <p:sp>
        <p:nvSpPr>
          <p:cNvPr id="18" name="Rectangle 17"/>
          <p:cNvSpPr/>
          <p:nvPr/>
        </p:nvSpPr>
        <p:spPr>
          <a:xfrm>
            <a:off x="1365632" y="3788593"/>
            <a:ext cx="2086268" cy="145607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grpSp>
        <p:nvGrpSpPr>
          <p:cNvPr id="11" name="Group 10"/>
          <p:cNvGrpSpPr/>
          <p:nvPr/>
        </p:nvGrpSpPr>
        <p:grpSpPr>
          <a:xfrm>
            <a:off x="5692099" y="3267141"/>
            <a:ext cx="2073002" cy="1063353"/>
            <a:chOff x="6139346" y="2916486"/>
            <a:chExt cx="2073002" cy="1063353"/>
          </a:xfrm>
        </p:grpSpPr>
        <p:sp>
          <p:nvSpPr>
            <p:cNvPr id="20" name="Rectangle 19"/>
            <p:cNvSpPr/>
            <p:nvPr/>
          </p:nvSpPr>
          <p:spPr>
            <a:xfrm>
              <a:off x="6139346" y="2916486"/>
              <a:ext cx="2073002" cy="106335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28" name="Rectangle 27"/>
            <p:cNvSpPr/>
            <p:nvPr/>
          </p:nvSpPr>
          <p:spPr>
            <a:xfrm>
              <a:off x="6438384" y="3446044"/>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grpSp>
      <p:grpSp>
        <p:nvGrpSpPr>
          <p:cNvPr id="10" name="Group 9"/>
          <p:cNvGrpSpPr/>
          <p:nvPr/>
        </p:nvGrpSpPr>
        <p:grpSpPr>
          <a:xfrm>
            <a:off x="5692099" y="4637396"/>
            <a:ext cx="2073002" cy="1093299"/>
            <a:chOff x="6139346" y="3945257"/>
            <a:chExt cx="2073002" cy="1093299"/>
          </a:xfrm>
        </p:grpSpPr>
        <p:sp>
          <p:nvSpPr>
            <p:cNvPr id="21" name="Rectangle 20"/>
            <p:cNvSpPr/>
            <p:nvPr/>
          </p:nvSpPr>
          <p:spPr>
            <a:xfrm>
              <a:off x="6139346" y="3945257"/>
              <a:ext cx="2073002" cy="109329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Storage Node</a:t>
              </a:r>
              <a:endParaRPr lang="en-US" sz="1600" b="1" dirty="0">
                <a:solidFill>
                  <a:schemeClr val="bg1"/>
                </a:solidFill>
              </a:endParaRPr>
            </a:p>
          </p:txBody>
        </p:sp>
        <p:sp>
          <p:nvSpPr>
            <p:cNvPr id="37" name="Rectangle 36"/>
            <p:cNvSpPr/>
            <p:nvPr/>
          </p:nvSpPr>
          <p:spPr>
            <a:xfrm>
              <a:off x="6438384" y="4516188"/>
              <a:ext cx="1584175"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grpSp>
      <p:sp>
        <p:nvSpPr>
          <p:cNvPr id="39" name="Rectangle 38"/>
          <p:cNvSpPr/>
          <p:nvPr/>
        </p:nvSpPr>
        <p:spPr>
          <a:xfrm>
            <a:off x="1692420" y="4274118"/>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40" name="Rectangle 39"/>
          <p:cNvSpPr/>
          <p:nvPr/>
        </p:nvSpPr>
        <p:spPr>
          <a:xfrm>
            <a:off x="1692420" y="4649180"/>
            <a:ext cx="1476614" cy="341673"/>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Tree>
    <p:extLst>
      <p:ext uri="{BB962C8B-B14F-4D97-AF65-F5344CB8AC3E}">
        <p14:creationId xmlns:p14="http://schemas.microsoft.com/office/powerpoint/2010/main" val="815905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17" name="Straight Connector 16"/>
          <p:cNvCxnSpPr>
            <a:stCxn id="68" idx="3"/>
            <a:endCxn id="60" idx="0"/>
          </p:cNvCxnSpPr>
          <p:nvPr/>
        </p:nvCxnSpPr>
        <p:spPr>
          <a:xfrm>
            <a:off x="2601908" y="2112236"/>
            <a:ext cx="1091738" cy="710972"/>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5" idx="3"/>
            <a:endCxn id="63" idx="1"/>
          </p:cNvCxnSpPr>
          <p:nvPr/>
        </p:nvCxnSpPr>
        <p:spPr>
          <a:xfrm>
            <a:off x="6453947" y="3060995"/>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60" idx="3"/>
            <a:endCxn id="55" idx="1"/>
          </p:cNvCxnSpPr>
          <p:nvPr/>
        </p:nvCxnSpPr>
        <p:spPr>
          <a:xfrm>
            <a:off x="4204850" y="3060174"/>
            <a:ext cx="1009887" cy="82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0"/>
            <a:endCxn id="60" idx="2"/>
          </p:cNvCxnSpPr>
          <p:nvPr/>
        </p:nvCxnSpPr>
        <p:spPr>
          <a:xfrm flipV="1">
            <a:off x="3693646" y="3297139"/>
            <a:ext cx="0" cy="97215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6" idx="2"/>
            <a:endCxn id="61" idx="0"/>
          </p:cNvCxnSpPr>
          <p:nvPr/>
        </p:nvCxnSpPr>
        <p:spPr>
          <a:xfrm>
            <a:off x="3693646" y="4754574"/>
            <a:ext cx="0" cy="53499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25820" y="528956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63" name="Rectangle 62"/>
          <p:cNvSpPr/>
          <p:nvPr/>
        </p:nvSpPr>
        <p:spPr>
          <a:xfrm>
            <a:off x="6952631" y="2818352"/>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69" name="Straight Connector 16"/>
          <p:cNvCxnSpPr>
            <a:stCxn id="68" idx="2"/>
            <a:endCxn id="60" idx="1"/>
          </p:cNvCxnSpPr>
          <p:nvPr/>
        </p:nvCxnSpPr>
        <p:spPr>
          <a:xfrm rot="16200000" flipH="1">
            <a:off x="2229724" y="2107456"/>
            <a:ext cx="705296" cy="1200139"/>
          </a:xfrm>
          <a:prstGeom prst="bentConnector2">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40576" y="1732723"/>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Metadata</a:t>
            </a:r>
            <a:endParaRPr lang="en-US" sz="1400" b="1" dirty="0">
              <a:solidFill>
                <a:schemeClr val="tx1">
                  <a:lumMod val="65000"/>
                  <a:lumOff val="35000"/>
                </a:schemeClr>
              </a:solidFill>
            </a:endParaRPr>
          </a:p>
        </p:txBody>
      </p:sp>
      <p:sp>
        <p:nvSpPr>
          <p:cNvPr id="25" name="Rectangle 24"/>
          <p:cNvSpPr/>
          <p:nvPr/>
        </p:nvSpPr>
        <p:spPr>
          <a:xfrm>
            <a:off x="3643126" y="2036223"/>
            <a:ext cx="110922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Objects</a:t>
            </a:r>
            <a:endParaRPr lang="en-US" sz="1400" b="1" dirty="0">
              <a:solidFill>
                <a:schemeClr val="tx1">
                  <a:lumMod val="65000"/>
                  <a:lumOff val="35000"/>
                </a:schemeClr>
              </a:solidFill>
            </a:endParaRPr>
          </a:p>
        </p:txBody>
      </p:sp>
      <p:sp>
        <p:nvSpPr>
          <p:cNvPr id="56" name="Rectangle 55"/>
          <p:cNvSpPr/>
          <p:nvPr/>
        </p:nvSpPr>
        <p:spPr>
          <a:xfrm>
            <a:off x="3068219" y="4269289"/>
            <a:ext cx="125085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55" name="Rectangle 54"/>
          <p:cNvSpPr/>
          <p:nvPr/>
        </p:nvSpPr>
        <p:spPr>
          <a:xfrm>
            <a:off x="5214737" y="2818352"/>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40" name="Straight Connector 39"/>
          <p:cNvCxnSpPr>
            <a:stCxn id="42" idx="3"/>
            <a:endCxn id="41" idx="1"/>
          </p:cNvCxnSpPr>
          <p:nvPr/>
        </p:nvCxnSpPr>
        <p:spPr>
          <a:xfrm>
            <a:off x="6453947" y="2397600"/>
            <a:ext cx="498684" cy="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52631" y="215495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43" name="Straight Connector 42"/>
          <p:cNvCxnSpPr>
            <a:stCxn id="60" idx="3"/>
          </p:cNvCxnSpPr>
          <p:nvPr/>
        </p:nvCxnSpPr>
        <p:spPr>
          <a:xfrm flipV="1">
            <a:off x="4204850" y="2307528"/>
            <a:ext cx="1163010" cy="75264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214737" y="2154957"/>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44" name="Circular Arrow 43"/>
          <p:cNvSpPr/>
          <p:nvPr/>
        </p:nvSpPr>
        <p:spPr>
          <a:xfrm rot="5097672" flipH="1">
            <a:off x="1429089" y="1715101"/>
            <a:ext cx="2465249" cy="2648064"/>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p:cNvSpPr/>
          <p:nvPr/>
        </p:nvSpPr>
        <p:spPr>
          <a:xfrm>
            <a:off x="3182442" y="2823208"/>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5" name="Circular Arrow 44"/>
          <p:cNvSpPr/>
          <p:nvPr/>
        </p:nvSpPr>
        <p:spPr>
          <a:xfrm rot="15897672" flipH="1">
            <a:off x="1690617" y="461340"/>
            <a:ext cx="2842443" cy="3068925"/>
          </a:xfrm>
          <a:prstGeom prst="circularArrow">
            <a:avLst>
              <a:gd name="adj1" fmla="val 12500"/>
              <a:gd name="adj2" fmla="val 1102970"/>
              <a:gd name="adj3" fmla="val 20457681"/>
              <a:gd name="adj4" fmla="val 15924211"/>
              <a:gd name="adj5" fmla="val 125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p:cNvSpPr/>
          <p:nvPr/>
        </p:nvSpPr>
        <p:spPr>
          <a:xfrm>
            <a:off x="2186625" y="3495860"/>
            <a:ext cx="1111777"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File</a:t>
            </a:r>
            <a:endParaRPr lang="en-US" sz="1400" b="1" dirty="0">
              <a:solidFill>
                <a:schemeClr val="tx1">
                  <a:lumMod val="65000"/>
                  <a:lumOff val="35000"/>
                </a:schemeClr>
              </a:solidFill>
            </a:endParaRPr>
          </a:p>
        </p:txBody>
      </p:sp>
      <p:sp>
        <p:nvSpPr>
          <p:cNvPr id="68" name="Rectangle 67"/>
          <p:cNvSpPr/>
          <p:nvPr/>
        </p:nvSpPr>
        <p:spPr>
          <a:xfrm>
            <a:off x="1362698" y="1869593"/>
            <a:ext cx="1239210"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AFRT</a:t>
            </a:r>
            <a:endParaRPr lang="en-US" sz="1600" b="1" dirty="0">
              <a:solidFill>
                <a:schemeClr val="bg1"/>
              </a:solidFill>
            </a:endParaRPr>
          </a:p>
        </p:txBody>
      </p:sp>
    </p:spTree>
    <p:extLst>
      <p:ext uri="{BB962C8B-B14F-4D97-AF65-F5344CB8AC3E}">
        <p14:creationId xmlns:p14="http://schemas.microsoft.com/office/powerpoint/2010/main" val="2047983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advantages?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is simple, leveraging the existing solutions to the problem of file recovery on a local file system (stands on the shoulders of localized file recovery)</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algorithm nearly mimics the algorithm used by the Lustre file system to reconstruct a file when an end-user accesses a file through the client</a:t>
            </a:r>
          </a:p>
          <a:p>
            <a:pPr marL="342900" indent="-342900">
              <a:spcAft>
                <a:spcPts val="800"/>
              </a:spcAft>
              <a:buFont typeface="+mj-lt"/>
              <a:buAutoNum type="arabicPeriod"/>
            </a:pPr>
            <a:endParaRPr lang="en-US" dirty="0" smtClean="0">
              <a:solidFill>
                <a:schemeClr val="tx1">
                  <a:lumMod val="50000"/>
                  <a:lumOff val="50000"/>
                </a:schemeClr>
              </a:solidFill>
              <a:latin typeface="Roboto Condensed" pitchFamily="2" charset="0"/>
              <a:ea typeface="Roboto Condensed" pitchFamily="2" charset="0"/>
            </a:endParaRPr>
          </a:p>
        </p:txBody>
      </p:sp>
      <p:sp>
        <p:nvSpPr>
          <p:cNvPr id="17" name="TextBox 16"/>
          <p:cNvSpPr txBox="1"/>
          <p:nvPr/>
        </p:nvSpPr>
        <p:spPr>
          <a:xfrm>
            <a:off x="304800" y="3641538"/>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are the disadvantages?</a:t>
            </a:r>
            <a:endParaRPr lang="en-US" sz="2400" dirty="0">
              <a:solidFill>
                <a:srgbClr val="3A3A3A"/>
              </a:solidFill>
              <a:latin typeface="Roboto Condensed" pitchFamily="2" charset="0"/>
              <a:ea typeface="Roboto Condensed" pitchFamily="2" charset="0"/>
            </a:endParaRPr>
          </a:p>
        </p:txBody>
      </p:sp>
      <p:sp>
        <p:nvSpPr>
          <p:cNvPr id="18" name="TextBox 17"/>
          <p:cNvSpPr txBox="1"/>
          <p:nvPr/>
        </p:nvSpPr>
        <p:spPr>
          <a:xfrm>
            <a:off x="304799" y="4103203"/>
            <a:ext cx="7916175" cy="102592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This solution requires that all OSTs containing objects for the deleted file be directly mounted to the client system recovering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a localized algorithm for a use in a distributed environment</a:t>
            </a:r>
          </a:p>
        </p:txBody>
      </p:sp>
      <mc:AlternateContent xmlns:mc="http://schemas.openxmlformats.org/markup-compatibility/2006" xmlns:a14="http://schemas.microsoft.com/office/drawing/2010/main">
        <mc:Choice Requires="a14">
          <p:sp>
            <p:nvSpPr>
              <p:cNvPr id="19" name="TextBox 18"/>
              <p:cNvSpPr txBox="1"/>
              <p:nvPr/>
            </p:nvSpPr>
            <p:spPr>
              <a:xfrm>
                <a:off x="2438400" y="5598959"/>
                <a:ext cx="6406552" cy="338554"/>
              </a:xfrm>
              <a:prstGeom prst="rect">
                <a:avLst/>
              </a:prstGeom>
              <a:noFill/>
            </p:spPr>
            <p:txBody>
              <a:bodyPr wrap="square" rtlCol="0">
                <a:spAutoFit/>
              </a:bodyPr>
              <a:lstStyle/>
              <a:p>
                <a:pPr algn="r">
                  <a:spcAft>
                    <a:spcPts val="800"/>
                  </a:spcAft>
                </a:pPr>
                <a:r>
                  <a:rPr lang="en-US" sz="1600" dirty="0" smtClean="0">
                    <a:solidFill>
                      <a:schemeClr val="tx1">
                        <a:lumMod val="50000"/>
                        <a:lumOff val="50000"/>
                      </a:schemeClr>
                    </a:solidFill>
                    <a:latin typeface="Roboto Condensed" pitchFamily="2" charset="0"/>
                    <a:ea typeface="Roboto Condensed" pitchFamily="2" charset="0"/>
                  </a:rPr>
                  <a:t>Improvements can be made by making this a distributed algorithm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ea typeface="Roboto Condensed" pitchFamily="2" charset="0"/>
                      </a:rPr>
                      <m:t>→</m:t>
                    </m:r>
                  </m:oMath>
                </a14:m>
                <a:endParaRPr lang="en-US" sz="16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438400" y="5598959"/>
                <a:ext cx="6406552" cy="338554"/>
              </a:xfrm>
              <a:prstGeom prst="rect">
                <a:avLst/>
              </a:prstGeom>
              <a:blipFill rotWithShape="0">
                <a:blip r:embed="rId2"/>
                <a:stretch>
                  <a:fillRect t="-5357" b="-21429"/>
                </a:stretch>
              </a:blipFill>
            </p:spPr>
            <p:txBody>
              <a:bodyPr/>
              <a:lstStyle/>
              <a:p>
                <a:r>
                  <a:rPr lang="en-US">
                    <a:noFill/>
                  </a:rPr>
                  <a:t> </a:t>
                </a:r>
              </a:p>
            </p:txBody>
          </p:sp>
        </mc:Fallback>
      </mc:AlternateContent>
    </p:spTree>
    <p:extLst>
      <p:ext uri="{BB962C8B-B14F-4D97-AF65-F5344CB8AC3E}">
        <p14:creationId xmlns:p14="http://schemas.microsoft.com/office/powerpoint/2010/main" val="1673454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MapReduce?</a:t>
            </a:r>
            <a:endParaRPr lang="en-US" sz="2400" dirty="0">
              <a:solidFill>
                <a:srgbClr val="3A3A3A"/>
              </a:solidFill>
              <a:latin typeface="Roboto Condensed" pitchFamily="2" charset="0"/>
              <a:ea typeface="Roboto Condensed" pitchFamily="2" charset="0"/>
            </a:endParaRPr>
          </a:p>
        </p:txBody>
      </p:sp>
      <p:sp>
        <p:nvSpPr>
          <p:cNvPr id="15" name="Rectangle 14"/>
          <p:cNvSpPr/>
          <p:nvPr/>
        </p:nvSpPr>
        <p:spPr>
          <a:xfrm>
            <a:off x="457200" y="2786109"/>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16" name="Rectangle 15"/>
          <p:cNvSpPr/>
          <p:nvPr/>
        </p:nvSpPr>
        <p:spPr>
          <a:xfrm>
            <a:off x="573485" y="314061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0" name="Rectangle 19"/>
          <p:cNvSpPr/>
          <p:nvPr/>
        </p:nvSpPr>
        <p:spPr>
          <a:xfrm>
            <a:off x="573485" y="348678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Brown fox</a:t>
            </a:r>
            <a:endParaRPr lang="en-US" sz="1400" b="1" dirty="0">
              <a:solidFill>
                <a:schemeClr val="tx1">
                  <a:lumMod val="65000"/>
                  <a:lumOff val="35000"/>
                </a:schemeClr>
              </a:solidFill>
            </a:endParaRPr>
          </a:p>
        </p:txBody>
      </p:sp>
      <p:sp>
        <p:nvSpPr>
          <p:cNvPr id="21" name="Rectangle 20"/>
          <p:cNvSpPr/>
          <p:nvPr/>
        </p:nvSpPr>
        <p:spPr>
          <a:xfrm>
            <a:off x="437072" y="4537511"/>
            <a:ext cx="1647645" cy="1201588"/>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22" name="Rectangle 21"/>
          <p:cNvSpPr/>
          <p:nvPr/>
        </p:nvSpPr>
        <p:spPr>
          <a:xfrm>
            <a:off x="553357" y="48920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world</a:t>
            </a:r>
            <a:endParaRPr lang="en-US" sz="1400" b="1" dirty="0">
              <a:solidFill>
                <a:schemeClr val="tx1">
                  <a:lumMod val="65000"/>
                  <a:lumOff val="35000"/>
                </a:schemeClr>
              </a:solidFill>
            </a:endParaRPr>
          </a:p>
        </p:txBody>
      </p:sp>
      <p:sp>
        <p:nvSpPr>
          <p:cNvPr id="23" name="Rectangle 22"/>
          <p:cNvSpPr/>
          <p:nvPr/>
        </p:nvSpPr>
        <p:spPr>
          <a:xfrm>
            <a:off x="553357" y="5238184"/>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world</a:t>
            </a:r>
            <a:endParaRPr lang="en-US" sz="1400" b="1" dirty="0">
              <a:solidFill>
                <a:schemeClr val="tx1">
                  <a:lumMod val="65000"/>
                  <a:lumOff val="35000"/>
                </a:schemeClr>
              </a:solidFill>
            </a:endParaRPr>
          </a:p>
        </p:txBody>
      </p:sp>
      <p:sp>
        <p:nvSpPr>
          <p:cNvPr id="24" name="TextBox 23"/>
          <p:cNvSpPr txBox="1"/>
          <p:nvPr/>
        </p:nvSpPr>
        <p:spPr>
          <a:xfrm>
            <a:off x="2845390" y="2265373"/>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Map</a:t>
            </a:r>
          </a:p>
        </p:txBody>
      </p:sp>
      <p:sp>
        <p:nvSpPr>
          <p:cNvPr id="25" name="Rectangle 24"/>
          <p:cNvSpPr/>
          <p:nvPr/>
        </p:nvSpPr>
        <p:spPr>
          <a:xfrm>
            <a:off x="2845393"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26" name="Rectangle 25"/>
          <p:cNvSpPr/>
          <p:nvPr/>
        </p:nvSpPr>
        <p:spPr>
          <a:xfrm>
            <a:off x="2845392" y="298605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27" name="Rectangle 26"/>
          <p:cNvSpPr/>
          <p:nvPr/>
        </p:nvSpPr>
        <p:spPr>
          <a:xfrm>
            <a:off x="2845391" y="3334350"/>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28" name="Rectangle 27"/>
          <p:cNvSpPr/>
          <p:nvPr/>
        </p:nvSpPr>
        <p:spPr>
          <a:xfrm>
            <a:off x="2845390" y="3682647"/>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cxnSp>
        <p:nvCxnSpPr>
          <p:cNvPr id="3" name="Straight Arrow Connector 2"/>
          <p:cNvCxnSpPr>
            <a:stCxn id="16" idx="3"/>
            <a:endCxn id="25" idx="1"/>
          </p:cNvCxnSpPr>
          <p:nvPr/>
        </p:nvCxnSpPr>
        <p:spPr>
          <a:xfrm flipV="1">
            <a:off x="1981200" y="2786109"/>
            <a:ext cx="864193" cy="50905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6" idx="3"/>
            <a:endCxn id="26" idx="1"/>
          </p:cNvCxnSpPr>
          <p:nvPr/>
        </p:nvCxnSpPr>
        <p:spPr>
          <a:xfrm flipV="1">
            <a:off x="1981200" y="3140610"/>
            <a:ext cx="864192" cy="15455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3"/>
            <a:endCxn id="27" idx="1"/>
          </p:cNvCxnSpPr>
          <p:nvPr/>
        </p:nvCxnSpPr>
        <p:spPr>
          <a:xfrm flipV="1">
            <a:off x="1981200" y="3488907"/>
            <a:ext cx="864191" cy="1524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0" idx="3"/>
            <a:endCxn id="28" idx="1"/>
          </p:cNvCxnSpPr>
          <p:nvPr/>
        </p:nvCxnSpPr>
        <p:spPr>
          <a:xfrm>
            <a:off x="1981200" y="3641339"/>
            <a:ext cx="864190" cy="1958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845393" y="4385471"/>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41" name="Rectangle 40"/>
          <p:cNvSpPr/>
          <p:nvPr/>
        </p:nvSpPr>
        <p:spPr>
          <a:xfrm>
            <a:off x="2845392" y="473997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42" name="Rectangle 41"/>
          <p:cNvSpPr/>
          <p:nvPr/>
        </p:nvSpPr>
        <p:spPr>
          <a:xfrm>
            <a:off x="2845391" y="50882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43" name="Rectangle 42"/>
          <p:cNvSpPr/>
          <p:nvPr/>
        </p:nvSpPr>
        <p:spPr>
          <a:xfrm>
            <a:off x="2845390" y="54365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cxnSp>
        <p:nvCxnSpPr>
          <p:cNvPr id="44" name="Straight Arrow Connector 43"/>
          <p:cNvCxnSpPr>
            <a:stCxn id="22" idx="3"/>
            <a:endCxn id="40" idx="1"/>
          </p:cNvCxnSpPr>
          <p:nvPr/>
        </p:nvCxnSpPr>
        <p:spPr>
          <a:xfrm flipV="1">
            <a:off x="1961072" y="4540028"/>
            <a:ext cx="884321" cy="5065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2" idx="3"/>
            <a:endCxn id="41" idx="1"/>
          </p:cNvCxnSpPr>
          <p:nvPr/>
        </p:nvCxnSpPr>
        <p:spPr>
          <a:xfrm flipV="1">
            <a:off x="1961072" y="4894529"/>
            <a:ext cx="884320" cy="1520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3"/>
            <a:endCxn id="42" idx="1"/>
          </p:cNvCxnSpPr>
          <p:nvPr/>
        </p:nvCxnSpPr>
        <p:spPr>
          <a:xfrm flipV="1">
            <a:off x="1961072" y="5242826"/>
            <a:ext cx="884319" cy="149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3" idx="1"/>
          </p:cNvCxnSpPr>
          <p:nvPr/>
        </p:nvCxnSpPr>
        <p:spPr>
          <a:xfrm>
            <a:off x="1961072" y="5401069"/>
            <a:ext cx="884318" cy="1900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993656" y="263155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1</a:t>
            </a:r>
            <a:endParaRPr lang="en-US" sz="1400" b="1" dirty="0">
              <a:solidFill>
                <a:schemeClr val="tx1">
                  <a:lumMod val="65000"/>
                  <a:lumOff val="35000"/>
                </a:schemeClr>
              </a:solidFill>
            </a:endParaRPr>
          </a:p>
        </p:txBody>
      </p:sp>
      <p:sp>
        <p:nvSpPr>
          <p:cNvPr id="55" name="Rectangle 54"/>
          <p:cNvSpPr/>
          <p:nvPr/>
        </p:nvSpPr>
        <p:spPr>
          <a:xfrm>
            <a:off x="4993655" y="298559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hello, 1</a:t>
            </a:r>
            <a:endParaRPr lang="en-US" sz="1400" b="1" dirty="0">
              <a:solidFill>
                <a:schemeClr val="tx1">
                  <a:lumMod val="65000"/>
                  <a:lumOff val="35000"/>
                </a:schemeClr>
              </a:solidFill>
            </a:endParaRPr>
          </a:p>
        </p:txBody>
      </p:sp>
      <p:sp>
        <p:nvSpPr>
          <p:cNvPr id="56" name="Rectangle 55"/>
          <p:cNvSpPr/>
          <p:nvPr/>
        </p:nvSpPr>
        <p:spPr>
          <a:xfrm>
            <a:off x="4993650" y="3526166"/>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7" name="Rectangle 56"/>
          <p:cNvSpPr/>
          <p:nvPr/>
        </p:nvSpPr>
        <p:spPr>
          <a:xfrm>
            <a:off x="4993649"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8" name="Rectangle 57"/>
          <p:cNvSpPr/>
          <p:nvPr/>
        </p:nvSpPr>
        <p:spPr>
          <a:xfrm>
            <a:off x="4993648" y="4238612"/>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1</a:t>
            </a:r>
            <a:endParaRPr lang="en-US" sz="1400" b="1" dirty="0">
              <a:solidFill>
                <a:schemeClr val="tx1">
                  <a:lumMod val="65000"/>
                  <a:lumOff val="35000"/>
                </a:schemeClr>
              </a:solidFill>
            </a:endParaRPr>
          </a:p>
        </p:txBody>
      </p:sp>
      <p:sp>
        <p:nvSpPr>
          <p:cNvPr id="59" name="Rectangle 58"/>
          <p:cNvSpPr/>
          <p:nvPr/>
        </p:nvSpPr>
        <p:spPr>
          <a:xfrm>
            <a:off x="4993647" y="485106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60" name="Rectangle 59"/>
          <p:cNvSpPr/>
          <p:nvPr/>
        </p:nvSpPr>
        <p:spPr>
          <a:xfrm>
            <a:off x="4993647" y="547164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1" name="Rectangle 60"/>
          <p:cNvSpPr/>
          <p:nvPr/>
        </p:nvSpPr>
        <p:spPr>
          <a:xfrm>
            <a:off x="4993647" y="5823703"/>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1</a:t>
            </a:r>
            <a:endParaRPr lang="en-US" sz="1400" b="1" dirty="0">
              <a:solidFill>
                <a:schemeClr val="tx1">
                  <a:lumMod val="65000"/>
                  <a:lumOff val="35000"/>
                </a:schemeClr>
              </a:solidFill>
            </a:endParaRPr>
          </a:p>
        </p:txBody>
      </p:sp>
      <p:sp>
        <p:nvSpPr>
          <p:cNvPr id="62" name="TextBox 61"/>
          <p:cNvSpPr txBox="1"/>
          <p:nvPr/>
        </p:nvSpPr>
        <p:spPr>
          <a:xfrm>
            <a:off x="4993647" y="22605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Shuffle</a:t>
            </a:r>
          </a:p>
        </p:txBody>
      </p:sp>
      <p:cxnSp>
        <p:nvCxnSpPr>
          <p:cNvPr id="63" name="Straight Arrow Connector 62"/>
          <p:cNvCxnSpPr>
            <a:stCxn id="25" idx="3"/>
            <a:endCxn id="54" idx="1"/>
          </p:cNvCxnSpPr>
          <p:nvPr/>
        </p:nvCxnSpPr>
        <p:spPr>
          <a:xfrm>
            <a:off x="4253108" y="2786109"/>
            <a:ext cx="74054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flipV="1">
            <a:off x="4253106" y="3140156"/>
            <a:ext cx="740549" cy="210267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56" idx="1"/>
          </p:cNvCxnSpPr>
          <p:nvPr/>
        </p:nvCxnSpPr>
        <p:spPr>
          <a:xfrm>
            <a:off x="4253107" y="3140610"/>
            <a:ext cx="740543" cy="54011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1" idx="3"/>
            <a:endCxn id="57" idx="1"/>
          </p:cNvCxnSpPr>
          <p:nvPr/>
        </p:nvCxnSpPr>
        <p:spPr>
          <a:xfrm flipV="1">
            <a:off x="4253107" y="4036946"/>
            <a:ext cx="740542" cy="85758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43" idx="3"/>
            <a:endCxn id="58" idx="1"/>
          </p:cNvCxnSpPr>
          <p:nvPr/>
        </p:nvCxnSpPr>
        <p:spPr>
          <a:xfrm flipV="1">
            <a:off x="4253105" y="4393169"/>
            <a:ext cx="740543" cy="119795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59" idx="1"/>
          </p:cNvCxnSpPr>
          <p:nvPr/>
        </p:nvCxnSpPr>
        <p:spPr>
          <a:xfrm>
            <a:off x="4253106" y="3488907"/>
            <a:ext cx="740541" cy="151671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8" idx="3"/>
            <a:endCxn id="60" idx="1"/>
          </p:cNvCxnSpPr>
          <p:nvPr/>
        </p:nvCxnSpPr>
        <p:spPr>
          <a:xfrm>
            <a:off x="4253105" y="3837204"/>
            <a:ext cx="740542" cy="178899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40" idx="3"/>
            <a:endCxn id="61" idx="1"/>
          </p:cNvCxnSpPr>
          <p:nvPr/>
        </p:nvCxnSpPr>
        <p:spPr>
          <a:xfrm>
            <a:off x="4253108" y="4540028"/>
            <a:ext cx="740539" cy="143823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7141900" y="2796398"/>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65000"/>
                    <a:lumOff val="35000"/>
                  </a:schemeClr>
                </a:solidFill>
              </a:rPr>
              <a:t>h</a:t>
            </a:r>
            <a:r>
              <a:rPr lang="en-US" sz="1400" b="1" dirty="0" smtClean="0">
                <a:solidFill>
                  <a:schemeClr val="tx1">
                    <a:lumMod val="65000"/>
                    <a:lumOff val="35000"/>
                  </a:schemeClr>
                </a:solidFill>
              </a:rPr>
              <a:t>ello, 2</a:t>
            </a:r>
            <a:endParaRPr lang="en-US" sz="1400" b="1" dirty="0">
              <a:solidFill>
                <a:schemeClr val="tx1">
                  <a:lumMod val="65000"/>
                  <a:lumOff val="35000"/>
                </a:schemeClr>
              </a:solidFill>
            </a:endParaRPr>
          </a:p>
        </p:txBody>
      </p:sp>
      <p:sp>
        <p:nvSpPr>
          <p:cNvPr id="89" name="Rectangle 88"/>
          <p:cNvSpPr/>
          <p:nvPr/>
        </p:nvSpPr>
        <p:spPr>
          <a:xfrm>
            <a:off x="7141918" y="3882389"/>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world, 3</a:t>
            </a:r>
            <a:endParaRPr lang="en-US" sz="1400" b="1" dirty="0">
              <a:solidFill>
                <a:schemeClr val="tx1">
                  <a:lumMod val="65000"/>
                  <a:lumOff val="35000"/>
                </a:schemeClr>
              </a:solidFill>
            </a:endParaRPr>
          </a:p>
        </p:txBody>
      </p:sp>
      <p:sp>
        <p:nvSpPr>
          <p:cNvPr id="90" name="TextBox 89"/>
          <p:cNvSpPr txBox="1"/>
          <p:nvPr/>
        </p:nvSpPr>
        <p:spPr>
          <a:xfrm>
            <a:off x="7141904" y="2266061"/>
            <a:ext cx="1407715" cy="338554"/>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Reduce</a:t>
            </a:r>
          </a:p>
        </p:txBody>
      </p:sp>
      <p:sp>
        <p:nvSpPr>
          <p:cNvPr id="91" name="Rectangle 90"/>
          <p:cNvSpPr/>
          <p:nvPr/>
        </p:nvSpPr>
        <p:spPr>
          <a:xfrm>
            <a:off x="7141903" y="48526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fox, </a:t>
            </a:r>
            <a:r>
              <a:rPr lang="en-US" sz="1400" b="1" dirty="0">
                <a:solidFill>
                  <a:schemeClr val="tx1">
                    <a:lumMod val="65000"/>
                    <a:lumOff val="35000"/>
                  </a:schemeClr>
                </a:solidFill>
              </a:rPr>
              <a:t>2</a:t>
            </a:r>
          </a:p>
        </p:txBody>
      </p:sp>
      <p:sp>
        <p:nvSpPr>
          <p:cNvPr id="92" name="Rectangle 91"/>
          <p:cNvSpPr/>
          <p:nvPr/>
        </p:nvSpPr>
        <p:spPr>
          <a:xfrm>
            <a:off x="7141901" y="5622855"/>
            <a:ext cx="1407715" cy="309113"/>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65000"/>
                    <a:lumOff val="35000"/>
                  </a:schemeClr>
                </a:solidFill>
              </a:rPr>
              <a:t>brown, </a:t>
            </a:r>
            <a:r>
              <a:rPr lang="en-US" sz="1400" b="1" dirty="0">
                <a:solidFill>
                  <a:schemeClr val="tx1">
                    <a:lumMod val="65000"/>
                    <a:lumOff val="35000"/>
                  </a:schemeClr>
                </a:solidFill>
              </a:rPr>
              <a:t>2</a:t>
            </a:r>
          </a:p>
        </p:txBody>
      </p:sp>
      <p:cxnSp>
        <p:nvCxnSpPr>
          <p:cNvPr id="93" name="Straight Arrow Connector 92"/>
          <p:cNvCxnSpPr>
            <a:stCxn id="59" idx="3"/>
            <a:endCxn id="91" idx="1"/>
          </p:cNvCxnSpPr>
          <p:nvPr/>
        </p:nvCxnSpPr>
        <p:spPr>
          <a:xfrm>
            <a:off x="6401362" y="5005626"/>
            <a:ext cx="740541" cy="158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0" idx="3"/>
            <a:endCxn id="92" idx="1"/>
          </p:cNvCxnSpPr>
          <p:nvPr/>
        </p:nvCxnSpPr>
        <p:spPr>
          <a:xfrm>
            <a:off x="6401362" y="5626200"/>
            <a:ext cx="740539" cy="15121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1" idx="3"/>
            <a:endCxn id="92" idx="1"/>
          </p:cNvCxnSpPr>
          <p:nvPr/>
        </p:nvCxnSpPr>
        <p:spPr>
          <a:xfrm flipV="1">
            <a:off x="6401362" y="5777412"/>
            <a:ext cx="740539" cy="2008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6" idx="3"/>
            <a:endCxn id="89" idx="1"/>
          </p:cNvCxnSpPr>
          <p:nvPr/>
        </p:nvCxnSpPr>
        <p:spPr>
          <a:xfrm>
            <a:off x="6401365" y="3680723"/>
            <a:ext cx="740553"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57" idx="3"/>
            <a:endCxn id="89" idx="1"/>
          </p:cNvCxnSpPr>
          <p:nvPr/>
        </p:nvCxnSpPr>
        <p:spPr>
          <a:xfrm>
            <a:off x="6401364" y="4036946"/>
            <a:ext cx="740554"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8" idx="3"/>
            <a:endCxn id="89" idx="1"/>
          </p:cNvCxnSpPr>
          <p:nvPr/>
        </p:nvCxnSpPr>
        <p:spPr>
          <a:xfrm flipV="1">
            <a:off x="6401363" y="4036946"/>
            <a:ext cx="740555" cy="35622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4" idx="3"/>
            <a:endCxn id="88" idx="1"/>
          </p:cNvCxnSpPr>
          <p:nvPr/>
        </p:nvCxnSpPr>
        <p:spPr>
          <a:xfrm>
            <a:off x="6401371" y="2786109"/>
            <a:ext cx="740529" cy="16484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5" idx="3"/>
            <a:endCxn id="88" idx="1"/>
          </p:cNvCxnSpPr>
          <p:nvPr/>
        </p:nvCxnSpPr>
        <p:spPr>
          <a:xfrm flipV="1">
            <a:off x="6401370" y="2950955"/>
            <a:ext cx="740530" cy="18920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5231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this help?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What if the parts of a file can be mapped and the MapReduce process be used a way to aggregate the parts into a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Combining objects does not produce the reconstructed file, since the data in a file is </a:t>
            </a:r>
            <a:r>
              <a:rPr lang="en-US" i="1" dirty="0" smtClean="0">
                <a:solidFill>
                  <a:schemeClr val="tx1">
                    <a:lumMod val="50000"/>
                    <a:lumOff val="50000"/>
                  </a:schemeClr>
                </a:solidFill>
                <a:latin typeface="Roboto Condensed" pitchFamily="2" charset="0"/>
                <a:ea typeface="Roboto Condensed" pitchFamily="2" charset="0"/>
              </a:rPr>
              <a:t>striped</a:t>
            </a:r>
            <a:r>
              <a:rPr lang="en-US" dirty="0" smtClean="0">
                <a:solidFill>
                  <a:schemeClr val="tx1">
                    <a:lumMod val="50000"/>
                    <a:lumOff val="50000"/>
                  </a:schemeClr>
                </a:solidFill>
                <a:latin typeface="Roboto Condensed" pitchFamily="2" charset="0"/>
                <a:ea typeface="Roboto Condensed" pitchFamily="2" charset="0"/>
              </a:rPr>
              <a:t> across the objects: The data in an object is non-continuous</a:t>
            </a:r>
          </a:p>
        </p:txBody>
      </p:sp>
      <p:sp>
        <p:nvSpPr>
          <p:cNvPr id="15" name="Rectangle 14"/>
          <p:cNvSpPr/>
          <p:nvPr/>
        </p:nvSpPr>
        <p:spPr>
          <a:xfrm>
            <a:off x="1621588" y="3985891"/>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1" name="Rectangle 20"/>
          <p:cNvSpPr/>
          <p:nvPr/>
        </p:nvSpPr>
        <p:spPr>
          <a:xfrm>
            <a:off x="3607392" y="3960743"/>
            <a:ext cx="1173079" cy="667054"/>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2" name="TextBox 21"/>
              <p:cNvSpPr txBox="1"/>
              <p:nvPr/>
            </p:nvSpPr>
            <p:spPr>
              <a:xfrm>
                <a:off x="2571406" y="3997540"/>
                <a:ext cx="1173079"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Roboto Condensed" pitchFamily="2"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571406" y="3997540"/>
                <a:ext cx="1173079" cy="584775"/>
              </a:xfrm>
              <a:prstGeom prst="rect">
                <a:avLst/>
              </a:prstGeom>
              <a:blipFill rotWithShape="0">
                <a:blip r:embed="rId2"/>
                <a:stretch>
                  <a:fillRect/>
                </a:stretch>
              </a:blipFill>
            </p:spPr>
            <p:txBody>
              <a:bodyPr/>
              <a:lstStyle/>
              <a:p>
                <a:r>
                  <a:rPr lang="en-US">
                    <a:noFill/>
                  </a:rPr>
                  <a:t> </a:t>
                </a:r>
              </a:p>
            </p:txBody>
          </p:sp>
        </mc:Fallback>
      </mc:AlternateContent>
      <p:sp>
        <p:nvSpPr>
          <p:cNvPr id="23" name="Rectangle 22"/>
          <p:cNvSpPr/>
          <p:nvPr/>
        </p:nvSpPr>
        <p:spPr>
          <a:xfrm>
            <a:off x="5715934" y="4119817"/>
            <a:ext cx="1699382" cy="39920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4" name="TextBox 23"/>
              <p:cNvSpPr txBox="1"/>
              <p:nvPr/>
            </p:nvSpPr>
            <p:spPr>
              <a:xfrm>
                <a:off x="4879010" y="4001882"/>
                <a:ext cx="714186" cy="584775"/>
              </a:xfrm>
              <a:prstGeom prst="rect">
                <a:avLst/>
              </a:prstGeom>
              <a:noFill/>
            </p:spPr>
            <p:txBody>
              <a:bodyPr wrap="square" rtlCol="0">
                <a:spAutoFit/>
              </a:bodyPr>
              <a:lstStyle/>
              <a:p>
                <a:pPr algn="ctr">
                  <a:spcAft>
                    <a:spcPts val="800"/>
                  </a:spcAft>
                </a:pPr>
                <a:r>
                  <a:rPr lang="en-US" sz="3200" dirty="0" smtClean="0">
                    <a:solidFill>
                      <a:schemeClr val="tx1">
                        <a:lumMod val="50000"/>
                        <a:lumOff val="50000"/>
                      </a:schemeClr>
                    </a:solidFill>
                    <a:ea typeface="Roboto Condensed" pitchFamily="2" charset="0"/>
                  </a:rPr>
                  <a:t> </a:t>
                </a:r>
                <a14:m>
                  <m:oMath xmlns:m="http://schemas.openxmlformats.org/officeDocument/2006/math">
                    <m:r>
                      <a:rPr lang="en-US" sz="3200" i="1" dirty="0" smtClean="0">
                        <a:solidFill>
                          <a:schemeClr val="tx1">
                            <a:lumMod val="50000"/>
                            <a:lumOff val="50000"/>
                          </a:schemeClr>
                        </a:solidFill>
                        <a:latin typeface="Cambria Math" panose="02040503050406030204" pitchFamily="18" charset="0"/>
                        <a:ea typeface="Cambria Math" panose="02040503050406030204" pitchFamily="18" charset="0"/>
                      </a:rPr>
                      <m:t>≠</m:t>
                    </m:r>
                  </m:oMath>
                </a14:m>
                <a:endParaRPr lang="en-US" sz="3200" dirty="0" smtClean="0">
                  <a:solidFill>
                    <a:schemeClr val="tx1">
                      <a:lumMod val="50000"/>
                      <a:lumOff val="50000"/>
                    </a:schemeClr>
                  </a:solidFill>
                  <a:latin typeface="Roboto Condensed" pitchFamily="2" charset="0"/>
                  <a:ea typeface="Roboto Condensed" pitchFamily="2"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879010" y="4001882"/>
                <a:ext cx="714186" cy="584775"/>
              </a:xfrm>
              <a:prstGeom prst="rect">
                <a:avLst/>
              </a:prstGeom>
              <a:blipFill rotWithShape="0">
                <a:blip r:embed="rId3"/>
                <a:stretch>
                  <a:fillRect/>
                </a:stretch>
              </a:blipFill>
            </p:spPr>
            <p:txBody>
              <a:bodyPr/>
              <a:lstStyle/>
              <a:p>
                <a:r>
                  <a:rPr lang="en-US">
                    <a:noFill/>
                  </a:rPr>
                  <a:t> </a:t>
                </a:r>
              </a:p>
            </p:txBody>
          </p:sp>
        </mc:Fallback>
      </mc:AlternateContent>
      <p:sp>
        <p:nvSpPr>
          <p:cNvPr id="25" name="TextBox 24"/>
          <p:cNvSpPr txBox="1"/>
          <p:nvPr/>
        </p:nvSpPr>
        <p:spPr>
          <a:xfrm>
            <a:off x="304798" y="5135494"/>
            <a:ext cx="7916175" cy="64633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unit of finer granularity is needed to be able to combine the parts of the file into the reconstructed file using MapReduce</a:t>
            </a:r>
          </a:p>
        </p:txBody>
      </p:sp>
    </p:spTree>
    <p:extLst>
      <p:ext uri="{BB962C8B-B14F-4D97-AF65-F5344CB8AC3E}">
        <p14:creationId xmlns:p14="http://schemas.microsoft.com/office/powerpoint/2010/main" val="2943600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What is the correct unit of granularity?</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105956" cy="748923"/>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stripes of a file can be combined in order to reconstruct the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stripes requires the metadata (stripe size, file size, and ordered list of objects)</a:t>
            </a:r>
          </a:p>
        </p:txBody>
      </p:sp>
      <p:sp>
        <p:nvSpPr>
          <p:cNvPr id="18" name="Rectangle 17"/>
          <p:cNvSpPr/>
          <p:nvPr/>
        </p:nvSpPr>
        <p:spPr>
          <a:xfrm>
            <a:off x="1981200" y="3112389"/>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2123169" y="345405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2123169" y="38242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2123168" y="41957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1993118" y="4836928"/>
            <a:ext cx="1870063" cy="1156097"/>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2135087" y="5178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2135087" y="5548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9" name="Rectangle 38"/>
          <p:cNvSpPr/>
          <p:nvPr/>
        </p:nvSpPr>
        <p:spPr>
          <a:xfrm>
            <a:off x="4976464" y="3340661"/>
            <a:ext cx="1870063" cy="2328408"/>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Reconstructed File</a:t>
            </a:r>
            <a:endParaRPr lang="en-US" sz="1400" b="1" dirty="0">
              <a:solidFill>
                <a:schemeClr val="tx1">
                  <a:lumMod val="65000"/>
                  <a:lumOff val="35000"/>
                </a:schemeClr>
              </a:solidFill>
            </a:endParaRPr>
          </a:p>
        </p:txBody>
      </p:sp>
      <p:sp>
        <p:nvSpPr>
          <p:cNvPr id="40" name="Rectangle 39"/>
          <p:cNvSpPr/>
          <p:nvPr/>
        </p:nvSpPr>
        <p:spPr>
          <a:xfrm>
            <a:off x="5112929" y="3691589"/>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41" name="Rectangle 40"/>
          <p:cNvSpPr/>
          <p:nvPr/>
        </p:nvSpPr>
        <p:spPr>
          <a:xfrm>
            <a:off x="5112928" y="406686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42" name="Rectangle 41"/>
          <p:cNvSpPr/>
          <p:nvPr/>
        </p:nvSpPr>
        <p:spPr>
          <a:xfrm>
            <a:off x="5112928" y="44421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a:t>
            </a:r>
            <a:r>
              <a:rPr lang="en-US" sz="1400" b="1" dirty="0">
                <a:solidFill>
                  <a:schemeClr val="bg1"/>
                </a:solidFill>
              </a:rPr>
              <a:t>3</a:t>
            </a:r>
          </a:p>
        </p:txBody>
      </p:sp>
      <p:sp>
        <p:nvSpPr>
          <p:cNvPr id="43" name="Rectangle 42"/>
          <p:cNvSpPr/>
          <p:nvPr/>
        </p:nvSpPr>
        <p:spPr>
          <a:xfrm>
            <a:off x="5112928" y="482036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44" name="Rectangle 43"/>
          <p:cNvSpPr/>
          <p:nvPr/>
        </p:nvSpPr>
        <p:spPr>
          <a:xfrm>
            <a:off x="5112927" y="519336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cxnSp>
        <p:nvCxnSpPr>
          <p:cNvPr id="45" name="Straight Arrow Connector 44"/>
          <p:cNvCxnSpPr>
            <a:stCxn id="19" idx="3"/>
            <a:endCxn id="40" idx="1"/>
          </p:cNvCxnSpPr>
          <p:nvPr/>
        </p:nvCxnSpPr>
        <p:spPr>
          <a:xfrm>
            <a:off x="3737552" y="3608612"/>
            <a:ext cx="1375377" cy="2375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0" idx="3"/>
            <a:endCxn id="42" idx="1"/>
          </p:cNvCxnSpPr>
          <p:nvPr/>
        </p:nvCxnSpPr>
        <p:spPr>
          <a:xfrm>
            <a:off x="3737552" y="3978764"/>
            <a:ext cx="1375376" cy="61794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3"/>
            <a:endCxn id="44" idx="1"/>
          </p:cNvCxnSpPr>
          <p:nvPr/>
        </p:nvCxnSpPr>
        <p:spPr>
          <a:xfrm>
            <a:off x="3737551" y="4350309"/>
            <a:ext cx="1375376" cy="99761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8" idx="3"/>
            <a:endCxn id="41" idx="1"/>
          </p:cNvCxnSpPr>
          <p:nvPr/>
        </p:nvCxnSpPr>
        <p:spPr>
          <a:xfrm flipV="1">
            <a:off x="3749470" y="4221425"/>
            <a:ext cx="1363458" cy="1111726"/>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7" idx="3"/>
            <a:endCxn id="43" idx="1"/>
          </p:cNvCxnSpPr>
          <p:nvPr/>
        </p:nvCxnSpPr>
        <p:spPr>
          <a:xfrm flipV="1">
            <a:off x="3749470" y="4974923"/>
            <a:ext cx="1363458" cy="72838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4532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Where do the stripes belong?</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579920"/>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 striping of a file across objects can be viewed as a table where columns are the objects (or the OST on which the object resides) and the rows are one round-trip in the round-robin striping algorithm</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Essentially, the striping algorithm is reversible if the stripe size, file size, and ordered list of objects is known</a:t>
            </a:r>
          </a:p>
        </p:txBody>
      </p:sp>
      <p:sp>
        <p:nvSpPr>
          <p:cNvPr id="18" name="Rectangle 17"/>
          <p:cNvSpPr/>
          <p:nvPr/>
        </p:nvSpPr>
        <p:spPr>
          <a:xfrm>
            <a:off x="1076978"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19" name="Rectangle 18"/>
          <p:cNvSpPr/>
          <p:nvPr/>
        </p:nvSpPr>
        <p:spPr>
          <a:xfrm>
            <a:off x="1218947" y="452903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20" name="Rectangle 19"/>
          <p:cNvSpPr/>
          <p:nvPr/>
        </p:nvSpPr>
        <p:spPr>
          <a:xfrm>
            <a:off x="1218947" y="489918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26" name="Rectangle 25"/>
          <p:cNvSpPr/>
          <p:nvPr/>
        </p:nvSpPr>
        <p:spPr>
          <a:xfrm>
            <a:off x="1218946" y="527073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27" name="Rectangle 26"/>
          <p:cNvSpPr/>
          <p:nvPr/>
        </p:nvSpPr>
        <p:spPr>
          <a:xfrm>
            <a:off x="2947041" y="4187367"/>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2</a:t>
            </a:r>
            <a:endParaRPr lang="en-US" sz="1400" b="1" dirty="0">
              <a:solidFill>
                <a:schemeClr val="tx1">
                  <a:lumMod val="65000"/>
                  <a:lumOff val="35000"/>
                </a:schemeClr>
              </a:solidFill>
            </a:endParaRPr>
          </a:p>
        </p:txBody>
      </p:sp>
      <p:sp>
        <p:nvSpPr>
          <p:cNvPr id="28" name="Rectangle 27"/>
          <p:cNvSpPr/>
          <p:nvPr/>
        </p:nvSpPr>
        <p:spPr>
          <a:xfrm>
            <a:off x="3089010" y="452154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2</a:t>
            </a:r>
            <a:endParaRPr lang="en-US" sz="1400" b="1" dirty="0">
              <a:solidFill>
                <a:schemeClr val="bg1"/>
              </a:solidFill>
            </a:endParaRPr>
          </a:p>
        </p:txBody>
      </p:sp>
      <p:sp>
        <p:nvSpPr>
          <p:cNvPr id="37" name="Rectangle 36"/>
          <p:cNvSpPr/>
          <p:nvPr/>
        </p:nvSpPr>
        <p:spPr>
          <a:xfrm>
            <a:off x="3089010" y="491110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4</a:t>
            </a:r>
            <a:endParaRPr lang="en-US" sz="1400" b="1" dirty="0">
              <a:solidFill>
                <a:schemeClr val="bg1"/>
              </a:solidFill>
            </a:endParaRPr>
          </a:p>
        </p:txBody>
      </p:sp>
      <p:sp>
        <p:nvSpPr>
          <p:cNvPr id="38" name="TextBox 37"/>
          <p:cNvSpPr txBox="1"/>
          <p:nvPr/>
        </p:nvSpPr>
        <p:spPr>
          <a:xfrm>
            <a:off x="5220418" y="4069844"/>
            <a:ext cx="3492262" cy="1682512"/>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until stripe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Read from next object until strip size is read</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Continue until the number of bytes read is equal to the file size</a:t>
            </a:r>
          </a:p>
        </p:txBody>
      </p:sp>
    </p:spTree>
    <p:extLst>
      <p:ext uri="{BB962C8B-B14F-4D97-AF65-F5344CB8AC3E}">
        <p14:creationId xmlns:p14="http://schemas.microsoft.com/office/powerpoint/2010/main" val="41504021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can the stripes be obtained?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7916175" cy="1302921"/>
          </a:xfrm>
          <a:prstGeom prst="rect">
            <a:avLst/>
          </a:prstGeom>
          <a:noFill/>
        </p:spPr>
        <p:txBody>
          <a:bodyPr wrap="square" rtlCol="0">
            <a:spAutoFit/>
          </a:bodyPr>
          <a:lstStyle/>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 component, called the Partial Striping Component (PSC), is an extension of the AOFRT that produces the individual stripes contained in a recovered file</a:t>
            </a:r>
          </a:p>
          <a:p>
            <a:pPr marL="342900" indent="-34290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the stripe size, file size, and ordered list of objects, the stripe data can be recovered and keyed by the stripe index</a:t>
            </a:r>
          </a:p>
        </p:txBody>
      </p:sp>
      <p:sp>
        <p:nvSpPr>
          <p:cNvPr id="28" name="Rectangle 27"/>
          <p:cNvSpPr/>
          <p:nvPr/>
        </p:nvSpPr>
        <p:spPr>
          <a:xfrm>
            <a:off x="6298606" y="42083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3748177" y="451487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22" name="Rectangle 21"/>
          <p:cNvSpPr/>
          <p:nvPr/>
        </p:nvSpPr>
        <p:spPr>
          <a:xfrm>
            <a:off x="6308763" y="467302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3 data&gt;</a:t>
            </a:r>
            <a:endParaRPr lang="en-US" sz="1400" b="1" dirty="0">
              <a:solidFill>
                <a:schemeClr val="bg1"/>
              </a:solidFill>
            </a:endParaRPr>
          </a:p>
        </p:txBody>
      </p:sp>
      <p:sp>
        <p:nvSpPr>
          <p:cNvPr id="23" name="Rectangle 22"/>
          <p:cNvSpPr/>
          <p:nvPr/>
        </p:nvSpPr>
        <p:spPr>
          <a:xfrm>
            <a:off x="6308763" y="513599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5 data&gt;</a:t>
            </a:r>
            <a:endParaRPr lang="en-US" sz="1400" b="1" dirty="0">
              <a:solidFill>
                <a:schemeClr val="bg1"/>
              </a:solidFill>
            </a:endParaRPr>
          </a:p>
        </p:txBody>
      </p:sp>
      <p:sp>
        <p:nvSpPr>
          <p:cNvPr id="24" name="Rectangle 23"/>
          <p:cNvSpPr/>
          <p:nvPr/>
        </p:nvSpPr>
        <p:spPr>
          <a:xfrm>
            <a:off x="775053" y="4375928"/>
            <a:ext cx="1870063" cy="1543331"/>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lumMod val="65000"/>
                    <a:lumOff val="35000"/>
                  </a:schemeClr>
                </a:solidFill>
              </a:rPr>
              <a:t>Object 1</a:t>
            </a:r>
            <a:endParaRPr lang="en-US" sz="1400" b="1" dirty="0">
              <a:solidFill>
                <a:schemeClr val="tx1">
                  <a:lumMod val="65000"/>
                  <a:lumOff val="35000"/>
                </a:schemeClr>
              </a:solidFill>
            </a:endParaRPr>
          </a:p>
        </p:txBody>
      </p:sp>
      <p:sp>
        <p:nvSpPr>
          <p:cNvPr id="25" name="Rectangle 24"/>
          <p:cNvSpPr/>
          <p:nvPr/>
        </p:nvSpPr>
        <p:spPr>
          <a:xfrm>
            <a:off x="917022" y="471759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1</a:t>
            </a:r>
            <a:endParaRPr lang="en-US" sz="1400" b="1" dirty="0">
              <a:solidFill>
                <a:schemeClr val="bg1"/>
              </a:solidFill>
            </a:endParaRPr>
          </a:p>
        </p:txBody>
      </p:sp>
      <p:sp>
        <p:nvSpPr>
          <p:cNvPr id="39" name="Rectangle 38"/>
          <p:cNvSpPr/>
          <p:nvPr/>
        </p:nvSpPr>
        <p:spPr>
          <a:xfrm>
            <a:off x="917022" y="508774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3</a:t>
            </a:r>
            <a:endParaRPr lang="en-US" sz="1400" b="1" dirty="0">
              <a:solidFill>
                <a:schemeClr val="bg1"/>
              </a:solidFill>
            </a:endParaRPr>
          </a:p>
        </p:txBody>
      </p:sp>
      <p:sp>
        <p:nvSpPr>
          <p:cNvPr id="40" name="Rectangle 39"/>
          <p:cNvSpPr/>
          <p:nvPr/>
        </p:nvSpPr>
        <p:spPr>
          <a:xfrm>
            <a:off x="917021" y="545929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Stripe 5</a:t>
            </a:r>
            <a:endParaRPr lang="en-US" sz="1400" b="1" dirty="0">
              <a:solidFill>
                <a:schemeClr val="bg1"/>
              </a:solidFill>
            </a:endParaRPr>
          </a:p>
        </p:txBody>
      </p:sp>
      <p:sp>
        <p:nvSpPr>
          <p:cNvPr id="43" name="TextBox 42"/>
          <p:cNvSpPr txBox="1"/>
          <p:nvPr/>
        </p:nvSpPr>
        <p:spPr>
          <a:xfrm>
            <a:off x="775052" y="3693447"/>
            <a:ext cx="1870063" cy="584775"/>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Ordered object list, stripe size, file size</a:t>
            </a:r>
          </a:p>
        </p:txBody>
      </p:sp>
      <p:sp>
        <p:nvSpPr>
          <p:cNvPr id="2" name="Right Arrow 1"/>
          <p:cNvSpPr/>
          <p:nvPr/>
        </p:nvSpPr>
        <p:spPr>
          <a:xfrm>
            <a:off x="2845393" y="4550026"/>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395822" y="4540777"/>
            <a:ext cx="90278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7059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8" name="Rectangle 27"/>
          <p:cNvSpPr/>
          <p:nvPr/>
        </p:nvSpPr>
        <p:spPr>
          <a:xfrm>
            <a:off x="2416718" y="236706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21" name="Rectangle 20"/>
          <p:cNvSpPr/>
          <p:nvPr/>
        </p:nvSpPr>
        <p:spPr>
          <a:xfrm>
            <a:off x="4876665" y="2927243"/>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22" name="Rectangle 21"/>
          <p:cNvSpPr/>
          <p:nvPr/>
        </p:nvSpPr>
        <p:spPr>
          <a:xfrm>
            <a:off x="2416718" y="272780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3 data&gt;</a:t>
            </a:r>
            <a:endParaRPr lang="en-US" sz="1400" b="1" dirty="0">
              <a:solidFill>
                <a:schemeClr val="bg1"/>
              </a:solidFill>
            </a:endParaRPr>
          </a:p>
        </p:txBody>
      </p:sp>
      <p:sp>
        <p:nvSpPr>
          <p:cNvPr id="26" name="Rectangle 25"/>
          <p:cNvSpPr/>
          <p:nvPr/>
        </p:nvSpPr>
        <p:spPr>
          <a:xfrm>
            <a:off x="2416718" y="332128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1 data&gt;</a:t>
            </a:r>
            <a:endParaRPr lang="en-US" sz="1400" b="1" dirty="0">
              <a:solidFill>
                <a:schemeClr val="bg1"/>
              </a:solidFill>
            </a:endParaRPr>
          </a:p>
        </p:txBody>
      </p:sp>
      <p:sp>
        <p:nvSpPr>
          <p:cNvPr id="27" name="Rectangle 26"/>
          <p:cNvSpPr/>
          <p:nvPr/>
        </p:nvSpPr>
        <p:spPr>
          <a:xfrm>
            <a:off x="2416718" y="368201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41" name="Rectangle 40"/>
          <p:cNvSpPr/>
          <p:nvPr/>
        </p:nvSpPr>
        <p:spPr>
          <a:xfrm>
            <a:off x="2416718" y="4275354"/>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42" name="Rectangle 41"/>
          <p:cNvSpPr/>
          <p:nvPr/>
        </p:nvSpPr>
        <p:spPr>
          <a:xfrm>
            <a:off x="2416718" y="4636088"/>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3 data&gt;</a:t>
            </a:r>
            <a:endParaRPr lang="en-US" sz="1400" b="1" dirty="0">
              <a:solidFill>
                <a:schemeClr val="bg1"/>
              </a:solidFill>
            </a:endParaRPr>
          </a:p>
        </p:txBody>
      </p:sp>
      <p:sp>
        <p:nvSpPr>
          <p:cNvPr id="45" name="Rectangle 44"/>
          <p:cNvSpPr/>
          <p:nvPr/>
        </p:nvSpPr>
        <p:spPr>
          <a:xfrm>
            <a:off x="2416718" y="523506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1 data&gt;</a:t>
            </a:r>
            <a:endParaRPr lang="en-US" sz="1400" b="1" dirty="0">
              <a:solidFill>
                <a:schemeClr val="bg1"/>
              </a:solidFill>
            </a:endParaRPr>
          </a:p>
        </p:txBody>
      </p:sp>
      <p:sp>
        <p:nvSpPr>
          <p:cNvPr id="46" name="Rectangle 45"/>
          <p:cNvSpPr/>
          <p:nvPr/>
        </p:nvSpPr>
        <p:spPr>
          <a:xfrm>
            <a:off x="2416718" y="559579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48" name="Rectangle 47"/>
          <p:cNvSpPr/>
          <p:nvPr/>
        </p:nvSpPr>
        <p:spPr>
          <a:xfrm>
            <a:off x="496501" y="2496983"/>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49" name="Right Arrow 48"/>
          <p:cNvSpPr/>
          <p:nvPr/>
        </p:nvSpPr>
        <p:spPr>
          <a:xfrm>
            <a:off x="1564044" y="2434524"/>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1563" y="3444050"/>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3" name="Right Arrow 52"/>
          <p:cNvSpPr/>
          <p:nvPr/>
        </p:nvSpPr>
        <p:spPr>
          <a:xfrm>
            <a:off x="1589106" y="3381591"/>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20896" y="4417311"/>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5" name="Right Arrow 54"/>
          <p:cNvSpPr/>
          <p:nvPr/>
        </p:nvSpPr>
        <p:spPr>
          <a:xfrm>
            <a:off x="1588439" y="4354852"/>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520896" y="5355304"/>
            <a:ext cx="910560" cy="46447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57" name="Right Arrow 56"/>
          <p:cNvSpPr/>
          <p:nvPr/>
        </p:nvSpPr>
        <p:spPr>
          <a:xfrm>
            <a:off x="1588439" y="5292845"/>
            <a:ext cx="754813"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876665" y="4796397"/>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61" name="Rectangle 60"/>
          <p:cNvSpPr/>
          <p:nvPr/>
        </p:nvSpPr>
        <p:spPr>
          <a:xfrm>
            <a:off x="7253262" y="249698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7253262" y="285771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7253262" y="320665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7253262" y="356738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5" name="Right Arrow 64"/>
          <p:cNvSpPr/>
          <p:nvPr/>
        </p:nvSpPr>
        <p:spPr>
          <a:xfrm>
            <a:off x="6653340" y="295314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53262" y="437481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7253262" y="473554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7253262" y="508448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7253262" y="544521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70" name="Right Arrow 69"/>
          <p:cNvSpPr/>
          <p:nvPr/>
        </p:nvSpPr>
        <p:spPr>
          <a:xfrm>
            <a:off x="6653340" y="4830974"/>
            <a:ext cx="506586"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138050" y="4572884"/>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p:cNvSpPr/>
          <p:nvPr/>
        </p:nvSpPr>
        <p:spPr>
          <a:xfrm>
            <a:off x="4126438" y="2687821"/>
            <a:ext cx="671158" cy="1131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720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58889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relate to MapReduce?</a:t>
            </a:r>
            <a:endParaRPr lang="en-US" sz="2400" dirty="0">
              <a:solidFill>
                <a:srgbClr val="3A3A3A"/>
              </a:solidFill>
              <a:latin typeface="Roboto Condensed" pitchFamily="2" charset="0"/>
              <a:ea typeface="Roboto Condensed" pitchFamily="2" charset="0"/>
            </a:endParaRPr>
          </a:p>
        </p:txBody>
      </p:sp>
      <p:sp>
        <p:nvSpPr>
          <p:cNvPr id="21" name="Rectangle 20"/>
          <p:cNvSpPr/>
          <p:nvPr/>
        </p:nvSpPr>
        <p:spPr>
          <a:xfrm>
            <a:off x="2967603" y="2609235"/>
            <a:ext cx="1647645" cy="625406"/>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 acting as aggregator</a:t>
            </a:r>
            <a:endParaRPr lang="en-US" sz="1600" b="1" dirty="0">
              <a:solidFill>
                <a:schemeClr val="bg1"/>
              </a:solidFill>
            </a:endParaRPr>
          </a:p>
        </p:txBody>
      </p:sp>
      <p:sp>
        <p:nvSpPr>
          <p:cNvPr id="44" name="Right Arrow 43"/>
          <p:cNvSpPr/>
          <p:nvPr/>
        </p:nvSpPr>
        <p:spPr>
          <a:xfrm>
            <a:off x="2132026" y="2699689"/>
            <a:ext cx="77513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57200" y="246770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62" name="Rectangle 61"/>
          <p:cNvSpPr/>
          <p:nvPr/>
        </p:nvSpPr>
        <p:spPr>
          <a:xfrm>
            <a:off x="457200" y="282844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63" name="Rectangle 62"/>
          <p:cNvSpPr/>
          <p:nvPr/>
        </p:nvSpPr>
        <p:spPr>
          <a:xfrm>
            <a:off x="457200" y="317737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5: &lt;Stripe 1 data&gt;</a:t>
            </a:r>
            <a:endParaRPr lang="en-US" sz="1400" b="1" dirty="0">
              <a:solidFill>
                <a:schemeClr val="bg1"/>
              </a:solidFill>
            </a:endParaRPr>
          </a:p>
        </p:txBody>
      </p:sp>
      <p:sp>
        <p:nvSpPr>
          <p:cNvPr id="64" name="Rectangle 63"/>
          <p:cNvSpPr/>
          <p:nvPr/>
        </p:nvSpPr>
        <p:spPr>
          <a:xfrm>
            <a:off x="457200" y="353811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6: &lt;Stripe 3 data&gt;</a:t>
            </a:r>
            <a:endParaRPr lang="en-US" sz="1400" b="1" dirty="0">
              <a:solidFill>
                <a:schemeClr val="bg1"/>
              </a:solidFill>
            </a:endParaRPr>
          </a:p>
        </p:txBody>
      </p:sp>
      <p:sp>
        <p:nvSpPr>
          <p:cNvPr id="66" name="Rectangle 65"/>
          <p:cNvSpPr/>
          <p:nvPr/>
        </p:nvSpPr>
        <p:spPr>
          <a:xfrm>
            <a:off x="457200" y="434553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3: &lt;Stripe 1 data&gt;</a:t>
            </a:r>
            <a:endParaRPr lang="en-US" sz="1400" b="1" dirty="0">
              <a:solidFill>
                <a:schemeClr val="bg1"/>
              </a:solidFill>
            </a:endParaRPr>
          </a:p>
        </p:txBody>
      </p:sp>
      <p:sp>
        <p:nvSpPr>
          <p:cNvPr id="67" name="Rectangle 66"/>
          <p:cNvSpPr/>
          <p:nvPr/>
        </p:nvSpPr>
        <p:spPr>
          <a:xfrm>
            <a:off x="457200" y="47062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4: &lt;Stripe 3 data&gt;</a:t>
            </a:r>
            <a:endParaRPr lang="en-US" sz="1400" b="1" dirty="0">
              <a:solidFill>
                <a:schemeClr val="bg1"/>
              </a:solidFill>
            </a:endParaRPr>
          </a:p>
        </p:txBody>
      </p:sp>
      <p:sp>
        <p:nvSpPr>
          <p:cNvPr id="68" name="Rectangle 67"/>
          <p:cNvSpPr/>
          <p:nvPr/>
        </p:nvSpPr>
        <p:spPr>
          <a:xfrm>
            <a:off x="457200" y="505520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69" name="Rectangle 68"/>
          <p:cNvSpPr/>
          <p:nvPr/>
        </p:nvSpPr>
        <p:spPr>
          <a:xfrm>
            <a:off x="457200" y="5415940"/>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51" name="Right Arrow 50"/>
          <p:cNvSpPr/>
          <p:nvPr/>
        </p:nvSpPr>
        <p:spPr>
          <a:xfrm rot="17576705" flipV="1">
            <a:off x="1721722" y="3905431"/>
            <a:ext cx="1920474"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4675824" y="2639616"/>
            <a:ext cx="2587617" cy="57360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053017" y="320220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1: &lt;Stripe 1 data&gt;</a:t>
            </a:r>
            <a:endParaRPr lang="en-US" sz="1400" b="1" dirty="0">
              <a:solidFill>
                <a:schemeClr val="bg1"/>
              </a:solidFill>
            </a:endParaRPr>
          </a:p>
        </p:txBody>
      </p:sp>
      <p:sp>
        <p:nvSpPr>
          <p:cNvPr id="73" name="Rectangle 72"/>
          <p:cNvSpPr/>
          <p:nvPr/>
        </p:nvSpPr>
        <p:spPr>
          <a:xfrm>
            <a:off x="5053017" y="356293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2: &lt;Stripe 3 data&gt;</a:t>
            </a:r>
            <a:endParaRPr lang="en-US" sz="1400" b="1" dirty="0">
              <a:solidFill>
                <a:schemeClr val="bg1"/>
              </a:solidFill>
            </a:endParaRPr>
          </a:p>
        </p:txBody>
      </p:sp>
      <p:sp>
        <p:nvSpPr>
          <p:cNvPr id="74" name="Rectangle 73"/>
          <p:cNvSpPr/>
          <p:nvPr/>
        </p:nvSpPr>
        <p:spPr>
          <a:xfrm>
            <a:off x="5053017" y="3911871"/>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a:t>
            </a:r>
            <a:r>
              <a:rPr lang="en-US" sz="1400" b="1" dirty="0" smtClean="0">
                <a:solidFill>
                  <a:schemeClr val="bg1"/>
                </a:solidFill>
              </a:rPr>
              <a:t>: &lt;Stripe 1 data&gt;</a:t>
            </a:r>
            <a:endParaRPr lang="en-US" sz="1400" b="1" dirty="0">
              <a:solidFill>
                <a:schemeClr val="bg1"/>
              </a:solidFill>
            </a:endParaRPr>
          </a:p>
        </p:txBody>
      </p:sp>
      <p:sp>
        <p:nvSpPr>
          <p:cNvPr id="75" name="Rectangle 74"/>
          <p:cNvSpPr/>
          <p:nvPr/>
        </p:nvSpPr>
        <p:spPr>
          <a:xfrm>
            <a:off x="5053017" y="4272605"/>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4</a:t>
            </a:r>
            <a:r>
              <a:rPr lang="en-US" sz="1400" b="1" dirty="0" smtClean="0">
                <a:solidFill>
                  <a:schemeClr val="bg1"/>
                </a:solidFill>
              </a:rPr>
              <a:t>: &lt;Stripe 3 data&gt;</a:t>
            </a:r>
            <a:endParaRPr lang="en-US" sz="1400" b="1" dirty="0">
              <a:solidFill>
                <a:schemeClr val="bg1"/>
              </a:solidFill>
            </a:endParaRPr>
          </a:p>
        </p:txBody>
      </p:sp>
      <p:sp>
        <p:nvSpPr>
          <p:cNvPr id="76" name="Rectangle 75"/>
          <p:cNvSpPr/>
          <p:nvPr/>
        </p:nvSpPr>
        <p:spPr>
          <a:xfrm>
            <a:off x="5053017" y="4631653"/>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5</a:t>
            </a:r>
            <a:r>
              <a:rPr lang="en-US" sz="1400" b="1" dirty="0" smtClean="0">
                <a:solidFill>
                  <a:schemeClr val="bg1"/>
                </a:solidFill>
              </a:rPr>
              <a:t>: &lt;Stripe 1 data&gt;</a:t>
            </a:r>
            <a:endParaRPr lang="en-US" sz="1400" b="1" dirty="0">
              <a:solidFill>
                <a:schemeClr val="bg1"/>
              </a:solidFill>
            </a:endParaRPr>
          </a:p>
        </p:txBody>
      </p:sp>
      <p:sp>
        <p:nvSpPr>
          <p:cNvPr id="77" name="Rectangle 76"/>
          <p:cNvSpPr/>
          <p:nvPr/>
        </p:nvSpPr>
        <p:spPr>
          <a:xfrm>
            <a:off x="5053017" y="4992387"/>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a:t>
            </a:r>
            <a:r>
              <a:rPr lang="en-US" sz="1400" b="1" dirty="0" smtClean="0">
                <a:solidFill>
                  <a:schemeClr val="bg1"/>
                </a:solidFill>
              </a:rPr>
              <a:t>: &lt;Stripe 3 data&gt;</a:t>
            </a:r>
            <a:endParaRPr lang="en-US" sz="1400" b="1" dirty="0">
              <a:solidFill>
                <a:schemeClr val="bg1"/>
              </a:solidFill>
            </a:endParaRPr>
          </a:p>
        </p:txBody>
      </p:sp>
      <p:sp>
        <p:nvSpPr>
          <p:cNvPr id="78" name="Rectangle 77"/>
          <p:cNvSpPr/>
          <p:nvPr/>
        </p:nvSpPr>
        <p:spPr>
          <a:xfrm>
            <a:off x="5053017" y="5341322"/>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7: &lt;Stripe 1 data&gt;</a:t>
            </a:r>
            <a:endParaRPr lang="en-US" sz="1400" b="1" dirty="0">
              <a:solidFill>
                <a:schemeClr val="bg1"/>
              </a:solidFill>
            </a:endParaRPr>
          </a:p>
        </p:txBody>
      </p:sp>
      <p:sp>
        <p:nvSpPr>
          <p:cNvPr id="79" name="Rectangle 78"/>
          <p:cNvSpPr/>
          <p:nvPr/>
        </p:nvSpPr>
        <p:spPr>
          <a:xfrm>
            <a:off x="5053017" y="5702056"/>
            <a:ext cx="1614383" cy="309113"/>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8: &lt;Stripe 3 data&gt;</a:t>
            </a:r>
            <a:endParaRPr lang="en-US" sz="1400" b="1" dirty="0">
              <a:solidFill>
                <a:schemeClr val="bg1"/>
              </a:solidFill>
            </a:endParaRPr>
          </a:p>
        </p:txBody>
      </p:sp>
      <p:sp>
        <p:nvSpPr>
          <p:cNvPr id="80" name="Rectangle 79"/>
          <p:cNvSpPr/>
          <p:nvPr/>
        </p:nvSpPr>
        <p:spPr>
          <a:xfrm>
            <a:off x="7324017" y="2639616"/>
            <a:ext cx="1046798" cy="550526"/>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Tree>
    <p:extLst>
      <p:ext uri="{BB962C8B-B14F-4D97-AF65-F5344CB8AC3E}">
        <p14:creationId xmlns:p14="http://schemas.microsoft.com/office/powerpoint/2010/main" val="9457573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grpSp>
        <p:nvGrpSpPr>
          <p:cNvPr id="103" name="Group 102"/>
          <p:cNvGrpSpPr/>
          <p:nvPr/>
        </p:nvGrpSpPr>
        <p:grpSpPr>
          <a:xfrm>
            <a:off x="681579" y="2242059"/>
            <a:ext cx="7780842" cy="3016162"/>
            <a:chOff x="586596" y="2234030"/>
            <a:chExt cx="7780842" cy="3016162"/>
          </a:xfrm>
        </p:grpSpPr>
        <p:sp>
          <p:nvSpPr>
            <p:cNvPr id="42" name="Rectangle 41"/>
            <p:cNvSpPr/>
            <p:nvPr/>
          </p:nvSpPr>
          <p:spPr>
            <a:xfrm>
              <a:off x="7321000" y="3504134"/>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6988636" y="2234031"/>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57" name="Rectangle 56"/>
            <p:cNvSpPr/>
            <p:nvPr/>
          </p:nvSpPr>
          <p:spPr>
            <a:xfrm>
              <a:off x="4378658" y="2234030"/>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60" name="Rectangle 59"/>
            <p:cNvSpPr/>
            <p:nvPr/>
          </p:nvSpPr>
          <p:spPr>
            <a:xfrm>
              <a:off x="7156863" y="260398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688826" y="2981783"/>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93676" y="2592443"/>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cxnSp>
          <p:nvCxnSpPr>
            <p:cNvPr id="81" name="Straight Arrow Connector 4"/>
            <p:cNvCxnSpPr>
              <a:stCxn id="60" idx="1"/>
              <a:endCxn id="70" idx="3"/>
            </p:cNvCxnSpPr>
            <p:nvPr/>
          </p:nvCxnSpPr>
          <p:spPr>
            <a:xfrm flipH="1" flipV="1">
              <a:off x="5993167" y="2792492"/>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862508" y="2234031"/>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030735" y="2603983"/>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030735" y="3597090"/>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022109" y="4486095"/>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094661" y="2792492"/>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586596" y="409614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586596" y="4764907"/>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322247" y="4338783"/>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322247" y="4674996"/>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562698" y="2981784"/>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554072" y="3974891"/>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54020" y="4581425"/>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094661" y="3785991"/>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243421" y="3345167"/>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1332450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deterministic algorithm, such as CRUSH, on each of the clients to determine where the objects associated the client can be found</a:t>
            </a:r>
          </a:p>
        </p:txBody>
      </p:sp>
      <p:sp>
        <p:nvSpPr>
          <p:cNvPr id="18" name="Rectangle 17"/>
          <p:cNvSpPr/>
          <p:nvPr/>
        </p:nvSpPr>
        <p:spPr>
          <a:xfrm>
            <a:off x="2188452" y="3974727"/>
            <a:ext cx="1122768"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mc:AlternateContent xmlns:mc="http://schemas.openxmlformats.org/markup-compatibility/2006" xmlns:a14="http://schemas.microsoft.com/office/drawing/2010/main">
        <mc:Choice Requires="a14">
          <p:sp>
            <p:nvSpPr>
              <p:cNvPr id="74" name="TextBox 73"/>
              <p:cNvSpPr txBox="1"/>
              <p:nvPr/>
            </p:nvSpPr>
            <p:spPr>
              <a:xfrm>
                <a:off x="1457258" y="4597380"/>
                <a:ext cx="2776269" cy="441146"/>
              </a:xfrm>
              <a:prstGeom prst="rect">
                <a:avLst/>
              </a:prstGeom>
              <a:noFill/>
            </p:spPr>
            <p:txBody>
              <a:bodyPr wrap="square" rtlCol="0">
                <a:spAutoFit/>
              </a:bodyPr>
              <a:lstStyle/>
              <a:p>
                <a:pPr>
                  <a:spcAft>
                    <a:spcPts val="8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𝑓</m:t>
                      </m:r>
                      <m:d>
                        <m:dPr>
                          <m:ctrlPr>
                            <a:rPr lang="en-US" sz="1600" b="0" i="1" smtClean="0">
                              <a:solidFill>
                                <a:schemeClr val="tx1">
                                  <a:lumMod val="65000"/>
                                  <a:lumOff val="35000"/>
                                </a:schemeClr>
                              </a:solidFill>
                              <a:latin typeface="Cambria Math" panose="02040503050406030204" pitchFamily="18" charset="0"/>
                              <a:ea typeface="Roboto Condensed" pitchFamily="2" charset="0"/>
                            </a:rPr>
                          </m:ctrlPr>
                        </m:dPr>
                        <m:e>
                          <m:r>
                            <a:rPr lang="en-US" sz="1600" b="0" i="1" smtClean="0">
                              <a:solidFill>
                                <a:schemeClr val="tx1">
                                  <a:lumMod val="65000"/>
                                  <a:lumOff val="35000"/>
                                </a:schemeClr>
                              </a:solidFill>
                              <a:latin typeface="Cambria Math" panose="02040503050406030204" pitchFamily="18" charset="0"/>
                              <a:ea typeface="Roboto Condensed" pitchFamily="2" charset="0"/>
                            </a:rPr>
                            <m:t>𝑥</m:t>
                          </m:r>
                          <m:r>
                            <a:rPr lang="en-US" sz="1600" b="0" i="1" smtClean="0">
                              <a:solidFill>
                                <a:schemeClr val="tx1">
                                  <a:lumMod val="65000"/>
                                  <a:lumOff val="35000"/>
                                </a:schemeClr>
                              </a:solidFill>
                              <a:latin typeface="Cambria Math" panose="02040503050406030204" pitchFamily="18" charset="0"/>
                              <a:ea typeface="Roboto Condensed" pitchFamily="2" charset="0"/>
                            </a:rPr>
                            <m:t>,</m:t>
                          </m:r>
                          <m:r>
                            <a:rPr lang="en-US" sz="1600" b="0" i="1" smtClean="0">
                              <a:solidFill>
                                <a:schemeClr val="tx1">
                                  <a:lumMod val="65000"/>
                                  <a:lumOff val="35000"/>
                                </a:schemeClr>
                              </a:solidFill>
                              <a:latin typeface="Cambria Math" panose="02040503050406030204" pitchFamily="18" charset="0"/>
                              <a:ea typeface="Roboto Condensed" pitchFamily="2" charset="0"/>
                            </a:rPr>
                            <m:t>𝑦</m:t>
                          </m:r>
                          <m:r>
                            <a:rPr lang="en-US" sz="1600" b="0" i="1" smtClean="0">
                              <a:solidFill>
                                <a:schemeClr val="tx1">
                                  <a:lumMod val="65000"/>
                                  <a:lumOff val="35000"/>
                                </a:schemeClr>
                              </a:solidFill>
                              <a:latin typeface="Cambria Math" panose="02040503050406030204" pitchFamily="18" charset="0"/>
                              <a:ea typeface="Roboto Condensed" pitchFamily="2" charset="0"/>
                            </a:rPr>
                            <m:t>, …</m:t>
                          </m:r>
                        </m:e>
                      </m:d>
                      <m:r>
                        <a:rPr lang="en-US" sz="1600" b="0" i="1" smtClean="0">
                          <a:solidFill>
                            <a:schemeClr val="tx1">
                              <a:lumMod val="65000"/>
                              <a:lumOff val="35000"/>
                            </a:schemeClr>
                          </a:solidFill>
                          <a:latin typeface="Cambria Math" panose="02040503050406030204" pitchFamily="18" charset="0"/>
                          <a:ea typeface="Roboto Condensed" pitchFamily="2" charset="0"/>
                        </a:rPr>
                        <m:t> →  &lt;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 </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1457258" y="4597380"/>
                <a:ext cx="2776269" cy="441146"/>
              </a:xfrm>
              <a:prstGeom prst="rect">
                <a:avLst/>
              </a:prstGeom>
              <a:blipFill rotWithShape="0">
                <a:blip r:embed="rId2"/>
                <a:stretch>
                  <a:fillRect/>
                </a:stretch>
              </a:blipFill>
            </p:spPr>
            <p:txBody>
              <a:bodyPr/>
              <a:lstStyle/>
              <a:p>
                <a:r>
                  <a:rPr lang="en-US">
                    <a:noFill/>
                  </a:rPr>
                  <a:t> </a:t>
                </a:r>
              </a:p>
            </p:txBody>
          </p:sp>
        </mc:Fallback>
      </mc:AlternateContent>
      <p:cxnSp>
        <p:nvCxnSpPr>
          <p:cNvPr id="96" name="Straight Connector 95"/>
          <p:cNvCxnSpPr>
            <a:stCxn id="18" idx="3"/>
            <a:endCxn id="100" idx="1"/>
          </p:cNvCxnSpPr>
          <p:nvPr/>
        </p:nvCxnSpPr>
        <p:spPr>
          <a:xfrm flipV="1">
            <a:off x="3311220" y="4106467"/>
            <a:ext cx="2754689" cy="13921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8" idx="3"/>
            <a:endCxn id="101" idx="1"/>
          </p:cNvCxnSpPr>
          <p:nvPr/>
        </p:nvCxnSpPr>
        <p:spPr>
          <a:xfrm>
            <a:off x="3311220" y="4245678"/>
            <a:ext cx="2751147" cy="114603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8" idx="3"/>
            <a:endCxn id="102" idx="1"/>
          </p:cNvCxnSpPr>
          <p:nvPr/>
        </p:nvCxnSpPr>
        <p:spPr>
          <a:xfrm flipV="1">
            <a:off x="3311220" y="3461735"/>
            <a:ext cx="2751147" cy="783943"/>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8" idx="3"/>
            <a:endCxn id="103" idx="1"/>
          </p:cNvCxnSpPr>
          <p:nvPr/>
        </p:nvCxnSpPr>
        <p:spPr>
          <a:xfrm>
            <a:off x="3311220" y="4245678"/>
            <a:ext cx="2751147" cy="50048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1" name="Rectangle 100"/>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2" name="Rectangle 101"/>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03" name="Rectangle 102"/>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Tree>
    <p:extLst>
      <p:ext uri="{BB962C8B-B14F-4D97-AF65-F5344CB8AC3E}">
        <p14:creationId xmlns:p14="http://schemas.microsoft.com/office/powerpoint/2010/main" val="39979347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1462519"/>
            <a:chOff x="2139822" y="1775139"/>
            <a:chExt cx="3683007" cy="1462519"/>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Initiate Recovery</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initiates the recovery and requests the metadata for the file by querying the AMRT residing on the MDS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1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2" name="Rectangle 1"/>
          <p:cNvSpPr/>
          <p:nvPr/>
        </p:nvSpPr>
        <p:spPr>
          <a:xfrm>
            <a:off x="198408" y="1613140"/>
            <a:ext cx="8678173"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706542" y="2237050"/>
            <a:ext cx="4111096"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pPr algn="r"/>
              <a:r>
                <a:rPr lang="en-US" sz="2800" dirty="0" smtClean="0">
                  <a:solidFill>
                    <a:srgbClr val="0066A0"/>
                  </a:solidFill>
                  <a:latin typeface="Roboto Condensed" pitchFamily="2" charset="0"/>
                  <a:ea typeface="Roboto Condensed" pitchFamily="2" charset="0"/>
                </a:rPr>
                <a:t>AMRT Recovers Metadata</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The AMRT recovers the file metadata from the MDT and sends this metadata to the metadata store on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43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0"/>
            <a:ext cx="8721305"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4472188" y="3526969"/>
            <a:ext cx="4111095" cy="2016517"/>
            <a:chOff x="2139822" y="1775139"/>
            <a:chExt cx="3683007" cy="2016517"/>
          </a:xfrm>
        </p:grpSpPr>
        <p:sp>
          <p:nvSpPr>
            <p:cNvPr id="38" name="TextBox 37"/>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Notify PSCs</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1477328"/>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client sends the PSC residing on each OSS the recovered metadata and notifies the PSC to recover the objects if an object is stored on an OST connect to the OSS on which the PSC resides</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908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398540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3597037" y="2175807"/>
            <a:ext cx="4994872" cy="2878291"/>
            <a:chOff x="2139821" y="1775139"/>
            <a:chExt cx="3683008" cy="2878291"/>
          </a:xfrm>
        </p:grpSpPr>
        <p:sp>
          <p:nvSpPr>
            <p:cNvPr id="38" name="TextBox 37"/>
            <p:cNvSpPr txBox="1"/>
            <p:nvPr/>
          </p:nvSpPr>
          <p:spPr>
            <a:xfrm>
              <a:off x="2139821" y="1775139"/>
              <a:ext cx="3683007" cy="954107"/>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Objects Recovered and Mapped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2339102"/>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If a needed object resides on an OST connected to the OSS on which the PSC resides, the AOFRT recovers the object from the OST</a:t>
              </a:r>
              <a:endParaRPr lang="en-US" dirty="0">
                <a:solidFill>
                  <a:srgbClr val="6F6F6F"/>
                </a:solidFill>
                <a:latin typeface="Roboto Condensed" pitchFamily="2" charset="0"/>
                <a:ea typeface="Roboto Condensed" pitchFamily="2" charset="0"/>
              </a:endParaRPr>
            </a:p>
            <a:p>
              <a:pPr>
                <a:spcAft>
                  <a:spcPts val="1200"/>
                </a:spcAft>
              </a:pPr>
              <a:r>
                <a:rPr lang="en-US" dirty="0" smtClean="0">
                  <a:solidFill>
                    <a:srgbClr val="6F6F6F"/>
                  </a:solidFill>
                  <a:latin typeface="Roboto Condensed" pitchFamily="2" charset="0"/>
                  <a:ea typeface="Roboto Condensed" pitchFamily="2" charset="0"/>
                </a:rPr>
                <a:t>The object is then sent to the PSC and, using the metadata, the PSC extracts the stripes from the object</a:t>
              </a:r>
            </a:p>
            <a:p>
              <a:pPr>
                <a:spcAft>
                  <a:spcPts val="1200"/>
                </a:spcAft>
              </a:pPr>
              <a:r>
                <a:rPr lang="en-US" dirty="0" smtClean="0">
                  <a:solidFill>
                    <a:srgbClr val="6F6F6F"/>
                  </a:solidFill>
                  <a:latin typeface="Roboto Condensed" pitchFamily="2" charset="0"/>
                  <a:ea typeface="Roboto Condensed" pitchFamily="2" charset="0"/>
                </a:rPr>
                <a:t>The mapper then keys each stripes by the index of the stripe extracted by the PSC</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6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0" y="1613140"/>
            <a:ext cx="8876581" cy="423556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2125718" y="2188049"/>
            <a:ext cx="5511442" cy="1462519"/>
            <a:chOff x="2139821" y="1775139"/>
            <a:chExt cx="3683008" cy="1462519"/>
          </a:xfrm>
        </p:grpSpPr>
        <p:sp>
          <p:nvSpPr>
            <p:cNvPr id="38" name="TextBox 37"/>
            <p:cNvSpPr txBox="1"/>
            <p:nvPr/>
          </p:nvSpPr>
          <p:spPr>
            <a:xfrm>
              <a:off x="2139821" y="1775139"/>
              <a:ext cx="3683007"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Keyed Stripes are Aggregated</a:t>
              </a:r>
              <a:endParaRPr lang="en-US" sz="2800" dirty="0">
                <a:solidFill>
                  <a:srgbClr val="0066A0"/>
                </a:solidFill>
                <a:latin typeface="Roboto Condensed" pitchFamily="2" charset="0"/>
                <a:ea typeface="Roboto Condensed" pitchFamily="2" charset="0"/>
              </a:endParaRPr>
            </a:p>
          </p:txBody>
        </p:sp>
        <p:sp>
          <p:nvSpPr>
            <p:cNvPr id="39" name="TextBox 38"/>
            <p:cNvSpPr txBox="1"/>
            <p:nvPr/>
          </p:nvSpPr>
          <p:spPr>
            <a:xfrm>
              <a:off x="2139822" y="2314328"/>
              <a:ext cx="3683007" cy="923330"/>
            </a:xfrm>
            <a:prstGeom prst="rect">
              <a:avLst/>
            </a:prstGeom>
            <a:noFill/>
          </p:spPr>
          <p:txBody>
            <a:bodyPr wrap="square" rtlCol="0">
              <a:spAutoFit/>
            </a:bodyPr>
            <a:lstStyle/>
            <a:p>
              <a:pPr>
                <a:spcAft>
                  <a:spcPts val="1200"/>
                </a:spcAft>
              </a:pPr>
              <a:r>
                <a:rPr lang="en-US" dirty="0" smtClean="0">
                  <a:solidFill>
                    <a:srgbClr val="6F6F6F"/>
                  </a:solidFill>
                  <a:latin typeface="Roboto Condensed" pitchFamily="2" charset="0"/>
                  <a:ea typeface="Roboto Condensed" pitchFamily="2" charset="0"/>
                </a:rPr>
                <a:t>The keyed stripes are then sent to the reducer, where they are aggregated with the keyed stripes from other OSSs </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Tree>
    <p:extLst>
      <p:ext uri="{BB962C8B-B14F-4D97-AF65-F5344CB8AC3E}">
        <p14:creationId xmlns:p14="http://schemas.microsoft.com/office/powerpoint/2010/main" val="156086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Solution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9130" y="6444173"/>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42" name="Rectangle 41"/>
          <p:cNvSpPr/>
          <p:nvPr/>
        </p:nvSpPr>
        <p:spPr>
          <a:xfrm>
            <a:off x="7415983" y="3512163"/>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48" name="Rectangle 47"/>
          <p:cNvSpPr/>
          <p:nvPr/>
        </p:nvSpPr>
        <p:spPr>
          <a:xfrm>
            <a:off x="7083619" y="2242060"/>
            <a:ext cx="1378802" cy="900152"/>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MDS</a:t>
            </a:r>
            <a:endParaRPr lang="en-US" sz="1600" b="1" dirty="0">
              <a:solidFill>
                <a:schemeClr val="bg1"/>
              </a:solidFill>
            </a:endParaRPr>
          </a:p>
        </p:txBody>
      </p:sp>
      <p:sp>
        <p:nvSpPr>
          <p:cNvPr id="60" name="Rectangle 59"/>
          <p:cNvSpPr/>
          <p:nvPr/>
        </p:nvSpPr>
        <p:spPr>
          <a:xfrm>
            <a:off x="7251846" y="2612011"/>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AMRT</a:t>
            </a:r>
            <a:endParaRPr lang="en-US" sz="1600" b="1" dirty="0">
              <a:solidFill>
                <a:schemeClr val="bg1"/>
              </a:solidFill>
            </a:endParaRPr>
          </a:p>
        </p:txBody>
      </p:sp>
      <p:cxnSp>
        <p:nvCxnSpPr>
          <p:cNvPr id="65" name="Straight Arrow Connector 4"/>
          <p:cNvCxnSpPr>
            <a:stCxn id="60" idx="2"/>
            <a:endCxn id="42" idx="0"/>
          </p:cNvCxnSpPr>
          <p:nvPr/>
        </p:nvCxnSpPr>
        <p:spPr>
          <a:xfrm>
            <a:off x="7783809" y="2989812"/>
            <a:ext cx="0" cy="52235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57491" y="2242060"/>
            <a:ext cx="1378802" cy="2771400"/>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smtClean="0">
                <a:solidFill>
                  <a:schemeClr val="bg1"/>
                </a:solidFill>
              </a:rPr>
              <a:t>OSS</a:t>
            </a:r>
            <a:endParaRPr lang="en-US" sz="1600" b="1" dirty="0">
              <a:solidFill>
                <a:schemeClr val="bg1"/>
              </a:solidFill>
            </a:endParaRPr>
          </a:p>
        </p:txBody>
      </p:sp>
      <p:sp>
        <p:nvSpPr>
          <p:cNvPr id="83" name="Rectangle 82"/>
          <p:cNvSpPr/>
          <p:nvPr/>
        </p:nvSpPr>
        <p:spPr>
          <a:xfrm>
            <a:off x="2125718" y="2612012"/>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PSC</a:t>
            </a:r>
            <a:endParaRPr lang="en-US" sz="1600" b="1" dirty="0">
              <a:solidFill>
                <a:schemeClr val="bg1"/>
              </a:solidFill>
            </a:endParaRPr>
          </a:p>
        </p:txBody>
      </p:sp>
      <p:sp>
        <p:nvSpPr>
          <p:cNvPr id="84" name="Rectangle 83"/>
          <p:cNvSpPr/>
          <p:nvPr/>
        </p:nvSpPr>
        <p:spPr>
          <a:xfrm>
            <a:off x="2125718" y="3605119"/>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Mapper</a:t>
            </a:r>
            <a:endParaRPr lang="en-US" sz="1600" b="1" dirty="0">
              <a:solidFill>
                <a:schemeClr val="bg1"/>
              </a:solidFill>
            </a:endParaRPr>
          </a:p>
        </p:txBody>
      </p:sp>
      <p:sp>
        <p:nvSpPr>
          <p:cNvPr id="85" name="Rectangle 84"/>
          <p:cNvSpPr/>
          <p:nvPr/>
        </p:nvSpPr>
        <p:spPr>
          <a:xfrm>
            <a:off x="2117092" y="4494124"/>
            <a:ext cx="1063926" cy="377801"/>
          </a:xfrm>
          <a:prstGeom prst="rect">
            <a:avLst/>
          </a:prstGeom>
          <a:solidFill>
            <a:srgbClr val="002E4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AOFRT</a:t>
            </a:r>
            <a:endParaRPr lang="en-US" sz="1600" b="1" dirty="0">
              <a:solidFill>
                <a:schemeClr val="bg1"/>
              </a:solidFill>
            </a:endParaRPr>
          </a:p>
        </p:txBody>
      </p:sp>
      <p:cxnSp>
        <p:nvCxnSpPr>
          <p:cNvPr id="86" name="Straight Arrow Connector 4"/>
          <p:cNvCxnSpPr>
            <a:stCxn id="70" idx="1"/>
            <a:endCxn id="83" idx="3"/>
          </p:cNvCxnSpPr>
          <p:nvPr/>
        </p:nvCxnSpPr>
        <p:spPr>
          <a:xfrm flipH="1">
            <a:off x="3189644" y="2800521"/>
            <a:ext cx="1399015" cy="3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81579" y="410416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88" name="Rectangle 87"/>
          <p:cNvSpPr/>
          <p:nvPr/>
        </p:nvSpPr>
        <p:spPr>
          <a:xfrm>
            <a:off x="681579" y="477293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cxnSp>
        <p:nvCxnSpPr>
          <p:cNvPr id="89" name="Straight Arrow Connector 4"/>
          <p:cNvCxnSpPr>
            <a:stCxn id="87" idx="3"/>
            <a:endCxn id="85" idx="1"/>
          </p:cNvCxnSpPr>
          <p:nvPr/>
        </p:nvCxnSpPr>
        <p:spPr>
          <a:xfrm>
            <a:off x="1417230" y="4346812"/>
            <a:ext cx="699862" cy="336213"/>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
          <p:cNvCxnSpPr>
            <a:stCxn id="88" idx="3"/>
            <a:endCxn id="85" idx="1"/>
          </p:cNvCxnSpPr>
          <p:nvPr/>
        </p:nvCxnSpPr>
        <p:spPr>
          <a:xfrm flipV="1">
            <a:off x="1417230" y="4683025"/>
            <a:ext cx="699862" cy="332554"/>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4"/>
          <p:cNvCxnSpPr>
            <a:stCxn id="83" idx="2"/>
            <a:endCxn id="84" idx="0"/>
          </p:cNvCxnSpPr>
          <p:nvPr/>
        </p:nvCxnSpPr>
        <p:spPr>
          <a:xfrm>
            <a:off x="2657681" y="2989813"/>
            <a:ext cx="0" cy="61530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4"/>
          <p:cNvCxnSpPr>
            <a:stCxn id="85" idx="0"/>
            <a:endCxn id="84" idx="2"/>
          </p:cNvCxnSpPr>
          <p:nvPr/>
        </p:nvCxnSpPr>
        <p:spPr>
          <a:xfrm flipV="1">
            <a:off x="2649055" y="3982920"/>
            <a:ext cx="8626" cy="51120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4"/>
          <p:cNvCxnSpPr>
            <a:stCxn id="84" idx="3"/>
            <a:endCxn id="95" idx="1"/>
          </p:cNvCxnSpPr>
          <p:nvPr/>
        </p:nvCxnSpPr>
        <p:spPr>
          <a:xfrm>
            <a:off x="3189644" y="3794020"/>
            <a:ext cx="1459359" cy="1044879"/>
          </a:xfrm>
          <a:prstGeom prst="bent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4"/>
          <p:cNvCxnSpPr>
            <a:stCxn id="60" idx="1"/>
            <a:endCxn id="70" idx="3"/>
          </p:cNvCxnSpPr>
          <p:nvPr/>
        </p:nvCxnSpPr>
        <p:spPr>
          <a:xfrm flipH="1" flipV="1">
            <a:off x="6088150" y="2800521"/>
            <a:ext cx="1163696" cy="39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8408" y="1613141"/>
            <a:ext cx="8721305" cy="4209689"/>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473641" y="2242059"/>
            <a:ext cx="1729528" cy="1111137"/>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chemeClr val="bg1"/>
                </a:solidFill>
              </a:rPr>
              <a:t>Client</a:t>
            </a:r>
          </a:p>
        </p:txBody>
      </p:sp>
      <p:sp>
        <p:nvSpPr>
          <p:cNvPr id="70" name="Rectangle 69"/>
          <p:cNvSpPr/>
          <p:nvPr/>
        </p:nvSpPr>
        <p:spPr>
          <a:xfrm>
            <a:off x="4588659" y="2600472"/>
            <a:ext cx="1499491" cy="400097"/>
          </a:xfrm>
          <a:prstGeom prst="rect">
            <a:avLst/>
          </a:prstGeom>
          <a:solidFill>
            <a:srgbClr val="2C441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Metadata Store</a:t>
            </a:r>
            <a:endParaRPr lang="en-US" sz="1600" b="1" dirty="0">
              <a:solidFill>
                <a:schemeClr val="bg1"/>
              </a:solidFill>
            </a:endParaRPr>
          </a:p>
        </p:txBody>
      </p:sp>
      <p:grpSp>
        <p:nvGrpSpPr>
          <p:cNvPr id="37" name="Group 36"/>
          <p:cNvGrpSpPr/>
          <p:nvPr/>
        </p:nvGrpSpPr>
        <p:grpSpPr>
          <a:xfrm>
            <a:off x="271607" y="2239941"/>
            <a:ext cx="3916035" cy="1185520"/>
            <a:chOff x="2139822" y="1775139"/>
            <a:chExt cx="3683007" cy="1185520"/>
          </a:xfrm>
        </p:grpSpPr>
        <p:sp>
          <p:nvSpPr>
            <p:cNvPr id="38" name="TextBox 37"/>
            <p:cNvSpPr txBox="1"/>
            <p:nvPr/>
          </p:nvSpPr>
          <p:spPr>
            <a:xfrm>
              <a:off x="2139822" y="1775139"/>
              <a:ext cx="3683007" cy="523220"/>
            </a:xfrm>
            <a:prstGeom prst="rect">
              <a:avLst/>
            </a:prstGeom>
            <a:noFill/>
          </p:spPr>
          <p:txBody>
            <a:bodyPr wrap="square" rtlCol="0">
              <a:spAutoFit/>
            </a:bodyPr>
            <a:lstStyle/>
            <a:p>
              <a:pPr algn="r"/>
              <a:r>
                <a:rPr lang="en-US" sz="2800" dirty="0" smtClean="0">
                  <a:solidFill>
                    <a:srgbClr val="548235"/>
                  </a:solidFill>
                  <a:latin typeface="Roboto Condensed" pitchFamily="2" charset="0"/>
                  <a:ea typeface="Roboto Condensed" pitchFamily="2" charset="0"/>
                </a:rPr>
                <a:t>Recovered File is Returned</a:t>
              </a:r>
              <a:endParaRPr lang="en-US" sz="2800" dirty="0">
                <a:solidFill>
                  <a:srgbClr val="548235"/>
                </a:solidFill>
                <a:latin typeface="Roboto Condensed" pitchFamily="2" charset="0"/>
                <a:ea typeface="Roboto Condensed" pitchFamily="2" charset="0"/>
              </a:endParaRPr>
            </a:p>
          </p:txBody>
        </p:sp>
        <p:sp>
          <p:nvSpPr>
            <p:cNvPr id="39" name="TextBox 38"/>
            <p:cNvSpPr txBox="1"/>
            <p:nvPr/>
          </p:nvSpPr>
          <p:spPr>
            <a:xfrm>
              <a:off x="2139822" y="2314328"/>
              <a:ext cx="3683007" cy="646331"/>
            </a:xfrm>
            <a:prstGeom prst="rect">
              <a:avLst/>
            </a:prstGeom>
            <a:noFill/>
          </p:spPr>
          <p:txBody>
            <a:bodyPr wrap="square" rtlCol="0">
              <a:spAutoFit/>
            </a:bodyPr>
            <a:lstStyle/>
            <a:p>
              <a:pPr algn="r"/>
              <a:r>
                <a:rPr lang="en-US" dirty="0" smtClean="0">
                  <a:solidFill>
                    <a:srgbClr val="6F6F6F"/>
                  </a:solidFill>
                  <a:latin typeface="Roboto Condensed" pitchFamily="2" charset="0"/>
                  <a:ea typeface="Roboto Condensed" pitchFamily="2" charset="0"/>
                </a:rPr>
                <a:t>At the end of the reduction process, the recovered file is sent to the client</a:t>
              </a:r>
              <a:endParaRPr lang="en-US" dirty="0">
                <a:solidFill>
                  <a:srgbClr val="6F6F6F"/>
                </a:solidFill>
                <a:latin typeface="Roboto Condensed" pitchFamily="2" charset="0"/>
                <a:ea typeface="Roboto Condensed" pitchFamily="2" charset="0"/>
              </a:endParaRPr>
            </a:p>
          </p:txBody>
        </p:sp>
        <p:cxnSp>
          <p:nvCxnSpPr>
            <p:cNvPr id="40" name="Straight Connector 39"/>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a:xfrm>
            <a:off x="4649003" y="4589454"/>
            <a:ext cx="1378802" cy="498889"/>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Reducer</a:t>
            </a:r>
            <a:endParaRPr lang="en-US" sz="1600" b="1" dirty="0">
              <a:solidFill>
                <a:schemeClr val="bg1"/>
              </a:solidFill>
            </a:endParaRPr>
          </a:p>
        </p:txBody>
      </p:sp>
      <p:cxnSp>
        <p:nvCxnSpPr>
          <p:cNvPr id="100" name="Straight Arrow Connector 4"/>
          <p:cNvCxnSpPr>
            <a:stCxn id="95" idx="0"/>
            <a:endCxn id="57" idx="2"/>
          </p:cNvCxnSpPr>
          <p:nvPr/>
        </p:nvCxnSpPr>
        <p:spPr>
          <a:xfrm flipV="1">
            <a:off x="5338404" y="3353196"/>
            <a:ext cx="1" cy="12362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417243" y="3651449"/>
            <a:ext cx="1666376" cy="830997"/>
          </a:xfrm>
          <a:prstGeom prst="rect">
            <a:avLst/>
          </a:prstGeom>
          <a:noFill/>
        </p:spPr>
        <p:txBody>
          <a:bodyPr wrap="square" rtlCol="0">
            <a:spAutoFit/>
          </a:bodyPr>
          <a:lstStyle/>
          <a:p>
            <a:pPr algn="ctr">
              <a:spcAft>
                <a:spcPts val="800"/>
              </a:spcAft>
            </a:pPr>
            <a:r>
              <a:rPr lang="en-US" sz="1600" dirty="0" smtClean="0">
                <a:solidFill>
                  <a:schemeClr val="tx1">
                    <a:lumMod val="50000"/>
                    <a:lumOff val="50000"/>
                  </a:schemeClr>
                </a:solidFill>
                <a:latin typeface="Roboto Condensed" pitchFamily="2" charset="0"/>
                <a:ea typeface="Roboto Condensed" pitchFamily="2" charset="0"/>
              </a:rPr>
              <a:t>Reconstructed file as aggregate of individual stripes</a:t>
            </a:r>
          </a:p>
        </p:txBody>
      </p:sp>
    </p:spTree>
    <p:extLst>
      <p:ext uri="{BB962C8B-B14F-4D97-AF65-F5344CB8AC3E}">
        <p14:creationId xmlns:p14="http://schemas.microsoft.com/office/powerpoint/2010/main" val="26492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800" y="1684117"/>
            <a:ext cx="2895600"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Research gap</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distributed file systems, such as Lustre, are highly researched, research in forensics and file recovery on these systems is greatly lacking</a:t>
            </a:r>
          </a:p>
        </p:txBody>
      </p:sp>
      <p:sp>
        <p:nvSpPr>
          <p:cNvPr id="52" name="TextBox 51"/>
          <p:cNvSpPr txBox="1"/>
          <p:nvPr/>
        </p:nvSpPr>
        <p:spPr>
          <a:xfrm>
            <a:off x="304799" y="2919964"/>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Simplicity of solution</a:t>
            </a:r>
            <a:endParaRPr lang="en-US" sz="2400" dirty="0">
              <a:solidFill>
                <a:srgbClr val="3A3A3A"/>
              </a:solidFill>
              <a:latin typeface="Roboto Condensed" pitchFamily="2" charset="0"/>
              <a:ea typeface="Roboto Condensed" pitchFamily="2" charset="0"/>
            </a:endParaRPr>
          </a:p>
        </p:txBody>
      </p:sp>
      <p:sp>
        <p:nvSpPr>
          <p:cNvPr id="53" name="TextBox 52"/>
          <p:cNvSpPr txBox="1"/>
          <p:nvPr/>
        </p:nvSpPr>
        <p:spPr>
          <a:xfrm>
            <a:off x="304798" y="3381629"/>
            <a:ext cx="8442385" cy="923330"/>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Although file systems are complex software systems, they are essentially composites of local file systems, and therefore, the process of recovering a file is basically the process of recovering a file from a local file system, repeated multiple times </a:t>
            </a:r>
          </a:p>
        </p:txBody>
      </p:sp>
      <p:sp>
        <p:nvSpPr>
          <p:cNvPr id="54" name="TextBox 53"/>
          <p:cNvSpPr txBox="1"/>
          <p:nvPr/>
        </p:nvSpPr>
        <p:spPr>
          <a:xfrm>
            <a:off x="304801" y="4405185"/>
            <a:ext cx="4517366"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Future research</a:t>
            </a:r>
            <a:endParaRPr lang="en-US" sz="2400" dirty="0">
              <a:solidFill>
                <a:srgbClr val="3A3A3A"/>
              </a:solidFill>
              <a:latin typeface="Roboto Condensed" pitchFamily="2" charset="0"/>
              <a:ea typeface="Roboto Condensed" pitchFamily="2" charset="0"/>
            </a:endParaRPr>
          </a:p>
        </p:txBody>
      </p:sp>
      <p:sp>
        <p:nvSpPr>
          <p:cNvPr id="55" name="TextBox 54"/>
          <p:cNvSpPr txBox="1"/>
          <p:nvPr/>
        </p:nvSpPr>
        <p:spPr>
          <a:xfrm>
            <a:off x="304800" y="4866850"/>
            <a:ext cx="8442383" cy="102592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While a solution architecture has been devised, it has not been implemented</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Future research should be conducted on how to improve this solution, implement the presented architecture, and gain further insight in the Lustre file system</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979269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 few comments on Lustre</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216469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Impressively complex file system</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an overwhelming lack of documentation and technical detail:</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Two levels of expertise: Novice or expert</a:t>
            </a:r>
          </a:p>
          <a:p>
            <a:pPr marL="742950" lvl="1"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There is either no documentation, documentation that lacks technical detail, or documentation that has technical, but is out-of-date</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It will be very interesting to see where the Lustre file system ends up in years to come</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9788207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Conclusion</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04799" y="1684117"/>
            <a:ext cx="3697857"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Acknowledgements</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442385" cy="168251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Seker for his advisement, guidance, and patient support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Dr. Oral </a:t>
            </a:r>
            <a:r>
              <a:rPr lang="en-US" dirty="0" err="1" smtClean="0">
                <a:solidFill>
                  <a:schemeClr val="tx1">
                    <a:lumMod val="50000"/>
                    <a:lumOff val="50000"/>
                  </a:schemeClr>
                </a:solidFill>
                <a:latin typeface="Roboto Condensed" pitchFamily="2" charset="0"/>
                <a:ea typeface="Roboto Condensed" pitchFamily="2" charset="0"/>
              </a:rPr>
              <a:t>Sarp</a:t>
            </a:r>
            <a:r>
              <a:rPr lang="en-US" dirty="0" smtClean="0">
                <a:solidFill>
                  <a:schemeClr val="tx1">
                    <a:lumMod val="50000"/>
                    <a:lumOff val="50000"/>
                  </a:schemeClr>
                </a:solidFill>
                <a:latin typeface="Roboto Condensed" pitchFamily="2" charset="0"/>
                <a:ea typeface="Roboto Condensed" pitchFamily="2" charset="0"/>
              </a:rPr>
              <a:t> at Oak Ridge National Laboratory for his guidance on the technical underpinnings of Lustre and his expertise during the research phase of this project</a:t>
            </a:r>
          </a:p>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Many other unnamed students and friends that have helped during research, report writing, and presentation; without you, none of this project would have come together</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6269894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Question &amp; Answer</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3597215" y="1143151"/>
            <a:ext cx="1949570" cy="5386090"/>
          </a:xfrm>
          <a:prstGeom prst="rect">
            <a:avLst/>
          </a:prstGeom>
          <a:noFill/>
        </p:spPr>
        <p:txBody>
          <a:bodyPr wrap="square" rtlCol="0">
            <a:spAutoFit/>
          </a:bodyPr>
          <a:lstStyle/>
          <a:p>
            <a:pPr algn="ctr">
              <a:spcAft>
                <a:spcPts val="800"/>
              </a:spcAft>
            </a:pPr>
            <a:r>
              <a:rPr lang="en-US" sz="34400" dirty="0" smtClean="0">
                <a:solidFill>
                  <a:schemeClr val="tx1">
                    <a:lumMod val="50000"/>
                    <a:lumOff val="50000"/>
                  </a:schemeClr>
                </a:solidFill>
                <a:latin typeface="Roboto Condensed" pitchFamily="2" charset="0"/>
                <a:ea typeface="Roboto Condensed" pitchFamily="2" charset="0"/>
              </a:rPr>
              <a:t>?</a:t>
            </a:r>
          </a:p>
        </p:txBody>
      </p:sp>
      <p:sp>
        <p:nvSpPr>
          <p:cNvPr id="28" name="Rectangle 27"/>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Tree>
    <p:extLst>
      <p:ext uri="{BB962C8B-B14F-4D97-AF65-F5344CB8AC3E}">
        <p14:creationId xmlns:p14="http://schemas.microsoft.com/office/powerpoint/2010/main" val="216072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a:stCxn id="18" idx="0"/>
            <a:endCxn id="37" idx="2"/>
          </p:cNvCxnSpPr>
          <p:nvPr/>
        </p:nvCxnSpPr>
        <p:spPr>
          <a:xfrm flipV="1">
            <a:off x="2784342" y="3596334"/>
            <a:ext cx="0" cy="126650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32" name="TextBox 31"/>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33" name="TextBox 32"/>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34" name="Isosceles Triangle 33"/>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50" name="TextBox 49"/>
          <p:cNvSpPr txBox="1"/>
          <p:nvPr/>
        </p:nvSpPr>
        <p:spPr>
          <a:xfrm>
            <a:off x="304800" y="1684117"/>
            <a:ext cx="7553864" cy="461665"/>
          </a:xfrm>
          <a:prstGeom prst="rect">
            <a:avLst/>
          </a:prstGeom>
          <a:noFill/>
        </p:spPr>
        <p:txBody>
          <a:bodyPr wrap="square" rtlCol="0">
            <a:spAutoFit/>
          </a:bodyPr>
          <a:lstStyle/>
          <a:p>
            <a:r>
              <a:rPr lang="en-US" sz="2400" dirty="0" smtClean="0">
                <a:solidFill>
                  <a:srgbClr val="3A3A3A"/>
                </a:solidFill>
                <a:latin typeface="Roboto Condensed" pitchFamily="2" charset="0"/>
                <a:ea typeface="Roboto Condensed" pitchFamily="2" charset="0"/>
              </a:rPr>
              <a:t>How does a client know where the objects are stored?</a:t>
            </a:r>
            <a:endParaRPr lang="en-US" sz="2400" dirty="0">
              <a:solidFill>
                <a:srgbClr val="3A3A3A"/>
              </a:solidFill>
              <a:latin typeface="Roboto Condensed" pitchFamily="2" charset="0"/>
              <a:ea typeface="Roboto Condensed" pitchFamily="2" charset="0"/>
            </a:endParaRPr>
          </a:p>
        </p:txBody>
      </p:sp>
      <p:sp>
        <p:nvSpPr>
          <p:cNvPr id="51" name="TextBox 50"/>
          <p:cNvSpPr txBox="1"/>
          <p:nvPr/>
        </p:nvSpPr>
        <p:spPr>
          <a:xfrm>
            <a:off x="304799" y="2145782"/>
            <a:ext cx="8226725" cy="646331"/>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dirty="0" smtClean="0">
                <a:solidFill>
                  <a:schemeClr val="tx1">
                    <a:lumMod val="50000"/>
                    <a:lumOff val="50000"/>
                  </a:schemeClr>
                </a:solidFill>
                <a:latin typeface="Roboto Condensed" pitchFamily="2" charset="0"/>
                <a:ea typeface="Roboto Condensed" pitchFamily="2" charset="0"/>
              </a:rPr>
              <a:t>Using a metadata node that provides the client with a mapping of objects to the storage nodes on which the objects reside</a:t>
            </a:r>
          </a:p>
        </p:txBody>
      </p:sp>
      <p:sp>
        <p:nvSpPr>
          <p:cNvPr id="37" name="Rectangle 36"/>
          <p:cNvSpPr/>
          <p:nvPr/>
        </p:nvSpPr>
        <p:spPr>
          <a:xfrm>
            <a:off x="2019039" y="3111049"/>
            <a:ext cx="1530606"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Metadata Node</a:t>
            </a:r>
            <a:endParaRPr lang="en-US" sz="1400" b="1" dirty="0">
              <a:solidFill>
                <a:schemeClr val="bg1"/>
              </a:solidFill>
            </a:endParaRPr>
          </a:p>
        </p:txBody>
      </p:sp>
      <mc:AlternateContent xmlns:mc="http://schemas.openxmlformats.org/markup-compatibility/2006" xmlns:a14="http://schemas.microsoft.com/office/drawing/2010/main">
        <mc:Choice Requires="a14">
          <p:sp>
            <p:nvSpPr>
              <p:cNvPr id="40" name="TextBox 39"/>
              <p:cNvSpPr txBox="1"/>
              <p:nvPr/>
            </p:nvSpPr>
            <p:spPr>
              <a:xfrm>
                <a:off x="1099277" y="3915270"/>
                <a:ext cx="1632398" cy="661720"/>
              </a:xfrm>
              <a:prstGeom prst="rect">
                <a:avLst/>
              </a:prstGeom>
              <a:noFill/>
            </p:spPr>
            <p:txBody>
              <a:bodyPr wrap="square" rtlCol="0">
                <a:spAutoFit/>
              </a:bodyPr>
              <a:lstStyle/>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1</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b="0" dirty="0" smtClean="0">
                  <a:solidFill>
                    <a:schemeClr val="tx1">
                      <a:lumMod val="65000"/>
                      <a:lumOff val="35000"/>
                    </a:schemeClr>
                  </a:solidFill>
                  <a:latin typeface="Roboto Condensed" pitchFamily="2" charset="0"/>
                  <a:ea typeface="Roboto Condensed" pitchFamily="2" charset="0"/>
                </a:endParaRPr>
              </a:p>
              <a:p>
                <a:pPr>
                  <a:spcAft>
                    <a:spcPts val="300"/>
                  </a:spcAft>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ea typeface="Roboto Condensed" pitchFamily="2" charset="0"/>
                        </a:rPr>
                        <m:t>&lt;</m:t>
                      </m:r>
                      <m:r>
                        <a:rPr lang="en-US" sz="1600" b="0" i="1" smtClean="0">
                          <a:solidFill>
                            <a:schemeClr val="tx1">
                              <a:lumMod val="65000"/>
                              <a:lumOff val="35000"/>
                            </a:schemeClr>
                          </a:solidFill>
                          <a:latin typeface="Cambria Math" panose="02040503050406030204" pitchFamily="18" charset="0"/>
                          <a:ea typeface="Roboto Condensed" pitchFamily="2" charset="0"/>
                        </a:rPr>
                        <m:t>𝑜𝑏</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𝑗</m:t>
                          </m:r>
                        </m:e>
                        <m:sub>
                          <m:r>
                            <a:rPr lang="en-US" sz="1600" b="0" i="1" smtClean="0">
                              <a:solidFill>
                                <a:schemeClr val="tx1">
                                  <a:lumMod val="65000"/>
                                  <a:lumOff val="35000"/>
                                </a:schemeClr>
                              </a:solidFill>
                              <a:latin typeface="Cambria Math" panose="02040503050406030204" pitchFamily="18" charset="0"/>
                              <a:ea typeface="Roboto Condensed" pitchFamily="2" charset="0"/>
                            </a:rPr>
                            <m:t>2</m:t>
                          </m:r>
                        </m:sub>
                      </m:sSub>
                      <m:r>
                        <a:rPr lang="en-US" sz="1600" b="0" i="1" smtClean="0">
                          <a:solidFill>
                            <a:schemeClr val="tx1">
                              <a:lumMod val="65000"/>
                              <a:lumOff val="35000"/>
                            </a:schemeClr>
                          </a:solidFill>
                          <a:latin typeface="Cambria Math" panose="02040503050406030204" pitchFamily="18" charset="0"/>
                          <a:ea typeface="Roboto Condensed" pitchFamily="2" charset="0"/>
                        </a:rPr>
                        <m:t>, </m:t>
                      </m:r>
                      <m:sSub>
                        <m:sSubPr>
                          <m:ctrlPr>
                            <a:rPr lang="en-US" sz="1600" b="0" i="1" smtClean="0">
                              <a:solidFill>
                                <a:schemeClr val="tx1">
                                  <a:lumMod val="65000"/>
                                  <a:lumOff val="35000"/>
                                </a:schemeClr>
                              </a:solidFill>
                              <a:latin typeface="Cambria Math" panose="02040503050406030204" pitchFamily="18" charset="0"/>
                              <a:ea typeface="Roboto Condensed" pitchFamily="2" charset="0"/>
                            </a:rPr>
                          </m:ctrlPr>
                        </m:sSubPr>
                        <m:e>
                          <m:r>
                            <a:rPr lang="en-US" sz="1600" b="0" i="1" smtClean="0">
                              <a:solidFill>
                                <a:schemeClr val="tx1">
                                  <a:lumMod val="65000"/>
                                  <a:lumOff val="35000"/>
                                </a:schemeClr>
                              </a:solidFill>
                              <a:latin typeface="Cambria Math" panose="02040503050406030204" pitchFamily="18" charset="0"/>
                              <a:ea typeface="Roboto Condensed" pitchFamily="2" charset="0"/>
                            </a:rPr>
                            <m:t>𝑛</m:t>
                          </m:r>
                        </m:e>
                        <m:sub>
                          <m:r>
                            <a:rPr lang="en-US" sz="1600" b="0" i="1" smtClean="0">
                              <a:solidFill>
                                <a:schemeClr val="tx1">
                                  <a:lumMod val="65000"/>
                                  <a:lumOff val="35000"/>
                                </a:schemeClr>
                              </a:solidFill>
                              <a:latin typeface="Cambria Math" panose="02040503050406030204" pitchFamily="18" charset="0"/>
                              <a:ea typeface="Roboto Condensed" pitchFamily="2" charset="0"/>
                            </a:rPr>
                            <m:t>3</m:t>
                          </m:r>
                        </m:sub>
                      </m:sSub>
                      <m:r>
                        <a:rPr lang="en-US" sz="1600" b="0" i="1" smtClean="0">
                          <a:solidFill>
                            <a:schemeClr val="tx1">
                              <a:lumMod val="65000"/>
                              <a:lumOff val="35000"/>
                            </a:schemeClr>
                          </a:solidFill>
                          <a:latin typeface="Cambria Math" panose="02040503050406030204" pitchFamily="18" charset="0"/>
                          <a:ea typeface="Roboto Condensed" pitchFamily="2" charset="0"/>
                        </a:rPr>
                        <m:t>&gt;</m:t>
                      </m:r>
                    </m:oMath>
                  </m:oMathPara>
                </a14:m>
                <a:endParaRPr lang="en-US" sz="1600" dirty="0" smtClean="0">
                  <a:solidFill>
                    <a:schemeClr val="tx1">
                      <a:lumMod val="65000"/>
                      <a:lumOff val="35000"/>
                    </a:schemeClr>
                  </a:solidFill>
                  <a:latin typeface="Roboto Condensed" pitchFamily="2" charset="0"/>
                  <a:ea typeface="Roboto Condensed" pitchFamily="2" charset="0"/>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1099277" y="3915270"/>
                <a:ext cx="1632398" cy="661720"/>
              </a:xfrm>
              <a:prstGeom prst="rect">
                <a:avLst/>
              </a:prstGeom>
              <a:blipFill rotWithShape="0">
                <a:blip r:embed="rId2"/>
                <a:stretch>
                  <a:fillRect/>
                </a:stretch>
              </a:blipFill>
            </p:spPr>
            <p:txBody>
              <a:bodyPr/>
              <a:lstStyle/>
              <a:p>
                <a:r>
                  <a:rPr lang="en-US">
                    <a:noFill/>
                  </a:rPr>
                  <a:t> </a:t>
                </a:r>
              </a:p>
            </p:txBody>
          </p:sp>
        </mc:Fallback>
      </mc:AlternateContent>
      <p:sp>
        <p:nvSpPr>
          <p:cNvPr id="16" name="Circular Arrow 15"/>
          <p:cNvSpPr/>
          <p:nvPr/>
        </p:nvSpPr>
        <p:spPr>
          <a:xfrm rot="5400000" flipV="1">
            <a:off x="839267" y="3018667"/>
            <a:ext cx="2359543" cy="2470032"/>
          </a:xfrm>
          <a:prstGeom prst="circular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61"/>
          <p:cNvCxnSpPr>
            <a:stCxn id="18" idx="3"/>
            <a:endCxn id="66" idx="1"/>
          </p:cNvCxnSpPr>
          <p:nvPr/>
        </p:nvCxnSpPr>
        <p:spPr>
          <a:xfrm flipV="1">
            <a:off x="3549645" y="4106467"/>
            <a:ext cx="2516264" cy="102732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3"/>
            <a:endCxn id="67" idx="1"/>
          </p:cNvCxnSpPr>
          <p:nvPr/>
        </p:nvCxnSpPr>
        <p:spPr>
          <a:xfrm>
            <a:off x="3549645" y="5133787"/>
            <a:ext cx="2512722" cy="25792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8" idx="3"/>
            <a:endCxn id="68" idx="1"/>
          </p:cNvCxnSpPr>
          <p:nvPr/>
        </p:nvCxnSpPr>
        <p:spPr>
          <a:xfrm flipV="1">
            <a:off x="3549645" y="3461735"/>
            <a:ext cx="2512722" cy="167205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18" idx="3"/>
            <a:endCxn id="69" idx="1"/>
          </p:cNvCxnSpPr>
          <p:nvPr/>
        </p:nvCxnSpPr>
        <p:spPr>
          <a:xfrm flipV="1">
            <a:off x="3549645" y="4746158"/>
            <a:ext cx="2512722" cy="387629"/>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65909" y="3875405"/>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7" name="Rectangle 66"/>
          <p:cNvSpPr/>
          <p:nvPr/>
        </p:nvSpPr>
        <p:spPr>
          <a:xfrm>
            <a:off x="6062367" y="5159828"/>
            <a:ext cx="1260793" cy="463774"/>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8" name="Rectangle 67"/>
          <p:cNvSpPr/>
          <p:nvPr/>
        </p:nvSpPr>
        <p:spPr>
          <a:xfrm>
            <a:off x="6062367" y="3230673"/>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69" name="Rectangle 68"/>
          <p:cNvSpPr/>
          <p:nvPr/>
        </p:nvSpPr>
        <p:spPr>
          <a:xfrm>
            <a:off x="6062367" y="4515096"/>
            <a:ext cx="1260793" cy="462123"/>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Storage Node</a:t>
            </a:r>
            <a:endParaRPr lang="en-US" sz="1400" b="1" dirty="0">
              <a:solidFill>
                <a:schemeClr val="bg1"/>
              </a:solidFill>
            </a:endParaRPr>
          </a:p>
        </p:txBody>
      </p:sp>
      <p:sp>
        <p:nvSpPr>
          <p:cNvPr id="18" name="Rectangle 17"/>
          <p:cNvSpPr/>
          <p:nvPr/>
        </p:nvSpPr>
        <p:spPr>
          <a:xfrm>
            <a:off x="2019039" y="4862836"/>
            <a:ext cx="1530606" cy="54190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Tree>
    <p:extLst>
      <p:ext uri="{BB962C8B-B14F-4D97-AF65-F5344CB8AC3E}">
        <p14:creationId xmlns:p14="http://schemas.microsoft.com/office/powerpoint/2010/main" val="1966258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13081"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62138"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65971"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Tree>
    <p:extLst>
      <p:ext uri="{BB962C8B-B14F-4D97-AF65-F5344CB8AC3E}">
        <p14:creationId xmlns:p14="http://schemas.microsoft.com/office/powerpoint/2010/main" val="4024356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552091" y="1597966"/>
            <a:ext cx="8307237" cy="4583043"/>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grpSp>
        <p:nvGrpSpPr>
          <p:cNvPr id="15" name="Group 14"/>
          <p:cNvGrpSpPr/>
          <p:nvPr/>
        </p:nvGrpSpPr>
        <p:grpSpPr>
          <a:xfrm>
            <a:off x="2234708" y="1775139"/>
            <a:ext cx="3683007" cy="1739518"/>
            <a:chOff x="2139822" y="1775139"/>
            <a:chExt cx="3683007" cy="1739518"/>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548235"/>
                  </a:solidFill>
                  <a:latin typeface="Roboto Condensed" pitchFamily="2" charset="0"/>
                  <a:ea typeface="Roboto Condensed" pitchFamily="2" charset="0"/>
                </a:rPr>
                <a:t>Client</a:t>
              </a:r>
              <a:endParaRPr lang="en-US" sz="2800" dirty="0">
                <a:solidFill>
                  <a:srgbClr val="548235"/>
                </a:solidFill>
                <a:latin typeface="Roboto Condensed" pitchFamily="2" charset="0"/>
                <a:ea typeface="Roboto Condensed" pitchFamily="2" charset="0"/>
              </a:endParaRPr>
            </a:p>
          </p:txBody>
        </p:sp>
        <p:sp>
          <p:nvSpPr>
            <p:cNvPr id="58" name="TextBox 57"/>
            <p:cNvSpPr txBox="1"/>
            <p:nvPr/>
          </p:nvSpPr>
          <p:spPr>
            <a:xfrm>
              <a:off x="2139822" y="2314328"/>
              <a:ext cx="3683007" cy="1200329"/>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providing an interface through which the end-user can access the files on the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39822" y="2264675"/>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34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p:cNvCxnSpPr/>
          <p:nvPr/>
        </p:nvCxnSpPr>
        <p:spPr>
          <a:xfrm>
            <a:off x="1597046" y="2021722"/>
            <a:ext cx="1357479" cy="73382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65620" y="2936820"/>
            <a:ext cx="1167153" cy="1594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1665618" y="3400645"/>
            <a:ext cx="1145040" cy="416957"/>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43401" y="3552322"/>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2" name="Rectangle 71"/>
          <p:cNvSpPr/>
          <p:nvPr/>
        </p:nvSpPr>
        <p:spPr>
          <a:xfrm>
            <a:off x="753124" y="2711503"/>
            <a:ext cx="1022408" cy="473931"/>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sp>
        <p:nvSpPr>
          <p:cNvPr id="74" name="Rectangle 73"/>
          <p:cNvSpPr/>
          <p:nvPr/>
        </p:nvSpPr>
        <p:spPr>
          <a:xfrm>
            <a:off x="756302" y="1848824"/>
            <a:ext cx="1022408" cy="473931"/>
          </a:xfrm>
          <a:prstGeom prst="rect">
            <a:avLst/>
          </a:prstGeom>
          <a:solidFill>
            <a:srgbClr val="54823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Client</a:t>
            </a:r>
          </a:p>
        </p:txBody>
      </p:sp>
      <p:cxnSp>
        <p:nvCxnSpPr>
          <p:cNvPr id="57" name="Straight Connector 56"/>
          <p:cNvCxnSpPr/>
          <p:nvPr/>
        </p:nvCxnSpPr>
        <p:spPr>
          <a:xfrm flipV="1">
            <a:off x="7136690" y="4040584"/>
            <a:ext cx="816740" cy="55923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231790" y="4664509"/>
            <a:ext cx="752958" cy="1"/>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76" idx="1"/>
          </p:cNvCxnSpPr>
          <p:nvPr/>
        </p:nvCxnSpPr>
        <p:spPr>
          <a:xfrm>
            <a:off x="7161945" y="4769192"/>
            <a:ext cx="728843" cy="535132"/>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136691" y="2710630"/>
            <a:ext cx="851113" cy="50544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7136691" y="2593354"/>
            <a:ext cx="851113" cy="27610"/>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104184" y="2019018"/>
            <a:ext cx="756014" cy="5319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95" idx="1"/>
          </p:cNvCxnSpPr>
          <p:nvPr/>
        </p:nvCxnSpPr>
        <p:spPr>
          <a:xfrm>
            <a:off x="5277768" y="3337943"/>
            <a:ext cx="1264407" cy="1307274"/>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466404" y="2613124"/>
            <a:ext cx="1175636" cy="317956"/>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3"/>
          </p:cNvCxnSpPr>
          <p:nvPr/>
        </p:nvCxnSpPr>
        <p:spPr>
          <a:xfrm flipH="1" flipV="1">
            <a:off x="4838959" y="3624068"/>
            <a:ext cx="168034" cy="97588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95787" y="3735254"/>
            <a:ext cx="383350" cy="864698"/>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688016" y="1867772"/>
            <a:ext cx="3206146" cy="1949829"/>
            <a:chOff x="1475117" y="903617"/>
            <a:chExt cx="3870385" cy="2201892"/>
          </a:xfrm>
          <a:solidFill>
            <a:srgbClr val="BEDAE4"/>
          </a:solidFill>
        </p:grpSpPr>
        <p:sp>
          <p:nvSpPr>
            <p:cNvPr id="7" name="Oval 6"/>
            <p:cNvSpPr/>
            <p:nvPr/>
          </p:nvSpPr>
          <p:spPr>
            <a:xfrm>
              <a:off x="2893442" y="903617"/>
              <a:ext cx="1919377" cy="19193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p:cNvGrpSpPr/>
            <p:nvPr/>
          </p:nvGrpSpPr>
          <p:grpSpPr>
            <a:xfrm>
              <a:off x="1475117" y="1400535"/>
              <a:ext cx="3870385" cy="1704974"/>
              <a:chOff x="1475117" y="1400535"/>
              <a:chExt cx="3870385" cy="1704974"/>
            </a:xfrm>
            <a:grpFill/>
          </p:grpSpPr>
          <p:sp>
            <p:nvSpPr>
              <p:cNvPr id="4" name="Rounded Rectangle 3"/>
              <p:cNvSpPr/>
              <p:nvPr/>
            </p:nvSpPr>
            <p:spPr>
              <a:xfrm>
                <a:off x="2156604" y="1863306"/>
                <a:ext cx="2587924" cy="12422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1475117"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3853132" y="1613139"/>
                <a:ext cx="1492370" cy="14923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2360761" y="1400535"/>
                <a:ext cx="925542" cy="9255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1" name="TextBox 10"/>
          <p:cNvSpPr txBox="1"/>
          <p:nvPr/>
        </p:nvSpPr>
        <p:spPr>
          <a:xfrm>
            <a:off x="3291849" y="2731798"/>
            <a:ext cx="2065177" cy="692497"/>
          </a:xfrm>
          <a:prstGeom prst="rect">
            <a:avLst/>
          </a:prstGeom>
          <a:noFill/>
        </p:spPr>
        <p:txBody>
          <a:bodyPr wrap="square" rtlCol="0">
            <a:spAutoFit/>
          </a:bodyPr>
          <a:lstStyle/>
          <a:p>
            <a:pPr algn="ctr">
              <a:spcAft>
                <a:spcPts val="600"/>
              </a:spcAft>
            </a:pPr>
            <a:r>
              <a:rPr lang="en-US" b="1" dirty="0">
                <a:solidFill>
                  <a:srgbClr val="366E8A"/>
                </a:solidFill>
              </a:rPr>
              <a:t>Network Fabric </a:t>
            </a:r>
          </a:p>
          <a:p>
            <a:pPr algn="ctr"/>
            <a:r>
              <a:rPr lang="en-US" sz="1600" b="1" dirty="0">
                <a:solidFill>
                  <a:srgbClr val="458DB1"/>
                </a:solidFill>
              </a:rPr>
              <a:t>InfiniBand, TCP/IP</a:t>
            </a:r>
          </a:p>
        </p:txBody>
      </p:sp>
      <p:cxnSp>
        <p:nvCxnSpPr>
          <p:cNvPr id="28" name="Straight Connector 27"/>
          <p:cNvCxnSpPr/>
          <p:nvPr/>
        </p:nvCxnSpPr>
        <p:spPr>
          <a:xfrm>
            <a:off x="3427511" y="4819969"/>
            <a:ext cx="0"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81114" y="4867775"/>
            <a:ext cx="2888" cy="562335"/>
          </a:xfrm>
          <a:prstGeom prst="line">
            <a:avLst/>
          </a:prstGeom>
          <a:ln w="571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542175" y="4402574"/>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115" name="Rectangle 114"/>
          <p:cNvSpPr/>
          <p:nvPr/>
        </p:nvSpPr>
        <p:spPr>
          <a:xfrm>
            <a:off x="0" y="457200"/>
            <a:ext cx="9144000" cy="914400"/>
          </a:xfrm>
          <a:prstGeom prst="rect">
            <a:avLst/>
          </a:prstGeom>
          <a:solidFill>
            <a:srgbClr val="25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457200" y="0"/>
            <a:ext cx="1524000" cy="457200"/>
          </a:xfrm>
          <a:prstGeom prst="rect">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457200" y="76200"/>
            <a:ext cx="1524000" cy="261610"/>
          </a:xfrm>
          <a:prstGeom prst="rect">
            <a:avLst/>
          </a:prstGeom>
          <a:noFill/>
        </p:spPr>
        <p:txBody>
          <a:bodyPr wrap="square" rtlCol="0">
            <a:spAutoFit/>
          </a:bodyPr>
          <a:lstStyle/>
          <a:p>
            <a:pPr algn="ctr"/>
            <a:r>
              <a:rPr lang="en-US" sz="1100" b="1" dirty="0" smtClean="0">
                <a:solidFill>
                  <a:schemeClr val="bg1"/>
                </a:solidFill>
                <a:latin typeface="+mj-lt"/>
                <a:ea typeface="SimSun-ExtB" panose="02010609060101010101" pitchFamily="49" charset="-122"/>
                <a:cs typeface="Arial" panose="020B0604020202020204" pitchFamily="34" charset="0"/>
              </a:rPr>
              <a:t>LUSTRE FILE SYSTEM</a:t>
            </a:r>
            <a:endParaRPr lang="en-US" sz="1100" b="1" dirty="0">
              <a:solidFill>
                <a:schemeClr val="bg1"/>
              </a:solidFill>
              <a:latin typeface="+mj-lt"/>
              <a:ea typeface="SimSun-ExtB" panose="02010609060101010101" pitchFamily="49" charset="-122"/>
              <a:cs typeface="Arial" panose="020B0604020202020204" pitchFamily="34" charset="0"/>
            </a:endParaRPr>
          </a:p>
        </p:txBody>
      </p:sp>
      <p:sp>
        <p:nvSpPr>
          <p:cNvPr id="118" name="TextBox 117"/>
          <p:cNvSpPr txBox="1"/>
          <p:nvPr/>
        </p:nvSpPr>
        <p:spPr>
          <a:xfrm>
            <a:off x="304800" y="683567"/>
            <a:ext cx="4267200" cy="461665"/>
          </a:xfrm>
          <a:prstGeom prst="rect">
            <a:avLst/>
          </a:prstGeom>
          <a:noFill/>
        </p:spPr>
        <p:txBody>
          <a:bodyPr wrap="square" rtlCol="0">
            <a:spAutoFit/>
          </a:bodyPr>
          <a:lstStyle/>
          <a:p>
            <a:r>
              <a:rPr lang="en-US" sz="2400" dirty="0" smtClean="0">
                <a:solidFill>
                  <a:schemeClr val="bg1"/>
                </a:solidFill>
                <a:latin typeface="Roboto Condensed"/>
                <a:ea typeface="Roboto Condensed" pitchFamily="2" charset="0"/>
              </a:rPr>
              <a:t>Overview of Lustre File System</a:t>
            </a:r>
            <a:endParaRPr lang="en-US" sz="2400" dirty="0">
              <a:solidFill>
                <a:schemeClr val="bg1"/>
              </a:solidFill>
              <a:latin typeface="Roboto Condensed"/>
              <a:ea typeface="Roboto Condensed" pitchFamily="2" charset="0"/>
            </a:endParaRPr>
          </a:p>
        </p:txBody>
      </p:sp>
      <p:sp>
        <p:nvSpPr>
          <p:cNvPr id="119" name="TextBox 118"/>
          <p:cNvSpPr txBox="1"/>
          <p:nvPr/>
        </p:nvSpPr>
        <p:spPr>
          <a:xfrm>
            <a:off x="6308764" y="97795"/>
            <a:ext cx="2759036" cy="261610"/>
          </a:xfrm>
          <a:prstGeom prst="rect">
            <a:avLst/>
          </a:prstGeom>
          <a:noFill/>
        </p:spPr>
        <p:txBody>
          <a:bodyPr wrap="square" rtlCol="0">
            <a:spAutoFit/>
          </a:bodyPr>
          <a:lstStyle/>
          <a:p>
            <a:pPr algn="r"/>
            <a:r>
              <a:rPr lang="en-US" sz="1100" b="1" dirty="0" smtClean="0">
                <a:solidFill>
                  <a:srgbClr val="252525"/>
                </a:solidFill>
              </a:rPr>
              <a:t>ALBANO  -  GRADUATE RESEARCH PROJECT</a:t>
            </a:r>
            <a:endParaRPr lang="en-US" sz="1100" b="1" dirty="0">
              <a:solidFill>
                <a:srgbClr val="252525"/>
              </a:solidFill>
            </a:endParaRPr>
          </a:p>
        </p:txBody>
      </p:sp>
      <p:sp>
        <p:nvSpPr>
          <p:cNvPr id="120" name="Isosceles Triangle 119"/>
          <p:cNvSpPr/>
          <p:nvPr/>
        </p:nvSpPr>
        <p:spPr>
          <a:xfrm flipV="1">
            <a:off x="457200" y="457200"/>
            <a:ext cx="1524000" cy="152400"/>
          </a:xfrm>
          <a:prstGeom prst="triangle">
            <a:avLst/>
          </a:prstGeom>
          <a:solidFill>
            <a:srgbClr val="006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0" y="6324600"/>
            <a:ext cx="9144000" cy="533400"/>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78289" y="6452800"/>
            <a:ext cx="2767104" cy="261610"/>
          </a:xfrm>
          <a:prstGeom prst="rect">
            <a:avLst/>
          </a:prstGeom>
        </p:spPr>
        <p:txBody>
          <a:bodyPr wrap="none">
            <a:spAutoFit/>
          </a:bodyPr>
          <a:lstStyle/>
          <a:p>
            <a:r>
              <a:rPr lang="en-US" sz="1100" cap="all" dirty="0" smtClean="0">
                <a:solidFill>
                  <a:schemeClr val="tx1">
                    <a:lumMod val="75000"/>
                    <a:lumOff val="25000"/>
                  </a:schemeClr>
                </a:solidFill>
                <a:latin typeface="Calibri" panose="020F0502020204030204" pitchFamily="34" charset="0"/>
                <a:ea typeface="Roboto Condensed" pitchFamily="2" charset="0"/>
              </a:rPr>
              <a:t>Embry-Riddle Aeronautical University</a:t>
            </a:r>
            <a:endParaRPr lang="en-US" sz="1100" cap="all" dirty="0">
              <a:solidFill>
                <a:schemeClr val="tx1">
                  <a:lumMod val="75000"/>
                  <a:lumOff val="25000"/>
                </a:schemeClr>
              </a:solidFill>
              <a:latin typeface="Calibri" panose="020F0502020204030204" pitchFamily="34" charset="0"/>
              <a:ea typeface="Roboto Condensed" pitchFamily="2" charset="0"/>
            </a:endParaRPr>
          </a:p>
        </p:txBody>
      </p:sp>
      <p:sp>
        <p:nvSpPr>
          <p:cNvPr id="65" name="Rectangle 64"/>
          <p:cNvSpPr/>
          <p:nvPr/>
        </p:nvSpPr>
        <p:spPr>
          <a:xfrm>
            <a:off x="6546327" y="2378646"/>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OSS</a:t>
            </a:r>
          </a:p>
        </p:txBody>
      </p:sp>
      <p:sp>
        <p:nvSpPr>
          <p:cNvPr id="66" name="Rectangle 65"/>
          <p:cNvSpPr/>
          <p:nvPr/>
        </p:nvSpPr>
        <p:spPr>
          <a:xfrm>
            <a:off x="459977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MDS</a:t>
            </a:r>
            <a:endParaRPr lang="en-US" sz="1600" b="1" dirty="0">
              <a:solidFill>
                <a:schemeClr val="bg1"/>
              </a:solidFill>
            </a:endParaRPr>
          </a:p>
        </p:txBody>
      </p:sp>
      <p:sp>
        <p:nvSpPr>
          <p:cNvPr id="71" name="Rectangle 70"/>
          <p:cNvSpPr/>
          <p:nvPr/>
        </p:nvSpPr>
        <p:spPr>
          <a:xfrm>
            <a:off x="3061824" y="539175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MGT</a:t>
            </a:r>
            <a:endParaRPr lang="en-US" sz="1600" b="1" dirty="0">
              <a:solidFill>
                <a:schemeClr val="bg1"/>
              </a:solidFill>
            </a:endParaRPr>
          </a:p>
        </p:txBody>
      </p:sp>
      <p:sp>
        <p:nvSpPr>
          <p:cNvPr id="49" name="Rectangle 48"/>
          <p:cNvSpPr/>
          <p:nvPr/>
        </p:nvSpPr>
        <p:spPr>
          <a:xfrm>
            <a:off x="4581068" y="5380489"/>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MDT</a:t>
            </a:r>
            <a:endParaRPr lang="en-US" sz="1600" b="1" dirty="0">
              <a:solidFill>
                <a:schemeClr val="bg1"/>
              </a:solidFill>
            </a:endParaRPr>
          </a:p>
        </p:txBody>
      </p:sp>
      <p:sp>
        <p:nvSpPr>
          <p:cNvPr id="51" name="Rectangle 50"/>
          <p:cNvSpPr/>
          <p:nvPr/>
        </p:nvSpPr>
        <p:spPr>
          <a:xfrm>
            <a:off x="7860198" y="174741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2" name="Rectangle 51"/>
          <p:cNvSpPr/>
          <p:nvPr/>
        </p:nvSpPr>
        <p:spPr>
          <a:xfrm>
            <a:off x="7866836" y="2363305"/>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4" name="Rectangle 53"/>
          <p:cNvSpPr/>
          <p:nvPr/>
        </p:nvSpPr>
        <p:spPr>
          <a:xfrm>
            <a:off x="7866898" y="297467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55" name="Rectangle 54"/>
          <p:cNvSpPr/>
          <p:nvPr/>
        </p:nvSpPr>
        <p:spPr>
          <a:xfrm>
            <a:off x="7884088" y="3834416"/>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5" name="Rectangle 74"/>
          <p:cNvSpPr/>
          <p:nvPr/>
        </p:nvSpPr>
        <p:spPr>
          <a:xfrm>
            <a:off x="7890726" y="4450310"/>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76" name="Rectangle 75"/>
          <p:cNvSpPr/>
          <p:nvPr/>
        </p:nvSpPr>
        <p:spPr>
          <a:xfrm>
            <a:off x="7890788" y="5061681"/>
            <a:ext cx="735651" cy="485285"/>
          </a:xfrm>
          <a:prstGeom prst="rect">
            <a:avLst/>
          </a:prstGeom>
          <a:solidFill>
            <a:srgbClr val="5A278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OST</a:t>
            </a:r>
            <a:endParaRPr lang="en-US" sz="1600" b="1" dirty="0">
              <a:solidFill>
                <a:schemeClr val="bg1"/>
              </a:solidFill>
            </a:endParaRPr>
          </a:p>
        </p:txBody>
      </p:sp>
      <p:sp>
        <p:nvSpPr>
          <p:cNvPr id="2" name="Rectangle 1"/>
          <p:cNvSpPr/>
          <p:nvPr/>
        </p:nvSpPr>
        <p:spPr>
          <a:xfrm>
            <a:off x="457200" y="1597966"/>
            <a:ext cx="8402128" cy="4500265"/>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974227" y="3033080"/>
            <a:ext cx="4689714" cy="1249719"/>
            <a:chOff x="2139161" y="1048640"/>
            <a:chExt cx="3695464" cy="1249719"/>
          </a:xfrm>
        </p:grpSpPr>
        <p:sp>
          <p:nvSpPr>
            <p:cNvPr id="56" name="TextBox 55"/>
            <p:cNvSpPr txBox="1"/>
            <p:nvPr/>
          </p:nvSpPr>
          <p:spPr>
            <a:xfrm>
              <a:off x="2139822" y="1775139"/>
              <a:ext cx="3163824" cy="523220"/>
            </a:xfrm>
            <a:prstGeom prst="rect">
              <a:avLst/>
            </a:prstGeom>
            <a:noFill/>
          </p:spPr>
          <p:txBody>
            <a:bodyPr wrap="square" rtlCol="0">
              <a:spAutoFit/>
            </a:bodyPr>
            <a:lstStyle/>
            <a:p>
              <a:r>
                <a:rPr lang="en-US" sz="2800" dirty="0" smtClean="0">
                  <a:solidFill>
                    <a:srgbClr val="0066A0"/>
                  </a:solidFill>
                  <a:latin typeface="Roboto Condensed" pitchFamily="2" charset="0"/>
                  <a:ea typeface="Roboto Condensed" pitchFamily="2" charset="0"/>
                </a:rPr>
                <a:t>Management Server</a:t>
              </a:r>
              <a:endParaRPr lang="en-US" sz="2800" dirty="0">
                <a:solidFill>
                  <a:srgbClr val="0066A0"/>
                </a:solidFill>
                <a:latin typeface="Roboto Condensed" pitchFamily="2" charset="0"/>
                <a:ea typeface="Roboto Condensed" pitchFamily="2" charset="0"/>
              </a:endParaRPr>
            </a:p>
          </p:txBody>
        </p:sp>
        <p:sp>
          <p:nvSpPr>
            <p:cNvPr id="58" name="TextBox 57"/>
            <p:cNvSpPr txBox="1"/>
            <p:nvPr/>
          </p:nvSpPr>
          <p:spPr>
            <a:xfrm>
              <a:off x="2139161" y="1048640"/>
              <a:ext cx="3683007" cy="646331"/>
            </a:xfrm>
            <a:prstGeom prst="rect">
              <a:avLst/>
            </a:prstGeom>
            <a:noFill/>
          </p:spPr>
          <p:txBody>
            <a:bodyPr wrap="square" rtlCol="0">
              <a:spAutoFit/>
            </a:bodyPr>
            <a:lstStyle/>
            <a:p>
              <a:r>
                <a:rPr lang="en-US" dirty="0" smtClean="0">
                  <a:solidFill>
                    <a:srgbClr val="6F6F6F"/>
                  </a:solidFill>
                  <a:latin typeface="Roboto Condensed" pitchFamily="2" charset="0"/>
                  <a:ea typeface="Roboto Condensed" pitchFamily="2" charset="0"/>
                </a:rPr>
                <a:t>The component responsible for managing the configuration data for a Lustre file system</a:t>
              </a:r>
              <a:endParaRPr lang="en-US" dirty="0">
                <a:solidFill>
                  <a:srgbClr val="6F6F6F"/>
                </a:solidFill>
                <a:latin typeface="Roboto Condensed" pitchFamily="2" charset="0"/>
                <a:ea typeface="Roboto Condensed" pitchFamily="2" charset="0"/>
              </a:endParaRPr>
            </a:p>
          </p:txBody>
        </p:sp>
        <p:cxnSp>
          <p:nvCxnSpPr>
            <p:cNvPr id="12" name="Straight Connector 11"/>
            <p:cNvCxnSpPr/>
            <p:nvPr/>
          </p:nvCxnSpPr>
          <p:spPr>
            <a:xfrm>
              <a:off x="2151618" y="1745752"/>
              <a:ext cx="36830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3061824" y="4474469"/>
            <a:ext cx="731374" cy="485285"/>
          </a:xfrm>
          <a:prstGeom prst="rect">
            <a:avLst/>
          </a:prstGeom>
          <a:solidFill>
            <a:srgbClr val="0066A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MGS</a:t>
            </a:r>
            <a:endParaRPr lang="en-US" sz="1600" b="1" dirty="0">
              <a:solidFill>
                <a:schemeClr val="bg1"/>
              </a:solidFill>
            </a:endParaRPr>
          </a:p>
        </p:txBody>
      </p:sp>
    </p:spTree>
    <p:extLst>
      <p:ext uri="{BB962C8B-B14F-4D97-AF65-F5344CB8AC3E}">
        <p14:creationId xmlns:p14="http://schemas.microsoft.com/office/powerpoint/2010/main" val="7557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4316</Words>
  <Application>Microsoft Office PowerPoint</Application>
  <PresentationFormat>On-screen Show (4:3)</PresentationFormat>
  <Paragraphs>1131</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Cambria Math</vt:lpstr>
      <vt:lpstr>Calibri Light</vt:lpstr>
      <vt:lpstr>SimSun-ExtB</vt:lpstr>
      <vt:lpstr>Roboto Condensed</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Albano</dc:creator>
  <cp:lastModifiedBy>Justin Albano</cp:lastModifiedBy>
  <cp:revision>87</cp:revision>
  <dcterms:created xsi:type="dcterms:W3CDTF">2015-04-09T14:34:16Z</dcterms:created>
  <dcterms:modified xsi:type="dcterms:W3CDTF">2015-04-12T01:37:37Z</dcterms:modified>
</cp:coreProperties>
</file>