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8" r:id="rId3"/>
    <p:sldId id="259" r:id="rId4"/>
    <p:sldId id="260" r:id="rId5"/>
    <p:sldId id="261" r:id="rId6"/>
    <p:sldId id="262" r:id="rId7"/>
    <p:sldId id="257"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5" r:id="rId57"/>
    <p:sldId id="311" r:id="rId58"/>
    <p:sldId id="312" r:id="rId59"/>
    <p:sldId id="313" r:id="rId60"/>
    <p:sldId id="314" r:id="rId61"/>
  </p:sldIdLst>
  <p:sldSz cx="9144000" cy="6858000" type="screen4x3"/>
  <p:notesSz cx="6858000" cy="9144000"/>
  <p:embeddedFontLst>
    <p:embeddedFont>
      <p:font typeface="Cambria Math" panose="02040503050406030204" pitchFamily="18" charset="0"/>
      <p:regular r:id="rId62"/>
    </p:embeddedFont>
    <p:embeddedFont>
      <p:font typeface="Roboto Condensed" panose="02000000000000000000" pitchFamily="2" charset="0"/>
      <p:regular r:id="rId63"/>
      <p:bold r:id="rId64"/>
      <p:italic r:id="rId65"/>
      <p:boldItalic r:id="rId66"/>
    </p:embeddedFont>
    <p:embeddedFont>
      <p:font typeface="SimSun-ExtB" panose="02010609060101010101" pitchFamily="49" charset="-122"/>
      <p:regular r:id="rId67"/>
    </p:embeddedFont>
    <p:embeddedFont>
      <p:font typeface="Calibri Light" panose="020F0302020204030204" pitchFamily="34" charset="0"/>
      <p:regular r:id="rId68"/>
      <p:italic r:id="rId69"/>
    </p:embeddedFont>
    <p:embeddedFont>
      <p:font typeface="Calibri" panose="020F0502020204030204" pitchFamily="34" charset="0"/>
      <p:regular r:id="rId70"/>
      <p:bold r:id="rId71"/>
      <p:italic r:id="rId72"/>
      <p:boldItalic r:id="rId73"/>
    </p:embeddedFont>
    <p:embeddedFont>
      <p:font typeface="Consolas" panose="020B0609020204030204" pitchFamily="49" charset="0"/>
      <p:regular r:id="rId74"/>
      <p:bold r:id="rId75"/>
      <p:italic r:id="rId76"/>
      <p:boldItalic r:id="rId7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5BD8F4-557A-4A4B-9639-BF2AA2564931}">
          <p14:sldIdLst>
            <p14:sldId id="256"/>
          </p14:sldIdLst>
        </p14:section>
        <p14:section name="Overview" id="{667B6B67-C563-4025-8EAD-A0AC29829325}">
          <p14:sldIdLst>
            <p14:sldId id="258"/>
          </p14:sldIdLst>
        </p14:section>
        <p14:section name="Lustre Overview" id="{06736794-F46C-4BDD-8732-0ABB04B039B8}">
          <p14:sldIdLst>
            <p14:sldId id="259"/>
            <p14:sldId id="260"/>
            <p14:sldId id="261"/>
            <p14:sldId id="262"/>
            <p14:sldId id="257"/>
            <p14:sldId id="263"/>
            <p14:sldId id="264"/>
            <p14:sldId id="265"/>
            <p14:sldId id="266"/>
            <p14:sldId id="267"/>
            <p14:sldId id="268"/>
            <p14:sldId id="269"/>
          </p14:sldIdLst>
        </p14:section>
        <p14:section name="Background" id="{24539508-49A3-4647-89FD-90D2C64EB703}">
          <p14:sldIdLst>
            <p14:sldId id="270"/>
            <p14:sldId id="271"/>
            <p14:sldId id="272"/>
            <p14:sldId id="273"/>
            <p14:sldId id="274"/>
            <p14:sldId id="275"/>
            <p14:sldId id="276"/>
            <p14:sldId id="277"/>
            <p14:sldId id="278"/>
            <p14:sldId id="279"/>
            <p14:sldId id="280"/>
            <p14:sldId id="281"/>
            <p14:sldId id="282"/>
            <p14:sldId id="283"/>
            <p14:sldId id="284"/>
          </p14:sldIdLst>
        </p14:section>
        <p14:section name="Problem Statement" id="{0C907D63-460E-43B7-AB70-28A1C8FDF98B}">
          <p14:sldIdLst>
            <p14:sldId id="285"/>
            <p14:sldId id="286"/>
            <p14:sldId id="287"/>
          </p14:sldIdLst>
        </p14:section>
        <p14:section name="Solution" id="{21AF72F6-9007-4C5A-9BE3-42CF7C6D6268}">
          <p14:sldIdLst>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5"/>
          </p14:sldIdLst>
        </p14:section>
        <p14:section name="Conclusion" id="{6D9CCFF3-74BA-42BA-9C8C-DBD99EF6BE11}">
          <p14:sldIdLst>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FFC0"/>
    <a:srgbClr val="2079A5"/>
    <a:srgbClr val="2A9DD6"/>
    <a:srgbClr val="B5FFE5"/>
    <a:srgbClr val="0066A0"/>
    <a:srgbClr val="FFFFFF"/>
    <a:srgbClr val="2C441C"/>
    <a:srgbClr val="3A5925"/>
    <a:srgbClr val="002E48"/>
    <a:srgbClr val="DD4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13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3.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2066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590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45891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9043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88F4D-FDB9-438F-85D4-80BF5117F360}"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4344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288F4D-FDB9-438F-85D4-80BF5117F360}" type="datetimeFigureOut">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100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288F4D-FDB9-438F-85D4-80BF5117F360}" type="datetimeFigureOut">
              <a:rPr lang="en-US" smtClean="0"/>
              <a:t>4/12/2015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4250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288F4D-FDB9-438F-85D4-80BF5117F360}" type="datetimeFigureOut">
              <a:rPr lang="en-US" smtClean="0"/>
              <a:t>4/12/2015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0990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88F4D-FDB9-438F-85D4-80BF5117F360}" type="datetimeFigureOut">
              <a:rPr lang="en-US" smtClean="0"/>
              <a:t>4/12/2015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77547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8F4D-FDB9-438F-85D4-80BF5117F360}" type="datetimeFigureOut">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53571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8F4D-FDB9-438F-85D4-80BF5117F360}" type="datetimeFigureOut">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92873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88F4D-FDB9-438F-85D4-80BF5117F360}" type="datetimeFigureOut">
              <a:rPr lang="en-US" smtClean="0"/>
              <a:t>4/12/2015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9F26D-CCBE-47A9-B957-B1F36E881945}" type="slidenum">
              <a:rPr lang="en-US" smtClean="0"/>
              <a:t>‹#›</a:t>
            </a:fld>
            <a:endParaRPr lang="en-US"/>
          </a:p>
        </p:txBody>
      </p:sp>
    </p:spTree>
    <p:extLst>
      <p:ext uri="{BB962C8B-B14F-4D97-AF65-F5344CB8AC3E}">
        <p14:creationId xmlns:p14="http://schemas.microsoft.com/office/powerpoint/2010/main" val="2541143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hdw.eweb4.com/media/wallpapers_dl/1/110/1099312-blueprint.jpg"/>
          <p:cNvPicPr>
            <a:picLocks noChangeAspect="1" noChangeArrowheads="1"/>
          </p:cNvPicPr>
          <p:nvPr/>
        </p:nvPicPr>
        <p:blipFill rotWithShape="1">
          <a:blip r:embed="rId2">
            <a:extLst>
              <a:ext uri="{28A0092B-C50C-407E-A947-70E740481C1C}">
                <a14:useLocalDpi xmlns:a14="http://schemas.microsoft.com/office/drawing/2010/main" val="0"/>
              </a:ext>
            </a:extLst>
          </a:blip>
          <a:srcRect r="16814"/>
          <a:stretch/>
        </p:blipFill>
        <p:spPr bwMode="auto">
          <a:xfrm flipH="1">
            <a:off x="1" y="1"/>
            <a:ext cx="9143999" cy="68634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23691" y="5461539"/>
            <a:ext cx="7013275" cy="1200329"/>
          </a:xfrm>
          <a:prstGeom prst="rect">
            <a:avLst/>
          </a:prstGeom>
        </p:spPr>
        <p:txBody>
          <a:bodyPr wrap="square">
            <a:spAutoFit/>
          </a:bodyPr>
          <a:lstStyle/>
          <a:p>
            <a:pPr algn="r"/>
            <a:r>
              <a:rPr lang="en-US" sz="1100" dirty="0" smtClean="0">
                <a:solidFill>
                  <a:srgbClr val="000000"/>
                </a:solidFill>
                <a:latin typeface="Arial" panose="020B0604020202020204" pitchFamily="34" charset="0"/>
              </a:rPr>
              <a:t> </a:t>
            </a:r>
            <a:r>
              <a:rPr lang="en-US" sz="3600" b="1" dirty="0">
                <a:solidFill>
                  <a:schemeClr val="bg1"/>
                </a:solidFill>
                <a:latin typeface="Roboto Condensed" panose="02000000000000000000" pitchFamily="2" charset="0"/>
                <a:ea typeface="Roboto Condensed" panose="02000000000000000000" pitchFamily="2" charset="0"/>
              </a:rPr>
              <a:t>Forensics and File Recovery </a:t>
            </a:r>
            <a:endParaRPr lang="en-US" sz="3600" dirty="0">
              <a:solidFill>
                <a:schemeClr val="bg1"/>
              </a:solidFill>
              <a:latin typeface="Roboto Condensed" panose="02000000000000000000" pitchFamily="2" charset="0"/>
              <a:ea typeface="Roboto Condensed" panose="02000000000000000000" pitchFamily="2" charset="0"/>
            </a:endParaRPr>
          </a:p>
          <a:p>
            <a:pPr algn="r"/>
            <a:r>
              <a:rPr lang="en-US" sz="3600" b="1" dirty="0">
                <a:solidFill>
                  <a:schemeClr val="bg1"/>
                </a:solidFill>
                <a:latin typeface="Roboto Condensed" panose="02000000000000000000" pitchFamily="2" charset="0"/>
                <a:ea typeface="Roboto Condensed" panose="02000000000000000000" pitchFamily="2" charset="0"/>
              </a:rPr>
              <a:t>on the Lustre Distributed File System </a:t>
            </a:r>
            <a:endParaRPr lang="en-US" sz="3600" dirty="0">
              <a:solidFill>
                <a:schemeClr val="bg1"/>
              </a:solidFill>
              <a:latin typeface="Roboto Condensed" panose="02000000000000000000" pitchFamily="2" charset="0"/>
              <a:ea typeface="Roboto Condensed" panose="02000000000000000000" pitchFamily="2" charset="0"/>
            </a:endParaRPr>
          </a:p>
        </p:txBody>
      </p:sp>
      <p:sp>
        <p:nvSpPr>
          <p:cNvPr id="4" name="Rectangle 3"/>
          <p:cNvSpPr/>
          <p:nvPr/>
        </p:nvSpPr>
        <p:spPr>
          <a:xfrm>
            <a:off x="5788325" y="4879104"/>
            <a:ext cx="3148641" cy="461665"/>
          </a:xfrm>
          <a:prstGeom prst="rect">
            <a:avLst/>
          </a:prstGeom>
        </p:spPr>
        <p:txBody>
          <a:bodyPr wrap="square">
            <a:spAutoFit/>
          </a:bodyPr>
          <a:lstStyle/>
          <a:p>
            <a:pPr algn="r"/>
            <a:r>
              <a:rPr lang="en-US" sz="2400" dirty="0" smtClean="0">
                <a:solidFill>
                  <a:srgbClr val="4FFFC0"/>
                </a:solidFill>
                <a:latin typeface="Roboto Condensed" panose="02000000000000000000" pitchFamily="2" charset="0"/>
                <a:ea typeface="Roboto Condensed" panose="02000000000000000000" pitchFamily="2" charset="0"/>
              </a:rPr>
              <a:t>JUSTIN ALBANO</a:t>
            </a:r>
            <a:endParaRPr lang="en-US" sz="4800" dirty="0">
              <a:solidFill>
                <a:srgbClr val="4FFFC0"/>
              </a:solidFill>
              <a:latin typeface="Roboto Condensed" panose="02000000000000000000" pitchFamily="2" charset="0"/>
              <a:ea typeface="Roboto Condensed" panose="02000000000000000000" pitchFamily="2" charset="0"/>
            </a:endParaRPr>
          </a:p>
        </p:txBody>
      </p:sp>
      <p:sp>
        <p:nvSpPr>
          <p:cNvPr id="3" name="TextBox 2"/>
          <p:cNvSpPr txBox="1"/>
          <p:nvPr/>
        </p:nvSpPr>
        <p:spPr>
          <a:xfrm>
            <a:off x="5331126" y="60383"/>
            <a:ext cx="3769744" cy="230832"/>
          </a:xfrm>
          <a:prstGeom prst="rect">
            <a:avLst/>
          </a:prstGeom>
          <a:noFill/>
        </p:spPr>
        <p:txBody>
          <a:bodyPr wrap="square" rtlCol="0">
            <a:spAutoFit/>
          </a:bodyPr>
          <a:lstStyle/>
          <a:p>
            <a:pPr algn="r"/>
            <a:r>
              <a:rPr lang="en-US" sz="900" dirty="0" smtClean="0">
                <a:solidFill>
                  <a:srgbClr val="2079A5"/>
                </a:solidFill>
              </a:rPr>
              <a:t>Image from http</a:t>
            </a:r>
            <a:r>
              <a:rPr lang="en-US" sz="900" dirty="0">
                <a:solidFill>
                  <a:srgbClr val="2079A5"/>
                </a:solidFill>
              </a:rPr>
              <a:t>://hdw.eweb4.com/out/1099312.html</a:t>
            </a:r>
          </a:p>
        </p:txBody>
      </p:sp>
    </p:spTree>
    <p:extLst>
      <p:ext uri="{BB962C8B-B14F-4D97-AF65-F5344CB8AC3E}">
        <p14:creationId xmlns:p14="http://schemas.microsoft.com/office/powerpoint/2010/main" val="309330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938863"/>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Management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Tree>
    <p:extLst>
      <p:ext uri="{BB962C8B-B14F-4D97-AF65-F5344CB8AC3E}">
        <p14:creationId xmlns:p14="http://schemas.microsoft.com/office/powerpoint/2010/main" val="104482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397392"/>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517994" y="3024766"/>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Metadata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Tree>
    <p:extLst>
      <p:ext uri="{BB962C8B-B14F-4D97-AF65-F5344CB8AC3E}">
        <p14:creationId xmlns:p14="http://schemas.microsoft.com/office/powerpoint/2010/main" val="415466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2" name="Rectangle 1"/>
          <p:cNvSpPr/>
          <p:nvPr/>
        </p:nvSpPr>
        <p:spPr>
          <a:xfrm>
            <a:off x="457200" y="1597966"/>
            <a:ext cx="8402128" cy="45002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495216" y="3903468"/>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Metadata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Tree>
    <p:extLst>
      <p:ext uri="{BB962C8B-B14F-4D97-AF65-F5344CB8AC3E}">
        <p14:creationId xmlns:p14="http://schemas.microsoft.com/office/powerpoint/2010/main" val="77103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3312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grpSp>
        <p:nvGrpSpPr>
          <p:cNvPr id="59" name="Group 58"/>
          <p:cNvGrpSpPr/>
          <p:nvPr/>
        </p:nvGrpSpPr>
        <p:grpSpPr>
          <a:xfrm>
            <a:off x="1303865" y="2315677"/>
            <a:ext cx="4952312" cy="1219388"/>
            <a:chOff x="2139821" y="1741271"/>
            <a:chExt cx="3683008" cy="1219388"/>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Object Storage Server</a:t>
              </a:r>
              <a:endParaRPr lang="en-US" sz="2800" dirty="0">
                <a:solidFill>
                  <a:srgbClr val="0066A0"/>
                </a:solidFill>
                <a:latin typeface="Roboto Condensed" pitchFamily="2" charset="0"/>
                <a:ea typeface="Roboto Condensed" pitchFamily="2" charset="0"/>
              </a:endParaRPr>
            </a:p>
          </p:txBody>
        </p:sp>
        <p:sp>
          <p:nvSpPr>
            <p:cNvPr id="62" name="TextBox 61"/>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managing the objects that make up the files of a Lustre file system</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720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2" name="Rectangle 1"/>
          <p:cNvSpPr/>
          <p:nvPr/>
        </p:nvSpPr>
        <p:spPr>
          <a:xfrm>
            <a:off x="457200" y="1597966"/>
            <a:ext cx="84328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2655957" y="1705639"/>
            <a:ext cx="4952312" cy="1773386"/>
            <a:chOff x="2139821" y="1741271"/>
            <a:chExt cx="3683008" cy="1773386"/>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5A2781"/>
                  </a:solidFill>
                  <a:latin typeface="Roboto Condensed" pitchFamily="2" charset="0"/>
                  <a:ea typeface="Roboto Condensed" pitchFamily="2" charset="0"/>
                </a:rPr>
                <a:t>Object Storage Target</a:t>
              </a:r>
              <a:endParaRPr lang="en-US" sz="2800" dirty="0">
                <a:solidFill>
                  <a:srgbClr val="5A2781"/>
                </a:solidFill>
                <a:latin typeface="Roboto Condensed" pitchFamily="2" charset="0"/>
                <a:ea typeface="Roboto Condensed" pitchFamily="2" charset="0"/>
              </a:endParaRPr>
            </a:p>
          </p:txBody>
        </p:sp>
        <p:sp>
          <p:nvSpPr>
            <p:cNvPr id="62" name="TextBox 61"/>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persisting the objects that make up the files of a Lustre file system</a:t>
              </a:r>
            </a:p>
            <a:p>
              <a:pPr algn="r"/>
              <a:endParaRPr lang="en-US" dirty="0">
                <a:solidFill>
                  <a:srgbClr val="6F6F6F"/>
                </a:solidFill>
                <a:latin typeface="Roboto Condensed" pitchFamily="2" charset="0"/>
                <a:ea typeface="Roboto Condensed" pitchFamily="2" charset="0"/>
              </a:endParaRPr>
            </a:p>
            <a:p>
              <a:pPr algn="r"/>
              <a:r>
                <a:rPr lang="en-US" dirty="0" smtClean="0">
                  <a:solidFill>
                    <a:srgbClr val="6F6F6F"/>
                  </a:solidFill>
                  <a:latin typeface="Roboto Condensed" pitchFamily="2" charset="0"/>
                  <a:ea typeface="Roboto Condensed" pitchFamily="2" charset="0"/>
                </a:rPr>
                <a:t>Objects ultimately reside on this component</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47229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83592"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a:t>
            </a:r>
            <a:r>
              <a:rPr lang="en-US" smtClean="0">
                <a:solidFill>
                  <a:schemeClr val="tx1">
                    <a:lumMod val="50000"/>
                    <a:lumOff val="50000"/>
                  </a:schemeClr>
                </a:solidFill>
                <a:latin typeface="Roboto Condensed" pitchFamily="2" charset="0"/>
                <a:ea typeface="Roboto Condensed" pitchFamily="2" charset="0"/>
              </a:rPr>
              <a:t>associated with a file</a:t>
            </a: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Tree>
    <p:extLst>
      <p:ext uri="{BB962C8B-B14F-4D97-AF65-F5344CB8AC3E}">
        <p14:creationId xmlns:p14="http://schemas.microsoft.com/office/powerpoint/2010/main" val="349985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5794076"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that make up a file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 name="Rectangle 2"/>
          <p:cNvSpPr/>
          <p:nvPr/>
        </p:nvSpPr>
        <p:spPr>
          <a:xfrm>
            <a:off x="78289" y="1613140"/>
            <a:ext cx="6581303" cy="1558564"/>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1106083" y="1756690"/>
            <a:ext cx="6902868" cy="1296332"/>
            <a:chOff x="2139821" y="1741271"/>
            <a:chExt cx="3683008" cy="1296332"/>
          </a:xfrm>
        </p:grpSpPr>
        <p:sp>
          <p:nvSpPr>
            <p:cNvPr id="39" name="TextBox 38"/>
            <p:cNvSpPr txBox="1"/>
            <p:nvPr/>
          </p:nvSpPr>
          <p:spPr>
            <a:xfrm>
              <a:off x="2139821" y="1741271"/>
              <a:ext cx="3683007"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Object Striping Parameterization</a:t>
              </a:r>
              <a:endParaRPr lang="en-US" sz="2800" dirty="0">
                <a:solidFill>
                  <a:srgbClr val="5A2781"/>
                </a:solidFill>
                <a:latin typeface="Roboto Condensed" pitchFamily="2" charset="0"/>
                <a:ea typeface="Roboto Condensed" pitchFamily="2" charset="0"/>
              </a:endParaRPr>
            </a:p>
          </p:txBody>
        </p:sp>
        <p:sp>
          <p:nvSpPr>
            <p:cNvPr id="40" name="TextBox 39"/>
            <p:cNvSpPr txBox="1"/>
            <p:nvPr/>
          </p:nvSpPr>
          <p:spPr>
            <a:xfrm>
              <a:off x="2139822" y="2314328"/>
              <a:ext cx="3683007" cy="7232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size</a:t>
              </a:r>
              <a:r>
                <a:rPr lang="en-US" dirty="0" smtClean="0">
                  <a:solidFill>
                    <a:srgbClr val="6F6F6F"/>
                  </a:solidFill>
                  <a:latin typeface="Roboto Condensed" pitchFamily="2" charset="0"/>
                  <a:ea typeface="Roboto Condensed" pitchFamily="2" charset="0"/>
                </a:rPr>
                <a:t>: the number of bytes containing in a single stripe</a:t>
              </a:r>
            </a:p>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count</a:t>
              </a:r>
              <a:r>
                <a:rPr lang="en-US" dirty="0" smtClean="0">
                  <a:solidFill>
                    <a:srgbClr val="6F6F6F"/>
                  </a:solidFill>
                  <a:latin typeface="Roboto Condensed" pitchFamily="2" charset="0"/>
                  <a:ea typeface="Roboto Condensed" pitchFamily="2" charset="0"/>
                </a:rPr>
                <a:t>: the number of </a:t>
              </a:r>
              <a:r>
                <a:rPr lang="en-US" i="1" dirty="0" smtClean="0">
                  <a:solidFill>
                    <a:srgbClr val="6F6F6F"/>
                  </a:solidFill>
                  <a:latin typeface="Roboto Condensed" pitchFamily="2" charset="0"/>
                  <a:ea typeface="Roboto Condensed" pitchFamily="2" charset="0"/>
                </a:rPr>
                <a:t>objects</a:t>
              </a:r>
              <a:r>
                <a:rPr lang="en-US" dirty="0" smtClean="0">
                  <a:solidFill>
                    <a:srgbClr val="6F6F6F"/>
                  </a:solidFill>
                  <a:latin typeface="Roboto Condensed" pitchFamily="2" charset="0"/>
                  <a:ea typeface="Roboto Condensed" pitchFamily="2" charset="0"/>
                </a:rPr>
                <a:t> over which the file is striped</a:t>
              </a:r>
              <a:endParaRPr lang="en-US" b="1" dirty="0">
                <a:solidFill>
                  <a:srgbClr val="6F6F6F"/>
                </a:solidFill>
                <a:latin typeface="Roboto Condensed" pitchFamily="2" charset="0"/>
                <a:ea typeface="Roboto Condensed" pitchFamily="2" charset="0"/>
              </a:endParaRPr>
            </a:p>
          </p:txBody>
        </p:sp>
        <p:cxnSp>
          <p:nvCxnSpPr>
            <p:cNvPr id="53" name="Straight Connector 52"/>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813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Tree>
    <p:extLst>
      <p:ext uri="{BB962C8B-B14F-4D97-AF65-F5344CB8AC3E}">
        <p14:creationId xmlns:p14="http://schemas.microsoft.com/office/powerpoint/2010/main" val="231459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52999"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52999"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
        <p:nvSpPr>
          <p:cNvPr id="42" name="Rectangle 41"/>
          <p:cNvSpPr/>
          <p:nvPr/>
        </p:nvSpPr>
        <p:spPr>
          <a:xfrm>
            <a:off x="78289" y="1613140"/>
            <a:ext cx="8850051" cy="456787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45" name="Rectangle 44"/>
          <p:cNvSpPr/>
          <p:nvPr/>
        </p:nvSpPr>
        <p:spPr>
          <a:xfrm>
            <a:off x="1813557" y="2073360"/>
            <a:ext cx="3875132" cy="1513951"/>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effectLst>
                  <a:outerShdw blurRad="38100" dist="38100" dir="2700000" algn="tl">
                    <a:srgbClr val="000000">
                      <a:alpha val="43137"/>
                    </a:srgbClr>
                  </a:outerShdw>
                </a:effectLst>
              </a:rPr>
              <a:t>The OSS is used as a proxy to the OSTs: Clients do not directly access the OSTs, but rather, access the OSSs</a:t>
            </a:r>
          </a:p>
          <a:p>
            <a:endParaRPr lang="en-US" b="1" dirty="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Logically, the OST is directly accessed</a:t>
            </a:r>
            <a:endParaRPr lang="en-US" b="1" dirty="0">
              <a:effectLst>
                <a:outerShdw blurRad="38100" dist="38100" dir="2700000" algn="tl">
                  <a:srgbClr val="000000">
                    <a:alpha val="43137"/>
                  </a:srgbClr>
                </a:outerShdw>
              </a:effectLst>
            </a:endParaRPr>
          </a:p>
        </p:txBody>
      </p:sp>
      <p:cxnSp>
        <p:nvCxnSpPr>
          <p:cNvPr id="46" name="Curved Connector 45"/>
          <p:cNvCxnSpPr>
            <a:stCxn id="45" idx="3"/>
          </p:cNvCxnSpPr>
          <p:nvPr/>
        </p:nvCxnSpPr>
        <p:spPr>
          <a:xfrm>
            <a:off x="5688689" y="2830336"/>
            <a:ext cx="1014512" cy="1799817"/>
          </a:xfrm>
          <a:prstGeom prst="curvedConnector2">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5" idx="3"/>
          </p:cNvCxnSpPr>
          <p:nvPr/>
        </p:nvCxnSpPr>
        <p:spPr>
          <a:xfrm>
            <a:off x="5688689" y="2830336"/>
            <a:ext cx="2618741" cy="1799817"/>
          </a:xfrm>
          <a:prstGeom prst="curvedConnector3">
            <a:avLst>
              <a:gd name="adj1" fmla="val 99741"/>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the mounted file system work?</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client component implements the Linux Virtual File System (VFS) interface</a:t>
            </a:r>
          </a:p>
        </p:txBody>
      </p:sp>
      <p:grpSp>
        <p:nvGrpSpPr>
          <p:cNvPr id="47" name="Group 46"/>
          <p:cNvGrpSpPr/>
          <p:nvPr/>
        </p:nvGrpSpPr>
        <p:grpSpPr>
          <a:xfrm>
            <a:off x="6992795" y="2470758"/>
            <a:ext cx="1423359" cy="3479623"/>
            <a:chOff x="466391" y="3266927"/>
            <a:chExt cx="2237777" cy="3479623"/>
          </a:xfrm>
        </p:grpSpPr>
        <p:grpSp>
          <p:nvGrpSpPr>
            <p:cNvPr id="48" name="Group 47"/>
            <p:cNvGrpSpPr/>
            <p:nvPr/>
          </p:nvGrpSpPr>
          <p:grpSpPr>
            <a:xfrm>
              <a:off x="466391" y="3266927"/>
              <a:ext cx="2237777" cy="3479623"/>
              <a:chOff x="1500235" y="2936161"/>
              <a:chExt cx="2237777" cy="3479623"/>
            </a:xfrm>
          </p:grpSpPr>
          <p:sp>
            <p:nvSpPr>
              <p:cNvPr id="53" name="Rectangle 5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Local Storage</a:t>
                </a:r>
                <a:endParaRPr lang="en-US" sz="1600" b="1" dirty="0">
                  <a:solidFill>
                    <a:schemeClr val="bg1"/>
                  </a:solidFill>
                </a:endParaRPr>
              </a:p>
            </p:txBody>
          </p:sp>
          <p:sp>
            <p:nvSpPr>
              <p:cNvPr id="54" name="Rectangle 5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49" name="Rectangle 48"/>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52" name="Rectangle 51"/>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57" name="Rectangle 56"/>
          <p:cNvSpPr/>
          <p:nvPr/>
        </p:nvSpPr>
        <p:spPr>
          <a:xfrm>
            <a:off x="2562051" y="3098215"/>
            <a:ext cx="3390180"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8" name="Rectangle 57"/>
          <p:cNvSpPr/>
          <p:nvPr/>
        </p:nvSpPr>
        <p:spPr>
          <a:xfrm>
            <a:off x="4281667" y="3466948"/>
            <a:ext cx="1489411"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84" name="Rectangle 83"/>
          <p:cNvSpPr/>
          <p:nvPr/>
        </p:nvSpPr>
        <p:spPr>
          <a:xfrm>
            <a:off x="7214061" y="3923275"/>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8" name="Rectangle 87"/>
          <p:cNvSpPr/>
          <p:nvPr/>
        </p:nvSpPr>
        <p:spPr>
          <a:xfrm>
            <a:off x="7133866" y="4421500"/>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9" name="Rectangle 88"/>
          <p:cNvSpPr/>
          <p:nvPr/>
        </p:nvSpPr>
        <p:spPr>
          <a:xfrm>
            <a:off x="7214061" y="4809123"/>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90" name="Rectangle 89"/>
          <p:cNvSpPr/>
          <p:nvPr/>
        </p:nvSpPr>
        <p:spPr>
          <a:xfrm>
            <a:off x="7214061" y="5144771"/>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91" name="Rectangle 90"/>
          <p:cNvSpPr/>
          <p:nvPr/>
        </p:nvSpPr>
        <p:spPr>
          <a:xfrm>
            <a:off x="7214059" y="5480419"/>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96" name="Straight Arrow Connector 4"/>
          <p:cNvCxnSpPr>
            <a:endCxn id="49" idx="1"/>
          </p:cNvCxnSpPr>
          <p:nvPr/>
        </p:nvCxnSpPr>
        <p:spPr>
          <a:xfrm flipV="1">
            <a:off x="5609780" y="3406352"/>
            <a:ext cx="1604281" cy="8237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4"/>
          <p:cNvCxnSpPr>
            <a:endCxn id="90" idx="1"/>
          </p:cNvCxnSpPr>
          <p:nvPr/>
        </p:nvCxnSpPr>
        <p:spPr>
          <a:xfrm>
            <a:off x="5558542" y="4517494"/>
            <a:ext cx="1655519" cy="78183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4"/>
          <p:cNvCxnSpPr>
            <a:endCxn id="84" idx="1"/>
          </p:cNvCxnSpPr>
          <p:nvPr/>
        </p:nvCxnSpPr>
        <p:spPr>
          <a:xfrm flipV="1">
            <a:off x="5558542" y="4077832"/>
            <a:ext cx="1655519" cy="8666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4"/>
          <p:cNvCxnSpPr>
            <a:endCxn id="91" idx="1"/>
          </p:cNvCxnSpPr>
          <p:nvPr/>
        </p:nvCxnSpPr>
        <p:spPr>
          <a:xfrm>
            <a:off x="5556605" y="5230734"/>
            <a:ext cx="1657454" cy="4042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391655" y="405605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2" name="Rectangle 91"/>
          <p:cNvSpPr/>
          <p:nvPr/>
        </p:nvSpPr>
        <p:spPr>
          <a:xfrm>
            <a:off x="4391655" y="441117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4" name="Rectangle 93"/>
          <p:cNvSpPr/>
          <p:nvPr/>
        </p:nvSpPr>
        <p:spPr>
          <a:xfrm>
            <a:off x="4390446" y="4758120"/>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5" name="Rectangle 94"/>
          <p:cNvSpPr/>
          <p:nvPr/>
        </p:nvSpPr>
        <p:spPr>
          <a:xfrm>
            <a:off x="4390446" y="5106817"/>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Ext4</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58" idx="1"/>
          </p:cNvCxnSpPr>
          <p:nvPr/>
        </p:nvCxnSpPr>
        <p:spPr>
          <a:xfrm>
            <a:off x="3890165" y="4496368"/>
            <a:ext cx="391502" cy="135"/>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22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35279" y="1371600"/>
            <a:ext cx="3160143" cy="50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Overview of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anatomy of a distributed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components of a Lustre file system</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Background Information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 Striping</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Linux Virtual File System</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Problem &amp; Solution</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557841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Description of the problem being solved</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conceptual solution and solution architecture</a:t>
            </a:r>
          </a:p>
        </p:txBody>
      </p:sp>
      <p:sp>
        <p:nvSpPr>
          <p:cNvPr id="17" name="TextBox 16"/>
          <p:cNvSpPr txBox="1"/>
          <p:nvPr/>
        </p:nvSpPr>
        <p:spPr>
          <a:xfrm>
            <a:off x="5673414" y="1776450"/>
            <a:ext cx="2895600" cy="369332"/>
          </a:xfrm>
          <a:prstGeom prst="rect">
            <a:avLst/>
          </a:prstGeom>
          <a:noFill/>
        </p:spPr>
        <p:txBody>
          <a:bodyPr wrap="square" rtlCol="0">
            <a:spAutoFit/>
          </a:bodyPr>
          <a:lstStyle/>
          <a:p>
            <a:r>
              <a:rPr lang="en-US" b="1" dirty="0" smtClean="0">
                <a:solidFill>
                  <a:schemeClr val="tx1">
                    <a:lumMod val="65000"/>
                    <a:lumOff val="35000"/>
                  </a:schemeClr>
                </a:solidFill>
                <a:latin typeface="Roboto Condensed" pitchFamily="2" charset="0"/>
                <a:ea typeface="Roboto Condensed" pitchFamily="2" charset="0"/>
              </a:rPr>
              <a:t>Purpose</a:t>
            </a:r>
            <a:endParaRPr lang="en-US" b="1" dirty="0">
              <a:solidFill>
                <a:schemeClr val="tx1">
                  <a:lumMod val="65000"/>
                  <a:lumOff val="35000"/>
                </a:schemeClr>
              </a:solidFill>
              <a:latin typeface="Roboto Condensed" pitchFamily="2" charset="0"/>
              <a:ea typeface="Roboto Condensed" pitchFamily="2" charset="0"/>
            </a:endParaRPr>
          </a:p>
        </p:txBody>
      </p:sp>
      <p:sp>
        <p:nvSpPr>
          <p:cNvPr id="18" name="TextBox 17"/>
          <p:cNvSpPr txBox="1"/>
          <p:nvPr/>
        </p:nvSpPr>
        <p:spPr>
          <a:xfrm>
            <a:off x="5666112" y="2154200"/>
            <a:ext cx="2902902" cy="3539430"/>
          </a:xfrm>
          <a:prstGeom prst="rect">
            <a:avLst/>
          </a:prstGeom>
          <a:noFill/>
        </p:spPr>
        <p:txBody>
          <a:bodyPr wrap="square" rtlCol="0">
            <a:spAutoFit/>
          </a:bodyPr>
          <a:lstStyle/>
          <a:p>
            <a:r>
              <a:rPr lang="en-US" sz="1600" dirty="0" smtClean="0">
                <a:solidFill>
                  <a:schemeClr val="tx1">
                    <a:lumMod val="50000"/>
                    <a:lumOff val="50000"/>
                  </a:schemeClr>
                </a:solidFill>
                <a:latin typeface="Roboto Condensed" pitchFamily="2" charset="0"/>
                <a:ea typeface="Roboto Condensed" pitchFamily="2" charset="0"/>
              </a:rPr>
              <a:t>Creating a systematic process for recovering a file from the Lustre distributed file system</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Originally, the goal was to create a tool to automate this process, but the constrained timeline for this research limited this scope</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In the end, a conceptual solution and solution architecture were devised, making the implementation of this desired tool possible with future research</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67039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287109" cy="358046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An abstraction of the file system that allows clients to access a mounted file system without knowing the implementation details of the file system</a:t>
            </a: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manner in which the file is accessed depends on the object returned from the getter function: For example, </a:t>
            </a:r>
            <a:r>
              <a:rPr lang="en-US" sz="1600" dirty="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Ext4FileSystem</a:t>
            </a:r>
            <a:r>
              <a:rPr lang="en-US" dirty="0" smtClean="0">
                <a:solidFill>
                  <a:schemeClr val="tx1">
                    <a:lumMod val="50000"/>
                    <a:lumOff val="50000"/>
                  </a:schemeClr>
                </a:solidFill>
                <a:latin typeface="Roboto Condensed" pitchFamily="2" charset="0"/>
                <a:ea typeface="Roboto Condensed" pitchFamily="2" charset="0"/>
              </a:rPr>
              <a:t> or </a:t>
            </a:r>
            <a:r>
              <a:rPr lang="en-US" sz="1600" dirty="0" err="1"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LustreFileSystem</a:t>
            </a:r>
            <a:endParaRPr lang="en-US" sz="1600" dirty="0"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endParaRPr>
          </a:p>
        </p:txBody>
      </p:sp>
      <p:grpSp>
        <p:nvGrpSpPr>
          <p:cNvPr id="3" name="Group 2"/>
          <p:cNvGrpSpPr/>
          <p:nvPr/>
        </p:nvGrpSpPr>
        <p:grpSpPr>
          <a:xfrm>
            <a:off x="966158" y="3174518"/>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537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grpSp>
        <p:nvGrpSpPr>
          <p:cNvPr id="3" name="Group 2"/>
          <p:cNvGrpSpPr/>
          <p:nvPr/>
        </p:nvGrpSpPr>
        <p:grpSpPr>
          <a:xfrm>
            <a:off x="966158" y="2406766"/>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2592528" y="4312796"/>
            <a:ext cx="405436" cy="145786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400" b="1" dirty="0" smtClean="0">
                <a:solidFill>
                  <a:schemeClr val="bg1"/>
                </a:solidFill>
              </a:rPr>
              <a:t>Linux VFS</a:t>
            </a:r>
            <a:endParaRPr lang="en-US" sz="1400" b="1" dirty="0">
              <a:solidFill>
                <a:schemeClr val="bg1"/>
              </a:solidFill>
            </a:endParaRPr>
          </a:p>
        </p:txBody>
      </p:sp>
      <p:sp>
        <p:nvSpPr>
          <p:cNvPr id="16" name="Rectangle 15"/>
          <p:cNvSpPr/>
          <p:nvPr/>
        </p:nvSpPr>
        <p:spPr>
          <a:xfrm>
            <a:off x="1204239" y="4595984"/>
            <a:ext cx="433986" cy="89502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Accessor</a:t>
            </a:r>
            <a:endParaRPr lang="en-US" sz="1400" b="1" dirty="0"/>
          </a:p>
        </p:txBody>
      </p:sp>
      <p:cxnSp>
        <p:nvCxnSpPr>
          <p:cNvPr id="17" name="Straight Arrow Connector 4"/>
          <p:cNvCxnSpPr>
            <a:stCxn id="16" idx="3"/>
            <a:endCxn id="15" idx="1"/>
          </p:cNvCxnSpPr>
          <p:nvPr/>
        </p:nvCxnSpPr>
        <p:spPr>
          <a:xfrm flipV="1">
            <a:off x="1638225" y="5041728"/>
            <a:ext cx="954303" cy="1767"/>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62737" y="4454368"/>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Ext4 File System</a:t>
            </a:r>
            <a:endParaRPr lang="en-US" sz="1600" b="1" dirty="0">
              <a:solidFill>
                <a:schemeClr val="bg1"/>
              </a:solidFill>
            </a:endParaRPr>
          </a:p>
        </p:txBody>
      </p:sp>
      <p:sp>
        <p:nvSpPr>
          <p:cNvPr id="21" name="Rectangle 20"/>
          <p:cNvSpPr/>
          <p:nvPr/>
        </p:nvSpPr>
        <p:spPr>
          <a:xfrm>
            <a:off x="5862737" y="5292620"/>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Lustre File System</a:t>
            </a:r>
            <a:endParaRPr lang="en-US" sz="1600" b="1" dirty="0">
              <a:solidFill>
                <a:schemeClr val="bg1"/>
              </a:solidFill>
            </a:endParaRPr>
          </a:p>
        </p:txBody>
      </p:sp>
      <p:cxnSp>
        <p:nvCxnSpPr>
          <p:cNvPr id="22" name="Straight Arrow Connector 4"/>
          <p:cNvCxnSpPr>
            <a:endCxn id="20" idx="1"/>
          </p:cNvCxnSpPr>
          <p:nvPr/>
        </p:nvCxnSpPr>
        <p:spPr>
          <a:xfrm>
            <a:off x="2997964" y="4652752"/>
            <a:ext cx="2864773" cy="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4"/>
          <p:cNvCxnSpPr>
            <a:endCxn id="21" idx="1"/>
          </p:cNvCxnSpPr>
          <p:nvPr/>
        </p:nvCxnSpPr>
        <p:spPr>
          <a:xfrm>
            <a:off x="2997964" y="5491005"/>
            <a:ext cx="2864773"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08346" y="4284353"/>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Ext4 file system mounted</a:t>
            </a:r>
          </a:p>
        </p:txBody>
      </p:sp>
      <p:sp>
        <p:nvSpPr>
          <p:cNvPr id="38" name="TextBox 37"/>
          <p:cNvSpPr txBox="1"/>
          <p:nvPr/>
        </p:nvSpPr>
        <p:spPr>
          <a:xfrm>
            <a:off x="3108346" y="5125006"/>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Lustre file system mounted</a:t>
            </a:r>
          </a:p>
        </p:txBody>
      </p:sp>
    </p:spTree>
    <p:extLst>
      <p:ext uri="{BB962C8B-B14F-4D97-AF65-F5344CB8AC3E}">
        <p14:creationId xmlns:p14="http://schemas.microsoft.com/office/powerpoint/2010/main" val="43091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Lustre override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Lite (llite) client obtains the file metadata and then obtains the objects</a:t>
            </a:r>
          </a:p>
        </p:txBody>
      </p:sp>
      <p:sp>
        <p:nvSpPr>
          <p:cNvPr id="57" name="Rectangle 56"/>
          <p:cNvSpPr/>
          <p:nvPr/>
        </p:nvSpPr>
        <p:spPr>
          <a:xfrm>
            <a:off x="2562051" y="3098215"/>
            <a:ext cx="1561375"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66" idx="1"/>
          </p:cNvCxnSpPr>
          <p:nvPr/>
        </p:nvCxnSpPr>
        <p:spPr>
          <a:xfrm flipV="1">
            <a:off x="3890165" y="2849734"/>
            <a:ext cx="2855484" cy="1646634"/>
          </a:xfrm>
          <a:prstGeom prst="bentConnector3">
            <a:avLst>
              <a:gd name="adj1" fmla="val 33686"/>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810975" y="4390890"/>
            <a:ext cx="1423359" cy="1671345"/>
            <a:chOff x="466391" y="3470818"/>
            <a:chExt cx="2237777" cy="1671345"/>
          </a:xfrm>
        </p:grpSpPr>
        <p:grpSp>
          <p:nvGrpSpPr>
            <p:cNvPr id="40" name="Group 39"/>
            <p:cNvGrpSpPr/>
            <p:nvPr/>
          </p:nvGrpSpPr>
          <p:grpSpPr>
            <a:xfrm>
              <a:off x="466391" y="3470818"/>
              <a:ext cx="2237777" cy="1671345"/>
              <a:chOff x="1500235" y="3140052"/>
              <a:chExt cx="2237777" cy="1671345"/>
            </a:xfrm>
          </p:grpSpPr>
          <p:sp>
            <p:nvSpPr>
              <p:cNvPr id="43" name="Rectangle 42"/>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1" name="Rectangle 40"/>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2" name="Rectangle 41"/>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45" name="Group 44"/>
          <p:cNvGrpSpPr/>
          <p:nvPr/>
        </p:nvGrpSpPr>
        <p:grpSpPr>
          <a:xfrm>
            <a:off x="7346830" y="4393744"/>
            <a:ext cx="1423359" cy="1671345"/>
            <a:chOff x="466391" y="3470818"/>
            <a:chExt cx="2237777" cy="1671345"/>
          </a:xfrm>
        </p:grpSpPr>
        <p:grpSp>
          <p:nvGrpSpPr>
            <p:cNvPr id="46" name="Group 45"/>
            <p:cNvGrpSpPr/>
            <p:nvPr/>
          </p:nvGrpSpPr>
          <p:grpSpPr>
            <a:xfrm>
              <a:off x="466391" y="3470818"/>
              <a:ext cx="2237777" cy="1671345"/>
              <a:chOff x="1500235" y="3140052"/>
              <a:chExt cx="2237777" cy="1671345"/>
            </a:xfrm>
          </p:grpSpPr>
          <p:sp>
            <p:nvSpPr>
              <p:cNvPr id="60" name="Rectangle 5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61" name="Rectangle 60"/>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55" name="Rectangle 54"/>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56" name="Rectangle 55"/>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2" name="Group 61"/>
          <p:cNvGrpSpPr/>
          <p:nvPr/>
        </p:nvGrpSpPr>
        <p:grpSpPr>
          <a:xfrm>
            <a:off x="6745649" y="1696014"/>
            <a:ext cx="2024540" cy="2307440"/>
            <a:chOff x="-478772" y="2834724"/>
            <a:chExt cx="3182942" cy="2307440"/>
          </a:xfrm>
        </p:grpSpPr>
        <p:grpSp>
          <p:nvGrpSpPr>
            <p:cNvPr id="63" name="Group 62"/>
            <p:cNvGrpSpPr/>
            <p:nvPr/>
          </p:nvGrpSpPr>
          <p:grpSpPr>
            <a:xfrm>
              <a:off x="-478772" y="2834724"/>
              <a:ext cx="3182942" cy="2307440"/>
              <a:chOff x="555072" y="2503958"/>
              <a:chExt cx="3182942" cy="2307440"/>
            </a:xfrm>
          </p:grpSpPr>
          <p:sp>
            <p:nvSpPr>
              <p:cNvPr id="66" name="Rectangle 65"/>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64" name="Rectangle 63"/>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65" name="Rectangle 64"/>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68" name="Rectangle 67"/>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69" name="Straight Arrow Connector 4"/>
          <p:cNvCxnSpPr>
            <a:stCxn id="101" idx="3"/>
            <a:endCxn id="43" idx="1"/>
          </p:cNvCxnSpPr>
          <p:nvPr/>
        </p:nvCxnSpPr>
        <p:spPr>
          <a:xfrm>
            <a:off x="3890164" y="4496368"/>
            <a:ext cx="1920811" cy="730195"/>
          </a:xfrm>
          <a:prstGeom prst="bentConnector3">
            <a:avLst>
              <a:gd name="adj1" fmla="val 5000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Lustre Lite (llite)</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105398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metadata reside on the MDT?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entire Lustre file system is represented by bare inodes, where the metadata for the file are stored in Layout Extended Attributes (EAs)</a:t>
            </a:r>
          </a:p>
        </p:txBody>
      </p:sp>
      <p:sp>
        <p:nvSpPr>
          <p:cNvPr id="53" name="Rectangle 52"/>
          <p:cNvSpPr/>
          <p:nvPr/>
        </p:nvSpPr>
        <p:spPr>
          <a:xfrm>
            <a:off x="2226821" y="3071002"/>
            <a:ext cx="3768537" cy="271732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9" name="Rectangle 58"/>
          <p:cNvSpPr/>
          <p:nvPr/>
        </p:nvSpPr>
        <p:spPr>
          <a:xfrm>
            <a:off x="6495691" y="3071002"/>
            <a:ext cx="2001328" cy="2717320"/>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MDT</a:t>
            </a:r>
            <a:endParaRPr lang="en-US" sz="1600" b="1" dirty="0">
              <a:solidFill>
                <a:schemeClr val="bg1"/>
              </a:solidFill>
            </a:endParaRPr>
          </a:p>
        </p:txBody>
      </p:sp>
      <p:grpSp>
        <p:nvGrpSpPr>
          <p:cNvPr id="3" name="Group 2"/>
          <p:cNvGrpSpPr/>
          <p:nvPr/>
        </p:nvGrpSpPr>
        <p:grpSpPr>
          <a:xfrm>
            <a:off x="6679701" y="3531199"/>
            <a:ext cx="1636164" cy="1686383"/>
            <a:chOff x="1659625" y="3736567"/>
            <a:chExt cx="1799538" cy="1686383"/>
          </a:xfrm>
        </p:grpSpPr>
        <p:sp>
          <p:nvSpPr>
            <p:cNvPr id="54" name="Rectangle 53"/>
            <p:cNvSpPr/>
            <p:nvPr/>
          </p:nvSpPr>
          <p:spPr>
            <a:xfrm>
              <a:off x="1659625" y="3736567"/>
              <a:ext cx="179953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p:grpSp>
          <p:nvGrpSpPr>
            <p:cNvPr id="2" name="Group 1"/>
            <p:cNvGrpSpPr/>
            <p:nvPr/>
          </p:nvGrpSpPr>
          <p:grpSpPr>
            <a:xfrm>
              <a:off x="1742109" y="4075198"/>
              <a:ext cx="1631366" cy="1269348"/>
              <a:chOff x="1742109" y="4075198"/>
              <a:chExt cx="1631366" cy="1269348"/>
            </a:xfrm>
          </p:grpSpPr>
          <mc:AlternateContent xmlns:mc="http://schemas.openxmlformats.org/markup-compatibility/2006" xmlns:a14="http://schemas.microsoft.com/office/drawing/2010/main">
            <mc:Choice Requires="a14">
              <p:sp>
                <p:nvSpPr>
                  <p:cNvPr id="49" name="Rectangle 48"/>
                  <p:cNvSpPr/>
                  <p:nvPr/>
                </p:nvSpPr>
                <p:spPr>
                  <a:xfrm>
                    <a:off x="1742506" y="4075198"/>
                    <a:ext cx="1628164"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1742506" y="4075198"/>
                    <a:ext cx="1628164"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52" name="Rectangle 51"/>
              <p:cNvSpPr/>
              <p:nvPr/>
            </p:nvSpPr>
            <p:spPr>
              <a:xfrm>
                <a:off x="1742109" y="468880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58" name="Rectangle 57"/>
              <p:cNvSpPr/>
              <p:nvPr/>
            </p:nvSpPr>
            <p:spPr>
              <a:xfrm>
                <a:off x="1745312" y="503543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grpSp>
      </p:grpSp>
      <p:sp>
        <p:nvSpPr>
          <p:cNvPr id="70" name="Rectangle 69"/>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71" name="Rectangle 70"/>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72" name="Rectangle 71"/>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73" name="Rectangle 72"/>
          <p:cNvSpPr/>
          <p:nvPr/>
        </p:nvSpPr>
        <p:spPr>
          <a:xfrm>
            <a:off x="4609985" y="4955843"/>
            <a:ext cx="1086119" cy="522506"/>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Extended Attributes</a:t>
            </a:r>
            <a:endParaRPr lang="en-US" sz="1400" b="1" dirty="0">
              <a:solidFill>
                <a:schemeClr val="bg1"/>
              </a:solidFill>
            </a:endParaRPr>
          </a:p>
        </p:txBody>
      </p:sp>
      <p:cxnSp>
        <p:nvCxnSpPr>
          <p:cNvPr id="74" name="Straight Arrow Connector 4"/>
          <p:cNvCxnSpPr>
            <a:stCxn id="70" idx="3"/>
            <a:endCxn id="71"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49273" y="3050658"/>
            <a:ext cx="808772" cy="2722095"/>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77" name="Rectangle 7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78" name="Straight Arrow Connector 4"/>
          <p:cNvCxnSpPr>
            <a:stCxn id="73" idx="3"/>
            <a:endCxn id="59" idx="1"/>
          </p:cNvCxnSpPr>
          <p:nvPr/>
        </p:nvCxnSpPr>
        <p:spPr>
          <a:xfrm flipV="1">
            <a:off x="5696104" y="4429662"/>
            <a:ext cx="799587" cy="787434"/>
          </a:xfrm>
          <a:prstGeom prst="bentConnector3">
            <a:avLst>
              <a:gd name="adj1" fmla="val 5755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09986" y="4597968"/>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1" name="Rectangle 80"/>
          <p:cNvSpPr/>
          <p:nvPr/>
        </p:nvSpPr>
        <p:spPr>
          <a:xfrm>
            <a:off x="4605210" y="4248719"/>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2" name="Rectangle 81"/>
          <p:cNvSpPr/>
          <p:nvPr/>
        </p:nvSpPr>
        <p:spPr>
          <a:xfrm>
            <a:off x="4605210" y="3900705"/>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cxnSp>
        <p:nvCxnSpPr>
          <p:cNvPr id="8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226821" y="2899128"/>
            <a:ext cx="4081943" cy="30561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94" name="Rectangle 93"/>
          <p:cNvSpPr/>
          <p:nvPr/>
        </p:nvSpPr>
        <p:spPr>
          <a:xfrm>
            <a:off x="4265781" y="3107955"/>
            <a:ext cx="1767779" cy="2671746"/>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Logical Object</a:t>
            </a:r>
            <a:endParaRPr lang="en-US" sz="1600" b="1" dirty="0">
              <a:solidFill>
                <a:schemeClr val="bg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 objects reside on OSTs?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36933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Objects are stored as files on the local file system (such as </a:t>
            </a:r>
            <a:r>
              <a:rPr lang="en-US" dirty="0" err="1" smtClean="0">
                <a:solidFill>
                  <a:schemeClr val="tx1">
                    <a:lumMod val="50000"/>
                    <a:lumOff val="50000"/>
                  </a:schemeClr>
                </a:solidFill>
                <a:latin typeface="Roboto Condensed" pitchFamily="2" charset="0"/>
                <a:ea typeface="Roboto Condensed" pitchFamily="2" charset="0"/>
              </a:rPr>
              <a:t>ldiskfs</a:t>
            </a:r>
            <a:r>
              <a:rPr lang="en-US" dirty="0" smtClean="0">
                <a:solidFill>
                  <a:schemeClr val="tx1">
                    <a:lumMod val="50000"/>
                    <a:lumOff val="50000"/>
                  </a:schemeClr>
                </a:solidFill>
                <a:latin typeface="Roboto Condensed" pitchFamily="2" charset="0"/>
                <a:ea typeface="Roboto Condensed" pitchFamily="2" charset="0"/>
              </a:rPr>
              <a:t> or ZFS) of the OST</a:t>
            </a:r>
          </a:p>
        </p:txBody>
      </p:sp>
      <p:sp>
        <p:nvSpPr>
          <p:cNvPr id="45" name="Rectangle 44"/>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46" name="Rectangle 45"/>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47" name="Rectangle 46"/>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55" name="Straight Arrow Connector 4"/>
          <p:cNvCxnSpPr>
            <a:stCxn id="45" idx="3"/>
            <a:endCxn id="46"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49273" y="2899128"/>
            <a:ext cx="808772" cy="3070013"/>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7" name="Rectangle 5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61"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994496" y="2650367"/>
            <a:ext cx="1423359" cy="3479623"/>
            <a:chOff x="466391" y="3266927"/>
            <a:chExt cx="2237777" cy="3479623"/>
          </a:xfrm>
        </p:grpSpPr>
        <p:grpSp>
          <p:nvGrpSpPr>
            <p:cNvPr id="67" name="Group 66"/>
            <p:cNvGrpSpPr/>
            <p:nvPr/>
          </p:nvGrpSpPr>
          <p:grpSpPr>
            <a:xfrm>
              <a:off x="466391" y="3266927"/>
              <a:ext cx="2237777" cy="3479623"/>
              <a:chOff x="1500235" y="2936161"/>
              <a:chExt cx="2237777" cy="3479623"/>
            </a:xfrm>
          </p:grpSpPr>
          <p:sp>
            <p:nvSpPr>
              <p:cNvPr id="83" name="Rectangle 8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84" name="Rectangle 8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68" name="Rectangle 67"/>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69" name="Rectangle 68"/>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85" name="Rectangle 84"/>
          <p:cNvSpPr/>
          <p:nvPr/>
        </p:nvSpPr>
        <p:spPr>
          <a:xfrm>
            <a:off x="7215762" y="410288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6" name="Rectangle 85"/>
          <p:cNvSpPr/>
          <p:nvPr/>
        </p:nvSpPr>
        <p:spPr>
          <a:xfrm>
            <a:off x="7135567" y="4601109"/>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7" name="Rectangle 86"/>
          <p:cNvSpPr/>
          <p:nvPr/>
        </p:nvSpPr>
        <p:spPr>
          <a:xfrm>
            <a:off x="7215762" y="498873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88" name="Rectangle 87"/>
          <p:cNvSpPr/>
          <p:nvPr/>
        </p:nvSpPr>
        <p:spPr>
          <a:xfrm>
            <a:off x="7215762" y="5324380"/>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89" name="Rectangle 88"/>
          <p:cNvSpPr/>
          <p:nvPr/>
        </p:nvSpPr>
        <p:spPr>
          <a:xfrm>
            <a:off x="7215760" y="5660028"/>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60" name="Straight Arrow Connector 4"/>
          <p:cNvCxnSpPr>
            <a:endCxn id="68" idx="1"/>
          </p:cNvCxnSpPr>
          <p:nvPr/>
        </p:nvCxnSpPr>
        <p:spPr>
          <a:xfrm flipV="1">
            <a:off x="5605439" y="3585961"/>
            <a:ext cx="1610323" cy="15573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endCxn id="87" idx="1"/>
          </p:cNvCxnSpPr>
          <p:nvPr/>
        </p:nvCxnSpPr>
        <p:spPr>
          <a:xfrm>
            <a:off x="5584571" y="4784060"/>
            <a:ext cx="1631191" cy="3592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endCxn id="85" idx="1"/>
          </p:cNvCxnSpPr>
          <p:nvPr/>
        </p:nvCxnSpPr>
        <p:spPr>
          <a:xfrm flipV="1">
            <a:off x="5574137" y="4257441"/>
            <a:ext cx="1641625" cy="1264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4"/>
          <p:cNvCxnSpPr>
            <a:endCxn id="69" idx="1"/>
          </p:cNvCxnSpPr>
          <p:nvPr/>
        </p:nvCxnSpPr>
        <p:spPr>
          <a:xfrm flipV="1">
            <a:off x="5572912" y="3921609"/>
            <a:ext cx="1642850" cy="13814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609986" y="4597968"/>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3" name="Rectangle 62"/>
          <p:cNvSpPr/>
          <p:nvPr/>
        </p:nvSpPr>
        <p:spPr>
          <a:xfrm>
            <a:off x="4605210" y="4248719"/>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4" name="Rectangle 63"/>
          <p:cNvSpPr/>
          <p:nvPr/>
        </p:nvSpPr>
        <p:spPr>
          <a:xfrm>
            <a:off x="4605210" y="3900705"/>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0" name="Rectangle 89"/>
          <p:cNvSpPr/>
          <p:nvPr/>
        </p:nvSpPr>
        <p:spPr>
          <a:xfrm>
            <a:off x="4608098" y="4950211"/>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Tree>
    <p:extLst>
      <p:ext uri="{BB962C8B-B14F-4D97-AF65-F5344CB8AC3E}">
        <p14:creationId xmlns:p14="http://schemas.microsoft.com/office/powerpoint/2010/main" val="417313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Tree>
    <p:extLst>
      <p:ext uri="{BB962C8B-B14F-4D97-AF65-F5344CB8AC3E}">
        <p14:creationId xmlns:p14="http://schemas.microsoft.com/office/powerpoint/2010/main" val="304323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llite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When the end-user accesses a file, llite is responsible for retrieving the objects of the file and reconstructing the file on the local machine of the client </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Tree>
    <p:extLst>
      <p:ext uri="{BB962C8B-B14F-4D97-AF65-F5344CB8AC3E}">
        <p14:creationId xmlns:p14="http://schemas.microsoft.com/office/powerpoint/2010/main" val="383198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89" y="1456594"/>
            <a:ext cx="8919061"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372558" y="2214873"/>
            <a:ext cx="5531137"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Obtain the file metadata</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llite component of the client fetches the metadata for the file in order to find the objects of the file and reconstruct the complete file from these constituent parts</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73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04800" y="2054335"/>
            <a:ext cx="4974900" cy="1739518"/>
            <a:chOff x="2139822" y="1775139"/>
            <a:chExt cx="3683007" cy="1739518"/>
          </a:xfrm>
        </p:grpSpPr>
        <p:sp>
          <p:nvSpPr>
            <p:cNvPr id="50" name="TextBox 49"/>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Obtain the objects</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Using the metadata, the llite component then fetches the objects directly from the OSSs and OSTs that manage and store the objects, respectively</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64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Reconstruct the file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Using the fetched objects and the file metadata, the llite component reconstructs the file and presents the complete file on the local machine to the end-user</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Tree>
    <p:extLst>
      <p:ext uri="{BB962C8B-B14F-4D97-AF65-F5344CB8AC3E}">
        <p14:creationId xmlns:p14="http://schemas.microsoft.com/office/powerpoint/2010/main" val="123324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file system is an object-based distributed file system capable of petabytes per second of aggregate bandwidth and petabytes of file storage</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Why is Lustre important?</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8226724"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As cloud computing and distributed systems grow in popularity, a file system is needed that can support the massive storage and network bandwidth of these systems</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6" name="TextBox 15"/>
          <p:cNvSpPr txBox="1"/>
          <p:nvPr/>
        </p:nvSpPr>
        <p:spPr>
          <a:xfrm>
            <a:off x="304800" y="4352012"/>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long has Lustre been around?</a:t>
            </a:r>
            <a:endParaRPr lang="en-US" sz="2400" dirty="0">
              <a:solidFill>
                <a:srgbClr val="3A3A3A"/>
              </a:solidFill>
              <a:latin typeface="Roboto Condensed" pitchFamily="2" charset="0"/>
              <a:ea typeface="Roboto Condensed" pitchFamily="2" charset="0"/>
            </a:endParaRPr>
          </a:p>
        </p:txBody>
      </p:sp>
      <p:sp>
        <p:nvSpPr>
          <p:cNvPr id="17" name="TextBox 16"/>
          <p:cNvSpPr txBox="1"/>
          <p:nvPr/>
        </p:nvSpPr>
        <p:spPr>
          <a:xfrm>
            <a:off x="304800" y="4813677"/>
            <a:ext cx="8226724" cy="150810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Originally created in 1999 by Peter Braam at Carnegie Mellon University</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Purchased by Sun Microsystems in 2007 and later by Oracle in 2010</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Now supported by OpenSFS, Intel, and Seagate</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Tree>
    <p:extLst>
      <p:ext uri="{BB962C8B-B14F-4D97-AF65-F5344CB8AC3E}">
        <p14:creationId xmlns:p14="http://schemas.microsoft.com/office/powerpoint/2010/main" val="105433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259238"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problem that is being solved?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254428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great deal of research has been completed on distributed file systems, there is a lack of research into forensics and file recovery on these distributed systems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challenge is important for various customers: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Intelligence agencies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Enterprises and companies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Law enforcement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Individuals</a:t>
            </a:r>
          </a:p>
        </p:txBody>
      </p:sp>
    </p:spTree>
    <p:extLst>
      <p:ext uri="{BB962C8B-B14F-4D97-AF65-F5344CB8AC3E}">
        <p14:creationId xmlns:p14="http://schemas.microsoft.com/office/powerpoint/2010/main" val="157642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flipV="1">
            <a:off x="5590488" y="5021679"/>
            <a:ext cx="1020709" cy="17296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happens when a file is deleted in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130292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When a file is deleted, or </a:t>
            </a:r>
            <a:r>
              <a:rPr lang="en-US" i="1" dirty="0" smtClean="0">
                <a:solidFill>
                  <a:schemeClr val="tx1">
                    <a:lumMod val="50000"/>
                    <a:lumOff val="50000"/>
                  </a:schemeClr>
                </a:solidFill>
                <a:latin typeface="Roboto Condensed" pitchFamily="2" charset="0"/>
                <a:ea typeface="Roboto Condensed" pitchFamily="2" charset="0"/>
              </a:rPr>
              <a:t>unlinked</a:t>
            </a:r>
            <a:r>
              <a:rPr lang="en-US" dirty="0" smtClean="0">
                <a:solidFill>
                  <a:schemeClr val="tx1">
                    <a:lumMod val="50000"/>
                    <a:lumOff val="50000"/>
                  </a:schemeClr>
                </a:solidFill>
                <a:latin typeface="Roboto Condensed" pitchFamily="2" charset="0"/>
                <a:ea typeface="Roboto Condensed" pitchFamily="2" charset="0"/>
              </a:rPr>
              <a:t>, the inode containing the metadata is removed from the MDT and the objects associated with the file are removed from the OSTs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Once the process of removing the metadata and objects is complete, the file is considered unlinked from the Lustre file system</a:t>
            </a:r>
          </a:p>
        </p:txBody>
      </p:sp>
      <p:cxnSp>
        <p:nvCxnSpPr>
          <p:cNvPr id="13" name="Straight Connector 12"/>
          <p:cNvCxnSpPr/>
          <p:nvPr/>
        </p:nvCxnSpPr>
        <p:spPr>
          <a:xfrm>
            <a:off x="1634777" y="4865956"/>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5" idx="3"/>
            <a:endCxn id="55" idx="1"/>
          </p:cNvCxnSpPr>
          <p:nvPr/>
        </p:nvCxnSpPr>
        <p:spPr>
          <a:xfrm>
            <a:off x="7246858" y="4248509"/>
            <a:ext cx="589135" cy="19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477774" y="4240344"/>
            <a:ext cx="1133423" cy="65106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631295" y="3796908"/>
            <a:ext cx="3206146" cy="1949829"/>
            <a:chOff x="1475117" y="903617"/>
            <a:chExt cx="3870385" cy="2201892"/>
          </a:xfrm>
          <a:solidFill>
            <a:srgbClr val="BEDAE4"/>
          </a:solidFill>
        </p:grpSpPr>
        <p:sp>
          <p:nvSpPr>
            <p:cNvPr id="26" name="Oval 25"/>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p:cNvGrpSpPr/>
            <p:nvPr/>
          </p:nvGrpSpPr>
          <p:grpSpPr>
            <a:xfrm>
              <a:off x="1475117" y="1400535"/>
              <a:ext cx="3870385" cy="1704974"/>
              <a:chOff x="1475117" y="1400535"/>
              <a:chExt cx="3870385" cy="1704974"/>
            </a:xfrm>
            <a:grpFill/>
          </p:grpSpPr>
          <p:sp>
            <p:nvSpPr>
              <p:cNvPr id="28" name="Rounded Rectangle 27"/>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40" name="TextBox 39"/>
          <p:cNvSpPr txBox="1"/>
          <p:nvPr/>
        </p:nvSpPr>
        <p:spPr>
          <a:xfrm>
            <a:off x="3235128" y="4660934"/>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42" name="Straight Connector 41"/>
          <p:cNvCxnSpPr>
            <a:stCxn id="46" idx="3"/>
            <a:endCxn id="53" idx="1"/>
          </p:cNvCxnSpPr>
          <p:nvPr/>
        </p:nvCxnSpPr>
        <p:spPr>
          <a:xfrm>
            <a:off x="7241539" y="5162500"/>
            <a:ext cx="59445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515484" y="400586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46" name="Rectangle 45"/>
          <p:cNvSpPr/>
          <p:nvPr/>
        </p:nvSpPr>
        <p:spPr>
          <a:xfrm>
            <a:off x="6510165" y="4919857"/>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722281" y="4640639"/>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7835993" y="49198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835993" y="400777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2" name="TextBox 61"/>
          <p:cNvSpPr txBox="1"/>
          <p:nvPr/>
        </p:nvSpPr>
        <p:spPr>
          <a:xfrm>
            <a:off x="7650764" y="5459427"/>
            <a:ext cx="1116415"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Metadata is </a:t>
            </a:r>
          </a:p>
          <a:p>
            <a:pPr algn="ctr"/>
            <a:r>
              <a:rPr lang="en-US" sz="1600" dirty="0" smtClean="0">
                <a:solidFill>
                  <a:srgbClr val="6F6F6F"/>
                </a:solidFill>
                <a:latin typeface="Roboto Condensed" pitchFamily="2" charset="0"/>
                <a:ea typeface="Roboto Condensed" pitchFamily="2" charset="0"/>
              </a:rPr>
              <a:t>removed</a:t>
            </a:r>
            <a:endParaRPr lang="en-US" sz="1600" dirty="0">
              <a:solidFill>
                <a:srgbClr val="6F6F6F"/>
              </a:solidFill>
              <a:latin typeface="Roboto Condensed" pitchFamily="2" charset="0"/>
              <a:ea typeface="Roboto Condensed" pitchFamily="2" charset="0"/>
            </a:endParaRPr>
          </a:p>
        </p:txBody>
      </p:sp>
      <p:sp>
        <p:nvSpPr>
          <p:cNvPr id="63" name="TextBox 62"/>
          <p:cNvSpPr txBox="1"/>
          <p:nvPr/>
        </p:nvSpPr>
        <p:spPr>
          <a:xfrm>
            <a:off x="7610121" y="3359176"/>
            <a:ext cx="1187393"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Objects are</a:t>
            </a:r>
          </a:p>
          <a:p>
            <a:pPr algn="ctr"/>
            <a:r>
              <a:rPr lang="en-US" sz="1600" dirty="0" smtClean="0">
                <a:solidFill>
                  <a:srgbClr val="6F6F6F"/>
                </a:solidFill>
                <a:latin typeface="Roboto Condensed" pitchFamily="2" charset="0"/>
                <a:ea typeface="Roboto Condensed" pitchFamily="2" charset="0"/>
              </a:rPr>
              <a:t> removed</a:t>
            </a:r>
            <a:endParaRPr lang="en-US" sz="1600" dirty="0">
              <a:solidFill>
                <a:srgbClr val="6F6F6F"/>
              </a:solidFill>
              <a:latin typeface="Roboto Condensed" pitchFamily="2" charset="0"/>
              <a:ea typeface="Roboto Condensed" pitchFamily="2" charset="0"/>
            </a:endParaRPr>
          </a:p>
        </p:txBody>
      </p:sp>
      <p:sp>
        <p:nvSpPr>
          <p:cNvPr id="64" name="TextBox 63"/>
          <p:cNvSpPr txBox="1"/>
          <p:nvPr/>
        </p:nvSpPr>
        <p:spPr>
          <a:xfrm>
            <a:off x="524631" y="4237985"/>
            <a:ext cx="1456569" cy="338554"/>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File is “deleted”</a:t>
            </a:r>
            <a:endParaRPr lang="en-US" sz="1600" dirty="0">
              <a:solidFill>
                <a:srgbClr val="6F6F6F"/>
              </a:solidFill>
              <a:latin typeface="Roboto Condensed" pitchFamily="2" charset="0"/>
              <a:ea typeface="Roboto Condensed" pitchFamily="2" charset="0"/>
            </a:endParaRPr>
          </a:p>
        </p:txBody>
      </p:sp>
    </p:spTree>
    <p:extLst>
      <p:ext uri="{BB962C8B-B14F-4D97-AF65-F5344CB8AC3E}">
        <p14:creationId xmlns:p14="http://schemas.microsoft.com/office/powerpoint/2010/main" val="242477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5072332" y="4270079"/>
            <a:ext cx="3355676" cy="14274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Objects</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sp>
        <p:nvSpPr>
          <p:cNvPr id="20" name="Rectangle 19"/>
          <p:cNvSpPr/>
          <p:nvPr/>
        </p:nvSpPr>
        <p:spPr>
          <a:xfrm>
            <a:off x="6133381" y="1634786"/>
            <a:ext cx="1233578" cy="1117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Metadata</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cxnSp>
        <p:nvCxnSpPr>
          <p:cNvPr id="47" name="Straight Connector 46"/>
          <p:cNvCxnSpPr/>
          <p:nvPr/>
        </p:nvCxnSpPr>
        <p:spPr>
          <a:xfrm flipV="1">
            <a:off x="5904973" y="3692106"/>
            <a:ext cx="515775" cy="1295233"/>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must be done to recover a file?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3826845" cy="1959511"/>
          </a:xfrm>
          <a:prstGeom prst="rect">
            <a:avLst/>
          </a:prstGeom>
          <a:noFill/>
        </p:spPr>
        <p:txBody>
          <a:bodyPr wrap="square" rtlCol="0">
            <a:spAutoFit/>
          </a:bodyPr>
          <a:lstStyle/>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Discover where the objects that make up the file reside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Mount the OSTs containing the objects and retrieve the objects for the deleted file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objects</a:t>
            </a:r>
          </a:p>
        </p:txBody>
      </p:sp>
      <p:cxnSp>
        <p:nvCxnSpPr>
          <p:cNvPr id="19" name="Straight Connector 18"/>
          <p:cNvCxnSpPr/>
          <p:nvPr/>
        </p:nvCxnSpPr>
        <p:spPr>
          <a:xfrm>
            <a:off x="7131031" y="3692106"/>
            <a:ext cx="500414" cy="1277454"/>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9" idx="0"/>
            <a:endCxn id="53" idx="2"/>
          </p:cNvCxnSpPr>
          <p:nvPr/>
        </p:nvCxnSpPr>
        <p:spPr>
          <a:xfrm flipH="1" flipV="1">
            <a:off x="6763207" y="2520322"/>
            <a:ext cx="5002" cy="81447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257005" y="333479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6395381" y="203503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498857" y="468376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1" name="Straight Connector 40"/>
          <p:cNvCxnSpPr>
            <a:stCxn id="49" idx="2"/>
            <a:endCxn id="43" idx="0"/>
          </p:cNvCxnSpPr>
          <p:nvPr/>
        </p:nvCxnSpPr>
        <p:spPr>
          <a:xfrm flipH="1">
            <a:off x="6763206" y="3808723"/>
            <a:ext cx="5003" cy="1172191"/>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395380" y="498091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5300531" y="4726918"/>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51153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approach?</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271869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Divide the problem into steps for which solutions have already been devised:</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metadata for the file from the local file system of the MDT, which is a simple recovery of an inode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objects from the local file system of the OSTs, which is a simple recovery of a file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recovered objects, for which code already exists in the llite component of the Lustre file system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grpSp>
        <p:nvGrpSpPr>
          <p:cNvPr id="3" name="Group 2"/>
          <p:cNvGrpSpPr/>
          <p:nvPr/>
        </p:nvGrpSpPr>
        <p:grpSpPr>
          <a:xfrm>
            <a:off x="2314046" y="4837975"/>
            <a:ext cx="4515908" cy="954997"/>
            <a:chOff x="2544792" y="4756837"/>
            <a:chExt cx="4515908" cy="954997"/>
          </a:xfrm>
        </p:grpSpPr>
        <p:sp>
          <p:nvSpPr>
            <p:cNvPr id="2" name="Rounded Rectangle 1"/>
            <p:cNvSpPr/>
            <p:nvPr/>
          </p:nvSpPr>
          <p:spPr>
            <a:xfrm>
              <a:off x="2544792" y="4756837"/>
              <a:ext cx="4515908" cy="71177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endParaRPr lang="en-US" sz="100" dirty="0" smtClean="0">
                <a:solidFill>
                  <a:schemeClr val="tx1">
                    <a:lumMod val="65000"/>
                    <a:lumOff val="35000"/>
                  </a:schemeClr>
                </a:solidFill>
                <a:latin typeface="Roboto Condensed" pitchFamily="2" charset="0"/>
                <a:ea typeface="Roboto Condensed" pitchFamily="2" charset="0"/>
              </a:endParaRPr>
            </a:p>
            <a:p>
              <a:pPr algn="ctr">
                <a:spcBef>
                  <a:spcPts val="600"/>
                </a:spcBef>
              </a:pPr>
              <a:r>
                <a:rPr lang="en-US" dirty="0" smtClean="0">
                  <a:solidFill>
                    <a:schemeClr val="tx1">
                      <a:lumMod val="65000"/>
                      <a:lumOff val="35000"/>
                    </a:schemeClr>
                  </a:solidFill>
                  <a:latin typeface="Roboto Condensed" pitchFamily="2" charset="0"/>
                  <a:ea typeface="Roboto Condensed" pitchFamily="2" charset="0"/>
                </a:rPr>
                <a:t>Three-Step </a:t>
              </a:r>
              <a:r>
                <a:rPr lang="en-US" dirty="0">
                  <a:solidFill>
                    <a:schemeClr val="tx1">
                      <a:lumMod val="65000"/>
                      <a:lumOff val="35000"/>
                    </a:schemeClr>
                  </a:solidFill>
                  <a:latin typeface="Roboto Condensed" pitchFamily="2" charset="0"/>
                  <a:ea typeface="Roboto Condensed" pitchFamily="2" charset="0"/>
                </a:rPr>
                <a:t>Recovery </a:t>
              </a:r>
              <a:r>
                <a:rPr lang="en-US" dirty="0" smtClean="0">
                  <a:solidFill>
                    <a:schemeClr val="tx1">
                      <a:lumMod val="65000"/>
                      <a:lumOff val="35000"/>
                    </a:schemeClr>
                  </a:solidFill>
                  <a:latin typeface="Roboto Condensed" pitchFamily="2" charset="0"/>
                  <a:ea typeface="Roboto Condensed" pitchFamily="2" charset="0"/>
                </a:rPr>
                <a:t>Solution</a:t>
              </a:r>
              <a:endParaRPr lang="en-US" dirty="0">
                <a:solidFill>
                  <a:schemeClr val="tx1">
                    <a:lumMod val="65000"/>
                    <a:lumOff val="35000"/>
                  </a:schemeClr>
                </a:solidFill>
                <a:latin typeface="Roboto Condensed" pitchFamily="2" charset="0"/>
                <a:ea typeface="Roboto Condensed" pitchFamily="2" charset="0"/>
              </a:endParaRPr>
            </a:p>
          </p:txBody>
        </p:sp>
        <p:sp>
          <p:nvSpPr>
            <p:cNvPr id="27" name="Rectangle 26"/>
            <p:cNvSpPr/>
            <p:nvPr/>
          </p:nvSpPr>
          <p:spPr>
            <a:xfrm>
              <a:off x="2544792" y="5365103"/>
              <a:ext cx="1503872" cy="346731"/>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Metadata</a:t>
              </a:r>
              <a:endParaRPr lang="en-US" sz="1600" dirty="0">
                <a:solidFill>
                  <a:schemeClr val="bg1"/>
                </a:solidFill>
                <a:latin typeface="Roboto Condensed" pitchFamily="2" charset="0"/>
                <a:ea typeface="Roboto Condensed" pitchFamily="2" charset="0"/>
              </a:endParaRPr>
            </a:p>
          </p:txBody>
        </p:sp>
        <p:sp>
          <p:nvSpPr>
            <p:cNvPr id="28" name="Rectangle 27"/>
            <p:cNvSpPr/>
            <p:nvPr/>
          </p:nvSpPr>
          <p:spPr>
            <a:xfrm>
              <a:off x="4048664" y="5365103"/>
              <a:ext cx="1503872" cy="346731"/>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Objects</a:t>
              </a:r>
              <a:endParaRPr lang="en-US" sz="1600" dirty="0">
                <a:solidFill>
                  <a:schemeClr val="bg1"/>
                </a:solidFill>
                <a:latin typeface="Roboto Condensed" pitchFamily="2" charset="0"/>
                <a:ea typeface="Roboto Condensed" pitchFamily="2" charset="0"/>
              </a:endParaRPr>
            </a:p>
          </p:txBody>
        </p:sp>
        <p:sp>
          <p:nvSpPr>
            <p:cNvPr id="37" name="Rectangle 36"/>
            <p:cNvSpPr/>
            <p:nvPr/>
          </p:nvSpPr>
          <p:spPr>
            <a:xfrm>
              <a:off x="5552536" y="5365103"/>
              <a:ext cx="1508164" cy="34673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Reconstruction</a:t>
              </a:r>
              <a:endParaRPr lang="en-US" sz="1600" dirty="0">
                <a:solidFill>
                  <a:schemeClr val="bg1"/>
                </a:solidFill>
                <a:latin typeface="Roboto Condensed" pitchFamily="2" charset="0"/>
                <a:ea typeface="Roboto Condensed" pitchFamily="2" charset="0"/>
              </a:endParaRPr>
            </a:p>
          </p:txBody>
        </p:sp>
      </p:grpSp>
    </p:spTree>
    <p:extLst>
      <p:ext uri="{BB962C8B-B14F-4D97-AF65-F5344CB8AC3E}">
        <p14:creationId xmlns:p14="http://schemas.microsoft.com/office/powerpoint/2010/main" val="182925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53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7200" y="1621766"/>
            <a:ext cx="8419381"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grpSp>
        <p:nvGrpSpPr>
          <p:cNvPr id="23" name="Group 22"/>
          <p:cNvGrpSpPr/>
          <p:nvPr/>
        </p:nvGrpSpPr>
        <p:grpSpPr>
          <a:xfrm>
            <a:off x="3068773" y="285740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Metadata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inode and layout extended attributes associated with the deleted file from the MDT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259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2" name="Rectangle 1"/>
          <p:cNvSpPr/>
          <p:nvPr/>
        </p:nvSpPr>
        <p:spPr>
          <a:xfrm>
            <a:off x="457201" y="1621766"/>
            <a:ext cx="8246852"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2377621" y="345016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Object File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3" y="2314328"/>
              <a:ext cx="3493901"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object files from the OSTs on which the objects reside</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261378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 name="Rectangle 1"/>
          <p:cNvSpPr/>
          <p:nvPr/>
        </p:nvSpPr>
        <p:spPr>
          <a:xfrm>
            <a:off x="543464" y="1621766"/>
            <a:ext cx="8160589"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362698" y="2560789"/>
            <a:ext cx="5531137" cy="1462519"/>
            <a:chOff x="2139822" y="1775139"/>
            <a:chExt cx="3683007" cy="1462519"/>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File Reconstruction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Reconstructs the deleted file from the metadata recovered by the AMRT and the objects recovered by the AOFRT using the existing logic in the llite component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Tree>
    <p:extLst>
      <p:ext uri="{BB962C8B-B14F-4D97-AF65-F5344CB8AC3E}">
        <p14:creationId xmlns:p14="http://schemas.microsoft.com/office/powerpoint/2010/main" val="273307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972298" y="3644428"/>
                <a:ext cx="1111778" cy="57844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O1 </a:t>
                </a:r>
                <a14:m>
                  <m:oMath xmlns:m="http://schemas.openxmlformats.org/officeDocument/2006/math">
                    <m:r>
                      <a:rPr lang="en-US" sz="1400" b="1" i="1" smtClean="0">
                        <a:solidFill>
                          <a:schemeClr val="tx1">
                            <a:lumMod val="65000"/>
                            <a:lumOff val="35000"/>
                          </a:schemeClr>
                        </a:solidFill>
                        <a:latin typeface="Cambria Math" panose="02040503050406030204" pitchFamily="18" charset="0"/>
                      </a:rPr>
                      <m:t>→</m:t>
                    </m:r>
                  </m:oMath>
                </a14:m>
                <a:r>
                  <a:rPr lang="en-US" sz="1400" b="1" dirty="0" smtClean="0">
                    <a:solidFill>
                      <a:schemeClr val="tx1">
                        <a:lumMod val="65000"/>
                        <a:lumOff val="35000"/>
                      </a:schemeClr>
                    </a:solidFill>
                  </a:rPr>
                  <a:t> OST 1</a:t>
                </a:r>
              </a:p>
              <a:p>
                <a:pPr algn="ctr"/>
                <a:r>
                  <a:rPr lang="en-US" sz="1400" b="1" dirty="0" smtClean="0">
                    <a:solidFill>
                      <a:schemeClr val="tx1">
                        <a:lumMod val="65000"/>
                        <a:lumOff val="35000"/>
                      </a:schemeClr>
                    </a:solidFill>
                  </a:rPr>
                  <a:t>O2 </a:t>
                </a:r>
                <a14:m>
                  <m:oMath xmlns:m="http://schemas.openxmlformats.org/officeDocument/2006/math">
                    <m:r>
                      <a:rPr lang="en-US" sz="1400" b="1" i="1">
                        <a:solidFill>
                          <a:schemeClr val="tx1">
                            <a:lumMod val="65000"/>
                            <a:lumOff val="35000"/>
                          </a:schemeClr>
                        </a:solidFill>
                        <a:latin typeface="Cambria Math" panose="02040503050406030204" pitchFamily="18" charset="0"/>
                      </a:rPr>
                      <m:t>→</m:t>
                    </m:r>
                  </m:oMath>
                </a14:m>
                <a:r>
                  <a:rPr lang="en-US" sz="1400" b="1" dirty="0">
                    <a:solidFill>
                      <a:schemeClr val="tx1">
                        <a:lumMod val="65000"/>
                        <a:lumOff val="35000"/>
                      </a:schemeClr>
                    </a:solidFill>
                  </a:rPr>
                  <a:t> OST </a:t>
                </a:r>
                <a:r>
                  <a:rPr lang="en-US" sz="1400" b="1" dirty="0" smtClean="0">
                    <a:solidFill>
                      <a:schemeClr val="tx1">
                        <a:lumMod val="65000"/>
                        <a:lumOff val="35000"/>
                      </a:schemeClr>
                    </a:solidFill>
                  </a:rPr>
                  <a:t>2</a:t>
                </a:r>
                <a:endParaRPr lang="en-US" sz="1400" b="1" dirty="0">
                  <a:solidFill>
                    <a:schemeClr val="tx1">
                      <a:lumMod val="65000"/>
                      <a:lumOff val="35000"/>
                    </a:schemeClr>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972298" y="3644428"/>
                <a:ext cx="1111778" cy="578444"/>
              </a:xfrm>
              <a:prstGeom prst="rect">
                <a:avLst/>
              </a:prstGeom>
              <a:blipFill rotWithShape="0">
                <a:blip r:embed="rId2"/>
                <a:stretch>
                  <a:fillRect b="-4124"/>
                </a:stretch>
              </a:blipFill>
              <a:ln w="9525">
                <a:solidFill>
                  <a:schemeClr val="bg1">
                    <a:lumMod val="65000"/>
                  </a:schemeClr>
                </a:solidFill>
              </a:ln>
            </p:spPr>
            <p:txBody>
              <a:bodyPr/>
              <a:lstStyle/>
              <a:p>
                <a:r>
                  <a:rPr lang="en-US">
                    <a:noFill/>
                  </a:rPr>
                  <a:t> </a:t>
                </a:r>
              </a:p>
            </p:txBody>
          </p:sp>
        </mc:Fallback>
      </mc:AlternateContent>
      <p:sp>
        <p:nvSpPr>
          <p:cNvPr id="23" name="Rectangle 22"/>
          <p:cNvSpPr/>
          <p:nvPr/>
        </p:nvSpPr>
        <p:spPr>
          <a:xfrm>
            <a:off x="972298" y="4223529"/>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size</a:t>
            </a:r>
            <a:endParaRPr lang="en-US" sz="1400" b="1" dirty="0">
              <a:solidFill>
                <a:schemeClr val="tx1">
                  <a:lumMod val="65000"/>
                  <a:lumOff val="35000"/>
                </a:schemeClr>
              </a:solidFill>
            </a:endParaRPr>
          </a:p>
        </p:txBody>
      </p:sp>
      <p:sp>
        <p:nvSpPr>
          <p:cNvPr id="25" name="Rectangle 24"/>
          <p:cNvSpPr/>
          <p:nvPr/>
        </p:nvSpPr>
        <p:spPr>
          <a:xfrm>
            <a:off x="974848" y="4535655"/>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File size</a:t>
            </a:r>
            <a:endParaRPr lang="en-US" sz="1400" b="1" dirty="0">
              <a:solidFill>
                <a:schemeClr val="tx1">
                  <a:lumMod val="65000"/>
                  <a:lumOff val="35000"/>
                </a:schemeClr>
              </a:solidFill>
            </a:endParaRPr>
          </a:p>
        </p:txBody>
      </p:sp>
      <p:sp>
        <p:nvSpPr>
          <p:cNvPr id="27" name="Circular Arrow 26"/>
          <p:cNvSpPr/>
          <p:nvPr/>
        </p:nvSpPr>
        <p:spPr>
          <a:xfrm rot="5400000" flipH="1" flipV="1">
            <a:off x="2219486" y="2711562"/>
            <a:ext cx="1963534"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1014595" y="3240592"/>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Metadata</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28" name="Straight Connector 27"/>
          <p:cNvCxnSpPr>
            <a:stCxn id="41" idx="3"/>
            <a:endCxn id="37"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0" name="Straight Connector 39"/>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268049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ircular Arrow 43"/>
          <p:cNvSpPr/>
          <p:nvPr/>
        </p:nvSpPr>
        <p:spPr>
          <a:xfrm rot="20424208" flipH="1">
            <a:off x="3746407" y="1453705"/>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76048" y="4234750"/>
            <a:ext cx="1116506"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1</a:t>
            </a:r>
            <a:endParaRPr lang="en-US" sz="1400" b="1" dirty="0">
              <a:solidFill>
                <a:schemeClr val="tx1">
                  <a:lumMod val="65000"/>
                  <a:lumOff val="35000"/>
                </a:schemeClr>
              </a:solidFill>
            </a:endParaRPr>
          </a:p>
        </p:txBody>
      </p:sp>
      <p:sp>
        <p:nvSpPr>
          <p:cNvPr id="25" name="Rectangle 24"/>
          <p:cNvSpPr/>
          <p:nvPr/>
        </p:nvSpPr>
        <p:spPr>
          <a:xfrm>
            <a:off x="5577840" y="4538250"/>
            <a:ext cx="1114713"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Strip3 3</a:t>
            </a:r>
            <a:endParaRPr lang="en-US" sz="1400" b="1" dirty="0">
              <a:solidFill>
                <a:schemeClr val="tx1">
                  <a:lumMod val="65000"/>
                  <a:lumOff val="35000"/>
                </a:schemeClr>
              </a:solidFill>
            </a:endParaRPr>
          </a:p>
        </p:txBody>
      </p:sp>
      <p:sp>
        <p:nvSpPr>
          <p:cNvPr id="27" name="Circular Arrow 26"/>
          <p:cNvSpPr/>
          <p:nvPr/>
        </p:nvSpPr>
        <p:spPr>
          <a:xfrm flipH="1" flipV="1">
            <a:off x="3763768" y="2201186"/>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5623254" y="3826695"/>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Object</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8" name="Rectangle 27"/>
          <p:cNvSpPr/>
          <p:nvPr/>
        </p:nvSpPr>
        <p:spPr>
          <a:xfrm>
            <a:off x="5576048" y="4843560"/>
            <a:ext cx="111650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5</a:t>
            </a:r>
            <a:endParaRPr lang="en-US" sz="1400" b="1" dirty="0">
              <a:solidFill>
                <a:schemeClr val="tx1">
                  <a:lumMod val="65000"/>
                  <a:lumOff val="35000"/>
                </a:schemeClr>
              </a:solidFill>
            </a:endParaRPr>
          </a:p>
        </p:txBody>
      </p:sp>
      <p:sp>
        <p:nvSpPr>
          <p:cNvPr id="37" name="Rectangle 36"/>
          <p:cNvSpPr/>
          <p:nvPr/>
        </p:nvSpPr>
        <p:spPr>
          <a:xfrm>
            <a:off x="5577840" y="5147060"/>
            <a:ext cx="1114713"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7</a:t>
            </a:r>
            <a:endParaRPr lang="en-US" sz="1400" b="1" dirty="0">
              <a:solidFill>
                <a:schemeClr val="tx1">
                  <a:lumMod val="65000"/>
                  <a:lumOff val="35000"/>
                </a:schemeClr>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Tree>
    <p:extLst>
      <p:ext uri="{BB962C8B-B14F-4D97-AF65-F5344CB8AC3E}">
        <p14:creationId xmlns:p14="http://schemas.microsoft.com/office/powerpoint/2010/main" val="190412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a:stCxn id="18" idx="3"/>
            <a:endCxn id="20" idx="1"/>
          </p:cNvCxnSpPr>
          <p:nvPr/>
        </p:nvCxnSpPr>
        <p:spPr>
          <a:xfrm flipV="1">
            <a:off x="3451900" y="3798818"/>
            <a:ext cx="2240199" cy="7178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3"/>
            <a:endCxn id="21" idx="1"/>
          </p:cNvCxnSpPr>
          <p:nvPr/>
        </p:nvCxnSpPr>
        <p:spPr>
          <a:xfrm>
            <a:off x="3451900" y="4516628"/>
            <a:ext cx="2240199" cy="66741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an object-based distributed file system?</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Files are divided into “objects” and placed on various nodes in a network</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Instead of accessing a file serially, files can be accessed in parallel</a:t>
            </a:r>
          </a:p>
        </p:txBody>
      </p:sp>
      <p:sp>
        <p:nvSpPr>
          <p:cNvPr id="18" name="Rectangle 17"/>
          <p:cNvSpPr/>
          <p:nvPr/>
        </p:nvSpPr>
        <p:spPr>
          <a:xfrm>
            <a:off x="1365632" y="3788593"/>
            <a:ext cx="2086268" cy="145607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grpSp>
        <p:nvGrpSpPr>
          <p:cNvPr id="11" name="Group 10"/>
          <p:cNvGrpSpPr/>
          <p:nvPr/>
        </p:nvGrpSpPr>
        <p:grpSpPr>
          <a:xfrm>
            <a:off x="5692099" y="3267141"/>
            <a:ext cx="2073002" cy="1063353"/>
            <a:chOff x="6139346" y="2916486"/>
            <a:chExt cx="2073002" cy="1063353"/>
          </a:xfrm>
        </p:grpSpPr>
        <p:sp>
          <p:nvSpPr>
            <p:cNvPr id="20" name="Rectangle 19"/>
            <p:cNvSpPr/>
            <p:nvPr/>
          </p:nvSpPr>
          <p:spPr>
            <a:xfrm>
              <a:off x="6139346" y="2916486"/>
              <a:ext cx="2073002" cy="106335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28" name="Rectangle 27"/>
            <p:cNvSpPr/>
            <p:nvPr/>
          </p:nvSpPr>
          <p:spPr>
            <a:xfrm>
              <a:off x="6438384" y="3446044"/>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grpSp>
        <p:nvGrpSpPr>
          <p:cNvPr id="10" name="Group 9"/>
          <p:cNvGrpSpPr/>
          <p:nvPr/>
        </p:nvGrpSpPr>
        <p:grpSpPr>
          <a:xfrm>
            <a:off x="5692099" y="4637396"/>
            <a:ext cx="2073002" cy="1093299"/>
            <a:chOff x="6139346" y="3945257"/>
            <a:chExt cx="2073002" cy="1093299"/>
          </a:xfrm>
        </p:grpSpPr>
        <p:sp>
          <p:nvSpPr>
            <p:cNvPr id="21" name="Rectangle 20"/>
            <p:cNvSpPr/>
            <p:nvPr/>
          </p:nvSpPr>
          <p:spPr>
            <a:xfrm>
              <a:off x="6139346" y="3945257"/>
              <a:ext cx="2073002" cy="109329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37" name="Rectangle 36"/>
            <p:cNvSpPr/>
            <p:nvPr/>
          </p:nvSpPr>
          <p:spPr>
            <a:xfrm>
              <a:off x="6438384" y="4516188"/>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grpSp>
      <p:sp>
        <p:nvSpPr>
          <p:cNvPr id="39" name="Rectangle 38"/>
          <p:cNvSpPr/>
          <p:nvPr/>
        </p:nvSpPr>
        <p:spPr>
          <a:xfrm>
            <a:off x="1692420" y="4274118"/>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40" name="Rectangle 39"/>
          <p:cNvSpPr/>
          <p:nvPr/>
        </p:nvSpPr>
        <p:spPr>
          <a:xfrm>
            <a:off x="1692420" y="4649180"/>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81590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643126" y="1732723"/>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Metadata</a:t>
            </a:r>
            <a:endParaRPr lang="en-US" sz="1400" b="1" dirty="0">
              <a:solidFill>
                <a:schemeClr val="tx1">
                  <a:lumMod val="65000"/>
                  <a:lumOff val="35000"/>
                </a:schemeClr>
              </a:solidFill>
            </a:endParaRPr>
          </a:p>
        </p:txBody>
      </p:sp>
      <p:sp>
        <p:nvSpPr>
          <p:cNvPr id="25" name="Rectangle 24"/>
          <p:cNvSpPr/>
          <p:nvPr/>
        </p:nvSpPr>
        <p:spPr>
          <a:xfrm>
            <a:off x="3643126" y="2036223"/>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Objects</a:t>
            </a:r>
            <a:endParaRPr lang="en-US" sz="1400" b="1" dirty="0">
              <a:solidFill>
                <a:schemeClr val="tx1">
                  <a:lumMod val="65000"/>
                  <a:lumOff val="35000"/>
                </a:schemeClr>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44" name="Circular Arrow 43"/>
          <p:cNvSpPr/>
          <p:nvPr/>
        </p:nvSpPr>
        <p:spPr>
          <a:xfrm rot="5097672" flipH="1">
            <a:off x="1429089" y="1715101"/>
            <a:ext cx="2465249" cy="2648064"/>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5" name="Circular Arrow 44"/>
          <p:cNvSpPr/>
          <p:nvPr/>
        </p:nvSpPr>
        <p:spPr>
          <a:xfrm rot="15897672" flipH="1">
            <a:off x="1690617" y="461340"/>
            <a:ext cx="2842443" cy="3068925"/>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2186625" y="349586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Tree>
    <p:extLst>
      <p:ext uri="{BB962C8B-B14F-4D97-AF65-F5344CB8AC3E}">
        <p14:creationId xmlns:p14="http://schemas.microsoft.com/office/powerpoint/2010/main" val="20479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advantages?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is simple, leveraging the existing solutions to the problem of file recovery on a local file system (stands on the shoulders of localized file recovery)</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algorithm nearly mimics the algorithm used by the Lustre file system to reconstruct a file when an end-user accesses a file through the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7" name="TextBox 16"/>
          <p:cNvSpPr txBox="1"/>
          <p:nvPr/>
        </p:nvSpPr>
        <p:spPr>
          <a:xfrm>
            <a:off x="304800" y="3641538"/>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disadvantages?</a:t>
            </a:r>
            <a:endParaRPr lang="en-US" sz="2400" dirty="0">
              <a:solidFill>
                <a:srgbClr val="3A3A3A"/>
              </a:solidFill>
              <a:latin typeface="Roboto Condensed" pitchFamily="2" charset="0"/>
              <a:ea typeface="Roboto Condensed" pitchFamily="2" charset="0"/>
            </a:endParaRPr>
          </a:p>
        </p:txBody>
      </p:sp>
      <p:sp>
        <p:nvSpPr>
          <p:cNvPr id="18" name="TextBox 17"/>
          <p:cNvSpPr txBox="1"/>
          <p:nvPr/>
        </p:nvSpPr>
        <p:spPr>
          <a:xfrm>
            <a:off x="304799" y="4103203"/>
            <a:ext cx="7916175" cy="102592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requires that all OSTs containing objects for the deleted file be directly mounted to the client system recovering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a localized algorithm for use in a distributed environment</a:t>
            </a:r>
          </a:p>
        </p:txBody>
      </p:sp>
      <mc:AlternateContent xmlns:mc="http://schemas.openxmlformats.org/markup-compatibility/2006" xmlns:a14="http://schemas.microsoft.com/office/drawing/2010/main">
        <mc:Choice Requires="a14">
          <p:sp>
            <p:nvSpPr>
              <p:cNvPr id="19" name="TextBox 18"/>
              <p:cNvSpPr txBox="1"/>
              <p:nvPr/>
            </p:nvSpPr>
            <p:spPr>
              <a:xfrm>
                <a:off x="2438400" y="5598959"/>
                <a:ext cx="6406552" cy="338554"/>
              </a:xfrm>
              <a:prstGeom prst="rect">
                <a:avLst/>
              </a:prstGeom>
              <a:noFill/>
            </p:spPr>
            <p:txBody>
              <a:bodyPr wrap="square" rtlCol="0">
                <a:spAutoFit/>
              </a:bodyPr>
              <a:lstStyle/>
              <a:p>
                <a:pPr algn="r">
                  <a:spcAft>
                    <a:spcPts val="800"/>
                  </a:spcAft>
                </a:pPr>
                <a:r>
                  <a:rPr lang="en-US" sz="1600" dirty="0" smtClean="0">
                    <a:solidFill>
                      <a:schemeClr val="tx1">
                        <a:lumMod val="50000"/>
                        <a:lumOff val="50000"/>
                      </a:schemeClr>
                    </a:solidFill>
                    <a:latin typeface="Roboto Condensed" pitchFamily="2" charset="0"/>
                    <a:ea typeface="Roboto Condensed" pitchFamily="2" charset="0"/>
                  </a:rPr>
                  <a:t>Improvements can be made by making this a distributed algorithm  </a:t>
                </a:r>
                <a14:m>
                  <m:oMath xmlns:m="http://schemas.openxmlformats.org/officeDocument/2006/math">
                    <m:r>
                      <a:rPr lang="en-US" sz="1600" b="0" i="1" smtClean="0">
                        <a:solidFill>
                          <a:schemeClr val="tx1">
                            <a:lumMod val="50000"/>
                            <a:lumOff val="50000"/>
                          </a:schemeClr>
                        </a:solidFill>
                        <a:latin typeface="Cambria Math" panose="02040503050406030204" pitchFamily="18" charset="0"/>
                        <a:ea typeface="Roboto Condensed" pitchFamily="2" charset="0"/>
                      </a:rPr>
                      <m:t>→</m:t>
                    </m:r>
                  </m:oMath>
                </a14:m>
                <a:endParaRPr lang="en-US" sz="16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438400" y="5598959"/>
                <a:ext cx="6406552" cy="338554"/>
              </a:xfrm>
              <a:prstGeom prst="rect">
                <a:avLst/>
              </a:prstGeom>
              <a:blipFill rotWithShape="0">
                <a:blip r:embed="rId2"/>
                <a:stretch>
                  <a:fillRect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167345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MapReduce?</a:t>
            </a:r>
            <a:endParaRPr lang="en-US" sz="2400" dirty="0">
              <a:solidFill>
                <a:srgbClr val="3A3A3A"/>
              </a:solidFill>
              <a:latin typeface="Roboto Condensed" pitchFamily="2" charset="0"/>
              <a:ea typeface="Roboto Condensed" pitchFamily="2" charset="0"/>
            </a:endParaRPr>
          </a:p>
        </p:txBody>
      </p:sp>
      <p:sp>
        <p:nvSpPr>
          <p:cNvPr id="15" name="Rectangle 14"/>
          <p:cNvSpPr/>
          <p:nvPr/>
        </p:nvSpPr>
        <p:spPr>
          <a:xfrm>
            <a:off x="457200" y="2786109"/>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16" name="Rectangle 15"/>
          <p:cNvSpPr/>
          <p:nvPr/>
        </p:nvSpPr>
        <p:spPr>
          <a:xfrm>
            <a:off x="573485" y="314061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0" name="Rectangle 19"/>
          <p:cNvSpPr/>
          <p:nvPr/>
        </p:nvSpPr>
        <p:spPr>
          <a:xfrm>
            <a:off x="573485" y="348678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Brown fox</a:t>
            </a:r>
            <a:endParaRPr lang="en-US" sz="1400" b="1" dirty="0">
              <a:solidFill>
                <a:schemeClr val="tx1">
                  <a:lumMod val="65000"/>
                  <a:lumOff val="35000"/>
                </a:schemeClr>
              </a:solidFill>
            </a:endParaRPr>
          </a:p>
        </p:txBody>
      </p:sp>
      <p:sp>
        <p:nvSpPr>
          <p:cNvPr id="21" name="Rectangle 20"/>
          <p:cNvSpPr/>
          <p:nvPr/>
        </p:nvSpPr>
        <p:spPr>
          <a:xfrm>
            <a:off x="437072" y="4537511"/>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22" name="Rectangle 21"/>
          <p:cNvSpPr/>
          <p:nvPr/>
        </p:nvSpPr>
        <p:spPr>
          <a:xfrm>
            <a:off x="553357" y="48920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world</a:t>
            </a:r>
            <a:endParaRPr lang="en-US" sz="1400" b="1" dirty="0">
              <a:solidFill>
                <a:schemeClr val="tx1">
                  <a:lumMod val="65000"/>
                  <a:lumOff val="35000"/>
                </a:schemeClr>
              </a:solidFill>
            </a:endParaRPr>
          </a:p>
        </p:txBody>
      </p:sp>
      <p:sp>
        <p:nvSpPr>
          <p:cNvPr id="23" name="Rectangle 22"/>
          <p:cNvSpPr/>
          <p:nvPr/>
        </p:nvSpPr>
        <p:spPr>
          <a:xfrm>
            <a:off x="553357" y="5238184"/>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4" name="TextBox 23"/>
          <p:cNvSpPr txBox="1"/>
          <p:nvPr/>
        </p:nvSpPr>
        <p:spPr>
          <a:xfrm>
            <a:off x="2845390" y="2265373"/>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Map</a:t>
            </a:r>
          </a:p>
        </p:txBody>
      </p:sp>
      <p:cxnSp>
        <p:nvCxnSpPr>
          <p:cNvPr id="3" name="Straight Arrow Connector 2"/>
          <p:cNvCxnSpPr>
            <a:stCxn id="16" idx="3"/>
            <a:endCxn id="25" idx="1"/>
          </p:cNvCxnSpPr>
          <p:nvPr/>
        </p:nvCxnSpPr>
        <p:spPr>
          <a:xfrm flipV="1">
            <a:off x="1981200" y="2786109"/>
            <a:ext cx="864193" cy="50905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3"/>
            <a:endCxn id="26" idx="1"/>
          </p:cNvCxnSpPr>
          <p:nvPr/>
        </p:nvCxnSpPr>
        <p:spPr>
          <a:xfrm flipV="1">
            <a:off x="1981200" y="3140610"/>
            <a:ext cx="864192" cy="15455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3"/>
            <a:endCxn id="27" idx="1"/>
          </p:cNvCxnSpPr>
          <p:nvPr/>
        </p:nvCxnSpPr>
        <p:spPr>
          <a:xfrm flipV="1">
            <a:off x="1981200" y="3488907"/>
            <a:ext cx="864191" cy="1524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0" idx="3"/>
            <a:endCxn id="28" idx="1"/>
          </p:cNvCxnSpPr>
          <p:nvPr/>
        </p:nvCxnSpPr>
        <p:spPr>
          <a:xfrm>
            <a:off x="1981200" y="3641339"/>
            <a:ext cx="864190" cy="19586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a:endCxn id="40" idx="1"/>
          </p:cNvCxnSpPr>
          <p:nvPr/>
        </p:nvCxnSpPr>
        <p:spPr>
          <a:xfrm flipV="1">
            <a:off x="1961072" y="4540028"/>
            <a:ext cx="884321" cy="50654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2" idx="3"/>
            <a:endCxn id="41" idx="1"/>
          </p:cNvCxnSpPr>
          <p:nvPr/>
        </p:nvCxnSpPr>
        <p:spPr>
          <a:xfrm flipV="1">
            <a:off x="1961072" y="4894529"/>
            <a:ext cx="884320" cy="1520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3"/>
            <a:endCxn id="42" idx="1"/>
          </p:cNvCxnSpPr>
          <p:nvPr/>
        </p:nvCxnSpPr>
        <p:spPr>
          <a:xfrm flipV="1">
            <a:off x="1961072" y="5242826"/>
            <a:ext cx="884319" cy="1499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3" idx="1"/>
          </p:cNvCxnSpPr>
          <p:nvPr/>
        </p:nvCxnSpPr>
        <p:spPr>
          <a:xfrm>
            <a:off x="1961072" y="5401069"/>
            <a:ext cx="884318" cy="1900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993656"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55" name="Rectangle 54"/>
          <p:cNvSpPr/>
          <p:nvPr/>
        </p:nvSpPr>
        <p:spPr>
          <a:xfrm>
            <a:off x="4993655" y="298559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56" name="Rectangle 55"/>
          <p:cNvSpPr/>
          <p:nvPr/>
        </p:nvSpPr>
        <p:spPr>
          <a:xfrm>
            <a:off x="4993650" y="35261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7" name="Rectangle 56"/>
          <p:cNvSpPr/>
          <p:nvPr/>
        </p:nvSpPr>
        <p:spPr>
          <a:xfrm>
            <a:off x="4993649"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8" name="Rectangle 57"/>
          <p:cNvSpPr/>
          <p:nvPr/>
        </p:nvSpPr>
        <p:spPr>
          <a:xfrm>
            <a:off x="4993648" y="42386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9" name="Rectangle 58"/>
          <p:cNvSpPr/>
          <p:nvPr/>
        </p:nvSpPr>
        <p:spPr>
          <a:xfrm>
            <a:off x="4993647" y="48510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60" name="Rectangle 59"/>
          <p:cNvSpPr/>
          <p:nvPr/>
        </p:nvSpPr>
        <p:spPr>
          <a:xfrm>
            <a:off x="4993647" y="547164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1" name="Rectangle 60"/>
          <p:cNvSpPr/>
          <p:nvPr/>
        </p:nvSpPr>
        <p:spPr>
          <a:xfrm>
            <a:off x="4993647" y="582370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2" name="TextBox 61"/>
          <p:cNvSpPr txBox="1"/>
          <p:nvPr/>
        </p:nvSpPr>
        <p:spPr>
          <a:xfrm>
            <a:off x="4993647" y="22605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Shuffle</a:t>
            </a:r>
          </a:p>
        </p:txBody>
      </p:sp>
      <p:cxnSp>
        <p:nvCxnSpPr>
          <p:cNvPr id="63" name="Straight Arrow Connector 62"/>
          <p:cNvCxnSpPr>
            <a:stCxn id="25" idx="3"/>
            <a:endCxn id="54" idx="1"/>
          </p:cNvCxnSpPr>
          <p:nvPr/>
        </p:nvCxnSpPr>
        <p:spPr>
          <a:xfrm>
            <a:off x="4253108" y="2786109"/>
            <a:ext cx="74054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2" idx="3"/>
            <a:endCxn id="55" idx="1"/>
          </p:cNvCxnSpPr>
          <p:nvPr/>
        </p:nvCxnSpPr>
        <p:spPr>
          <a:xfrm flipV="1">
            <a:off x="4253106" y="3140156"/>
            <a:ext cx="740549" cy="210267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6" idx="3"/>
            <a:endCxn id="56" idx="1"/>
          </p:cNvCxnSpPr>
          <p:nvPr/>
        </p:nvCxnSpPr>
        <p:spPr>
          <a:xfrm>
            <a:off x="4253107" y="3140610"/>
            <a:ext cx="740543" cy="54011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1" idx="3"/>
            <a:endCxn id="57" idx="1"/>
          </p:cNvCxnSpPr>
          <p:nvPr/>
        </p:nvCxnSpPr>
        <p:spPr>
          <a:xfrm flipV="1">
            <a:off x="4253107" y="4036946"/>
            <a:ext cx="740542" cy="85758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3" idx="3"/>
            <a:endCxn id="58" idx="1"/>
          </p:cNvCxnSpPr>
          <p:nvPr/>
        </p:nvCxnSpPr>
        <p:spPr>
          <a:xfrm flipV="1">
            <a:off x="4253105" y="4393169"/>
            <a:ext cx="740543" cy="11979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7" idx="3"/>
            <a:endCxn id="59" idx="1"/>
          </p:cNvCxnSpPr>
          <p:nvPr/>
        </p:nvCxnSpPr>
        <p:spPr>
          <a:xfrm>
            <a:off x="4253106" y="3488907"/>
            <a:ext cx="740541" cy="151671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8" idx="3"/>
            <a:endCxn id="60" idx="1"/>
          </p:cNvCxnSpPr>
          <p:nvPr/>
        </p:nvCxnSpPr>
        <p:spPr>
          <a:xfrm>
            <a:off x="4253105" y="3837204"/>
            <a:ext cx="740542" cy="178899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0" idx="3"/>
            <a:endCxn id="61" idx="1"/>
          </p:cNvCxnSpPr>
          <p:nvPr/>
        </p:nvCxnSpPr>
        <p:spPr>
          <a:xfrm>
            <a:off x="4253108" y="4540028"/>
            <a:ext cx="740539" cy="14382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141900" y="2796398"/>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2</a:t>
            </a:r>
            <a:endParaRPr lang="en-US" sz="1400" b="1" dirty="0">
              <a:solidFill>
                <a:schemeClr val="tx1">
                  <a:lumMod val="65000"/>
                  <a:lumOff val="35000"/>
                </a:schemeClr>
              </a:solidFill>
            </a:endParaRPr>
          </a:p>
        </p:txBody>
      </p:sp>
      <p:sp>
        <p:nvSpPr>
          <p:cNvPr id="89" name="Rectangle 88"/>
          <p:cNvSpPr/>
          <p:nvPr/>
        </p:nvSpPr>
        <p:spPr>
          <a:xfrm>
            <a:off x="7141918"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3</a:t>
            </a:r>
            <a:endParaRPr lang="en-US" sz="1400" b="1" dirty="0">
              <a:solidFill>
                <a:schemeClr val="tx1">
                  <a:lumMod val="65000"/>
                  <a:lumOff val="35000"/>
                </a:schemeClr>
              </a:solidFill>
            </a:endParaRPr>
          </a:p>
        </p:txBody>
      </p:sp>
      <p:sp>
        <p:nvSpPr>
          <p:cNvPr id="90" name="TextBox 89"/>
          <p:cNvSpPr txBox="1"/>
          <p:nvPr/>
        </p:nvSpPr>
        <p:spPr>
          <a:xfrm>
            <a:off x="7141904" y="22660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Reduce</a:t>
            </a:r>
          </a:p>
        </p:txBody>
      </p:sp>
      <p:sp>
        <p:nvSpPr>
          <p:cNvPr id="91" name="Rectangle 90"/>
          <p:cNvSpPr/>
          <p:nvPr/>
        </p:nvSpPr>
        <p:spPr>
          <a:xfrm>
            <a:off x="7141903" y="48526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92" name="Rectangle 91"/>
          <p:cNvSpPr/>
          <p:nvPr/>
        </p:nvSpPr>
        <p:spPr>
          <a:xfrm>
            <a:off x="7141901" y="56228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a:t>
            </a:r>
            <a:r>
              <a:rPr lang="en-US" sz="1400" b="1" dirty="0">
                <a:solidFill>
                  <a:schemeClr val="tx1">
                    <a:lumMod val="65000"/>
                    <a:lumOff val="35000"/>
                  </a:schemeClr>
                </a:solidFill>
              </a:rPr>
              <a:t>2</a:t>
            </a:r>
          </a:p>
        </p:txBody>
      </p:sp>
      <p:cxnSp>
        <p:nvCxnSpPr>
          <p:cNvPr id="93" name="Straight Arrow Connector 92"/>
          <p:cNvCxnSpPr>
            <a:stCxn id="59" idx="3"/>
            <a:endCxn id="91" idx="1"/>
          </p:cNvCxnSpPr>
          <p:nvPr/>
        </p:nvCxnSpPr>
        <p:spPr>
          <a:xfrm>
            <a:off x="6401362" y="5005626"/>
            <a:ext cx="740541" cy="158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0" idx="3"/>
            <a:endCxn id="92" idx="1"/>
          </p:cNvCxnSpPr>
          <p:nvPr/>
        </p:nvCxnSpPr>
        <p:spPr>
          <a:xfrm>
            <a:off x="6401362" y="5626200"/>
            <a:ext cx="740539" cy="15121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61" idx="3"/>
            <a:endCxn id="92" idx="1"/>
          </p:cNvCxnSpPr>
          <p:nvPr/>
        </p:nvCxnSpPr>
        <p:spPr>
          <a:xfrm flipV="1">
            <a:off x="6401362" y="5777412"/>
            <a:ext cx="740539" cy="2008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6" idx="3"/>
            <a:endCxn id="89" idx="1"/>
          </p:cNvCxnSpPr>
          <p:nvPr/>
        </p:nvCxnSpPr>
        <p:spPr>
          <a:xfrm>
            <a:off x="6401365" y="3680723"/>
            <a:ext cx="740553"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57" idx="3"/>
            <a:endCxn id="89" idx="1"/>
          </p:cNvCxnSpPr>
          <p:nvPr/>
        </p:nvCxnSpPr>
        <p:spPr>
          <a:xfrm>
            <a:off x="6401364" y="4036946"/>
            <a:ext cx="740554"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8" idx="3"/>
            <a:endCxn id="89" idx="1"/>
          </p:cNvCxnSpPr>
          <p:nvPr/>
        </p:nvCxnSpPr>
        <p:spPr>
          <a:xfrm flipV="1">
            <a:off x="6401363" y="4036946"/>
            <a:ext cx="740555"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4" idx="3"/>
            <a:endCxn id="88" idx="1"/>
          </p:cNvCxnSpPr>
          <p:nvPr/>
        </p:nvCxnSpPr>
        <p:spPr>
          <a:xfrm>
            <a:off x="6401371" y="2786109"/>
            <a:ext cx="740529" cy="16484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55" idx="3"/>
            <a:endCxn id="88" idx="1"/>
          </p:cNvCxnSpPr>
          <p:nvPr/>
        </p:nvCxnSpPr>
        <p:spPr>
          <a:xfrm flipV="1">
            <a:off x="6401370" y="2950955"/>
            <a:ext cx="740530" cy="18920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45393"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26" name="Rectangle 25"/>
          <p:cNvSpPr/>
          <p:nvPr/>
        </p:nvSpPr>
        <p:spPr>
          <a:xfrm>
            <a:off x="2845392" y="298605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27" name="Rectangle 26"/>
          <p:cNvSpPr/>
          <p:nvPr/>
        </p:nvSpPr>
        <p:spPr>
          <a:xfrm>
            <a:off x="2845391" y="333435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28" name="Rectangle 27"/>
          <p:cNvSpPr/>
          <p:nvPr/>
        </p:nvSpPr>
        <p:spPr>
          <a:xfrm>
            <a:off x="2845390" y="3682647"/>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40" name="Rectangle 39"/>
          <p:cNvSpPr/>
          <p:nvPr/>
        </p:nvSpPr>
        <p:spPr>
          <a:xfrm>
            <a:off x="2845393" y="4385471"/>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41" name="Rectangle 40"/>
          <p:cNvSpPr/>
          <p:nvPr/>
        </p:nvSpPr>
        <p:spPr>
          <a:xfrm>
            <a:off x="2845392" y="473997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42" name="Rectangle 41"/>
          <p:cNvSpPr/>
          <p:nvPr/>
        </p:nvSpPr>
        <p:spPr>
          <a:xfrm>
            <a:off x="2845391" y="50882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43" name="Rectangle 42"/>
          <p:cNvSpPr/>
          <p:nvPr/>
        </p:nvSpPr>
        <p:spPr>
          <a:xfrm>
            <a:off x="2845390" y="54365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122652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this help?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What if the parts of a file can be mapped and the MapReduce process be used a way to aggregate the parts into a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Combining objects does not produce the reconstructed file, since the data in a file is </a:t>
            </a:r>
            <a:r>
              <a:rPr lang="en-US" i="1" dirty="0" smtClean="0">
                <a:solidFill>
                  <a:schemeClr val="tx1">
                    <a:lumMod val="50000"/>
                    <a:lumOff val="50000"/>
                  </a:schemeClr>
                </a:solidFill>
                <a:latin typeface="Roboto Condensed" pitchFamily="2" charset="0"/>
                <a:ea typeface="Roboto Condensed" pitchFamily="2" charset="0"/>
              </a:rPr>
              <a:t>striped</a:t>
            </a:r>
            <a:r>
              <a:rPr lang="en-US" dirty="0" smtClean="0">
                <a:solidFill>
                  <a:schemeClr val="tx1">
                    <a:lumMod val="50000"/>
                    <a:lumOff val="50000"/>
                  </a:schemeClr>
                </a:solidFill>
                <a:latin typeface="Roboto Condensed" pitchFamily="2" charset="0"/>
                <a:ea typeface="Roboto Condensed" pitchFamily="2" charset="0"/>
              </a:rPr>
              <a:t> across the objects: The data in an object is non-continuous</a:t>
            </a:r>
          </a:p>
        </p:txBody>
      </p:sp>
      <p:sp>
        <p:nvSpPr>
          <p:cNvPr id="15" name="Rectangle 14"/>
          <p:cNvSpPr/>
          <p:nvPr/>
        </p:nvSpPr>
        <p:spPr>
          <a:xfrm>
            <a:off x="1621588" y="3985891"/>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1" name="Rectangle 20"/>
          <p:cNvSpPr/>
          <p:nvPr/>
        </p:nvSpPr>
        <p:spPr>
          <a:xfrm>
            <a:off x="3607392" y="3960743"/>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2" name="TextBox 21"/>
              <p:cNvSpPr txBox="1"/>
              <p:nvPr/>
            </p:nvSpPr>
            <p:spPr>
              <a:xfrm>
                <a:off x="2571406" y="3997540"/>
                <a:ext cx="1173079"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Roboto Condensed" pitchFamily="2"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571406" y="3997540"/>
                <a:ext cx="1173079" cy="584775"/>
              </a:xfrm>
              <a:prstGeom prst="rect">
                <a:avLst/>
              </a:prstGeom>
              <a:blipFill rotWithShape="0">
                <a:blip r:embed="rId2"/>
                <a:stretch>
                  <a:fillRect/>
                </a:stretch>
              </a:blipFill>
            </p:spPr>
            <p:txBody>
              <a:bodyPr/>
              <a:lstStyle/>
              <a:p>
                <a:r>
                  <a:rPr lang="en-US">
                    <a:noFill/>
                  </a:rPr>
                  <a:t> </a:t>
                </a:r>
              </a:p>
            </p:txBody>
          </p:sp>
        </mc:Fallback>
      </mc:AlternateContent>
      <p:sp>
        <p:nvSpPr>
          <p:cNvPr id="23" name="Rectangle 22"/>
          <p:cNvSpPr/>
          <p:nvPr/>
        </p:nvSpPr>
        <p:spPr>
          <a:xfrm>
            <a:off x="5715934" y="4119817"/>
            <a:ext cx="1699382" cy="39920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4" name="TextBox 23"/>
              <p:cNvSpPr txBox="1"/>
              <p:nvPr/>
            </p:nvSpPr>
            <p:spPr>
              <a:xfrm>
                <a:off x="4879010" y="4001882"/>
                <a:ext cx="714186"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Cambria Math" panose="02040503050406030204" pitchFamily="18"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879010" y="4001882"/>
                <a:ext cx="714186" cy="584775"/>
              </a:xfrm>
              <a:prstGeom prst="rect">
                <a:avLst/>
              </a:prstGeom>
              <a:blipFill rotWithShape="0">
                <a:blip r:embed="rId3"/>
                <a:stretch>
                  <a:fillRect/>
                </a:stretch>
              </a:blipFill>
            </p:spPr>
            <p:txBody>
              <a:bodyPr/>
              <a:lstStyle/>
              <a:p>
                <a:r>
                  <a:rPr lang="en-US">
                    <a:noFill/>
                  </a:rPr>
                  <a:t> </a:t>
                </a:r>
              </a:p>
            </p:txBody>
          </p:sp>
        </mc:Fallback>
      </mc:AlternateContent>
      <p:sp>
        <p:nvSpPr>
          <p:cNvPr id="25" name="TextBox 24"/>
          <p:cNvSpPr txBox="1"/>
          <p:nvPr/>
        </p:nvSpPr>
        <p:spPr>
          <a:xfrm>
            <a:off x="304798" y="5135494"/>
            <a:ext cx="7916175" cy="64633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unit of finer granularity is needed to be able to combine the parts of the file into the reconstructed file using MapReduce</a:t>
            </a:r>
          </a:p>
        </p:txBody>
      </p:sp>
    </p:spTree>
    <p:extLst>
      <p:ext uri="{BB962C8B-B14F-4D97-AF65-F5344CB8AC3E}">
        <p14:creationId xmlns:p14="http://schemas.microsoft.com/office/powerpoint/2010/main" val="294360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correct unit of granularity?</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105956" cy="74892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stripes of a file can be combined in order to reconstruct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stripes requires the metadata (stripe size, file size, and ordered list of objects)</a:t>
            </a:r>
          </a:p>
        </p:txBody>
      </p:sp>
      <p:sp>
        <p:nvSpPr>
          <p:cNvPr id="18" name="Rectangle 17"/>
          <p:cNvSpPr/>
          <p:nvPr/>
        </p:nvSpPr>
        <p:spPr>
          <a:xfrm>
            <a:off x="1981200" y="3112389"/>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2123169" y="345405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2123169" y="38242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2123168" y="41957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1993118" y="4836928"/>
            <a:ext cx="1870063" cy="115609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2135087" y="5178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2135087" y="5548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9" name="Rectangle 38"/>
          <p:cNvSpPr/>
          <p:nvPr/>
        </p:nvSpPr>
        <p:spPr>
          <a:xfrm>
            <a:off x="4976464" y="3340661"/>
            <a:ext cx="1870063" cy="2328408"/>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p:sp>
        <p:nvSpPr>
          <p:cNvPr id="40" name="Rectangle 39"/>
          <p:cNvSpPr/>
          <p:nvPr/>
        </p:nvSpPr>
        <p:spPr>
          <a:xfrm>
            <a:off x="5112929" y="3691589"/>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1" name="Rectangle 40"/>
          <p:cNvSpPr/>
          <p:nvPr/>
        </p:nvSpPr>
        <p:spPr>
          <a:xfrm>
            <a:off x="5112928" y="406686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2" name="Rectangle 41"/>
          <p:cNvSpPr/>
          <p:nvPr/>
        </p:nvSpPr>
        <p:spPr>
          <a:xfrm>
            <a:off x="5112928" y="44421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a:solidFill>
                  <a:schemeClr val="bg1"/>
                </a:solidFill>
              </a:rPr>
              <a:t>3</a:t>
            </a:r>
          </a:p>
        </p:txBody>
      </p:sp>
      <p:sp>
        <p:nvSpPr>
          <p:cNvPr id="43" name="Rectangle 42"/>
          <p:cNvSpPr/>
          <p:nvPr/>
        </p:nvSpPr>
        <p:spPr>
          <a:xfrm>
            <a:off x="5112928" y="482036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44" name="Rectangle 43"/>
          <p:cNvSpPr/>
          <p:nvPr/>
        </p:nvSpPr>
        <p:spPr>
          <a:xfrm>
            <a:off x="5112927" y="519336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cxnSp>
        <p:nvCxnSpPr>
          <p:cNvPr id="45" name="Straight Arrow Connector 44"/>
          <p:cNvCxnSpPr>
            <a:stCxn id="19" idx="3"/>
            <a:endCxn id="40" idx="1"/>
          </p:cNvCxnSpPr>
          <p:nvPr/>
        </p:nvCxnSpPr>
        <p:spPr>
          <a:xfrm>
            <a:off x="3737552" y="3608612"/>
            <a:ext cx="1375377" cy="2375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3"/>
            <a:endCxn id="42" idx="1"/>
          </p:cNvCxnSpPr>
          <p:nvPr/>
        </p:nvCxnSpPr>
        <p:spPr>
          <a:xfrm>
            <a:off x="3737552" y="3978764"/>
            <a:ext cx="1375376" cy="6179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3"/>
            <a:endCxn id="44" idx="1"/>
          </p:cNvCxnSpPr>
          <p:nvPr/>
        </p:nvCxnSpPr>
        <p:spPr>
          <a:xfrm>
            <a:off x="3737551" y="4350309"/>
            <a:ext cx="1375376" cy="99761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8" idx="3"/>
            <a:endCxn id="41" idx="1"/>
          </p:cNvCxnSpPr>
          <p:nvPr/>
        </p:nvCxnSpPr>
        <p:spPr>
          <a:xfrm flipV="1">
            <a:off x="3749470" y="4221425"/>
            <a:ext cx="1363458" cy="111172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 idx="3"/>
            <a:endCxn id="43" idx="1"/>
          </p:cNvCxnSpPr>
          <p:nvPr/>
        </p:nvCxnSpPr>
        <p:spPr>
          <a:xfrm flipV="1">
            <a:off x="3749470" y="4974923"/>
            <a:ext cx="1363458" cy="72838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45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Where do the stripes belong?</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579920"/>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striping of a file across objects can be viewed as a table where columns are the objects (or the OST on which the object resides) and the rows are one round-trip in the round-robin striping algorithm</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the striping algorithm is reversible if the stripe size, file size, and ordered list of objects is known</a:t>
            </a:r>
          </a:p>
        </p:txBody>
      </p:sp>
      <p:sp>
        <p:nvSpPr>
          <p:cNvPr id="18" name="Rectangle 17"/>
          <p:cNvSpPr/>
          <p:nvPr/>
        </p:nvSpPr>
        <p:spPr>
          <a:xfrm>
            <a:off x="1076978"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1218947" y="452903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1218947" y="489918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1218946" y="527073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2947041"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3089010" y="452154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3089010" y="491110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8" name="TextBox 37"/>
          <p:cNvSpPr txBox="1"/>
          <p:nvPr/>
        </p:nvSpPr>
        <p:spPr>
          <a:xfrm>
            <a:off x="5220418" y="4069844"/>
            <a:ext cx="3492262"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until stripe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from next object until strip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Continue until the number of bytes read is equal to the file size</a:t>
            </a:r>
          </a:p>
        </p:txBody>
      </p:sp>
    </p:spTree>
    <p:extLst>
      <p:ext uri="{BB962C8B-B14F-4D97-AF65-F5344CB8AC3E}">
        <p14:creationId xmlns:p14="http://schemas.microsoft.com/office/powerpoint/2010/main" val="415040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can the stripes be obtained?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component, called the Partial Striping Component (PSC), is an extension of the AOFRT that produces the individual stripes contained in a recovered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the stripe size, file size, and ordered list of objects, the stripe data can be recovered and keyed by the stripe index</a:t>
            </a:r>
          </a:p>
        </p:txBody>
      </p:sp>
      <p:sp>
        <p:nvSpPr>
          <p:cNvPr id="28" name="Rectangle 27"/>
          <p:cNvSpPr/>
          <p:nvPr/>
        </p:nvSpPr>
        <p:spPr>
          <a:xfrm>
            <a:off x="6298606" y="42083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3748177" y="451487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22" name="Rectangle 21"/>
          <p:cNvSpPr/>
          <p:nvPr/>
        </p:nvSpPr>
        <p:spPr>
          <a:xfrm>
            <a:off x="6308763" y="467302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3 data&gt;</a:t>
            </a:r>
            <a:endParaRPr lang="en-US" sz="1400" b="1" dirty="0">
              <a:solidFill>
                <a:schemeClr val="bg1"/>
              </a:solidFill>
            </a:endParaRPr>
          </a:p>
        </p:txBody>
      </p:sp>
      <p:sp>
        <p:nvSpPr>
          <p:cNvPr id="23" name="Rectangle 22"/>
          <p:cNvSpPr/>
          <p:nvPr/>
        </p:nvSpPr>
        <p:spPr>
          <a:xfrm>
            <a:off x="6308763" y="513599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5 data&gt;</a:t>
            </a:r>
            <a:endParaRPr lang="en-US" sz="1400" b="1" dirty="0">
              <a:solidFill>
                <a:schemeClr val="bg1"/>
              </a:solidFill>
            </a:endParaRPr>
          </a:p>
        </p:txBody>
      </p:sp>
      <p:sp>
        <p:nvSpPr>
          <p:cNvPr id="24" name="Rectangle 23"/>
          <p:cNvSpPr/>
          <p:nvPr/>
        </p:nvSpPr>
        <p:spPr>
          <a:xfrm>
            <a:off x="775053" y="4375928"/>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5" name="Rectangle 24"/>
          <p:cNvSpPr/>
          <p:nvPr/>
        </p:nvSpPr>
        <p:spPr>
          <a:xfrm>
            <a:off x="917022" y="4717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9" name="Rectangle 38"/>
          <p:cNvSpPr/>
          <p:nvPr/>
        </p:nvSpPr>
        <p:spPr>
          <a:xfrm>
            <a:off x="917022" y="5087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0" name="Rectangle 39"/>
          <p:cNvSpPr/>
          <p:nvPr/>
        </p:nvSpPr>
        <p:spPr>
          <a:xfrm>
            <a:off x="917021" y="545929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43" name="TextBox 42"/>
          <p:cNvSpPr txBox="1"/>
          <p:nvPr/>
        </p:nvSpPr>
        <p:spPr>
          <a:xfrm>
            <a:off x="775052" y="3693447"/>
            <a:ext cx="1870063" cy="584775"/>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Ordered object list, stripe size, file size</a:t>
            </a:r>
          </a:p>
        </p:txBody>
      </p:sp>
      <p:sp>
        <p:nvSpPr>
          <p:cNvPr id="2" name="Right Arrow 1"/>
          <p:cNvSpPr/>
          <p:nvPr/>
        </p:nvSpPr>
        <p:spPr>
          <a:xfrm>
            <a:off x="2845393" y="4550026"/>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5395822" y="4540777"/>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0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8" name="Rectangle 27"/>
          <p:cNvSpPr/>
          <p:nvPr/>
        </p:nvSpPr>
        <p:spPr>
          <a:xfrm>
            <a:off x="2416718" y="236706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4876665" y="2927243"/>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22" name="Rectangle 21"/>
          <p:cNvSpPr/>
          <p:nvPr/>
        </p:nvSpPr>
        <p:spPr>
          <a:xfrm>
            <a:off x="2416718" y="272780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3 data&gt;</a:t>
            </a:r>
            <a:endParaRPr lang="en-US" sz="1400" b="1" dirty="0">
              <a:solidFill>
                <a:schemeClr val="bg1"/>
              </a:solidFill>
            </a:endParaRPr>
          </a:p>
        </p:txBody>
      </p:sp>
      <p:sp>
        <p:nvSpPr>
          <p:cNvPr id="26" name="Rectangle 25"/>
          <p:cNvSpPr/>
          <p:nvPr/>
        </p:nvSpPr>
        <p:spPr>
          <a:xfrm>
            <a:off x="2416718" y="332128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1 data&gt;</a:t>
            </a:r>
            <a:endParaRPr lang="en-US" sz="1400" b="1" dirty="0">
              <a:solidFill>
                <a:schemeClr val="bg1"/>
              </a:solidFill>
            </a:endParaRPr>
          </a:p>
        </p:txBody>
      </p:sp>
      <p:sp>
        <p:nvSpPr>
          <p:cNvPr id="27" name="Rectangle 26"/>
          <p:cNvSpPr/>
          <p:nvPr/>
        </p:nvSpPr>
        <p:spPr>
          <a:xfrm>
            <a:off x="2416718" y="368201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41" name="Rectangle 40"/>
          <p:cNvSpPr/>
          <p:nvPr/>
        </p:nvSpPr>
        <p:spPr>
          <a:xfrm>
            <a:off x="2416718" y="427535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42" name="Rectangle 41"/>
          <p:cNvSpPr/>
          <p:nvPr/>
        </p:nvSpPr>
        <p:spPr>
          <a:xfrm>
            <a:off x="2416718" y="463608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3 data&gt;</a:t>
            </a:r>
            <a:endParaRPr lang="en-US" sz="1400" b="1" dirty="0">
              <a:solidFill>
                <a:schemeClr val="bg1"/>
              </a:solidFill>
            </a:endParaRPr>
          </a:p>
        </p:txBody>
      </p:sp>
      <p:sp>
        <p:nvSpPr>
          <p:cNvPr id="45" name="Rectangle 44"/>
          <p:cNvSpPr/>
          <p:nvPr/>
        </p:nvSpPr>
        <p:spPr>
          <a:xfrm>
            <a:off x="2416718" y="523506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1 data&gt;</a:t>
            </a:r>
            <a:endParaRPr lang="en-US" sz="1400" b="1" dirty="0">
              <a:solidFill>
                <a:schemeClr val="bg1"/>
              </a:solidFill>
            </a:endParaRPr>
          </a:p>
        </p:txBody>
      </p:sp>
      <p:sp>
        <p:nvSpPr>
          <p:cNvPr id="46" name="Rectangle 45"/>
          <p:cNvSpPr/>
          <p:nvPr/>
        </p:nvSpPr>
        <p:spPr>
          <a:xfrm>
            <a:off x="2416718" y="559579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48" name="Rectangle 47"/>
          <p:cNvSpPr/>
          <p:nvPr/>
        </p:nvSpPr>
        <p:spPr>
          <a:xfrm>
            <a:off x="496501" y="2496983"/>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49" name="Right Arrow 48"/>
          <p:cNvSpPr/>
          <p:nvPr/>
        </p:nvSpPr>
        <p:spPr>
          <a:xfrm>
            <a:off x="1564044" y="2434524"/>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21563" y="3444050"/>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3" name="Right Arrow 52"/>
          <p:cNvSpPr/>
          <p:nvPr/>
        </p:nvSpPr>
        <p:spPr>
          <a:xfrm>
            <a:off x="1589106" y="3381591"/>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20896" y="4417311"/>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5" name="Right Arrow 54"/>
          <p:cNvSpPr/>
          <p:nvPr/>
        </p:nvSpPr>
        <p:spPr>
          <a:xfrm>
            <a:off x="1588439" y="4354852"/>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20896" y="5355304"/>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7" name="Right Arrow 56"/>
          <p:cNvSpPr/>
          <p:nvPr/>
        </p:nvSpPr>
        <p:spPr>
          <a:xfrm>
            <a:off x="1588439" y="5292845"/>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876665" y="479639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61" name="Rectangle 60"/>
          <p:cNvSpPr/>
          <p:nvPr/>
        </p:nvSpPr>
        <p:spPr>
          <a:xfrm>
            <a:off x="7253262" y="249698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7253262" y="285771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7253262" y="32066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7253262" y="356738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5" name="Right Arrow 64"/>
          <p:cNvSpPr/>
          <p:nvPr/>
        </p:nvSpPr>
        <p:spPr>
          <a:xfrm>
            <a:off x="6653340" y="295314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253262" y="437481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7253262" y="47355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7253262" y="508448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7253262" y="544521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70" name="Right Arrow 69"/>
          <p:cNvSpPr/>
          <p:nvPr/>
        </p:nvSpPr>
        <p:spPr>
          <a:xfrm>
            <a:off x="6653340" y="483097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138050" y="4572884"/>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126438" y="2687821"/>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7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1" name="Rectangle 20"/>
          <p:cNvSpPr/>
          <p:nvPr/>
        </p:nvSpPr>
        <p:spPr>
          <a:xfrm>
            <a:off x="2967603" y="2609235"/>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44" name="Right Arrow 43"/>
          <p:cNvSpPr/>
          <p:nvPr/>
        </p:nvSpPr>
        <p:spPr>
          <a:xfrm>
            <a:off x="2132026" y="2699689"/>
            <a:ext cx="77513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7200" y="24677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457200" y="282844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457200" y="317737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457200" y="353811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6" name="Rectangle 65"/>
          <p:cNvSpPr/>
          <p:nvPr/>
        </p:nvSpPr>
        <p:spPr>
          <a:xfrm>
            <a:off x="457200" y="434553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457200" y="47062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457200" y="505520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457200" y="541594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51" name="Right Arrow 50"/>
          <p:cNvSpPr/>
          <p:nvPr/>
        </p:nvSpPr>
        <p:spPr>
          <a:xfrm rot="17576705" flipV="1">
            <a:off x="1721722" y="3905431"/>
            <a:ext cx="192047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675824" y="2639616"/>
            <a:ext cx="2587617"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053017" y="320220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73" name="Rectangle 72"/>
          <p:cNvSpPr/>
          <p:nvPr/>
        </p:nvSpPr>
        <p:spPr>
          <a:xfrm>
            <a:off x="5053017" y="35629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74" name="Rectangle 73"/>
          <p:cNvSpPr/>
          <p:nvPr/>
        </p:nvSpPr>
        <p:spPr>
          <a:xfrm>
            <a:off x="5053017" y="39118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1 data&gt;</a:t>
            </a:r>
            <a:endParaRPr lang="en-US" sz="1400" b="1" dirty="0">
              <a:solidFill>
                <a:schemeClr val="bg1"/>
              </a:solidFill>
            </a:endParaRPr>
          </a:p>
        </p:txBody>
      </p:sp>
      <p:sp>
        <p:nvSpPr>
          <p:cNvPr id="75" name="Rectangle 74"/>
          <p:cNvSpPr/>
          <p:nvPr/>
        </p:nvSpPr>
        <p:spPr>
          <a:xfrm>
            <a:off x="5053017" y="427260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4</a:t>
            </a:r>
            <a:r>
              <a:rPr lang="en-US" sz="1400" b="1" dirty="0" smtClean="0">
                <a:solidFill>
                  <a:schemeClr val="bg1"/>
                </a:solidFill>
              </a:rPr>
              <a:t>: &lt;Stripe 3 data&gt;</a:t>
            </a:r>
            <a:endParaRPr lang="en-US" sz="1400" b="1" dirty="0">
              <a:solidFill>
                <a:schemeClr val="bg1"/>
              </a:solidFill>
            </a:endParaRPr>
          </a:p>
        </p:txBody>
      </p:sp>
      <p:sp>
        <p:nvSpPr>
          <p:cNvPr id="76" name="Rectangle 75"/>
          <p:cNvSpPr/>
          <p:nvPr/>
        </p:nvSpPr>
        <p:spPr>
          <a:xfrm>
            <a:off x="5053017" y="463165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5</a:t>
            </a:r>
            <a:r>
              <a:rPr lang="en-US" sz="1400" b="1" dirty="0" smtClean="0">
                <a:solidFill>
                  <a:schemeClr val="bg1"/>
                </a:solidFill>
              </a:rPr>
              <a:t>: &lt;Stripe 1 data&gt;</a:t>
            </a:r>
            <a:endParaRPr lang="en-US" sz="1400" b="1" dirty="0">
              <a:solidFill>
                <a:schemeClr val="bg1"/>
              </a:solidFill>
            </a:endParaRPr>
          </a:p>
        </p:txBody>
      </p:sp>
      <p:sp>
        <p:nvSpPr>
          <p:cNvPr id="77" name="Rectangle 76"/>
          <p:cNvSpPr/>
          <p:nvPr/>
        </p:nvSpPr>
        <p:spPr>
          <a:xfrm>
            <a:off x="5053017" y="499238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6</a:t>
            </a:r>
            <a:r>
              <a:rPr lang="en-US" sz="1400" b="1" dirty="0" smtClean="0">
                <a:solidFill>
                  <a:schemeClr val="bg1"/>
                </a:solidFill>
              </a:rPr>
              <a:t>: &lt;Stripe 3 data&gt;</a:t>
            </a:r>
            <a:endParaRPr lang="en-US" sz="1400" b="1" dirty="0">
              <a:solidFill>
                <a:schemeClr val="bg1"/>
              </a:solidFill>
            </a:endParaRPr>
          </a:p>
        </p:txBody>
      </p:sp>
      <p:sp>
        <p:nvSpPr>
          <p:cNvPr id="78" name="Rectangle 77"/>
          <p:cNvSpPr/>
          <p:nvPr/>
        </p:nvSpPr>
        <p:spPr>
          <a:xfrm>
            <a:off x="5053017" y="534132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79" name="Rectangle 78"/>
          <p:cNvSpPr/>
          <p:nvPr/>
        </p:nvSpPr>
        <p:spPr>
          <a:xfrm>
            <a:off x="5053017" y="570205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80" name="Rectangle 79"/>
          <p:cNvSpPr/>
          <p:nvPr/>
        </p:nvSpPr>
        <p:spPr>
          <a:xfrm>
            <a:off x="7324017" y="2639616"/>
            <a:ext cx="1046798" cy="55052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Tree>
    <p:extLst>
      <p:ext uri="{BB962C8B-B14F-4D97-AF65-F5344CB8AC3E}">
        <p14:creationId xmlns:p14="http://schemas.microsoft.com/office/powerpoint/2010/main" val="94575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103" name="Group 102"/>
          <p:cNvGrpSpPr/>
          <p:nvPr/>
        </p:nvGrpSpPr>
        <p:grpSpPr>
          <a:xfrm>
            <a:off x="681579" y="2242059"/>
            <a:ext cx="7780842" cy="3016162"/>
            <a:chOff x="586596" y="2234030"/>
            <a:chExt cx="7780842" cy="3016162"/>
          </a:xfrm>
        </p:grpSpPr>
        <p:sp>
          <p:nvSpPr>
            <p:cNvPr id="42" name="Rectangle 41"/>
            <p:cNvSpPr/>
            <p:nvPr/>
          </p:nvSpPr>
          <p:spPr>
            <a:xfrm>
              <a:off x="7321000" y="350413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6988636" y="2234031"/>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7" name="Rectangle 56"/>
            <p:cNvSpPr/>
            <p:nvPr/>
          </p:nvSpPr>
          <p:spPr>
            <a:xfrm>
              <a:off x="4378658" y="2234030"/>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60" name="Rectangle 59"/>
            <p:cNvSpPr/>
            <p:nvPr/>
          </p:nvSpPr>
          <p:spPr>
            <a:xfrm>
              <a:off x="7156863" y="260398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688826" y="2981783"/>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493676" y="2592443"/>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cxnSp>
          <p:nvCxnSpPr>
            <p:cNvPr id="81" name="Straight Arrow Connector 4"/>
            <p:cNvCxnSpPr>
              <a:stCxn id="60" idx="1"/>
              <a:endCxn id="70" idx="3"/>
            </p:cNvCxnSpPr>
            <p:nvPr/>
          </p:nvCxnSpPr>
          <p:spPr>
            <a:xfrm flipH="1" flipV="1">
              <a:off x="5993167" y="2792492"/>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862508" y="2234031"/>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030735" y="2603983"/>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030735" y="3597090"/>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022109" y="4486095"/>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094661" y="2792492"/>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86596" y="409614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586596" y="476490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322247" y="4338783"/>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322247" y="4674996"/>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562698" y="2981784"/>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554072" y="3974891"/>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554020" y="4581425"/>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094661" y="3785991"/>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243421" y="3345167"/>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Tree>
    <p:extLst>
      <p:ext uri="{BB962C8B-B14F-4D97-AF65-F5344CB8AC3E}">
        <p14:creationId xmlns:p14="http://schemas.microsoft.com/office/powerpoint/2010/main" val="133245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deterministic algorithm, such as CRUSH, on each of the clients to determine where the objects associated with a file can be found</a:t>
            </a:r>
          </a:p>
        </p:txBody>
      </p:sp>
      <p:sp>
        <p:nvSpPr>
          <p:cNvPr id="18" name="Rectangle 17"/>
          <p:cNvSpPr/>
          <p:nvPr/>
        </p:nvSpPr>
        <p:spPr>
          <a:xfrm>
            <a:off x="2188452" y="3974727"/>
            <a:ext cx="1122768"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mc:AlternateContent xmlns:mc="http://schemas.openxmlformats.org/markup-compatibility/2006" xmlns:a14="http://schemas.microsoft.com/office/drawing/2010/main">
        <mc:Choice Requires="a14">
          <p:sp>
            <p:nvSpPr>
              <p:cNvPr id="74" name="TextBox 73"/>
              <p:cNvSpPr txBox="1"/>
              <p:nvPr/>
            </p:nvSpPr>
            <p:spPr>
              <a:xfrm>
                <a:off x="1457258" y="4597380"/>
                <a:ext cx="2776269" cy="441146"/>
              </a:xfrm>
              <a:prstGeom prst="rect">
                <a:avLst/>
              </a:prstGeom>
              <a:noFill/>
            </p:spPr>
            <p:txBody>
              <a:bodyPr wrap="square" rtlCol="0">
                <a:spAutoFit/>
              </a:bodyPr>
              <a:lstStyle/>
              <a:p>
                <a:pPr>
                  <a:spcAft>
                    <a:spcPts val="8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𝑓</m:t>
                      </m:r>
                      <m:d>
                        <m:dPr>
                          <m:ctrlPr>
                            <a:rPr lang="en-US" sz="1600" b="0" i="1" smtClean="0">
                              <a:solidFill>
                                <a:schemeClr val="tx1">
                                  <a:lumMod val="65000"/>
                                  <a:lumOff val="35000"/>
                                </a:schemeClr>
                              </a:solidFill>
                              <a:latin typeface="Cambria Math" panose="02040503050406030204" pitchFamily="18" charset="0"/>
                              <a:ea typeface="Roboto Condensed" pitchFamily="2" charset="0"/>
                            </a:rPr>
                          </m:ctrlPr>
                        </m:dPr>
                        <m:e>
                          <m:r>
                            <a:rPr lang="en-US" sz="1600" b="0" i="1" smtClean="0">
                              <a:solidFill>
                                <a:schemeClr val="tx1">
                                  <a:lumMod val="65000"/>
                                  <a:lumOff val="35000"/>
                                </a:schemeClr>
                              </a:solidFill>
                              <a:latin typeface="Cambria Math" panose="02040503050406030204" pitchFamily="18" charset="0"/>
                              <a:ea typeface="Roboto Condensed" pitchFamily="2" charset="0"/>
                            </a:rPr>
                            <m:t>𝑥</m:t>
                          </m:r>
                          <m:r>
                            <a:rPr lang="en-US" sz="1600" b="0" i="1" smtClean="0">
                              <a:solidFill>
                                <a:schemeClr val="tx1">
                                  <a:lumMod val="65000"/>
                                  <a:lumOff val="35000"/>
                                </a:schemeClr>
                              </a:solidFill>
                              <a:latin typeface="Cambria Math" panose="02040503050406030204" pitchFamily="18" charset="0"/>
                              <a:ea typeface="Roboto Condensed" pitchFamily="2" charset="0"/>
                            </a:rPr>
                            <m:t>,</m:t>
                          </m:r>
                          <m:r>
                            <a:rPr lang="en-US" sz="1600" b="0" i="1" smtClean="0">
                              <a:solidFill>
                                <a:schemeClr val="tx1">
                                  <a:lumMod val="65000"/>
                                  <a:lumOff val="35000"/>
                                </a:schemeClr>
                              </a:solidFill>
                              <a:latin typeface="Cambria Math" panose="02040503050406030204" pitchFamily="18" charset="0"/>
                              <a:ea typeface="Roboto Condensed" pitchFamily="2" charset="0"/>
                            </a:rPr>
                            <m:t>𝑦</m:t>
                          </m:r>
                          <m:r>
                            <a:rPr lang="en-US" sz="1600" b="0" i="1" smtClean="0">
                              <a:solidFill>
                                <a:schemeClr val="tx1">
                                  <a:lumMod val="65000"/>
                                  <a:lumOff val="35000"/>
                                </a:schemeClr>
                              </a:solidFill>
                              <a:latin typeface="Cambria Math" panose="02040503050406030204" pitchFamily="18" charset="0"/>
                              <a:ea typeface="Roboto Condensed" pitchFamily="2" charset="0"/>
                            </a:rPr>
                            <m:t>, …</m:t>
                          </m:r>
                        </m:e>
                      </m:d>
                      <m:r>
                        <a:rPr lang="en-US" sz="1600" b="0" i="1" smtClean="0">
                          <a:solidFill>
                            <a:schemeClr val="tx1">
                              <a:lumMod val="65000"/>
                              <a:lumOff val="35000"/>
                            </a:schemeClr>
                          </a:solidFill>
                          <a:latin typeface="Cambria Math" panose="02040503050406030204" pitchFamily="18" charset="0"/>
                          <a:ea typeface="Roboto Condensed" pitchFamily="2" charset="0"/>
                        </a:rPr>
                        <m:t> →  &lt;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 </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1457258" y="4597380"/>
                <a:ext cx="2776269" cy="441146"/>
              </a:xfrm>
              <a:prstGeom prst="rect">
                <a:avLst/>
              </a:prstGeom>
              <a:blipFill rotWithShape="0">
                <a:blip r:embed="rId2"/>
                <a:stretch>
                  <a:fillRect/>
                </a:stretch>
              </a:blipFill>
            </p:spPr>
            <p:txBody>
              <a:bodyPr/>
              <a:lstStyle/>
              <a:p>
                <a:r>
                  <a:rPr lang="en-US">
                    <a:noFill/>
                  </a:rPr>
                  <a:t> </a:t>
                </a:r>
              </a:p>
            </p:txBody>
          </p:sp>
        </mc:Fallback>
      </mc:AlternateContent>
      <p:cxnSp>
        <p:nvCxnSpPr>
          <p:cNvPr id="96" name="Straight Connector 95"/>
          <p:cNvCxnSpPr>
            <a:stCxn id="18" idx="3"/>
            <a:endCxn id="100" idx="1"/>
          </p:cNvCxnSpPr>
          <p:nvPr/>
        </p:nvCxnSpPr>
        <p:spPr>
          <a:xfrm flipV="1">
            <a:off x="3311220" y="4106467"/>
            <a:ext cx="2754689" cy="1392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8" idx="3"/>
            <a:endCxn id="101" idx="1"/>
          </p:cNvCxnSpPr>
          <p:nvPr/>
        </p:nvCxnSpPr>
        <p:spPr>
          <a:xfrm>
            <a:off x="3311220" y="4245678"/>
            <a:ext cx="2751147" cy="114603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8" idx="3"/>
            <a:endCxn id="102" idx="1"/>
          </p:cNvCxnSpPr>
          <p:nvPr/>
        </p:nvCxnSpPr>
        <p:spPr>
          <a:xfrm flipV="1">
            <a:off x="3311220" y="3461735"/>
            <a:ext cx="2751147" cy="783943"/>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8" idx="3"/>
            <a:endCxn id="103" idx="1"/>
          </p:cNvCxnSpPr>
          <p:nvPr/>
        </p:nvCxnSpPr>
        <p:spPr>
          <a:xfrm>
            <a:off x="3311220" y="4245678"/>
            <a:ext cx="2751147" cy="50048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1" name="Rectangle 100"/>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2" name="Rectangle 101"/>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3" name="Rectangle 102"/>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Tree>
    <p:extLst>
      <p:ext uri="{BB962C8B-B14F-4D97-AF65-F5344CB8AC3E}">
        <p14:creationId xmlns:p14="http://schemas.microsoft.com/office/powerpoint/2010/main" val="399793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8" y="3526969"/>
            <a:ext cx="4111095" cy="1462519"/>
            <a:chOff x="2139822" y="1775139"/>
            <a:chExt cx="3683007" cy="1462519"/>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Initiate Recovery</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initiates the recovery and requests the metadata for the file by querying the AMRT residing on the MDS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1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2" name="Rectangle 1"/>
          <p:cNvSpPr/>
          <p:nvPr/>
        </p:nvSpPr>
        <p:spPr>
          <a:xfrm>
            <a:off x="198408" y="1613140"/>
            <a:ext cx="8678173"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706542" y="2237050"/>
            <a:ext cx="4111096"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AMRT Recovers Metadata</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AMRT recovers the file metadata from the MDT and sends this metadata to the metadata store on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43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9" y="3526969"/>
            <a:ext cx="4389872" cy="1739518"/>
            <a:chOff x="2139822" y="1775139"/>
            <a:chExt cx="3683007" cy="1739518"/>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Notify PSCs</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1200329"/>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sends the PSC the recovered metadata and notifies the PSC to recover objects if an object is stored on an OST connected to the OSS on which the PSC resides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908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3597037" y="2175807"/>
            <a:ext cx="4994872" cy="2878291"/>
            <a:chOff x="2139821" y="1775139"/>
            <a:chExt cx="3683008" cy="2878291"/>
          </a:xfrm>
        </p:grpSpPr>
        <p:sp>
          <p:nvSpPr>
            <p:cNvPr id="38" name="TextBox 37"/>
            <p:cNvSpPr txBox="1"/>
            <p:nvPr/>
          </p:nvSpPr>
          <p:spPr>
            <a:xfrm>
              <a:off x="2139821" y="1775139"/>
              <a:ext cx="3683007" cy="954107"/>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Objects Recovered and Mapped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2339102"/>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If a needed object resides on an OST connected to the OSS on which the PSC resides, the AOFRT recovers the object from the OST</a:t>
              </a:r>
              <a:endParaRPr lang="en-US" dirty="0">
                <a:solidFill>
                  <a:srgbClr val="6F6F6F"/>
                </a:solidFill>
                <a:latin typeface="Roboto Condensed" pitchFamily="2" charset="0"/>
                <a:ea typeface="Roboto Condensed" pitchFamily="2" charset="0"/>
              </a:endParaRPr>
            </a:p>
            <a:p>
              <a:pPr>
                <a:spcAft>
                  <a:spcPts val="1200"/>
                </a:spcAft>
              </a:pPr>
              <a:r>
                <a:rPr lang="en-US" dirty="0" smtClean="0">
                  <a:solidFill>
                    <a:srgbClr val="6F6F6F"/>
                  </a:solidFill>
                  <a:latin typeface="Roboto Condensed" pitchFamily="2" charset="0"/>
                  <a:ea typeface="Roboto Condensed" pitchFamily="2" charset="0"/>
                </a:rPr>
                <a:t>The object is then sent to the PSC and, using the metadata, the PSC extracts the stripes from the object</a:t>
              </a:r>
            </a:p>
            <a:p>
              <a:pPr>
                <a:spcAft>
                  <a:spcPts val="1200"/>
                </a:spcAft>
              </a:pPr>
              <a:r>
                <a:rPr lang="en-US" dirty="0" smtClean="0">
                  <a:solidFill>
                    <a:srgbClr val="6F6F6F"/>
                  </a:solidFill>
                  <a:latin typeface="Roboto Condensed" pitchFamily="2" charset="0"/>
                  <a:ea typeface="Roboto Condensed" pitchFamily="2" charset="0"/>
                </a:rPr>
                <a:t>The mapper then keys each stripes by the index of the stripe extracted by the PSC</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69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423556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125718" y="2188049"/>
            <a:ext cx="5511442"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Keyed Stripes are Aggregated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The keyed stripes are then sent to the reducer, where they are aggregated with the keyed stripes from other OSSs </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Tree>
    <p:extLst>
      <p:ext uri="{BB962C8B-B14F-4D97-AF65-F5344CB8AC3E}">
        <p14:creationId xmlns:p14="http://schemas.microsoft.com/office/powerpoint/2010/main" val="156086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1"/>
            <a:ext cx="8721305" cy="420968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271607" y="2239941"/>
            <a:ext cx="3916035" cy="1185520"/>
            <a:chOff x="2139822" y="1775139"/>
            <a:chExt cx="3683007" cy="1185520"/>
          </a:xfrm>
        </p:grpSpPr>
        <p:sp>
          <p:nvSpPr>
            <p:cNvPr id="38" name="TextBox 37"/>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548235"/>
                  </a:solidFill>
                  <a:latin typeface="Roboto Condensed" pitchFamily="2" charset="0"/>
                  <a:ea typeface="Roboto Condensed" pitchFamily="2" charset="0"/>
                </a:rPr>
                <a:t>Recovered File is Returned</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At the end of the reduction process, the recovered file is sent to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Tree>
    <p:extLst>
      <p:ext uri="{BB962C8B-B14F-4D97-AF65-F5344CB8AC3E}">
        <p14:creationId xmlns:p14="http://schemas.microsoft.com/office/powerpoint/2010/main" val="264924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68259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advantages over the simple solution?</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35351" cy="3477875"/>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MDT on which the metadata is stored does not have to be mounted to the client</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a:t>
            </a:r>
            <a:r>
              <a:rPr lang="en-US" dirty="0" smtClean="0">
                <a:solidFill>
                  <a:schemeClr val="tx1">
                    <a:lumMod val="50000"/>
                    <a:lumOff val="50000"/>
                  </a:schemeClr>
                </a:solidFill>
                <a:latin typeface="Roboto Condensed" pitchFamily="2" charset="0"/>
                <a:ea typeface="Roboto Condensed" pitchFamily="2" charset="0"/>
              </a:rPr>
              <a:t>OSTs on which the object files are stored do not have to be mounted to the </a:t>
            </a:r>
            <a:r>
              <a:rPr lang="en-US" dirty="0" smtClean="0">
                <a:solidFill>
                  <a:schemeClr val="tx1">
                    <a:lumMod val="50000"/>
                    <a:lumOff val="50000"/>
                  </a:schemeClr>
                </a:solidFill>
                <a:latin typeface="Roboto Condensed" pitchFamily="2" charset="0"/>
                <a:ea typeface="Roboto Condensed" pitchFamily="2" charset="0"/>
              </a:rPr>
              <a:t>client</a:t>
            </a:r>
            <a:endParaRPr lang="en-US" dirty="0" smtClean="0">
              <a:solidFill>
                <a:schemeClr val="tx1">
                  <a:lumMod val="50000"/>
                  <a:lumOff val="50000"/>
                </a:schemeClr>
              </a:solidFill>
              <a:latin typeface="Roboto Condensed" pitchFamily="2" charset="0"/>
              <a:ea typeface="Roboto Condensed" pitchFamily="2" charset="0"/>
            </a:endParaRP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is a distributed solution to a distributed problem</a:t>
            </a:r>
          </a:p>
          <a:p>
            <a:pPr marL="800100" lvl="1"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solution can be scaled to the number of OSTs on which objects are </a:t>
            </a:r>
            <a:r>
              <a:rPr lang="en-US" dirty="0" smtClean="0">
                <a:solidFill>
                  <a:schemeClr val="tx1">
                    <a:lumMod val="50000"/>
                    <a:lumOff val="50000"/>
                  </a:schemeClr>
                </a:solidFill>
                <a:latin typeface="Roboto Condensed" pitchFamily="2" charset="0"/>
                <a:ea typeface="Roboto Condensed" pitchFamily="2" charset="0"/>
              </a:rPr>
              <a:t>stored by increasing the number of compute nodes performing the reduce jobs</a:t>
            </a:r>
            <a:endParaRPr lang="en-US" dirty="0" smtClean="0">
              <a:solidFill>
                <a:schemeClr val="tx1">
                  <a:lumMod val="50000"/>
                  <a:lumOff val="50000"/>
                </a:schemeClr>
              </a:solidFill>
              <a:latin typeface="Roboto Condensed" pitchFamily="2" charset="0"/>
              <a:ea typeface="Roboto Condensed" pitchFamily="2" charset="0"/>
            </a:endParaRPr>
          </a:p>
          <a:p>
            <a:pPr marL="800100" lvl="1"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distributed solution provides the same benefits as a distributed file system: The reconstruction process can be completed in parallel using MapReduce</a:t>
            </a:r>
          </a:p>
          <a:p>
            <a:pPr marL="342900" indent="-34290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lvl="1">
              <a:spcAft>
                <a:spcPts val="800"/>
              </a:spcAft>
            </a:pPr>
            <a:r>
              <a:rPr lang="en-US" dirty="0" smtClean="0">
                <a:solidFill>
                  <a:schemeClr val="tx1">
                    <a:lumMod val="50000"/>
                    <a:lumOff val="50000"/>
                  </a:schemeClr>
                </a:solidFill>
                <a:latin typeface="Roboto Condensed" pitchFamily="2" charset="0"/>
                <a:ea typeface="Roboto Condensed" pitchFamily="2" charset="0"/>
              </a:rPr>
              <a:t>There </a:t>
            </a:r>
            <a:r>
              <a:rPr lang="en-US" dirty="0" smtClean="0">
                <a:solidFill>
                  <a:schemeClr val="tx1">
                    <a:lumMod val="50000"/>
                    <a:lumOff val="50000"/>
                  </a:schemeClr>
                </a:solidFill>
                <a:latin typeface="Roboto Condensed" pitchFamily="2" charset="0"/>
                <a:ea typeface="Roboto Condensed" pitchFamily="2" charset="0"/>
              </a:rPr>
              <a:t>is a tinge of irony: The Lustre file system is being explored as a way to improve the performance of MapReduce clusters</a:t>
            </a:r>
          </a:p>
        </p:txBody>
      </p:sp>
      <p:sp>
        <p:nvSpPr>
          <p:cNvPr id="2" name="Rectangle 1"/>
          <p:cNvSpPr/>
          <p:nvPr/>
        </p:nvSpPr>
        <p:spPr>
          <a:xfrm rot="16200000">
            <a:off x="2633" y="5111136"/>
            <a:ext cx="942887" cy="338554"/>
          </a:xfrm>
          <a:prstGeom prst="rect">
            <a:avLst/>
          </a:prstGeom>
        </p:spPr>
        <p:txBody>
          <a:bodyPr wrap="none">
            <a:spAutoFit/>
          </a:bodyPr>
          <a:lstStyle/>
          <a:p>
            <a:pPr>
              <a:spcAft>
                <a:spcPts val="800"/>
              </a:spcAft>
            </a:pPr>
            <a:r>
              <a:rPr lang="en-US" sz="1600" b="1" dirty="0">
                <a:solidFill>
                  <a:schemeClr val="tx1">
                    <a:lumMod val="50000"/>
                    <a:lumOff val="50000"/>
                  </a:schemeClr>
                </a:solidFill>
                <a:latin typeface="Roboto Condensed" pitchFamily="2" charset="0"/>
                <a:ea typeface="Roboto Condensed" pitchFamily="2" charset="0"/>
              </a:rPr>
              <a:t>Side </a:t>
            </a:r>
            <a:r>
              <a:rPr lang="en-US" sz="1600" b="1" dirty="0" smtClean="0">
                <a:solidFill>
                  <a:schemeClr val="tx1">
                    <a:lumMod val="50000"/>
                    <a:lumOff val="50000"/>
                  </a:schemeClr>
                </a:solidFill>
                <a:latin typeface="Roboto Condensed" pitchFamily="2" charset="0"/>
                <a:ea typeface="Roboto Condensed" pitchFamily="2" charset="0"/>
              </a:rPr>
              <a:t>note</a:t>
            </a:r>
            <a:endParaRPr lang="en-US" sz="1600" b="1" dirty="0">
              <a:solidFill>
                <a:schemeClr val="tx1">
                  <a:lumMod val="50000"/>
                  <a:lumOff val="50000"/>
                </a:schemeClr>
              </a:solidFill>
              <a:latin typeface="Roboto Condensed" pitchFamily="2" charset="0"/>
              <a:ea typeface="Roboto Condensed" pitchFamily="2" charset="0"/>
            </a:endParaRPr>
          </a:p>
        </p:txBody>
      </p:sp>
    </p:spTree>
    <p:extLst>
      <p:ext uri="{BB962C8B-B14F-4D97-AF65-F5344CB8AC3E}">
        <p14:creationId xmlns:p14="http://schemas.microsoft.com/office/powerpoint/2010/main" val="239174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Research gap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distributed file systems, such as Lustre, are highly researched, research in forensics and file recovery on these systems is greatly lacking</a:t>
            </a:r>
          </a:p>
        </p:txBody>
      </p:sp>
      <p:sp>
        <p:nvSpPr>
          <p:cNvPr id="52" name="TextBox 51"/>
          <p:cNvSpPr txBox="1"/>
          <p:nvPr/>
        </p:nvSpPr>
        <p:spPr>
          <a:xfrm>
            <a:off x="304799" y="2919964"/>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Simplicity of solution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798" y="3381629"/>
            <a:ext cx="8442385" cy="923330"/>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Although file systems are complex software systems, they are essentially composites of local file systems, and therefore, the process of recovering a file is basically the process of recovering a file from a local file system, repeated multiple times </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Future research</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8442383"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solution architecture has been devised, it has not been implemented</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Future research should be conducted on how to improve this solution, implement the presented architecture, and gain further insight in the Lustre file system</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9792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 few comments on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216469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Impressively complex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an overwhelming lack of documentation and technical detail:</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Two levels of expertise: Novice or expert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either no documentation, documentation that lacks technical detail, or documentation that has technical detail, but is out-of-date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It will be very interesting to see where the Lustre file system ends up in years to come</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97882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Acknowledgements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168251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Seker for his advisement, guidance, and patient support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Oral </a:t>
            </a:r>
            <a:r>
              <a:rPr lang="en-US" dirty="0" err="1" smtClean="0">
                <a:solidFill>
                  <a:schemeClr val="tx1">
                    <a:lumMod val="50000"/>
                    <a:lumOff val="50000"/>
                  </a:schemeClr>
                </a:solidFill>
                <a:latin typeface="Roboto Condensed" pitchFamily="2" charset="0"/>
                <a:ea typeface="Roboto Condensed" pitchFamily="2" charset="0"/>
              </a:rPr>
              <a:t>Sarp</a:t>
            </a:r>
            <a:r>
              <a:rPr lang="en-US" dirty="0" smtClean="0">
                <a:solidFill>
                  <a:schemeClr val="tx1">
                    <a:lumMod val="50000"/>
                    <a:lumOff val="50000"/>
                  </a:schemeClr>
                </a:solidFill>
                <a:latin typeface="Roboto Condensed" pitchFamily="2" charset="0"/>
                <a:ea typeface="Roboto Condensed" pitchFamily="2" charset="0"/>
              </a:rPr>
              <a:t> at Oak Ridge National Laboratory for his guidance on the technical underpinnings of Lustre and his expertise during the research phase of this project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Many other unnamed students and friends that have helped me during research, report writing, and presentation; without you, none of this project would have come together</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62698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a:stCxn id="18" idx="0"/>
            <a:endCxn id="37" idx="2"/>
          </p:cNvCxnSpPr>
          <p:nvPr/>
        </p:nvCxnSpPr>
        <p:spPr>
          <a:xfrm flipV="1">
            <a:off x="2784342" y="3596334"/>
            <a:ext cx="0" cy="126650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metadata node that provides the client with a mapping of objects to the storage nodes on which the objects reside</a:t>
            </a:r>
          </a:p>
        </p:txBody>
      </p:sp>
      <p:sp>
        <p:nvSpPr>
          <p:cNvPr id="37" name="Rectangle 36"/>
          <p:cNvSpPr/>
          <p:nvPr/>
        </p:nvSpPr>
        <p:spPr>
          <a:xfrm>
            <a:off x="2019039" y="3111049"/>
            <a:ext cx="1530606"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Metadata Node</a:t>
            </a:r>
            <a:endParaRPr lang="en-US" sz="1400" b="1" dirty="0">
              <a:solidFill>
                <a:schemeClr val="bg1"/>
              </a:solidFill>
            </a:endParaRPr>
          </a:p>
        </p:txBody>
      </p:sp>
      <mc:AlternateContent xmlns:mc="http://schemas.openxmlformats.org/markup-compatibility/2006" xmlns:a14="http://schemas.microsoft.com/office/drawing/2010/main">
        <mc:Choice Requires="a14">
          <p:sp>
            <p:nvSpPr>
              <p:cNvPr id="40" name="TextBox 39"/>
              <p:cNvSpPr txBox="1"/>
              <p:nvPr/>
            </p:nvSpPr>
            <p:spPr>
              <a:xfrm>
                <a:off x="1099277" y="3915270"/>
                <a:ext cx="1632398" cy="661720"/>
              </a:xfrm>
              <a:prstGeom prst="rect">
                <a:avLst/>
              </a:prstGeom>
              <a:noFill/>
            </p:spPr>
            <p:txBody>
              <a:bodyPr wrap="square" rtlCol="0">
                <a:spAutoFit/>
              </a:bodyPr>
              <a:lstStyle/>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b="0" dirty="0" smtClean="0">
                  <a:solidFill>
                    <a:schemeClr val="tx1">
                      <a:lumMod val="65000"/>
                      <a:lumOff val="35000"/>
                    </a:schemeClr>
                  </a:solidFill>
                  <a:latin typeface="Roboto Condensed" pitchFamily="2" charset="0"/>
                  <a:ea typeface="Roboto Condensed" pitchFamily="2" charset="0"/>
                </a:endParaRPr>
              </a:p>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 </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3</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099277" y="3915270"/>
                <a:ext cx="1632398" cy="661720"/>
              </a:xfrm>
              <a:prstGeom prst="rect">
                <a:avLst/>
              </a:prstGeom>
              <a:blipFill rotWithShape="0">
                <a:blip r:embed="rId2"/>
                <a:stretch>
                  <a:fillRect/>
                </a:stretch>
              </a:blipFill>
            </p:spPr>
            <p:txBody>
              <a:bodyPr/>
              <a:lstStyle/>
              <a:p>
                <a:r>
                  <a:rPr lang="en-US">
                    <a:noFill/>
                  </a:rPr>
                  <a:t> </a:t>
                </a:r>
              </a:p>
            </p:txBody>
          </p:sp>
        </mc:Fallback>
      </mc:AlternateContent>
      <p:sp>
        <p:nvSpPr>
          <p:cNvPr id="16" name="Circular Arrow 15"/>
          <p:cNvSpPr/>
          <p:nvPr/>
        </p:nvSpPr>
        <p:spPr>
          <a:xfrm rot="5400000" flipV="1">
            <a:off x="839267" y="3018667"/>
            <a:ext cx="2359543" cy="2470032"/>
          </a:xfrm>
          <a:prstGeom prst="circular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2" name="Straight Connector 61"/>
          <p:cNvCxnSpPr>
            <a:stCxn id="18" idx="3"/>
            <a:endCxn id="66" idx="1"/>
          </p:cNvCxnSpPr>
          <p:nvPr/>
        </p:nvCxnSpPr>
        <p:spPr>
          <a:xfrm flipV="1">
            <a:off x="3549645" y="4106467"/>
            <a:ext cx="2516264" cy="102732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8" idx="3"/>
            <a:endCxn id="67" idx="1"/>
          </p:cNvCxnSpPr>
          <p:nvPr/>
        </p:nvCxnSpPr>
        <p:spPr>
          <a:xfrm>
            <a:off x="3549645" y="5133787"/>
            <a:ext cx="2512722" cy="25792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8" idx="3"/>
            <a:endCxn id="68" idx="1"/>
          </p:cNvCxnSpPr>
          <p:nvPr/>
        </p:nvCxnSpPr>
        <p:spPr>
          <a:xfrm flipV="1">
            <a:off x="3549645" y="3461735"/>
            <a:ext cx="2512722" cy="167205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8" idx="3"/>
            <a:endCxn id="69" idx="1"/>
          </p:cNvCxnSpPr>
          <p:nvPr/>
        </p:nvCxnSpPr>
        <p:spPr>
          <a:xfrm flipV="1">
            <a:off x="3549645" y="4746158"/>
            <a:ext cx="2512722" cy="38762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7" name="Rectangle 66"/>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8" name="Rectangle 67"/>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9" name="Rectangle 68"/>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8" name="Rectangle 17"/>
          <p:cNvSpPr/>
          <p:nvPr/>
        </p:nvSpPr>
        <p:spPr>
          <a:xfrm>
            <a:off x="2019039" y="4862836"/>
            <a:ext cx="1530606"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p:spTree>
    <p:extLst>
      <p:ext uri="{BB962C8B-B14F-4D97-AF65-F5344CB8AC3E}">
        <p14:creationId xmlns:p14="http://schemas.microsoft.com/office/powerpoint/2010/main" val="196625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Question &amp; Answer</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597215" y="1143151"/>
            <a:ext cx="1949570" cy="5386090"/>
          </a:xfrm>
          <a:prstGeom prst="rect">
            <a:avLst/>
          </a:prstGeom>
          <a:noFill/>
        </p:spPr>
        <p:txBody>
          <a:bodyPr wrap="square" rtlCol="0">
            <a:spAutoFit/>
          </a:bodyPr>
          <a:lstStyle/>
          <a:p>
            <a:pPr algn="ctr">
              <a:spcAft>
                <a:spcPts val="800"/>
              </a:spcAft>
            </a:pPr>
            <a:r>
              <a:rPr lang="en-US" sz="34400" dirty="0" smtClean="0">
                <a:solidFill>
                  <a:schemeClr val="tx1">
                    <a:lumMod val="50000"/>
                    <a:lumOff val="50000"/>
                  </a:schemeClr>
                </a:solidFill>
                <a:latin typeface="Roboto Condensed" pitchFamily="2" charset="0"/>
                <a:ea typeface="Roboto Condensed" pitchFamily="2" charset="0"/>
              </a:rPr>
              <a:t>?</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1607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13081"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62138"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65971"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402435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552091" y="1597966"/>
            <a:ext cx="8307237" cy="458304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grpSp>
        <p:nvGrpSpPr>
          <p:cNvPr id="15" name="Group 14"/>
          <p:cNvGrpSpPr/>
          <p:nvPr/>
        </p:nvGrpSpPr>
        <p:grpSpPr>
          <a:xfrm>
            <a:off x="2234708" y="1775139"/>
            <a:ext cx="3683007" cy="1739518"/>
            <a:chOff x="2139822" y="1775139"/>
            <a:chExt cx="3683007" cy="1739518"/>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Client</a:t>
              </a:r>
              <a:endParaRPr lang="en-US" sz="2800" dirty="0">
                <a:solidFill>
                  <a:srgbClr val="548235"/>
                </a:solidFill>
                <a:latin typeface="Roboto Condensed" pitchFamily="2" charset="0"/>
                <a:ea typeface="Roboto Condensed" pitchFamily="2" charset="0"/>
              </a:endParaRPr>
            </a:p>
          </p:txBody>
        </p:sp>
        <p:sp>
          <p:nvSpPr>
            <p:cNvPr id="58" name="TextBox 57"/>
            <p:cNvSpPr txBox="1"/>
            <p:nvPr/>
          </p:nvSpPr>
          <p:spPr>
            <a:xfrm>
              <a:off x="2139822" y="2314328"/>
              <a:ext cx="3683007" cy="1200329"/>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providing an interface through which the end-user can access the files on the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342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033080"/>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Management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Tree>
    <p:extLst>
      <p:ext uri="{BB962C8B-B14F-4D97-AF65-F5344CB8AC3E}">
        <p14:creationId xmlns:p14="http://schemas.microsoft.com/office/powerpoint/2010/main" val="75576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803</TotalTime>
  <Words>4450</Words>
  <Application>Microsoft Office PowerPoint</Application>
  <PresentationFormat>On-screen Show (4:3)</PresentationFormat>
  <Paragraphs>1144</Paragraphs>
  <Slides>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Cambria Math</vt:lpstr>
      <vt:lpstr>Roboto Condensed</vt:lpstr>
      <vt:lpstr>SimSun-ExtB</vt:lpstr>
      <vt:lpstr>Calibri Light</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Albano</dc:creator>
  <cp:lastModifiedBy>Justin Albano</cp:lastModifiedBy>
  <cp:revision>108</cp:revision>
  <dcterms:created xsi:type="dcterms:W3CDTF">2015-04-09T14:34:16Z</dcterms:created>
  <dcterms:modified xsi:type="dcterms:W3CDTF">2015-04-13T03:45:13Z</dcterms:modified>
</cp:coreProperties>
</file>