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embeddedFontLst>
    <p:embeddedFont>
      <p:font typeface="Roboto Condensed" panose="02000000000000000000" pitchFamily="2" charset="0"/>
      <p:regular r:id="rId61"/>
      <p:bold r:id="rId62"/>
      <p:italic r:id="rId63"/>
      <p:boldItalic r:id="rId64"/>
    </p:embeddedFont>
    <p:embeddedFont>
      <p:font typeface="Cambria Math" panose="02040503050406030204" pitchFamily="18" charset="0"/>
      <p:regular r:id="rId65"/>
    </p:embeddedFont>
    <p:embeddedFont>
      <p:font typeface="Calibri Light" panose="020F0302020204030204" pitchFamily="34" charset="0"/>
      <p:regular r:id="rId66"/>
      <p:italic r:id="rId67"/>
    </p:embeddedFont>
    <p:embeddedFont>
      <p:font typeface="SimSun-ExtB" panose="02010609060101010101" pitchFamily="49" charset="-122"/>
      <p:regular r:id="rId68"/>
    </p:embeddedFont>
    <p:embeddedFont>
      <p:font typeface="Calibri" panose="020F0502020204030204" pitchFamily="34" charset="0"/>
      <p:regular r:id="rId69"/>
      <p:bold r:id="rId70"/>
      <p:italic r:id="rId71"/>
      <p:boldItalic r:id="rId72"/>
    </p:embeddedFont>
    <p:embeddedFont>
      <p:font typeface="Consolas" panose="020B0609020204030204" pitchFamily="49" charset="0"/>
      <p:regular r:id="rId73"/>
      <p:bold r:id="rId74"/>
      <p:italic r:id="rId75"/>
      <p:boldItalic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5BD8F4-557A-4A4B-9639-BF2AA2564931}">
          <p14:sldIdLst>
            <p14:sldId id="256"/>
          </p14:sldIdLst>
        </p14:section>
        <p14:section name="Overview" id="{667B6B67-C563-4025-8EAD-A0AC29829325}">
          <p14:sldIdLst>
            <p14:sldId id="258"/>
          </p14:sldIdLst>
        </p14:section>
        <p14:section name="Lustre Overview" id="{06736794-F46C-4BDD-8732-0ABB04B039B8}">
          <p14:sldIdLst>
            <p14:sldId id="259"/>
            <p14:sldId id="260"/>
            <p14:sldId id="261"/>
            <p14:sldId id="262"/>
            <p14:sldId id="257"/>
            <p14:sldId id="263"/>
            <p14:sldId id="264"/>
            <p14:sldId id="265"/>
            <p14:sldId id="266"/>
            <p14:sldId id="267"/>
            <p14:sldId id="268"/>
            <p14:sldId id="269"/>
          </p14:sldIdLst>
        </p14:section>
        <p14:section name="Background" id="{24539508-49A3-4647-89FD-90D2C64EB703}">
          <p14:sldIdLst>
            <p14:sldId id="270"/>
            <p14:sldId id="271"/>
            <p14:sldId id="272"/>
            <p14:sldId id="273"/>
            <p14:sldId id="274"/>
            <p14:sldId id="275"/>
            <p14:sldId id="276"/>
            <p14:sldId id="277"/>
            <p14:sldId id="278"/>
            <p14:sldId id="279"/>
            <p14:sldId id="280"/>
            <p14:sldId id="281"/>
            <p14:sldId id="282"/>
            <p14:sldId id="283"/>
            <p14:sldId id="284"/>
          </p14:sldIdLst>
        </p14:section>
        <p14:section name="Problem Statement" id="{0C907D63-460E-43B7-AB70-28A1C8FDF98B}">
          <p14:sldIdLst>
            <p14:sldId id="285"/>
            <p14:sldId id="286"/>
            <p14:sldId id="287"/>
          </p14:sldIdLst>
        </p14:section>
        <p14:section name="Solution" id="{21AF72F6-9007-4C5A-9BE3-42CF7C6D6268}">
          <p14:sldIdLst>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Lst>
        </p14:section>
        <p14:section name="Conclusion" id="{6D9CCFF3-74BA-42BA-9C8C-DBD99EF6BE11}">
          <p14:sldIdLst>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A0"/>
    <a:srgbClr val="FFFFFF"/>
    <a:srgbClr val="2C441C"/>
    <a:srgbClr val="3A5925"/>
    <a:srgbClr val="002E48"/>
    <a:srgbClr val="DD4B09"/>
    <a:srgbClr val="548235"/>
    <a:srgbClr val="404040"/>
    <a:srgbClr val="5A2781"/>
    <a:srgbClr val="2A85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58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2066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590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4589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9043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88F4D-FDB9-438F-85D4-80BF5117F360}" type="datetimeFigureOut">
              <a:rPr lang="en-US" smtClean="0"/>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4344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288F4D-FDB9-438F-85D4-80BF5117F360}" type="datetimeFigureOut">
              <a:rPr lang="en-US" smtClean="0"/>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100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288F4D-FDB9-438F-85D4-80BF5117F360}" type="datetimeFigureOut">
              <a:rPr lang="en-US" smtClean="0"/>
              <a:t>4/10/2015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4250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288F4D-FDB9-438F-85D4-80BF5117F360}" type="datetimeFigureOut">
              <a:rPr lang="en-US" smtClean="0"/>
              <a:t>4/10/2015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099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88F4D-FDB9-438F-85D4-80BF5117F360}" type="datetimeFigureOut">
              <a:rPr lang="en-US" smtClean="0"/>
              <a:t>4/10/2015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7754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53571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9287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88F4D-FDB9-438F-85D4-80BF5117F360}" type="datetimeFigureOut">
              <a:rPr lang="en-US" smtClean="0"/>
              <a:t>4/10/2015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9F26D-CCBE-47A9-B957-B1F36E881945}" type="slidenum">
              <a:rPr lang="en-US" smtClean="0"/>
              <a:t>‹#›</a:t>
            </a:fld>
            <a:endParaRPr lang="en-US"/>
          </a:p>
        </p:txBody>
      </p:sp>
    </p:spTree>
    <p:extLst>
      <p:ext uri="{BB962C8B-B14F-4D97-AF65-F5344CB8AC3E}">
        <p14:creationId xmlns:p14="http://schemas.microsoft.com/office/powerpoint/2010/main" val="2541143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304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938863"/>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Management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Tree>
    <p:extLst>
      <p:ext uri="{BB962C8B-B14F-4D97-AF65-F5344CB8AC3E}">
        <p14:creationId xmlns:p14="http://schemas.microsoft.com/office/powerpoint/2010/main" val="104482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397392"/>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517994" y="3024766"/>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Metadata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Tree>
    <p:extLst>
      <p:ext uri="{BB962C8B-B14F-4D97-AF65-F5344CB8AC3E}">
        <p14:creationId xmlns:p14="http://schemas.microsoft.com/office/powerpoint/2010/main" val="415466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2" name="Rectangle 1"/>
          <p:cNvSpPr/>
          <p:nvPr/>
        </p:nvSpPr>
        <p:spPr>
          <a:xfrm>
            <a:off x="457200" y="1597966"/>
            <a:ext cx="8402128" cy="45002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495216" y="3903468"/>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Metadata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Tree>
    <p:extLst>
      <p:ext uri="{BB962C8B-B14F-4D97-AF65-F5344CB8AC3E}">
        <p14:creationId xmlns:p14="http://schemas.microsoft.com/office/powerpoint/2010/main" val="7710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3312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grpSp>
        <p:nvGrpSpPr>
          <p:cNvPr id="59" name="Group 58"/>
          <p:cNvGrpSpPr/>
          <p:nvPr/>
        </p:nvGrpSpPr>
        <p:grpSpPr>
          <a:xfrm>
            <a:off x="1303865" y="2315677"/>
            <a:ext cx="4952312" cy="1219388"/>
            <a:chOff x="2139821" y="1741271"/>
            <a:chExt cx="3683008" cy="1219388"/>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Object Storage Server</a:t>
              </a:r>
              <a:endParaRPr lang="en-US" sz="2800" dirty="0">
                <a:solidFill>
                  <a:srgbClr val="0066A0"/>
                </a:solidFill>
                <a:latin typeface="Roboto Condensed" pitchFamily="2" charset="0"/>
                <a:ea typeface="Roboto Condensed" pitchFamily="2" charset="0"/>
              </a:endParaRPr>
            </a:p>
          </p:txBody>
        </p:sp>
        <p:sp>
          <p:nvSpPr>
            <p:cNvPr id="62" name="TextBox 61"/>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managing the objects that make up the files of a Lustre file system</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720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2" name="Rectangle 1"/>
          <p:cNvSpPr/>
          <p:nvPr/>
        </p:nvSpPr>
        <p:spPr>
          <a:xfrm>
            <a:off x="457200" y="1597966"/>
            <a:ext cx="84328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655957" y="1705639"/>
            <a:ext cx="4952312" cy="1773386"/>
            <a:chOff x="2139821" y="1741271"/>
            <a:chExt cx="3683008" cy="1773386"/>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5A2781"/>
                  </a:solidFill>
                  <a:latin typeface="Roboto Condensed" pitchFamily="2" charset="0"/>
                  <a:ea typeface="Roboto Condensed" pitchFamily="2" charset="0"/>
                </a:rPr>
                <a:t>Object Storage Target</a:t>
              </a:r>
              <a:endParaRPr lang="en-US" sz="2800" dirty="0">
                <a:solidFill>
                  <a:srgbClr val="5A2781"/>
                </a:solidFill>
                <a:latin typeface="Roboto Condensed" pitchFamily="2" charset="0"/>
                <a:ea typeface="Roboto Condensed" pitchFamily="2" charset="0"/>
              </a:endParaRPr>
            </a:p>
          </p:txBody>
        </p:sp>
        <p:sp>
          <p:nvSpPr>
            <p:cNvPr id="62" name="TextBox 61"/>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persisting the objects that make up the files of a Lustre file system</a:t>
              </a:r>
            </a:p>
            <a:p>
              <a:pPr algn="r"/>
              <a:endParaRPr lang="en-US" dirty="0">
                <a:solidFill>
                  <a:srgbClr val="6F6F6F"/>
                </a:solidFill>
                <a:latin typeface="Roboto Condensed" pitchFamily="2" charset="0"/>
                <a:ea typeface="Roboto Condensed" pitchFamily="2" charset="0"/>
              </a:endParaRPr>
            </a:p>
            <a:p>
              <a:pPr algn="r"/>
              <a:r>
                <a:rPr lang="en-US" dirty="0" smtClean="0">
                  <a:solidFill>
                    <a:srgbClr val="6F6F6F"/>
                  </a:solidFill>
                  <a:latin typeface="Roboto Condensed" pitchFamily="2" charset="0"/>
                  <a:ea typeface="Roboto Condensed" pitchFamily="2" charset="0"/>
                </a:rPr>
                <a:t>Objects ultimately reside on this component</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7229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Tree>
    <p:extLst>
      <p:ext uri="{BB962C8B-B14F-4D97-AF65-F5344CB8AC3E}">
        <p14:creationId xmlns:p14="http://schemas.microsoft.com/office/powerpoint/2010/main" val="3499855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Rectangle 2"/>
          <p:cNvSpPr/>
          <p:nvPr/>
        </p:nvSpPr>
        <p:spPr>
          <a:xfrm>
            <a:off x="78289" y="1613140"/>
            <a:ext cx="6581303" cy="1558564"/>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106083" y="1756690"/>
            <a:ext cx="6902868" cy="1296332"/>
            <a:chOff x="2139821" y="1741271"/>
            <a:chExt cx="3683008" cy="1296332"/>
          </a:xfrm>
        </p:grpSpPr>
        <p:sp>
          <p:nvSpPr>
            <p:cNvPr id="39" name="TextBox 38"/>
            <p:cNvSpPr txBox="1"/>
            <p:nvPr/>
          </p:nvSpPr>
          <p:spPr>
            <a:xfrm>
              <a:off x="2139821" y="1741271"/>
              <a:ext cx="3683007"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Object Striping Parameterization</a:t>
              </a:r>
              <a:endParaRPr lang="en-US" sz="2800" dirty="0">
                <a:solidFill>
                  <a:srgbClr val="5A2781"/>
                </a:solidFill>
                <a:latin typeface="Roboto Condensed" pitchFamily="2" charset="0"/>
                <a:ea typeface="Roboto Condensed" pitchFamily="2" charset="0"/>
              </a:endParaRPr>
            </a:p>
          </p:txBody>
        </p:sp>
        <p:sp>
          <p:nvSpPr>
            <p:cNvPr id="40" name="TextBox 39"/>
            <p:cNvSpPr txBox="1"/>
            <p:nvPr/>
          </p:nvSpPr>
          <p:spPr>
            <a:xfrm>
              <a:off x="2139822" y="2314328"/>
              <a:ext cx="3683007"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size</a:t>
              </a:r>
              <a:r>
                <a:rPr lang="en-US" dirty="0" smtClean="0">
                  <a:solidFill>
                    <a:srgbClr val="6F6F6F"/>
                  </a:solidFill>
                  <a:latin typeface="Roboto Condensed" pitchFamily="2" charset="0"/>
                  <a:ea typeface="Roboto Condensed" pitchFamily="2" charset="0"/>
                </a:rPr>
                <a:t>: the number of bytes containing in a single stripe</a:t>
              </a:r>
            </a:p>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count</a:t>
              </a:r>
              <a:r>
                <a:rPr lang="en-US" dirty="0" smtClean="0">
                  <a:solidFill>
                    <a:srgbClr val="6F6F6F"/>
                  </a:solidFill>
                  <a:latin typeface="Roboto Condensed" pitchFamily="2" charset="0"/>
                  <a:ea typeface="Roboto Condensed" pitchFamily="2" charset="0"/>
                </a:rPr>
                <a:t>: the number of </a:t>
              </a:r>
              <a:r>
                <a:rPr lang="en-US" i="1" dirty="0" smtClean="0">
                  <a:solidFill>
                    <a:srgbClr val="6F6F6F"/>
                  </a:solidFill>
                  <a:latin typeface="Roboto Condensed" pitchFamily="2" charset="0"/>
                  <a:ea typeface="Roboto Condensed" pitchFamily="2" charset="0"/>
                </a:rPr>
                <a:t>objects</a:t>
              </a:r>
              <a:r>
                <a:rPr lang="en-US" dirty="0" smtClean="0">
                  <a:solidFill>
                    <a:srgbClr val="6F6F6F"/>
                  </a:solidFill>
                  <a:latin typeface="Roboto Condensed" pitchFamily="2" charset="0"/>
                  <a:ea typeface="Roboto Condensed" pitchFamily="2" charset="0"/>
                </a:rPr>
                <a:t> over which the file is striped</a:t>
              </a:r>
              <a:endParaRPr lang="en-US" b="1" dirty="0">
                <a:solidFill>
                  <a:srgbClr val="6F6F6F"/>
                </a:solidFill>
                <a:latin typeface="Roboto Condensed" pitchFamily="2" charset="0"/>
                <a:ea typeface="Roboto Condensed" pitchFamily="2" charset="0"/>
              </a:endParaRPr>
            </a:p>
          </p:txBody>
        </p:sp>
        <p:cxnSp>
          <p:nvCxnSpPr>
            <p:cNvPr id="53" name="Straight Connector 52"/>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813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Tree>
    <p:extLst>
      <p:ext uri="{BB962C8B-B14F-4D97-AF65-F5344CB8AC3E}">
        <p14:creationId xmlns:p14="http://schemas.microsoft.com/office/powerpoint/2010/main" val="23145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52999"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52999"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42" name="Rectangle 41"/>
          <p:cNvSpPr/>
          <p:nvPr/>
        </p:nvSpPr>
        <p:spPr>
          <a:xfrm>
            <a:off x="78289" y="1613140"/>
            <a:ext cx="8850051" cy="456787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45" name="Rectangle 44"/>
          <p:cNvSpPr/>
          <p:nvPr/>
        </p:nvSpPr>
        <p:spPr>
          <a:xfrm>
            <a:off x="1813557" y="2073360"/>
            <a:ext cx="3875132" cy="151395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effectLst>
                  <a:outerShdw blurRad="38100" dist="38100" dir="2700000" algn="tl">
                    <a:srgbClr val="000000">
                      <a:alpha val="43137"/>
                    </a:srgbClr>
                  </a:outerShdw>
                </a:effectLst>
              </a:rPr>
              <a:t>The OSS is used as a proxy to the OSTs: Clients do not directly access the OSTs, but rather, access the OSSs</a:t>
            </a:r>
          </a:p>
          <a:p>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Logically, the OST is directly accessed</a:t>
            </a:r>
            <a:endParaRPr lang="en-US" b="1" dirty="0">
              <a:effectLst>
                <a:outerShdw blurRad="38100" dist="38100" dir="2700000" algn="tl">
                  <a:srgbClr val="000000">
                    <a:alpha val="43137"/>
                  </a:srgbClr>
                </a:outerShdw>
              </a:effectLst>
            </a:endParaRPr>
          </a:p>
        </p:txBody>
      </p:sp>
      <p:cxnSp>
        <p:nvCxnSpPr>
          <p:cNvPr id="46" name="Curved Connector 45"/>
          <p:cNvCxnSpPr>
            <a:stCxn id="45" idx="3"/>
          </p:cNvCxnSpPr>
          <p:nvPr/>
        </p:nvCxnSpPr>
        <p:spPr>
          <a:xfrm>
            <a:off x="5688689" y="2830336"/>
            <a:ext cx="1014512" cy="1799817"/>
          </a:xfrm>
          <a:prstGeom prst="curvedConnector2">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5" idx="3"/>
          </p:cNvCxnSpPr>
          <p:nvPr/>
        </p:nvCxnSpPr>
        <p:spPr>
          <a:xfrm>
            <a:off x="5688689" y="2830336"/>
            <a:ext cx="2618741" cy="1799817"/>
          </a:xfrm>
          <a:prstGeom prst="curvedConnector3">
            <a:avLst>
              <a:gd name="adj1" fmla="val 99741"/>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the mounted file system work?</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client component implements the Linux Virtual File System (VFS) interface</a:t>
            </a:r>
          </a:p>
        </p:txBody>
      </p:sp>
      <p:grpSp>
        <p:nvGrpSpPr>
          <p:cNvPr id="47" name="Group 46"/>
          <p:cNvGrpSpPr/>
          <p:nvPr/>
        </p:nvGrpSpPr>
        <p:grpSpPr>
          <a:xfrm>
            <a:off x="6992795" y="2470758"/>
            <a:ext cx="1423359" cy="3479623"/>
            <a:chOff x="466391" y="3266927"/>
            <a:chExt cx="2237777" cy="3479623"/>
          </a:xfrm>
        </p:grpSpPr>
        <p:grpSp>
          <p:nvGrpSpPr>
            <p:cNvPr id="48" name="Group 47"/>
            <p:cNvGrpSpPr/>
            <p:nvPr/>
          </p:nvGrpSpPr>
          <p:grpSpPr>
            <a:xfrm>
              <a:off x="466391" y="3266927"/>
              <a:ext cx="2237777" cy="3479623"/>
              <a:chOff x="1500235" y="2936161"/>
              <a:chExt cx="2237777" cy="3479623"/>
            </a:xfrm>
          </p:grpSpPr>
          <p:sp>
            <p:nvSpPr>
              <p:cNvPr id="53" name="Rectangle 5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Local Storage</a:t>
                </a:r>
                <a:endParaRPr lang="en-US" sz="1600" b="1" dirty="0">
                  <a:solidFill>
                    <a:schemeClr val="bg1"/>
                  </a:solidFill>
                </a:endParaRPr>
              </a:p>
            </p:txBody>
          </p:sp>
          <p:sp>
            <p:nvSpPr>
              <p:cNvPr id="54" name="Rectangle 5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49" name="Rectangle 48"/>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52" name="Rectangle 51"/>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57" name="Rectangle 56"/>
          <p:cNvSpPr/>
          <p:nvPr/>
        </p:nvSpPr>
        <p:spPr>
          <a:xfrm>
            <a:off x="2562051" y="3098215"/>
            <a:ext cx="3390180"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8" name="Rectangle 57"/>
          <p:cNvSpPr/>
          <p:nvPr/>
        </p:nvSpPr>
        <p:spPr>
          <a:xfrm>
            <a:off x="4281667" y="3466948"/>
            <a:ext cx="1489411"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84" name="Rectangle 83"/>
          <p:cNvSpPr/>
          <p:nvPr/>
        </p:nvSpPr>
        <p:spPr>
          <a:xfrm>
            <a:off x="7214061" y="3923275"/>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8" name="Rectangle 87"/>
          <p:cNvSpPr/>
          <p:nvPr/>
        </p:nvSpPr>
        <p:spPr>
          <a:xfrm>
            <a:off x="7133866" y="4421500"/>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9" name="Rectangle 88"/>
          <p:cNvSpPr/>
          <p:nvPr/>
        </p:nvSpPr>
        <p:spPr>
          <a:xfrm>
            <a:off x="7214061" y="4809123"/>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90" name="Rectangle 89"/>
          <p:cNvSpPr/>
          <p:nvPr/>
        </p:nvSpPr>
        <p:spPr>
          <a:xfrm>
            <a:off x="7214061" y="5144771"/>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91" name="Rectangle 90"/>
          <p:cNvSpPr/>
          <p:nvPr/>
        </p:nvSpPr>
        <p:spPr>
          <a:xfrm>
            <a:off x="7214059" y="5480419"/>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96" name="Straight Arrow Connector 4"/>
          <p:cNvCxnSpPr>
            <a:endCxn id="49" idx="1"/>
          </p:cNvCxnSpPr>
          <p:nvPr/>
        </p:nvCxnSpPr>
        <p:spPr>
          <a:xfrm flipV="1">
            <a:off x="5609780" y="3406352"/>
            <a:ext cx="1604281" cy="8237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4"/>
          <p:cNvCxnSpPr>
            <a:endCxn id="90" idx="1"/>
          </p:cNvCxnSpPr>
          <p:nvPr/>
        </p:nvCxnSpPr>
        <p:spPr>
          <a:xfrm>
            <a:off x="5558542" y="4517494"/>
            <a:ext cx="1655519" cy="7818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4"/>
          <p:cNvCxnSpPr>
            <a:endCxn id="84" idx="1"/>
          </p:cNvCxnSpPr>
          <p:nvPr/>
        </p:nvCxnSpPr>
        <p:spPr>
          <a:xfrm flipV="1">
            <a:off x="5558542" y="4077832"/>
            <a:ext cx="1655519" cy="8666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4"/>
          <p:cNvCxnSpPr>
            <a:endCxn id="91" idx="1"/>
          </p:cNvCxnSpPr>
          <p:nvPr/>
        </p:nvCxnSpPr>
        <p:spPr>
          <a:xfrm>
            <a:off x="5556605" y="5230734"/>
            <a:ext cx="1657454" cy="4042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391655" y="405605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2" name="Rectangle 91"/>
          <p:cNvSpPr/>
          <p:nvPr/>
        </p:nvSpPr>
        <p:spPr>
          <a:xfrm>
            <a:off x="4391655" y="441117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4" name="Rectangle 93"/>
          <p:cNvSpPr/>
          <p:nvPr/>
        </p:nvSpPr>
        <p:spPr>
          <a:xfrm>
            <a:off x="4390446" y="4758120"/>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5" name="Rectangle 94"/>
          <p:cNvSpPr/>
          <p:nvPr/>
        </p:nvSpPr>
        <p:spPr>
          <a:xfrm>
            <a:off x="4390446" y="5106817"/>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Ext4</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58" idx="1"/>
          </p:cNvCxnSpPr>
          <p:nvPr/>
        </p:nvCxnSpPr>
        <p:spPr>
          <a:xfrm>
            <a:off x="3890165" y="4496368"/>
            <a:ext cx="391502" cy="135"/>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22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35279" y="1371600"/>
            <a:ext cx="3160143" cy="50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Overview of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anatomy of a distributed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components of a Lustre file system</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Background Information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 Striping</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Linux Virtual File System</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Problem &amp; Solution</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557841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Description of the problem being solve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conceptual solution and solution architecture</a:t>
            </a:r>
          </a:p>
        </p:txBody>
      </p:sp>
      <p:sp>
        <p:nvSpPr>
          <p:cNvPr id="17" name="TextBox 16"/>
          <p:cNvSpPr txBox="1"/>
          <p:nvPr/>
        </p:nvSpPr>
        <p:spPr>
          <a:xfrm>
            <a:off x="5673414" y="1776450"/>
            <a:ext cx="2895600" cy="369332"/>
          </a:xfrm>
          <a:prstGeom prst="rect">
            <a:avLst/>
          </a:prstGeom>
          <a:noFill/>
        </p:spPr>
        <p:txBody>
          <a:bodyPr wrap="square" rtlCol="0">
            <a:spAutoFit/>
          </a:bodyPr>
          <a:lstStyle/>
          <a:p>
            <a:r>
              <a:rPr lang="en-US" b="1" dirty="0" smtClean="0">
                <a:solidFill>
                  <a:schemeClr val="tx1">
                    <a:lumMod val="65000"/>
                    <a:lumOff val="35000"/>
                  </a:schemeClr>
                </a:solidFill>
                <a:latin typeface="Roboto Condensed" pitchFamily="2" charset="0"/>
                <a:ea typeface="Roboto Condensed" pitchFamily="2" charset="0"/>
              </a:rPr>
              <a:t>Purpose</a:t>
            </a:r>
            <a:endParaRPr lang="en-US" b="1" dirty="0">
              <a:solidFill>
                <a:schemeClr val="tx1">
                  <a:lumMod val="65000"/>
                  <a:lumOff val="35000"/>
                </a:schemeClr>
              </a:solidFill>
              <a:latin typeface="Roboto Condensed" pitchFamily="2" charset="0"/>
              <a:ea typeface="Roboto Condensed" pitchFamily="2" charset="0"/>
            </a:endParaRPr>
          </a:p>
        </p:txBody>
      </p:sp>
      <p:sp>
        <p:nvSpPr>
          <p:cNvPr id="18" name="TextBox 17"/>
          <p:cNvSpPr txBox="1"/>
          <p:nvPr/>
        </p:nvSpPr>
        <p:spPr>
          <a:xfrm>
            <a:off x="5666112" y="2154200"/>
            <a:ext cx="2902902" cy="3539430"/>
          </a:xfrm>
          <a:prstGeom prst="rect">
            <a:avLst/>
          </a:prstGeom>
          <a:noFill/>
        </p:spPr>
        <p:txBody>
          <a:bodyPr wrap="square" rtlCol="0">
            <a:spAutoFit/>
          </a:bodyPr>
          <a:lstStyle/>
          <a:p>
            <a:r>
              <a:rPr lang="en-US" sz="1600" dirty="0" smtClean="0">
                <a:solidFill>
                  <a:schemeClr val="tx1">
                    <a:lumMod val="50000"/>
                    <a:lumOff val="50000"/>
                  </a:schemeClr>
                </a:solidFill>
                <a:latin typeface="Roboto Condensed" pitchFamily="2" charset="0"/>
                <a:ea typeface="Roboto Condensed" pitchFamily="2" charset="0"/>
              </a:rPr>
              <a:t>Creating a systematic process for recovering a file from the Lustre distributed file system</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Originally, the goal was to create a tool to automate this process, but the limited timeline for this research limited this scope</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In the end, a conceptual solution and solution architecture were devised, making the implementation of this desired tool possible with future research</a:t>
            </a:r>
            <a:endParaRPr lang="en-US" sz="1600" dirty="0" smtClean="0">
              <a:solidFill>
                <a:schemeClr val="tx1">
                  <a:lumMod val="50000"/>
                  <a:lumOff val="50000"/>
                </a:schemeClr>
              </a:solidFill>
              <a:latin typeface="Roboto Condensed" pitchFamily="2" charset="0"/>
              <a:ea typeface="Roboto Condensed" pitchFamily="2" charset="0"/>
            </a:endParaRP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670390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287109" cy="358046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An abstraction of the file system that allows clients to access a mounted file system without knowing the implementation details of the file system</a:t>
            </a: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manner in which the file is accessed depends on the object returned from the getter function: For example, </a:t>
            </a:r>
            <a:r>
              <a:rPr lang="en-US" sz="1600" dirty="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Ext4FileSystem</a:t>
            </a:r>
            <a:r>
              <a:rPr lang="en-US" dirty="0" smtClean="0">
                <a:solidFill>
                  <a:schemeClr val="tx1">
                    <a:lumMod val="50000"/>
                    <a:lumOff val="50000"/>
                  </a:schemeClr>
                </a:solidFill>
                <a:latin typeface="Roboto Condensed" pitchFamily="2" charset="0"/>
                <a:ea typeface="Roboto Condensed" pitchFamily="2" charset="0"/>
              </a:rPr>
              <a:t> or </a:t>
            </a:r>
            <a:r>
              <a:rPr lang="en-US" sz="1600" dirty="0" err="1"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LustreFileSystem</a:t>
            </a:r>
            <a:endParaRPr lang="en-US" sz="1600" dirty="0"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endParaRPr>
          </a:p>
        </p:txBody>
      </p:sp>
      <p:grpSp>
        <p:nvGrpSpPr>
          <p:cNvPr id="3" name="Group 2"/>
          <p:cNvGrpSpPr/>
          <p:nvPr/>
        </p:nvGrpSpPr>
        <p:grpSpPr>
          <a:xfrm>
            <a:off x="966158" y="3174518"/>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53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grpSp>
        <p:nvGrpSpPr>
          <p:cNvPr id="3" name="Group 2"/>
          <p:cNvGrpSpPr/>
          <p:nvPr/>
        </p:nvGrpSpPr>
        <p:grpSpPr>
          <a:xfrm>
            <a:off x="966158" y="2406766"/>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592528" y="4312796"/>
            <a:ext cx="405436" cy="145786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400" b="1" dirty="0" smtClean="0">
                <a:solidFill>
                  <a:schemeClr val="bg1"/>
                </a:solidFill>
              </a:rPr>
              <a:t>Linux VFS</a:t>
            </a:r>
            <a:endParaRPr lang="en-US" sz="1400" b="1" dirty="0">
              <a:solidFill>
                <a:schemeClr val="bg1"/>
              </a:solidFill>
            </a:endParaRPr>
          </a:p>
        </p:txBody>
      </p:sp>
      <p:sp>
        <p:nvSpPr>
          <p:cNvPr id="16" name="Rectangle 15"/>
          <p:cNvSpPr/>
          <p:nvPr/>
        </p:nvSpPr>
        <p:spPr>
          <a:xfrm>
            <a:off x="1204239" y="4595984"/>
            <a:ext cx="433986" cy="89502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Accessor</a:t>
            </a:r>
            <a:endParaRPr lang="en-US" sz="1400" b="1" dirty="0"/>
          </a:p>
        </p:txBody>
      </p:sp>
      <p:cxnSp>
        <p:nvCxnSpPr>
          <p:cNvPr id="17" name="Straight Arrow Connector 4"/>
          <p:cNvCxnSpPr>
            <a:stCxn id="16" idx="3"/>
            <a:endCxn id="15" idx="1"/>
          </p:cNvCxnSpPr>
          <p:nvPr/>
        </p:nvCxnSpPr>
        <p:spPr>
          <a:xfrm flipV="1">
            <a:off x="1638225" y="5041728"/>
            <a:ext cx="954303" cy="1767"/>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2737" y="4454368"/>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Ext4 File System</a:t>
            </a:r>
            <a:endParaRPr lang="en-US" sz="1600" b="1" dirty="0">
              <a:solidFill>
                <a:schemeClr val="bg1"/>
              </a:solidFill>
            </a:endParaRPr>
          </a:p>
        </p:txBody>
      </p:sp>
      <p:sp>
        <p:nvSpPr>
          <p:cNvPr id="21" name="Rectangle 20"/>
          <p:cNvSpPr/>
          <p:nvPr/>
        </p:nvSpPr>
        <p:spPr>
          <a:xfrm>
            <a:off x="5862737" y="5292620"/>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Lustre File System</a:t>
            </a:r>
            <a:endParaRPr lang="en-US" sz="1600" b="1" dirty="0">
              <a:solidFill>
                <a:schemeClr val="bg1"/>
              </a:solidFill>
            </a:endParaRPr>
          </a:p>
        </p:txBody>
      </p:sp>
      <p:cxnSp>
        <p:nvCxnSpPr>
          <p:cNvPr id="22" name="Straight Arrow Connector 4"/>
          <p:cNvCxnSpPr>
            <a:endCxn id="20" idx="1"/>
          </p:cNvCxnSpPr>
          <p:nvPr/>
        </p:nvCxnSpPr>
        <p:spPr>
          <a:xfrm>
            <a:off x="2997964" y="4652752"/>
            <a:ext cx="2864773" cy="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
          <p:cNvCxnSpPr>
            <a:endCxn id="21" idx="1"/>
          </p:cNvCxnSpPr>
          <p:nvPr/>
        </p:nvCxnSpPr>
        <p:spPr>
          <a:xfrm>
            <a:off x="2997964" y="5491005"/>
            <a:ext cx="2864773"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08346" y="4284353"/>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Ext4 file system mounted</a:t>
            </a:r>
          </a:p>
        </p:txBody>
      </p:sp>
      <p:sp>
        <p:nvSpPr>
          <p:cNvPr id="38" name="TextBox 37"/>
          <p:cNvSpPr txBox="1"/>
          <p:nvPr/>
        </p:nvSpPr>
        <p:spPr>
          <a:xfrm>
            <a:off x="3108346" y="5125006"/>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Lustre file system mounted</a:t>
            </a:r>
          </a:p>
        </p:txBody>
      </p:sp>
    </p:spTree>
    <p:extLst>
      <p:ext uri="{BB962C8B-B14F-4D97-AF65-F5344CB8AC3E}">
        <p14:creationId xmlns:p14="http://schemas.microsoft.com/office/powerpoint/2010/main" val="4309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Lustre override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Lite (llite) client obtains the file metadata and then obtains the file objects</a:t>
            </a:r>
          </a:p>
        </p:txBody>
      </p:sp>
      <p:sp>
        <p:nvSpPr>
          <p:cNvPr id="57" name="Rectangle 56"/>
          <p:cNvSpPr/>
          <p:nvPr/>
        </p:nvSpPr>
        <p:spPr>
          <a:xfrm>
            <a:off x="2562051" y="3098215"/>
            <a:ext cx="1561375"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66" idx="1"/>
          </p:cNvCxnSpPr>
          <p:nvPr/>
        </p:nvCxnSpPr>
        <p:spPr>
          <a:xfrm flipV="1">
            <a:off x="3890165" y="2849734"/>
            <a:ext cx="2855484" cy="1646634"/>
          </a:xfrm>
          <a:prstGeom prst="bentConnector3">
            <a:avLst>
              <a:gd name="adj1" fmla="val 33686"/>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810975" y="4390890"/>
            <a:ext cx="1423359" cy="1671345"/>
            <a:chOff x="466391" y="3470818"/>
            <a:chExt cx="2237777" cy="1671345"/>
          </a:xfrm>
        </p:grpSpPr>
        <p:grpSp>
          <p:nvGrpSpPr>
            <p:cNvPr id="40" name="Group 39"/>
            <p:cNvGrpSpPr/>
            <p:nvPr/>
          </p:nvGrpSpPr>
          <p:grpSpPr>
            <a:xfrm>
              <a:off x="466391" y="3470818"/>
              <a:ext cx="2237777" cy="1671345"/>
              <a:chOff x="1500235" y="3140052"/>
              <a:chExt cx="2237777" cy="1671345"/>
            </a:xfrm>
          </p:grpSpPr>
          <p:sp>
            <p:nvSpPr>
              <p:cNvPr id="43" name="Rectangle 42"/>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1" name="Rectangle 40"/>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2" name="Rectangle 41"/>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45" name="Group 44"/>
          <p:cNvGrpSpPr/>
          <p:nvPr/>
        </p:nvGrpSpPr>
        <p:grpSpPr>
          <a:xfrm>
            <a:off x="7346830" y="4393744"/>
            <a:ext cx="1423359" cy="1671345"/>
            <a:chOff x="466391" y="3470818"/>
            <a:chExt cx="2237777" cy="1671345"/>
          </a:xfrm>
        </p:grpSpPr>
        <p:grpSp>
          <p:nvGrpSpPr>
            <p:cNvPr id="46" name="Group 45"/>
            <p:cNvGrpSpPr/>
            <p:nvPr/>
          </p:nvGrpSpPr>
          <p:grpSpPr>
            <a:xfrm>
              <a:off x="466391" y="3470818"/>
              <a:ext cx="2237777" cy="1671345"/>
              <a:chOff x="1500235" y="3140052"/>
              <a:chExt cx="2237777" cy="1671345"/>
            </a:xfrm>
          </p:grpSpPr>
          <p:sp>
            <p:nvSpPr>
              <p:cNvPr id="60" name="Rectangle 5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61" name="Rectangle 60"/>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55" name="Rectangle 54"/>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56" name="Rectangle 55"/>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2" name="Group 61"/>
          <p:cNvGrpSpPr/>
          <p:nvPr/>
        </p:nvGrpSpPr>
        <p:grpSpPr>
          <a:xfrm>
            <a:off x="6745649" y="1696014"/>
            <a:ext cx="2024540" cy="2307440"/>
            <a:chOff x="-478772" y="2834724"/>
            <a:chExt cx="3182942" cy="2307440"/>
          </a:xfrm>
        </p:grpSpPr>
        <p:grpSp>
          <p:nvGrpSpPr>
            <p:cNvPr id="63" name="Group 62"/>
            <p:cNvGrpSpPr/>
            <p:nvPr/>
          </p:nvGrpSpPr>
          <p:grpSpPr>
            <a:xfrm>
              <a:off x="-478772" y="2834724"/>
              <a:ext cx="3182942" cy="2307440"/>
              <a:chOff x="555072" y="2503958"/>
              <a:chExt cx="3182942" cy="2307440"/>
            </a:xfrm>
          </p:grpSpPr>
          <p:sp>
            <p:nvSpPr>
              <p:cNvPr id="66" name="Rectangle 65"/>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64" name="Rectangle 63"/>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65" name="Rectangle 64"/>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68" name="Rectangle 67"/>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69" name="Straight Arrow Connector 4"/>
          <p:cNvCxnSpPr>
            <a:stCxn id="101" idx="3"/>
            <a:endCxn id="43" idx="1"/>
          </p:cNvCxnSpPr>
          <p:nvPr/>
        </p:nvCxnSpPr>
        <p:spPr>
          <a:xfrm>
            <a:off x="3890164" y="4496368"/>
            <a:ext cx="1920811" cy="730195"/>
          </a:xfrm>
          <a:prstGeom prst="bentConnector3">
            <a:avLst>
              <a:gd name="adj1" fmla="val 5000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Lustre Lite (llite)</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105398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metadata reside on the MDT?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entire Lustre file system is represented by bare inodes, where the metadata for the file are stored in Layout Extended Attributes (EAs)</a:t>
            </a:r>
          </a:p>
        </p:txBody>
      </p:sp>
      <p:sp>
        <p:nvSpPr>
          <p:cNvPr id="53" name="Rectangle 52"/>
          <p:cNvSpPr/>
          <p:nvPr/>
        </p:nvSpPr>
        <p:spPr>
          <a:xfrm>
            <a:off x="2226821" y="3071002"/>
            <a:ext cx="3768537" cy="271732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9" name="Rectangle 58"/>
          <p:cNvSpPr/>
          <p:nvPr/>
        </p:nvSpPr>
        <p:spPr>
          <a:xfrm>
            <a:off x="6495691" y="3071002"/>
            <a:ext cx="2001328" cy="2717320"/>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MDT</a:t>
            </a:r>
            <a:endParaRPr lang="en-US" sz="1600" b="1" dirty="0">
              <a:solidFill>
                <a:schemeClr val="bg1"/>
              </a:solidFill>
            </a:endParaRPr>
          </a:p>
        </p:txBody>
      </p:sp>
      <p:grpSp>
        <p:nvGrpSpPr>
          <p:cNvPr id="3" name="Group 2"/>
          <p:cNvGrpSpPr/>
          <p:nvPr/>
        </p:nvGrpSpPr>
        <p:grpSpPr>
          <a:xfrm>
            <a:off x="6679701" y="3531199"/>
            <a:ext cx="1636164" cy="1686383"/>
            <a:chOff x="1659625" y="3736567"/>
            <a:chExt cx="1799538" cy="1686383"/>
          </a:xfrm>
        </p:grpSpPr>
        <p:sp>
          <p:nvSpPr>
            <p:cNvPr id="54" name="Rectangle 53"/>
            <p:cNvSpPr/>
            <p:nvPr/>
          </p:nvSpPr>
          <p:spPr>
            <a:xfrm>
              <a:off x="1659625" y="3736567"/>
              <a:ext cx="179953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p:grpSp>
          <p:nvGrpSpPr>
            <p:cNvPr id="2" name="Group 1"/>
            <p:cNvGrpSpPr/>
            <p:nvPr/>
          </p:nvGrpSpPr>
          <p:grpSpPr>
            <a:xfrm>
              <a:off x="1742109" y="4075198"/>
              <a:ext cx="1631366" cy="1269348"/>
              <a:chOff x="1742109" y="4075198"/>
              <a:chExt cx="1631366" cy="1269348"/>
            </a:xfrm>
          </p:grpSpPr>
          <mc:AlternateContent xmlns:mc="http://schemas.openxmlformats.org/markup-compatibility/2006" xmlns:a14="http://schemas.microsoft.com/office/drawing/2010/main">
            <mc:Choice Requires="a14">
              <p:sp>
                <p:nvSpPr>
                  <p:cNvPr id="49" name="Rectangle 48"/>
                  <p:cNvSpPr/>
                  <p:nvPr/>
                </p:nvSpPr>
                <p:spPr>
                  <a:xfrm>
                    <a:off x="1742506" y="4075198"/>
                    <a:ext cx="1628164"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1742506" y="4075198"/>
                    <a:ext cx="1628164"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52" name="Rectangle 51"/>
              <p:cNvSpPr/>
              <p:nvPr/>
            </p:nvSpPr>
            <p:spPr>
              <a:xfrm>
                <a:off x="1742109" y="468880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58" name="Rectangle 57"/>
              <p:cNvSpPr/>
              <p:nvPr/>
            </p:nvSpPr>
            <p:spPr>
              <a:xfrm>
                <a:off x="1745312" y="503543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grpSp>
      </p:grpSp>
      <p:sp>
        <p:nvSpPr>
          <p:cNvPr id="70" name="Rectangle 69"/>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71" name="Rectangle 70"/>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72" name="Rectangle 71"/>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73" name="Rectangle 72"/>
          <p:cNvSpPr/>
          <p:nvPr/>
        </p:nvSpPr>
        <p:spPr>
          <a:xfrm>
            <a:off x="4609985" y="4955843"/>
            <a:ext cx="1086119" cy="522506"/>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Extended Attributes</a:t>
            </a:r>
            <a:endParaRPr lang="en-US" sz="1400" b="1" dirty="0">
              <a:solidFill>
                <a:schemeClr val="bg1"/>
              </a:solidFill>
            </a:endParaRPr>
          </a:p>
        </p:txBody>
      </p:sp>
      <p:cxnSp>
        <p:nvCxnSpPr>
          <p:cNvPr id="74" name="Straight Arrow Connector 4"/>
          <p:cNvCxnSpPr>
            <a:stCxn id="70" idx="3"/>
            <a:endCxn id="71"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49273" y="3050658"/>
            <a:ext cx="808772" cy="2722095"/>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77" name="Rectangle 7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78" name="Straight Arrow Connector 4"/>
          <p:cNvCxnSpPr>
            <a:stCxn id="73" idx="3"/>
            <a:endCxn id="59" idx="1"/>
          </p:cNvCxnSpPr>
          <p:nvPr/>
        </p:nvCxnSpPr>
        <p:spPr>
          <a:xfrm flipV="1">
            <a:off x="5696104" y="4429662"/>
            <a:ext cx="799587" cy="787434"/>
          </a:xfrm>
          <a:prstGeom prst="bentConnector3">
            <a:avLst>
              <a:gd name="adj1" fmla="val 5755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09986" y="4597968"/>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1" name="Rectangle 80"/>
          <p:cNvSpPr/>
          <p:nvPr/>
        </p:nvSpPr>
        <p:spPr>
          <a:xfrm>
            <a:off x="4605210" y="4248719"/>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2" name="Rectangle 81"/>
          <p:cNvSpPr/>
          <p:nvPr/>
        </p:nvSpPr>
        <p:spPr>
          <a:xfrm>
            <a:off x="4605210" y="3900705"/>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cxnSp>
        <p:nvCxnSpPr>
          <p:cNvPr id="8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226821" y="2899128"/>
            <a:ext cx="4081943" cy="30561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94" name="Rectangle 93"/>
          <p:cNvSpPr/>
          <p:nvPr/>
        </p:nvSpPr>
        <p:spPr>
          <a:xfrm>
            <a:off x="4265781" y="3107955"/>
            <a:ext cx="1767779" cy="2671746"/>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Logical Object</a:t>
            </a:r>
            <a:endParaRPr lang="en-US" sz="1600" b="1" dirty="0">
              <a:solidFill>
                <a:schemeClr val="bg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 objects reside on OSTs?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3693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Objects are stored as files on the local file system (such as </a:t>
            </a:r>
            <a:r>
              <a:rPr lang="en-US" dirty="0" err="1" smtClean="0">
                <a:solidFill>
                  <a:schemeClr val="tx1">
                    <a:lumMod val="50000"/>
                    <a:lumOff val="50000"/>
                  </a:schemeClr>
                </a:solidFill>
                <a:latin typeface="Roboto Condensed" pitchFamily="2" charset="0"/>
                <a:ea typeface="Roboto Condensed" pitchFamily="2" charset="0"/>
              </a:rPr>
              <a:t>ldiskfs</a:t>
            </a:r>
            <a:r>
              <a:rPr lang="en-US" dirty="0" smtClean="0">
                <a:solidFill>
                  <a:schemeClr val="tx1">
                    <a:lumMod val="50000"/>
                    <a:lumOff val="50000"/>
                  </a:schemeClr>
                </a:solidFill>
                <a:latin typeface="Roboto Condensed" pitchFamily="2" charset="0"/>
                <a:ea typeface="Roboto Condensed" pitchFamily="2" charset="0"/>
              </a:rPr>
              <a:t> or ZFS) of the OST</a:t>
            </a:r>
          </a:p>
        </p:txBody>
      </p:sp>
      <p:sp>
        <p:nvSpPr>
          <p:cNvPr id="45" name="Rectangle 44"/>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46" name="Rectangle 45"/>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47" name="Rectangle 46"/>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55" name="Straight Arrow Connector 4"/>
          <p:cNvCxnSpPr>
            <a:stCxn id="45" idx="3"/>
            <a:endCxn id="46"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49273" y="2899128"/>
            <a:ext cx="808772" cy="3070013"/>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7" name="Rectangle 5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61"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994496" y="2650367"/>
            <a:ext cx="1423359" cy="3479623"/>
            <a:chOff x="466391" y="3266927"/>
            <a:chExt cx="2237777" cy="3479623"/>
          </a:xfrm>
        </p:grpSpPr>
        <p:grpSp>
          <p:nvGrpSpPr>
            <p:cNvPr id="67" name="Group 66"/>
            <p:cNvGrpSpPr/>
            <p:nvPr/>
          </p:nvGrpSpPr>
          <p:grpSpPr>
            <a:xfrm>
              <a:off x="466391" y="3266927"/>
              <a:ext cx="2237777" cy="3479623"/>
              <a:chOff x="1500235" y="2936161"/>
              <a:chExt cx="2237777" cy="3479623"/>
            </a:xfrm>
          </p:grpSpPr>
          <p:sp>
            <p:nvSpPr>
              <p:cNvPr id="83" name="Rectangle 8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84" name="Rectangle 8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68" name="Rectangle 67"/>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69" name="Rectangle 68"/>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85" name="Rectangle 84"/>
          <p:cNvSpPr/>
          <p:nvPr/>
        </p:nvSpPr>
        <p:spPr>
          <a:xfrm>
            <a:off x="7215762" y="410288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6" name="Rectangle 85"/>
          <p:cNvSpPr/>
          <p:nvPr/>
        </p:nvSpPr>
        <p:spPr>
          <a:xfrm>
            <a:off x="7135567" y="4601109"/>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7" name="Rectangle 86"/>
          <p:cNvSpPr/>
          <p:nvPr/>
        </p:nvSpPr>
        <p:spPr>
          <a:xfrm>
            <a:off x="7215762" y="498873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88" name="Rectangle 87"/>
          <p:cNvSpPr/>
          <p:nvPr/>
        </p:nvSpPr>
        <p:spPr>
          <a:xfrm>
            <a:off x="7215762" y="5324380"/>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89" name="Rectangle 88"/>
          <p:cNvSpPr/>
          <p:nvPr/>
        </p:nvSpPr>
        <p:spPr>
          <a:xfrm>
            <a:off x="7215760" y="5660028"/>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60" name="Straight Arrow Connector 4"/>
          <p:cNvCxnSpPr>
            <a:endCxn id="68" idx="1"/>
          </p:cNvCxnSpPr>
          <p:nvPr/>
        </p:nvCxnSpPr>
        <p:spPr>
          <a:xfrm flipV="1">
            <a:off x="5605439" y="3585961"/>
            <a:ext cx="1610323" cy="15573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endCxn id="87" idx="1"/>
          </p:cNvCxnSpPr>
          <p:nvPr/>
        </p:nvCxnSpPr>
        <p:spPr>
          <a:xfrm>
            <a:off x="5584571" y="4784060"/>
            <a:ext cx="1631191" cy="3592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endCxn id="85" idx="1"/>
          </p:cNvCxnSpPr>
          <p:nvPr/>
        </p:nvCxnSpPr>
        <p:spPr>
          <a:xfrm flipV="1">
            <a:off x="5574137" y="4257441"/>
            <a:ext cx="1641625" cy="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4"/>
          <p:cNvCxnSpPr>
            <a:endCxn id="69" idx="1"/>
          </p:cNvCxnSpPr>
          <p:nvPr/>
        </p:nvCxnSpPr>
        <p:spPr>
          <a:xfrm flipV="1">
            <a:off x="5572912" y="3921609"/>
            <a:ext cx="1642850" cy="13814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09986" y="4597968"/>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3" name="Rectangle 62"/>
          <p:cNvSpPr/>
          <p:nvPr/>
        </p:nvSpPr>
        <p:spPr>
          <a:xfrm>
            <a:off x="4605210" y="4248719"/>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4" name="Rectangle 63"/>
          <p:cNvSpPr/>
          <p:nvPr/>
        </p:nvSpPr>
        <p:spPr>
          <a:xfrm>
            <a:off x="4605210" y="3900705"/>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0" name="Rectangle 89"/>
          <p:cNvSpPr/>
          <p:nvPr/>
        </p:nvSpPr>
        <p:spPr>
          <a:xfrm>
            <a:off x="4608098" y="4950211"/>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4173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3043230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llite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When the end-user accesses a file, llite is responsible for retrieving the objects of the file and reconstructing the file on the local machine of the client </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3831988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89" y="1456594"/>
            <a:ext cx="8919061"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372558" y="2214873"/>
            <a:ext cx="5531137"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Obtain the file metadata</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llite component of the client fetches the metadata for the file in order to find the objects of the file and reconstruct the complete file from these constituent parts</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738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04800" y="2054335"/>
            <a:ext cx="4974900" cy="1739518"/>
            <a:chOff x="2139822" y="1775139"/>
            <a:chExt cx="3683007" cy="1739518"/>
          </a:xfrm>
        </p:grpSpPr>
        <p:sp>
          <p:nvSpPr>
            <p:cNvPr id="50" name="TextBox 49"/>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Obtain the objects</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Using the metadata, the llite component then fetches the objects directly from the OSSs and OSTs that manage and store the objects, respectively</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647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Reconstruct the file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Using the fetches objects and the file metadata, the llite component reconstructs the file and presents the complete file on the local machine to the end-user</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1233249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file system is an object-based distributed file system capable of petabytes per second of aggregate bandwidth and petabytes of file storage</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Why is Lustre important?</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8226724"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As cloud computing and distributed systems grow in popularity, a file system is needed that can support the massive storage and network bandwidth of these systems</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6" name="TextBox 15"/>
          <p:cNvSpPr txBox="1"/>
          <p:nvPr/>
        </p:nvSpPr>
        <p:spPr>
          <a:xfrm>
            <a:off x="304800" y="4352012"/>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long has Lustre been around?</a:t>
            </a:r>
            <a:endParaRPr lang="en-US" sz="2400" dirty="0">
              <a:solidFill>
                <a:srgbClr val="3A3A3A"/>
              </a:solidFill>
              <a:latin typeface="Roboto Condensed" pitchFamily="2" charset="0"/>
              <a:ea typeface="Roboto Condensed" pitchFamily="2" charset="0"/>
            </a:endParaRPr>
          </a:p>
        </p:txBody>
      </p:sp>
      <p:sp>
        <p:nvSpPr>
          <p:cNvPr id="17" name="TextBox 16"/>
          <p:cNvSpPr txBox="1"/>
          <p:nvPr/>
        </p:nvSpPr>
        <p:spPr>
          <a:xfrm>
            <a:off x="304800" y="4813677"/>
            <a:ext cx="8226724" cy="150810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Originally created in 1999 by Peter Braam at Carnegie Mellon University</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Purchased by Sun Microsystems in 2007 and later by Oracle in 2010</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Now supported by OpenSFS, Intel, and Seagate</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Tree>
    <p:extLst>
      <p:ext uri="{BB962C8B-B14F-4D97-AF65-F5344CB8AC3E}">
        <p14:creationId xmlns:p14="http://schemas.microsoft.com/office/powerpoint/2010/main" val="1054332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 or company</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Tree>
    <p:extLst>
      <p:ext uri="{BB962C8B-B14F-4D97-AF65-F5344CB8AC3E}">
        <p14:creationId xmlns:p14="http://schemas.microsoft.com/office/powerpoint/2010/main" val="1576427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flipV="1">
            <a:off x="5590488" y="5021679"/>
            <a:ext cx="1020709" cy="17296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happens when a file is deleted in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130292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When a like is deleted, or </a:t>
            </a:r>
            <a:r>
              <a:rPr lang="en-US" i="1" dirty="0" smtClean="0">
                <a:solidFill>
                  <a:schemeClr val="tx1">
                    <a:lumMod val="50000"/>
                    <a:lumOff val="50000"/>
                  </a:schemeClr>
                </a:solidFill>
                <a:latin typeface="Roboto Condensed" pitchFamily="2" charset="0"/>
                <a:ea typeface="Roboto Condensed" pitchFamily="2" charset="0"/>
              </a:rPr>
              <a:t>unlinked</a:t>
            </a:r>
            <a:r>
              <a:rPr lang="en-US" dirty="0" smtClean="0">
                <a:solidFill>
                  <a:schemeClr val="tx1">
                    <a:lumMod val="50000"/>
                    <a:lumOff val="50000"/>
                  </a:schemeClr>
                </a:solidFill>
                <a:latin typeface="Roboto Condensed" pitchFamily="2" charset="0"/>
                <a:ea typeface="Roboto Condensed" pitchFamily="2" charset="0"/>
              </a:rPr>
              <a:t>, the inode containing the metadata is removed from the MDT and the objects associated with the file are removed from the OSTs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Once the process of removing the metadata and objects is complete, the file is considered unlinked from the Lustre file system</a:t>
            </a:r>
          </a:p>
        </p:txBody>
      </p:sp>
      <p:cxnSp>
        <p:nvCxnSpPr>
          <p:cNvPr id="13" name="Straight Connector 12"/>
          <p:cNvCxnSpPr/>
          <p:nvPr/>
        </p:nvCxnSpPr>
        <p:spPr>
          <a:xfrm>
            <a:off x="1634777" y="4865956"/>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5" idx="3"/>
            <a:endCxn id="55" idx="1"/>
          </p:cNvCxnSpPr>
          <p:nvPr/>
        </p:nvCxnSpPr>
        <p:spPr>
          <a:xfrm>
            <a:off x="7246858" y="4248509"/>
            <a:ext cx="589135" cy="19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77774" y="4240344"/>
            <a:ext cx="1133423" cy="65106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31295" y="3796908"/>
            <a:ext cx="3206146" cy="1949829"/>
            <a:chOff x="1475117" y="903617"/>
            <a:chExt cx="3870385" cy="2201892"/>
          </a:xfrm>
          <a:solidFill>
            <a:srgbClr val="BEDAE4"/>
          </a:solidFill>
        </p:grpSpPr>
        <p:sp>
          <p:nvSpPr>
            <p:cNvPr id="26" name="Oval 25"/>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p:cNvGrpSpPr/>
            <p:nvPr/>
          </p:nvGrpSpPr>
          <p:grpSpPr>
            <a:xfrm>
              <a:off x="1475117" y="1400535"/>
              <a:ext cx="3870385" cy="1704974"/>
              <a:chOff x="1475117" y="1400535"/>
              <a:chExt cx="3870385" cy="1704974"/>
            </a:xfrm>
            <a:grpFill/>
          </p:grpSpPr>
          <p:sp>
            <p:nvSpPr>
              <p:cNvPr id="28" name="Rounded Rectangle 27"/>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40" name="TextBox 39"/>
          <p:cNvSpPr txBox="1"/>
          <p:nvPr/>
        </p:nvSpPr>
        <p:spPr>
          <a:xfrm>
            <a:off x="3235128" y="4660934"/>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42" name="Straight Connector 41"/>
          <p:cNvCxnSpPr>
            <a:stCxn id="46" idx="3"/>
            <a:endCxn id="53" idx="1"/>
          </p:cNvCxnSpPr>
          <p:nvPr/>
        </p:nvCxnSpPr>
        <p:spPr>
          <a:xfrm>
            <a:off x="7241539" y="5162500"/>
            <a:ext cx="59445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515484" y="400586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46" name="Rectangle 45"/>
          <p:cNvSpPr/>
          <p:nvPr/>
        </p:nvSpPr>
        <p:spPr>
          <a:xfrm>
            <a:off x="6510165" y="4919857"/>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722281" y="4640639"/>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7835993" y="49198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835993" y="400777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2" name="TextBox 61"/>
          <p:cNvSpPr txBox="1"/>
          <p:nvPr/>
        </p:nvSpPr>
        <p:spPr>
          <a:xfrm>
            <a:off x="7650764" y="5459427"/>
            <a:ext cx="1116415"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Metadata is </a:t>
            </a:r>
          </a:p>
          <a:p>
            <a:pPr algn="ctr"/>
            <a:r>
              <a:rPr lang="en-US" sz="1600" dirty="0" smtClean="0">
                <a:solidFill>
                  <a:srgbClr val="6F6F6F"/>
                </a:solidFill>
                <a:latin typeface="Roboto Condensed" pitchFamily="2" charset="0"/>
                <a:ea typeface="Roboto Condensed" pitchFamily="2" charset="0"/>
              </a:rPr>
              <a:t>removed</a:t>
            </a:r>
            <a:endParaRPr lang="en-US" sz="1600" dirty="0">
              <a:solidFill>
                <a:srgbClr val="6F6F6F"/>
              </a:solidFill>
              <a:latin typeface="Roboto Condensed" pitchFamily="2" charset="0"/>
              <a:ea typeface="Roboto Condensed" pitchFamily="2" charset="0"/>
            </a:endParaRPr>
          </a:p>
        </p:txBody>
      </p:sp>
      <p:sp>
        <p:nvSpPr>
          <p:cNvPr id="63" name="TextBox 62"/>
          <p:cNvSpPr txBox="1"/>
          <p:nvPr/>
        </p:nvSpPr>
        <p:spPr>
          <a:xfrm>
            <a:off x="7610121" y="3359176"/>
            <a:ext cx="1187393"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Objects are</a:t>
            </a:r>
          </a:p>
          <a:p>
            <a:pPr algn="ctr"/>
            <a:r>
              <a:rPr lang="en-US" sz="1600" dirty="0" smtClean="0">
                <a:solidFill>
                  <a:srgbClr val="6F6F6F"/>
                </a:solidFill>
                <a:latin typeface="Roboto Condensed" pitchFamily="2" charset="0"/>
                <a:ea typeface="Roboto Condensed" pitchFamily="2" charset="0"/>
              </a:rPr>
              <a:t> removed</a:t>
            </a:r>
            <a:endParaRPr lang="en-US" sz="1600" dirty="0">
              <a:solidFill>
                <a:srgbClr val="6F6F6F"/>
              </a:solidFill>
              <a:latin typeface="Roboto Condensed" pitchFamily="2" charset="0"/>
              <a:ea typeface="Roboto Condensed" pitchFamily="2" charset="0"/>
            </a:endParaRPr>
          </a:p>
        </p:txBody>
      </p:sp>
      <p:sp>
        <p:nvSpPr>
          <p:cNvPr id="64" name="TextBox 63"/>
          <p:cNvSpPr txBox="1"/>
          <p:nvPr/>
        </p:nvSpPr>
        <p:spPr>
          <a:xfrm>
            <a:off x="585591" y="4237985"/>
            <a:ext cx="1320509" cy="338554"/>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File is deleted</a:t>
            </a:r>
            <a:endParaRPr lang="en-US" sz="1600" dirty="0">
              <a:solidFill>
                <a:srgbClr val="6F6F6F"/>
              </a:solidFill>
              <a:latin typeface="Roboto Condensed" pitchFamily="2" charset="0"/>
              <a:ea typeface="Roboto Condensed" pitchFamily="2" charset="0"/>
            </a:endParaRPr>
          </a:p>
        </p:txBody>
      </p:sp>
    </p:spTree>
    <p:extLst>
      <p:ext uri="{BB962C8B-B14F-4D97-AF65-F5344CB8AC3E}">
        <p14:creationId xmlns:p14="http://schemas.microsoft.com/office/powerpoint/2010/main" val="2424771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5072332" y="4270079"/>
            <a:ext cx="3355676" cy="14274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Objects</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20" name="Rectangle 19"/>
          <p:cNvSpPr/>
          <p:nvPr/>
        </p:nvSpPr>
        <p:spPr>
          <a:xfrm>
            <a:off x="6133381" y="1634786"/>
            <a:ext cx="1233578" cy="111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Metadata</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cxnSp>
        <p:nvCxnSpPr>
          <p:cNvPr id="47" name="Straight Connector 46"/>
          <p:cNvCxnSpPr/>
          <p:nvPr/>
        </p:nvCxnSpPr>
        <p:spPr>
          <a:xfrm flipV="1">
            <a:off x="5904973" y="3692106"/>
            <a:ext cx="515775" cy="1295233"/>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must be done to recover a file?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3826845" cy="1959511"/>
          </a:xfrm>
          <a:prstGeom prst="rect">
            <a:avLst/>
          </a:prstGeom>
          <a:noFill/>
        </p:spPr>
        <p:txBody>
          <a:bodyPr wrap="square" rtlCol="0">
            <a:spAutoFit/>
          </a:bodyPr>
          <a:lstStyle/>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Discover where the objects that make up the file reside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Mount the OSTs containing the objects and retrieve the objects for the deleted file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objects</a:t>
            </a:r>
          </a:p>
        </p:txBody>
      </p:sp>
      <p:cxnSp>
        <p:nvCxnSpPr>
          <p:cNvPr id="19" name="Straight Connector 18"/>
          <p:cNvCxnSpPr/>
          <p:nvPr/>
        </p:nvCxnSpPr>
        <p:spPr>
          <a:xfrm>
            <a:off x="7131031" y="3692106"/>
            <a:ext cx="500414" cy="1277454"/>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9" idx="0"/>
            <a:endCxn id="53" idx="2"/>
          </p:cNvCxnSpPr>
          <p:nvPr/>
        </p:nvCxnSpPr>
        <p:spPr>
          <a:xfrm flipH="1" flipV="1">
            <a:off x="6763207" y="2520322"/>
            <a:ext cx="5002" cy="8144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57005" y="333479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6395381" y="203503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498857" y="468376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1" name="Straight Connector 40"/>
          <p:cNvCxnSpPr>
            <a:stCxn id="49" idx="2"/>
            <a:endCxn id="43" idx="0"/>
          </p:cNvCxnSpPr>
          <p:nvPr/>
        </p:nvCxnSpPr>
        <p:spPr>
          <a:xfrm flipH="1">
            <a:off x="6763206" y="3808723"/>
            <a:ext cx="5003" cy="1172191"/>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95380" y="498091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5300531" y="4726918"/>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511532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approach?</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271869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Divide the problem into steps for which solutions have already been devised:</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metadata for the file from the local file system of the MDT, which is a simple recovery of an inode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objects from the local file system of the OSTs, which is a simple recovery of a file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recovered objects, for which code already exists in the llite component of the Lustre file system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grpSp>
        <p:nvGrpSpPr>
          <p:cNvPr id="3" name="Group 2"/>
          <p:cNvGrpSpPr/>
          <p:nvPr/>
        </p:nvGrpSpPr>
        <p:grpSpPr>
          <a:xfrm>
            <a:off x="2314046" y="4837975"/>
            <a:ext cx="4515908" cy="959497"/>
            <a:chOff x="2544792" y="4756837"/>
            <a:chExt cx="4515908" cy="959497"/>
          </a:xfrm>
        </p:grpSpPr>
        <p:sp>
          <p:nvSpPr>
            <p:cNvPr id="2" name="Rounded Rectangle 1"/>
            <p:cNvSpPr/>
            <p:nvPr/>
          </p:nvSpPr>
          <p:spPr>
            <a:xfrm>
              <a:off x="2544792" y="4756837"/>
              <a:ext cx="4515908" cy="7117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endParaRPr lang="en-US" sz="100" dirty="0" smtClean="0">
                <a:solidFill>
                  <a:schemeClr val="tx1">
                    <a:lumMod val="65000"/>
                    <a:lumOff val="35000"/>
                  </a:schemeClr>
                </a:solidFill>
                <a:latin typeface="Roboto Condensed" pitchFamily="2" charset="0"/>
                <a:ea typeface="Roboto Condensed" pitchFamily="2" charset="0"/>
              </a:endParaRPr>
            </a:p>
            <a:p>
              <a:pPr algn="ctr">
                <a:spcBef>
                  <a:spcPts val="600"/>
                </a:spcBef>
              </a:pPr>
              <a:r>
                <a:rPr lang="en-US" dirty="0" smtClean="0">
                  <a:solidFill>
                    <a:schemeClr val="tx1">
                      <a:lumMod val="65000"/>
                      <a:lumOff val="35000"/>
                    </a:schemeClr>
                  </a:solidFill>
                  <a:latin typeface="Roboto Condensed" pitchFamily="2" charset="0"/>
                  <a:ea typeface="Roboto Condensed" pitchFamily="2" charset="0"/>
                </a:rPr>
                <a:t>Three-Step </a:t>
              </a:r>
              <a:r>
                <a:rPr lang="en-US" dirty="0">
                  <a:solidFill>
                    <a:schemeClr val="tx1">
                      <a:lumMod val="65000"/>
                      <a:lumOff val="35000"/>
                    </a:schemeClr>
                  </a:solidFill>
                  <a:latin typeface="Roboto Condensed" pitchFamily="2" charset="0"/>
                  <a:ea typeface="Roboto Condensed" pitchFamily="2" charset="0"/>
                </a:rPr>
                <a:t>Recovery </a:t>
              </a:r>
              <a:r>
                <a:rPr lang="en-US" dirty="0" smtClean="0">
                  <a:solidFill>
                    <a:schemeClr val="tx1">
                      <a:lumMod val="65000"/>
                      <a:lumOff val="35000"/>
                    </a:schemeClr>
                  </a:solidFill>
                  <a:latin typeface="Roboto Condensed" pitchFamily="2" charset="0"/>
                  <a:ea typeface="Roboto Condensed" pitchFamily="2" charset="0"/>
                </a:rPr>
                <a:t>Solution</a:t>
              </a:r>
              <a:endParaRPr lang="en-US" dirty="0">
                <a:solidFill>
                  <a:schemeClr val="tx1">
                    <a:lumMod val="65000"/>
                    <a:lumOff val="35000"/>
                  </a:schemeClr>
                </a:solidFill>
                <a:latin typeface="Roboto Condensed" pitchFamily="2" charset="0"/>
                <a:ea typeface="Roboto Condensed" pitchFamily="2" charset="0"/>
              </a:endParaRPr>
            </a:p>
          </p:txBody>
        </p:sp>
        <p:sp>
          <p:nvSpPr>
            <p:cNvPr id="27" name="Rectangle 26"/>
            <p:cNvSpPr/>
            <p:nvPr/>
          </p:nvSpPr>
          <p:spPr>
            <a:xfrm>
              <a:off x="2544792" y="5365103"/>
              <a:ext cx="1503872" cy="346731"/>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Metadata</a:t>
              </a:r>
              <a:endParaRPr lang="en-US" sz="1600" dirty="0">
                <a:solidFill>
                  <a:schemeClr val="bg1"/>
                </a:solidFill>
                <a:latin typeface="Roboto Condensed" pitchFamily="2" charset="0"/>
                <a:ea typeface="Roboto Condensed" pitchFamily="2" charset="0"/>
              </a:endParaRPr>
            </a:p>
          </p:txBody>
        </p:sp>
        <p:sp>
          <p:nvSpPr>
            <p:cNvPr id="28" name="Rectangle 27"/>
            <p:cNvSpPr/>
            <p:nvPr/>
          </p:nvSpPr>
          <p:spPr>
            <a:xfrm>
              <a:off x="4048664" y="5360603"/>
              <a:ext cx="1503872" cy="351231"/>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Objects</a:t>
              </a:r>
              <a:endParaRPr lang="en-US" sz="1600" dirty="0">
                <a:solidFill>
                  <a:schemeClr val="bg1"/>
                </a:solidFill>
                <a:latin typeface="Roboto Condensed" pitchFamily="2" charset="0"/>
                <a:ea typeface="Roboto Condensed" pitchFamily="2" charset="0"/>
              </a:endParaRPr>
            </a:p>
          </p:txBody>
        </p:sp>
        <p:sp>
          <p:nvSpPr>
            <p:cNvPr id="37" name="Rectangle 36"/>
            <p:cNvSpPr/>
            <p:nvPr/>
          </p:nvSpPr>
          <p:spPr>
            <a:xfrm>
              <a:off x="5556828" y="5365103"/>
              <a:ext cx="1503872" cy="35123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Reconstruction</a:t>
              </a:r>
              <a:endParaRPr lang="en-US" sz="1600" dirty="0">
                <a:solidFill>
                  <a:schemeClr val="bg1"/>
                </a:solidFill>
                <a:latin typeface="Roboto Condensed" pitchFamily="2" charset="0"/>
                <a:ea typeface="Roboto Condensed" pitchFamily="2" charset="0"/>
              </a:endParaRPr>
            </a:p>
          </p:txBody>
        </p:sp>
      </p:grpSp>
    </p:spTree>
    <p:extLst>
      <p:ext uri="{BB962C8B-B14F-4D97-AF65-F5344CB8AC3E}">
        <p14:creationId xmlns:p14="http://schemas.microsoft.com/office/powerpoint/2010/main" val="1829253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5345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621766"/>
            <a:ext cx="8419381"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grpSp>
        <p:nvGrpSpPr>
          <p:cNvPr id="23" name="Group 22"/>
          <p:cNvGrpSpPr/>
          <p:nvPr/>
        </p:nvGrpSpPr>
        <p:grpSpPr>
          <a:xfrm>
            <a:off x="3068773" y="285740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Metadata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inode and layout extended attributes associated with the deleted file from the MDT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2598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2" name="Rectangle 1"/>
          <p:cNvSpPr/>
          <p:nvPr/>
        </p:nvSpPr>
        <p:spPr>
          <a:xfrm>
            <a:off x="457201" y="1621766"/>
            <a:ext cx="8246852"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377621" y="345016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Object File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object file associated with the deleted from the OSTs on which the objects reside</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13784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Rectangle 1"/>
          <p:cNvSpPr/>
          <p:nvPr/>
        </p:nvSpPr>
        <p:spPr>
          <a:xfrm>
            <a:off x="543464" y="1621766"/>
            <a:ext cx="8160589"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362698" y="2560789"/>
            <a:ext cx="5531137" cy="1462519"/>
            <a:chOff x="2139822" y="1775139"/>
            <a:chExt cx="3683007" cy="1462519"/>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File Reconstruction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Reconstructs the deleted file from the metadata recovered by the AMRT and the objects recovered by the AOFRT using the existing logic in the llite component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733070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Rectangle 21"/>
              <p:cNvSpPr/>
              <p:nvPr/>
            </p:nvSpPr>
            <p:spPr>
              <a:xfrm>
                <a:off x="972298" y="3644428"/>
                <a:ext cx="1111778" cy="57844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O1 </a:t>
                </a:r>
                <a14:m>
                  <m:oMath xmlns:m="http://schemas.openxmlformats.org/officeDocument/2006/math">
                    <m:r>
                      <a:rPr lang="en-US" sz="1400" b="1" i="1" smtClean="0">
                        <a:solidFill>
                          <a:schemeClr val="tx1">
                            <a:lumMod val="65000"/>
                            <a:lumOff val="35000"/>
                          </a:schemeClr>
                        </a:solidFill>
                        <a:latin typeface="Cambria Math" panose="02040503050406030204" pitchFamily="18" charset="0"/>
                      </a:rPr>
                      <m:t>→</m:t>
                    </m:r>
                  </m:oMath>
                </a14:m>
                <a:r>
                  <a:rPr lang="en-US" sz="1400" b="1" dirty="0" smtClean="0">
                    <a:solidFill>
                      <a:schemeClr val="tx1">
                        <a:lumMod val="65000"/>
                        <a:lumOff val="35000"/>
                      </a:schemeClr>
                    </a:solidFill>
                  </a:rPr>
                  <a:t> OST 1</a:t>
                </a:r>
              </a:p>
              <a:p>
                <a:pPr algn="ctr"/>
                <a:r>
                  <a:rPr lang="en-US" sz="1400" b="1" dirty="0" smtClean="0">
                    <a:solidFill>
                      <a:schemeClr val="tx1">
                        <a:lumMod val="65000"/>
                        <a:lumOff val="35000"/>
                      </a:schemeClr>
                    </a:solidFill>
                  </a:rPr>
                  <a:t>O2 </a:t>
                </a:r>
                <a14:m>
                  <m:oMath xmlns:m="http://schemas.openxmlformats.org/officeDocument/2006/math">
                    <m:r>
                      <a:rPr lang="en-US" sz="1400" b="1" i="1">
                        <a:solidFill>
                          <a:schemeClr val="tx1">
                            <a:lumMod val="65000"/>
                            <a:lumOff val="35000"/>
                          </a:schemeClr>
                        </a:solidFill>
                        <a:latin typeface="Cambria Math" panose="02040503050406030204" pitchFamily="18" charset="0"/>
                      </a:rPr>
                      <m:t>→</m:t>
                    </m:r>
                  </m:oMath>
                </a14:m>
                <a:r>
                  <a:rPr lang="en-US" sz="1400" b="1" dirty="0">
                    <a:solidFill>
                      <a:schemeClr val="tx1">
                        <a:lumMod val="65000"/>
                        <a:lumOff val="35000"/>
                      </a:schemeClr>
                    </a:solidFill>
                  </a:rPr>
                  <a:t> OST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mc:Choice>
        <mc:Fallback>
          <p:sp>
            <p:nvSpPr>
              <p:cNvPr id="22" name="Rectangle 21"/>
              <p:cNvSpPr>
                <a:spLocks noRot="1" noChangeAspect="1" noMove="1" noResize="1" noEditPoints="1" noAdjustHandles="1" noChangeArrowheads="1" noChangeShapeType="1" noTextEdit="1"/>
              </p:cNvSpPr>
              <p:nvPr/>
            </p:nvSpPr>
            <p:spPr>
              <a:xfrm>
                <a:off x="972298" y="3644428"/>
                <a:ext cx="1111778" cy="578444"/>
              </a:xfrm>
              <a:prstGeom prst="rect">
                <a:avLst/>
              </a:prstGeom>
              <a:blipFill rotWithShape="0">
                <a:blip r:embed="rId2"/>
                <a:stretch>
                  <a:fillRect b="-4124"/>
                </a:stretch>
              </a:blipFill>
              <a:ln w="9525">
                <a:solidFill>
                  <a:schemeClr val="bg1">
                    <a:lumMod val="65000"/>
                  </a:schemeClr>
                </a:solidFill>
              </a:ln>
            </p:spPr>
            <p:txBody>
              <a:bodyPr/>
              <a:lstStyle/>
              <a:p>
                <a:r>
                  <a:rPr lang="en-US">
                    <a:noFill/>
                  </a:rPr>
                  <a:t> </a:t>
                </a:r>
              </a:p>
            </p:txBody>
          </p:sp>
        </mc:Fallback>
      </mc:AlternateContent>
      <p:sp>
        <p:nvSpPr>
          <p:cNvPr id="23" name="Rectangle 22"/>
          <p:cNvSpPr/>
          <p:nvPr/>
        </p:nvSpPr>
        <p:spPr>
          <a:xfrm>
            <a:off x="972298" y="4223529"/>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size</a:t>
            </a:r>
            <a:endParaRPr lang="en-US" sz="1400" b="1" dirty="0">
              <a:solidFill>
                <a:schemeClr val="tx1">
                  <a:lumMod val="65000"/>
                  <a:lumOff val="35000"/>
                </a:schemeClr>
              </a:solidFill>
            </a:endParaRPr>
          </a:p>
        </p:txBody>
      </p:sp>
      <p:sp>
        <p:nvSpPr>
          <p:cNvPr id="25" name="Rectangle 24"/>
          <p:cNvSpPr/>
          <p:nvPr/>
        </p:nvSpPr>
        <p:spPr>
          <a:xfrm>
            <a:off x="974848" y="4535655"/>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count</a:t>
            </a:r>
            <a:endParaRPr lang="en-US" sz="1400" b="1" dirty="0">
              <a:solidFill>
                <a:schemeClr val="tx1">
                  <a:lumMod val="65000"/>
                  <a:lumOff val="35000"/>
                </a:schemeClr>
              </a:solidFill>
            </a:endParaRPr>
          </a:p>
        </p:txBody>
      </p:sp>
      <p:sp>
        <p:nvSpPr>
          <p:cNvPr id="27" name="Circular Arrow 26"/>
          <p:cNvSpPr/>
          <p:nvPr/>
        </p:nvSpPr>
        <p:spPr>
          <a:xfrm rot="5400000" flipH="1" flipV="1">
            <a:off x="2219486" y="2711562"/>
            <a:ext cx="1963534"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1014595" y="3240592"/>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Metadata</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28" name="Straight Connector 27"/>
          <p:cNvCxnSpPr>
            <a:stCxn id="41" idx="3"/>
            <a:endCxn id="37"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0" name="Straight Connector 39"/>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80491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ircular Arrow 43"/>
          <p:cNvSpPr/>
          <p:nvPr/>
        </p:nvSpPr>
        <p:spPr>
          <a:xfrm rot="20424208" flipH="1">
            <a:off x="3746407" y="1453705"/>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80776" y="423475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1</a:t>
            </a:r>
            <a:endParaRPr lang="en-US" sz="1400" b="1" dirty="0">
              <a:solidFill>
                <a:schemeClr val="tx1">
                  <a:lumMod val="65000"/>
                  <a:lumOff val="35000"/>
                </a:schemeClr>
              </a:solidFill>
            </a:endParaRPr>
          </a:p>
        </p:txBody>
      </p:sp>
      <p:sp>
        <p:nvSpPr>
          <p:cNvPr id="25" name="Rectangle 24"/>
          <p:cNvSpPr/>
          <p:nvPr/>
        </p:nvSpPr>
        <p:spPr>
          <a:xfrm>
            <a:off x="5583326" y="4538250"/>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Strip3 3</a:t>
            </a:r>
            <a:endParaRPr lang="en-US" sz="1400" b="1" dirty="0">
              <a:solidFill>
                <a:schemeClr val="tx1">
                  <a:lumMod val="65000"/>
                  <a:lumOff val="35000"/>
                </a:schemeClr>
              </a:solidFill>
            </a:endParaRPr>
          </a:p>
        </p:txBody>
      </p:sp>
      <p:sp>
        <p:nvSpPr>
          <p:cNvPr id="27" name="Circular Arrow 26"/>
          <p:cNvSpPr/>
          <p:nvPr/>
        </p:nvSpPr>
        <p:spPr>
          <a:xfrm flipH="1" flipV="1">
            <a:off x="3763768" y="2201186"/>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5623254" y="3826695"/>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Object</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28" name="Rectangle 27"/>
          <p:cNvSpPr/>
          <p:nvPr/>
        </p:nvSpPr>
        <p:spPr>
          <a:xfrm>
            <a:off x="5580776" y="48435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5</a:t>
            </a:r>
            <a:endParaRPr lang="en-US" sz="1400" b="1" dirty="0">
              <a:solidFill>
                <a:schemeClr val="tx1">
                  <a:lumMod val="65000"/>
                  <a:lumOff val="35000"/>
                </a:schemeClr>
              </a:solidFill>
            </a:endParaRPr>
          </a:p>
        </p:txBody>
      </p:sp>
      <p:sp>
        <p:nvSpPr>
          <p:cNvPr id="37" name="Rectangle 36"/>
          <p:cNvSpPr/>
          <p:nvPr/>
        </p:nvSpPr>
        <p:spPr>
          <a:xfrm>
            <a:off x="5583326" y="5147060"/>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7</a:t>
            </a:r>
            <a:endParaRPr lang="en-US" sz="1400" b="1" dirty="0">
              <a:solidFill>
                <a:schemeClr val="tx1">
                  <a:lumMod val="65000"/>
                  <a:lumOff val="35000"/>
                </a:schemeClr>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1904127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stCxn id="18" idx="3"/>
            <a:endCxn id="20" idx="1"/>
          </p:cNvCxnSpPr>
          <p:nvPr/>
        </p:nvCxnSpPr>
        <p:spPr>
          <a:xfrm flipV="1">
            <a:off x="3451900" y="3798818"/>
            <a:ext cx="2240199" cy="7178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3"/>
            <a:endCxn id="21" idx="1"/>
          </p:cNvCxnSpPr>
          <p:nvPr/>
        </p:nvCxnSpPr>
        <p:spPr>
          <a:xfrm>
            <a:off x="3451900" y="4516628"/>
            <a:ext cx="2240199" cy="6674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an object-based distributed file system?</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Files are divided into “objects” and placed on various nodes in a network</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Instead of accessing a file serially, files can be accessed in parallel</a:t>
            </a:r>
          </a:p>
        </p:txBody>
      </p:sp>
      <p:sp>
        <p:nvSpPr>
          <p:cNvPr id="18" name="Rectangle 17"/>
          <p:cNvSpPr/>
          <p:nvPr/>
        </p:nvSpPr>
        <p:spPr>
          <a:xfrm>
            <a:off x="1365632" y="3788593"/>
            <a:ext cx="2086268" cy="145607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grpSp>
        <p:nvGrpSpPr>
          <p:cNvPr id="11" name="Group 10"/>
          <p:cNvGrpSpPr/>
          <p:nvPr/>
        </p:nvGrpSpPr>
        <p:grpSpPr>
          <a:xfrm>
            <a:off x="5692099" y="3267141"/>
            <a:ext cx="2073002" cy="1063353"/>
            <a:chOff x="6139346" y="2916486"/>
            <a:chExt cx="2073002" cy="1063353"/>
          </a:xfrm>
        </p:grpSpPr>
        <p:sp>
          <p:nvSpPr>
            <p:cNvPr id="20" name="Rectangle 19"/>
            <p:cNvSpPr/>
            <p:nvPr/>
          </p:nvSpPr>
          <p:spPr>
            <a:xfrm>
              <a:off x="6139346" y="2916486"/>
              <a:ext cx="2073002" cy="106335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28" name="Rectangle 27"/>
            <p:cNvSpPr/>
            <p:nvPr/>
          </p:nvSpPr>
          <p:spPr>
            <a:xfrm>
              <a:off x="6438384" y="3446044"/>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grpSp>
        <p:nvGrpSpPr>
          <p:cNvPr id="10" name="Group 9"/>
          <p:cNvGrpSpPr/>
          <p:nvPr/>
        </p:nvGrpSpPr>
        <p:grpSpPr>
          <a:xfrm>
            <a:off x="5692099" y="4637396"/>
            <a:ext cx="2073002" cy="1093299"/>
            <a:chOff x="6139346" y="3945257"/>
            <a:chExt cx="2073002" cy="1093299"/>
          </a:xfrm>
        </p:grpSpPr>
        <p:sp>
          <p:nvSpPr>
            <p:cNvPr id="21" name="Rectangle 20"/>
            <p:cNvSpPr/>
            <p:nvPr/>
          </p:nvSpPr>
          <p:spPr>
            <a:xfrm>
              <a:off x="6139346" y="3945257"/>
              <a:ext cx="2073002" cy="109329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37" name="Rectangle 36"/>
            <p:cNvSpPr/>
            <p:nvPr/>
          </p:nvSpPr>
          <p:spPr>
            <a:xfrm>
              <a:off x="6438384" y="4516188"/>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grpSp>
      <p:sp>
        <p:nvSpPr>
          <p:cNvPr id="39" name="Rectangle 38"/>
          <p:cNvSpPr/>
          <p:nvPr/>
        </p:nvSpPr>
        <p:spPr>
          <a:xfrm>
            <a:off x="1692420" y="4274118"/>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40" name="Rectangle 39"/>
          <p:cNvSpPr/>
          <p:nvPr/>
        </p:nvSpPr>
        <p:spPr>
          <a:xfrm>
            <a:off x="1692420" y="4649180"/>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815905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40576" y="1732723"/>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Metadata</a:t>
            </a:r>
            <a:endParaRPr lang="en-US" sz="1400" b="1" dirty="0">
              <a:solidFill>
                <a:schemeClr val="tx1">
                  <a:lumMod val="65000"/>
                  <a:lumOff val="35000"/>
                </a:schemeClr>
              </a:solidFill>
            </a:endParaRPr>
          </a:p>
        </p:txBody>
      </p:sp>
      <p:sp>
        <p:nvSpPr>
          <p:cNvPr id="25" name="Rectangle 24"/>
          <p:cNvSpPr/>
          <p:nvPr/>
        </p:nvSpPr>
        <p:spPr>
          <a:xfrm>
            <a:off x="3643126" y="20362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Objects</a:t>
            </a:r>
            <a:endParaRPr lang="en-US" sz="1400" b="1" dirty="0">
              <a:solidFill>
                <a:schemeClr val="tx1">
                  <a:lumMod val="65000"/>
                  <a:lumOff val="35000"/>
                </a:schemeClr>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44" name="Circular Arrow 43"/>
          <p:cNvSpPr/>
          <p:nvPr/>
        </p:nvSpPr>
        <p:spPr>
          <a:xfrm rot="5097672" flipH="1">
            <a:off x="1429089" y="1715101"/>
            <a:ext cx="2465249" cy="2648064"/>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5" name="Circular Arrow 44"/>
          <p:cNvSpPr/>
          <p:nvPr/>
        </p:nvSpPr>
        <p:spPr>
          <a:xfrm rot="15897672" flipH="1">
            <a:off x="1690617" y="461340"/>
            <a:ext cx="2842443" cy="3068925"/>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2186625" y="34958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047983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simple, leveraging the existing solutions to the problem of file recovery on a local file system (stands on the shoulders of localized file recovery)</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algorithm nearly mimics the algorithm used by the Lustre file system to reconstruct a file when an end-user accesses a file through the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7" name="TextBox 16"/>
          <p:cNvSpPr txBox="1"/>
          <p:nvPr/>
        </p:nvSpPr>
        <p:spPr>
          <a:xfrm>
            <a:off x="304800" y="3641538"/>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disadvantages?</a:t>
            </a:r>
            <a:endParaRPr lang="en-US" sz="2400" dirty="0">
              <a:solidFill>
                <a:srgbClr val="3A3A3A"/>
              </a:solidFill>
              <a:latin typeface="Roboto Condensed" pitchFamily="2" charset="0"/>
              <a:ea typeface="Roboto Condensed" pitchFamily="2" charset="0"/>
            </a:endParaRPr>
          </a:p>
        </p:txBody>
      </p:sp>
      <p:sp>
        <p:nvSpPr>
          <p:cNvPr id="18" name="TextBox 17"/>
          <p:cNvSpPr txBox="1"/>
          <p:nvPr/>
        </p:nvSpPr>
        <p:spPr>
          <a:xfrm>
            <a:off x="304799" y="4103203"/>
            <a:ext cx="7916175" cy="102592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requires that all OSTs containing objects for the deleted file be directly mounted to the client system recovering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a localized algorithm for a use in a distributed environment</a:t>
            </a:r>
          </a:p>
        </p:txBody>
      </p:sp>
      <mc:AlternateContent xmlns:mc="http://schemas.openxmlformats.org/markup-compatibility/2006">
        <mc:Choice xmlns:a14="http://schemas.microsoft.com/office/drawing/2010/main" Requires="a14">
          <p:sp>
            <p:nvSpPr>
              <p:cNvPr id="19" name="TextBox 18"/>
              <p:cNvSpPr txBox="1"/>
              <p:nvPr/>
            </p:nvSpPr>
            <p:spPr>
              <a:xfrm>
                <a:off x="2438400" y="5598959"/>
                <a:ext cx="6406552" cy="338554"/>
              </a:xfrm>
              <a:prstGeom prst="rect">
                <a:avLst/>
              </a:prstGeom>
              <a:noFill/>
            </p:spPr>
            <p:txBody>
              <a:bodyPr wrap="square" rtlCol="0">
                <a:spAutoFit/>
              </a:bodyPr>
              <a:lstStyle/>
              <a:p>
                <a:pPr algn="r">
                  <a:spcAft>
                    <a:spcPts val="800"/>
                  </a:spcAft>
                </a:pPr>
                <a:r>
                  <a:rPr lang="en-US" sz="1600" dirty="0" smtClean="0">
                    <a:solidFill>
                      <a:schemeClr val="tx1">
                        <a:lumMod val="50000"/>
                        <a:lumOff val="50000"/>
                      </a:schemeClr>
                    </a:solidFill>
                    <a:latin typeface="Roboto Condensed" pitchFamily="2" charset="0"/>
                    <a:ea typeface="Roboto Condensed" pitchFamily="2" charset="0"/>
                  </a:rPr>
                  <a:t>Improvements can be made by making this a distributed algorithm  </a:t>
                </a:r>
                <a14:m>
                  <m:oMath xmlns:m="http://schemas.openxmlformats.org/officeDocument/2006/math">
                    <m:r>
                      <a:rPr lang="en-US" sz="1600" b="0" i="1" smtClean="0">
                        <a:solidFill>
                          <a:schemeClr val="tx1">
                            <a:lumMod val="50000"/>
                            <a:lumOff val="50000"/>
                          </a:schemeClr>
                        </a:solidFill>
                        <a:latin typeface="Cambria Math" panose="02040503050406030204" pitchFamily="18" charset="0"/>
                        <a:ea typeface="Roboto Condensed" pitchFamily="2" charset="0"/>
                      </a:rPr>
                      <m:t>→</m:t>
                    </m:r>
                  </m:oMath>
                </a14:m>
                <a:endParaRPr lang="en-US" sz="1600" dirty="0" smtClean="0">
                  <a:solidFill>
                    <a:schemeClr val="tx1">
                      <a:lumMod val="50000"/>
                      <a:lumOff val="50000"/>
                    </a:schemeClr>
                  </a:solidFill>
                  <a:latin typeface="Roboto Condensed" pitchFamily="2" charset="0"/>
                  <a:ea typeface="Roboto Condensed" pitchFamily="2"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2438400" y="5598959"/>
                <a:ext cx="6406552" cy="338554"/>
              </a:xfrm>
              <a:prstGeom prst="rect">
                <a:avLst/>
              </a:prstGeom>
              <a:blipFill rotWithShape="0">
                <a:blip r:embed="rId2"/>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1673454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MapReduce?</a:t>
            </a:r>
            <a:endParaRPr lang="en-US" sz="2400" dirty="0">
              <a:solidFill>
                <a:srgbClr val="3A3A3A"/>
              </a:solidFill>
              <a:latin typeface="Roboto Condensed" pitchFamily="2" charset="0"/>
              <a:ea typeface="Roboto Condensed" pitchFamily="2" charset="0"/>
            </a:endParaRPr>
          </a:p>
        </p:txBody>
      </p:sp>
      <p:sp>
        <p:nvSpPr>
          <p:cNvPr id="15" name="Rectangle 14"/>
          <p:cNvSpPr/>
          <p:nvPr/>
        </p:nvSpPr>
        <p:spPr>
          <a:xfrm>
            <a:off x="457200" y="2786109"/>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16" name="Rectangle 15"/>
          <p:cNvSpPr/>
          <p:nvPr/>
        </p:nvSpPr>
        <p:spPr>
          <a:xfrm>
            <a:off x="573485" y="314061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0" name="Rectangle 19"/>
          <p:cNvSpPr/>
          <p:nvPr/>
        </p:nvSpPr>
        <p:spPr>
          <a:xfrm>
            <a:off x="573485" y="348678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Brown fox</a:t>
            </a:r>
            <a:endParaRPr lang="en-US" sz="1400" b="1" dirty="0">
              <a:solidFill>
                <a:schemeClr val="tx1">
                  <a:lumMod val="65000"/>
                  <a:lumOff val="35000"/>
                </a:schemeClr>
              </a:solidFill>
            </a:endParaRPr>
          </a:p>
        </p:txBody>
      </p:sp>
      <p:sp>
        <p:nvSpPr>
          <p:cNvPr id="21" name="Rectangle 20"/>
          <p:cNvSpPr/>
          <p:nvPr/>
        </p:nvSpPr>
        <p:spPr>
          <a:xfrm>
            <a:off x="437072" y="4537511"/>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22" name="Rectangle 21"/>
          <p:cNvSpPr/>
          <p:nvPr/>
        </p:nvSpPr>
        <p:spPr>
          <a:xfrm>
            <a:off x="553357" y="48920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world</a:t>
            </a:r>
            <a:endParaRPr lang="en-US" sz="1400" b="1" dirty="0">
              <a:solidFill>
                <a:schemeClr val="tx1">
                  <a:lumMod val="65000"/>
                  <a:lumOff val="35000"/>
                </a:schemeClr>
              </a:solidFill>
            </a:endParaRPr>
          </a:p>
        </p:txBody>
      </p:sp>
      <p:sp>
        <p:nvSpPr>
          <p:cNvPr id="23" name="Rectangle 22"/>
          <p:cNvSpPr/>
          <p:nvPr/>
        </p:nvSpPr>
        <p:spPr>
          <a:xfrm>
            <a:off x="553357" y="5238184"/>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4" name="TextBox 23"/>
          <p:cNvSpPr txBox="1"/>
          <p:nvPr/>
        </p:nvSpPr>
        <p:spPr>
          <a:xfrm>
            <a:off x="2845390" y="2265373"/>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Map</a:t>
            </a:r>
          </a:p>
        </p:txBody>
      </p:sp>
      <p:sp>
        <p:nvSpPr>
          <p:cNvPr id="25" name="Rectangle 24"/>
          <p:cNvSpPr/>
          <p:nvPr/>
        </p:nvSpPr>
        <p:spPr>
          <a:xfrm>
            <a:off x="2845393"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26" name="Rectangle 25"/>
          <p:cNvSpPr/>
          <p:nvPr/>
        </p:nvSpPr>
        <p:spPr>
          <a:xfrm>
            <a:off x="2845392" y="298605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7" name="Rectangle 26"/>
          <p:cNvSpPr/>
          <p:nvPr/>
        </p:nvSpPr>
        <p:spPr>
          <a:xfrm>
            <a:off x="2845391" y="333435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endParaRPr lang="en-US" sz="1400" b="1" dirty="0">
              <a:solidFill>
                <a:schemeClr val="tx1">
                  <a:lumMod val="65000"/>
                  <a:lumOff val="35000"/>
                </a:schemeClr>
              </a:solidFill>
            </a:endParaRPr>
          </a:p>
        </p:txBody>
      </p:sp>
      <p:sp>
        <p:nvSpPr>
          <p:cNvPr id="28" name="Rectangle 27"/>
          <p:cNvSpPr/>
          <p:nvPr/>
        </p:nvSpPr>
        <p:spPr>
          <a:xfrm>
            <a:off x="2845390" y="3682647"/>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cxnSp>
        <p:nvCxnSpPr>
          <p:cNvPr id="3" name="Straight Arrow Connector 2"/>
          <p:cNvCxnSpPr>
            <a:stCxn id="16" idx="3"/>
            <a:endCxn id="25" idx="1"/>
          </p:cNvCxnSpPr>
          <p:nvPr/>
        </p:nvCxnSpPr>
        <p:spPr>
          <a:xfrm flipV="1">
            <a:off x="1981200" y="2786109"/>
            <a:ext cx="864193" cy="50905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a:endCxn id="26" idx="1"/>
          </p:cNvCxnSpPr>
          <p:nvPr/>
        </p:nvCxnSpPr>
        <p:spPr>
          <a:xfrm flipV="1">
            <a:off x="1981200" y="3140610"/>
            <a:ext cx="864192" cy="15455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7" idx="1"/>
          </p:cNvCxnSpPr>
          <p:nvPr/>
        </p:nvCxnSpPr>
        <p:spPr>
          <a:xfrm flipV="1">
            <a:off x="1981200" y="3488907"/>
            <a:ext cx="864191" cy="1524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0" idx="3"/>
            <a:endCxn id="28" idx="1"/>
          </p:cNvCxnSpPr>
          <p:nvPr/>
        </p:nvCxnSpPr>
        <p:spPr>
          <a:xfrm>
            <a:off x="1981200" y="3641339"/>
            <a:ext cx="864190" cy="1958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845393" y="4385471"/>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1" name="Rectangle 40"/>
          <p:cNvSpPr/>
          <p:nvPr/>
        </p:nvSpPr>
        <p:spPr>
          <a:xfrm>
            <a:off x="2845392" y="473997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42" name="Rectangle 41"/>
          <p:cNvSpPr/>
          <p:nvPr/>
        </p:nvSpPr>
        <p:spPr>
          <a:xfrm>
            <a:off x="2845391" y="50882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43" name="Rectangle 42"/>
          <p:cNvSpPr/>
          <p:nvPr/>
        </p:nvSpPr>
        <p:spPr>
          <a:xfrm>
            <a:off x="2845390" y="54365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cxnSp>
        <p:nvCxnSpPr>
          <p:cNvPr id="44" name="Straight Arrow Connector 43"/>
          <p:cNvCxnSpPr>
            <a:stCxn id="22" idx="3"/>
            <a:endCxn id="40" idx="1"/>
          </p:cNvCxnSpPr>
          <p:nvPr/>
        </p:nvCxnSpPr>
        <p:spPr>
          <a:xfrm flipV="1">
            <a:off x="1961072" y="4540028"/>
            <a:ext cx="884321" cy="5065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3"/>
            <a:endCxn id="41" idx="1"/>
          </p:cNvCxnSpPr>
          <p:nvPr/>
        </p:nvCxnSpPr>
        <p:spPr>
          <a:xfrm flipV="1">
            <a:off x="1961072" y="4894529"/>
            <a:ext cx="884320" cy="1520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42" idx="1"/>
          </p:cNvCxnSpPr>
          <p:nvPr/>
        </p:nvCxnSpPr>
        <p:spPr>
          <a:xfrm flipV="1">
            <a:off x="1961072" y="5242826"/>
            <a:ext cx="884319" cy="149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3" idx="1"/>
          </p:cNvCxnSpPr>
          <p:nvPr/>
        </p:nvCxnSpPr>
        <p:spPr>
          <a:xfrm>
            <a:off x="1961072" y="5401069"/>
            <a:ext cx="884318" cy="1900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993656"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55" name="Rectangle 54"/>
          <p:cNvSpPr/>
          <p:nvPr/>
        </p:nvSpPr>
        <p:spPr>
          <a:xfrm>
            <a:off x="4993655" y="298559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56" name="Rectangle 55"/>
          <p:cNvSpPr/>
          <p:nvPr/>
        </p:nvSpPr>
        <p:spPr>
          <a:xfrm>
            <a:off x="4993650" y="35261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7" name="Rectangle 56"/>
          <p:cNvSpPr/>
          <p:nvPr/>
        </p:nvSpPr>
        <p:spPr>
          <a:xfrm>
            <a:off x="4993649"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8" name="Rectangle 57"/>
          <p:cNvSpPr/>
          <p:nvPr/>
        </p:nvSpPr>
        <p:spPr>
          <a:xfrm>
            <a:off x="4993648" y="42386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9" name="Rectangle 58"/>
          <p:cNvSpPr/>
          <p:nvPr/>
        </p:nvSpPr>
        <p:spPr>
          <a:xfrm>
            <a:off x="4993647" y="48510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endParaRPr lang="en-US" sz="1400" b="1" dirty="0">
              <a:solidFill>
                <a:schemeClr val="tx1">
                  <a:lumMod val="65000"/>
                  <a:lumOff val="35000"/>
                </a:schemeClr>
              </a:solidFill>
            </a:endParaRPr>
          </a:p>
        </p:txBody>
      </p:sp>
      <p:sp>
        <p:nvSpPr>
          <p:cNvPr id="60" name="Rectangle 59"/>
          <p:cNvSpPr/>
          <p:nvPr/>
        </p:nvSpPr>
        <p:spPr>
          <a:xfrm>
            <a:off x="4993647" y="547164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1" name="Rectangle 60"/>
          <p:cNvSpPr/>
          <p:nvPr/>
        </p:nvSpPr>
        <p:spPr>
          <a:xfrm>
            <a:off x="4993647" y="582370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2" name="TextBox 61"/>
          <p:cNvSpPr txBox="1"/>
          <p:nvPr/>
        </p:nvSpPr>
        <p:spPr>
          <a:xfrm>
            <a:off x="4993647" y="22605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Shuffle</a:t>
            </a:r>
          </a:p>
        </p:txBody>
      </p:sp>
      <p:cxnSp>
        <p:nvCxnSpPr>
          <p:cNvPr id="63" name="Straight Arrow Connector 62"/>
          <p:cNvCxnSpPr>
            <a:stCxn id="25" idx="3"/>
            <a:endCxn id="54" idx="1"/>
          </p:cNvCxnSpPr>
          <p:nvPr/>
        </p:nvCxnSpPr>
        <p:spPr>
          <a:xfrm>
            <a:off x="4253108" y="2786109"/>
            <a:ext cx="74054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55" idx="1"/>
          </p:cNvCxnSpPr>
          <p:nvPr/>
        </p:nvCxnSpPr>
        <p:spPr>
          <a:xfrm flipV="1">
            <a:off x="4253106" y="3140156"/>
            <a:ext cx="740549" cy="21026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56" idx="1"/>
          </p:cNvCxnSpPr>
          <p:nvPr/>
        </p:nvCxnSpPr>
        <p:spPr>
          <a:xfrm>
            <a:off x="4253107" y="3140610"/>
            <a:ext cx="740543" cy="54011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1" idx="3"/>
            <a:endCxn id="57" idx="1"/>
          </p:cNvCxnSpPr>
          <p:nvPr/>
        </p:nvCxnSpPr>
        <p:spPr>
          <a:xfrm flipV="1">
            <a:off x="4253107" y="4036946"/>
            <a:ext cx="740542" cy="85758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3" idx="3"/>
            <a:endCxn id="58" idx="1"/>
          </p:cNvCxnSpPr>
          <p:nvPr/>
        </p:nvCxnSpPr>
        <p:spPr>
          <a:xfrm flipV="1">
            <a:off x="4253105" y="4393169"/>
            <a:ext cx="740543" cy="11979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a:endCxn id="59" idx="1"/>
          </p:cNvCxnSpPr>
          <p:nvPr/>
        </p:nvCxnSpPr>
        <p:spPr>
          <a:xfrm>
            <a:off x="4253106" y="3488907"/>
            <a:ext cx="740541" cy="15167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8" idx="3"/>
            <a:endCxn id="60" idx="1"/>
          </p:cNvCxnSpPr>
          <p:nvPr/>
        </p:nvCxnSpPr>
        <p:spPr>
          <a:xfrm>
            <a:off x="4253105" y="3837204"/>
            <a:ext cx="740542" cy="178899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0" idx="3"/>
            <a:endCxn id="61" idx="1"/>
          </p:cNvCxnSpPr>
          <p:nvPr/>
        </p:nvCxnSpPr>
        <p:spPr>
          <a:xfrm>
            <a:off x="4253108" y="4540028"/>
            <a:ext cx="740539" cy="14382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41900" y="2796398"/>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2</a:t>
            </a:r>
            <a:endParaRPr lang="en-US" sz="1400" b="1" dirty="0">
              <a:solidFill>
                <a:schemeClr val="tx1">
                  <a:lumMod val="65000"/>
                  <a:lumOff val="35000"/>
                </a:schemeClr>
              </a:solidFill>
            </a:endParaRPr>
          </a:p>
        </p:txBody>
      </p:sp>
      <p:sp>
        <p:nvSpPr>
          <p:cNvPr id="89" name="Rectangle 88"/>
          <p:cNvSpPr/>
          <p:nvPr/>
        </p:nvSpPr>
        <p:spPr>
          <a:xfrm>
            <a:off x="7141918"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3</a:t>
            </a:r>
            <a:endParaRPr lang="en-US" sz="1400" b="1" dirty="0">
              <a:solidFill>
                <a:schemeClr val="tx1">
                  <a:lumMod val="65000"/>
                  <a:lumOff val="35000"/>
                </a:schemeClr>
              </a:solidFill>
            </a:endParaRPr>
          </a:p>
        </p:txBody>
      </p:sp>
      <p:sp>
        <p:nvSpPr>
          <p:cNvPr id="90" name="TextBox 89"/>
          <p:cNvSpPr txBox="1"/>
          <p:nvPr/>
        </p:nvSpPr>
        <p:spPr>
          <a:xfrm>
            <a:off x="7141904" y="22660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Reduce</a:t>
            </a:r>
          </a:p>
        </p:txBody>
      </p:sp>
      <p:sp>
        <p:nvSpPr>
          <p:cNvPr id="91" name="Rectangle 90"/>
          <p:cNvSpPr/>
          <p:nvPr/>
        </p:nvSpPr>
        <p:spPr>
          <a:xfrm>
            <a:off x="7141903" y="48526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endParaRPr lang="en-US" sz="1400" b="1" dirty="0">
              <a:solidFill>
                <a:schemeClr val="tx1">
                  <a:lumMod val="65000"/>
                  <a:lumOff val="35000"/>
                </a:schemeClr>
              </a:solidFill>
            </a:endParaRPr>
          </a:p>
        </p:txBody>
      </p:sp>
      <p:sp>
        <p:nvSpPr>
          <p:cNvPr id="92" name="Rectangle 91"/>
          <p:cNvSpPr/>
          <p:nvPr/>
        </p:nvSpPr>
        <p:spPr>
          <a:xfrm>
            <a:off x="7141901" y="56228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a:t>
            </a:r>
            <a:r>
              <a:rPr lang="en-US" sz="1400" b="1" dirty="0">
                <a:solidFill>
                  <a:schemeClr val="tx1">
                    <a:lumMod val="65000"/>
                    <a:lumOff val="35000"/>
                  </a:schemeClr>
                </a:solidFill>
              </a:rPr>
              <a:t>2</a:t>
            </a:r>
            <a:endParaRPr lang="en-US" sz="1400" b="1" dirty="0">
              <a:solidFill>
                <a:schemeClr val="tx1">
                  <a:lumMod val="65000"/>
                  <a:lumOff val="35000"/>
                </a:schemeClr>
              </a:solidFill>
            </a:endParaRPr>
          </a:p>
        </p:txBody>
      </p:sp>
      <p:cxnSp>
        <p:nvCxnSpPr>
          <p:cNvPr id="93" name="Straight Arrow Connector 92"/>
          <p:cNvCxnSpPr>
            <a:stCxn id="59" idx="3"/>
            <a:endCxn id="91" idx="1"/>
          </p:cNvCxnSpPr>
          <p:nvPr/>
        </p:nvCxnSpPr>
        <p:spPr>
          <a:xfrm>
            <a:off x="6401362" y="5005626"/>
            <a:ext cx="740541" cy="15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0" idx="3"/>
            <a:endCxn id="92" idx="1"/>
          </p:cNvCxnSpPr>
          <p:nvPr/>
        </p:nvCxnSpPr>
        <p:spPr>
          <a:xfrm>
            <a:off x="6401362" y="5626200"/>
            <a:ext cx="740539" cy="15121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1" idx="3"/>
            <a:endCxn id="92" idx="1"/>
          </p:cNvCxnSpPr>
          <p:nvPr/>
        </p:nvCxnSpPr>
        <p:spPr>
          <a:xfrm flipV="1">
            <a:off x="6401362" y="5777412"/>
            <a:ext cx="740539" cy="2008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6" idx="3"/>
            <a:endCxn id="89" idx="1"/>
          </p:cNvCxnSpPr>
          <p:nvPr/>
        </p:nvCxnSpPr>
        <p:spPr>
          <a:xfrm>
            <a:off x="6401365" y="3680723"/>
            <a:ext cx="740553"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7" idx="3"/>
            <a:endCxn id="89" idx="1"/>
          </p:cNvCxnSpPr>
          <p:nvPr/>
        </p:nvCxnSpPr>
        <p:spPr>
          <a:xfrm>
            <a:off x="6401364" y="4036946"/>
            <a:ext cx="740554"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3"/>
            <a:endCxn id="89" idx="1"/>
          </p:cNvCxnSpPr>
          <p:nvPr/>
        </p:nvCxnSpPr>
        <p:spPr>
          <a:xfrm flipV="1">
            <a:off x="6401363" y="4036946"/>
            <a:ext cx="740555"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4" idx="3"/>
            <a:endCxn id="88" idx="1"/>
          </p:cNvCxnSpPr>
          <p:nvPr/>
        </p:nvCxnSpPr>
        <p:spPr>
          <a:xfrm>
            <a:off x="6401371" y="2786109"/>
            <a:ext cx="740529" cy="16484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5" idx="3"/>
            <a:endCxn id="88" idx="1"/>
          </p:cNvCxnSpPr>
          <p:nvPr/>
        </p:nvCxnSpPr>
        <p:spPr>
          <a:xfrm flipV="1">
            <a:off x="6401370" y="2950955"/>
            <a:ext cx="740530" cy="1892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5231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this help?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What if the parts of a file can be mapped and the MapReduce process be used a way to aggregate the parts into a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Combining objects does not produce the reconstructed file, since the data in a file is </a:t>
            </a:r>
            <a:r>
              <a:rPr lang="en-US" i="1" dirty="0" smtClean="0">
                <a:solidFill>
                  <a:schemeClr val="tx1">
                    <a:lumMod val="50000"/>
                    <a:lumOff val="50000"/>
                  </a:schemeClr>
                </a:solidFill>
                <a:latin typeface="Roboto Condensed" pitchFamily="2" charset="0"/>
                <a:ea typeface="Roboto Condensed" pitchFamily="2" charset="0"/>
              </a:rPr>
              <a:t>striped</a:t>
            </a:r>
            <a:r>
              <a:rPr lang="en-US" dirty="0" smtClean="0">
                <a:solidFill>
                  <a:schemeClr val="tx1">
                    <a:lumMod val="50000"/>
                    <a:lumOff val="50000"/>
                  </a:schemeClr>
                </a:solidFill>
                <a:latin typeface="Roboto Condensed" pitchFamily="2" charset="0"/>
                <a:ea typeface="Roboto Condensed" pitchFamily="2" charset="0"/>
              </a:rPr>
              <a:t> across the objects: The data in an object is non-continuous</a:t>
            </a:r>
          </a:p>
        </p:txBody>
      </p:sp>
      <p:sp>
        <p:nvSpPr>
          <p:cNvPr id="15" name="Rectangle 14"/>
          <p:cNvSpPr/>
          <p:nvPr/>
        </p:nvSpPr>
        <p:spPr>
          <a:xfrm>
            <a:off x="1621588" y="3985891"/>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1" name="Rectangle 20"/>
          <p:cNvSpPr/>
          <p:nvPr/>
        </p:nvSpPr>
        <p:spPr>
          <a:xfrm>
            <a:off x="3607392" y="3960743"/>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22" name="TextBox 21"/>
              <p:cNvSpPr txBox="1"/>
              <p:nvPr/>
            </p:nvSpPr>
            <p:spPr>
              <a:xfrm>
                <a:off x="2571406" y="3997540"/>
                <a:ext cx="1173079"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Roboto Condensed" pitchFamily="2"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2571406" y="3997540"/>
                <a:ext cx="1173079" cy="584775"/>
              </a:xfrm>
              <a:prstGeom prst="rect">
                <a:avLst/>
              </a:prstGeom>
              <a:blipFill rotWithShape="0">
                <a:blip r:embed="rId2"/>
                <a:stretch>
                  <a:fillRect/>
                </a:stretch>
              </a:blipFill>
            </p:spPr>
            <p:txBody>
              <a:bodyPr/>
              <a:lstStyle/>
              <a:p>
                <a:r>
                  <a:rPr lang="en-US">
                    <a:noFill/>
                  </a:rPr>
                  <a:t> </a:t>
                </a:r>
              </a:p>
            </p:txBody>
          </p:sp>
        </mc:Fallback>
      </mc:AlternateContent>
      <p:sp>
        <p:nvSpPr>
          <p:cNvPr id="23" name="Rectangle 22"/>
          <p:cNvSpPr/>
          <p:nvPr/>
        </p:nvSpPr>
        <p:spPr>
          <a:xfrm>
            <a:off x="5715934" y="4119817"/>
            <a:ext cx="1699382" cy="39920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mc:AlternateContent xmlns:mc="http://schemas.openxmlformats.org/markup-compatibility/2006">
        <mc:Choice xmlns:a14="http://schemas.microsoft.com/office/drawing/2010/main" Requires="a14">
          <p:sp>
            <p:nvSpPr>
              <p:cNvPr id="24" name="TextBox 23"/>
              <p:cNvSpPr txBox="1"/>
              <p:nvPr/>
            </p:nvSpPr>
            <p:spPr>
              <a:xfrm>
                <a:off x="4879010" y="4001882"/>
                <a:ext cx="714186"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Cambria Math" panose="02040503050406030204" pitchFamily="18"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4879010" y="4001882"/>
                <a:ext cx="714186" cy="584775"/>
              </a:xfrm>
              <a:prstGeom prst="rect">
                <a:avLst/>
              </a:prstGeom>
              <a:blipFill rotWithShape="0">
                <a:blip r:embed="rId3"/>
                <a:stretch>
                  <a:fillRect/>
                </a:stretch>
              </a:blipFill>
            </p:spPr>
            <p:txBody>
              <a:bodyPr/>
              <a:lstStyle/>
              <a:p>
                <a:r>
                  <a:rPr lang="en-US">
                    <a:noFill/>
                  </a:rPr>
                  <a:t> </a:t>
                </a:r>
              </a:p>
            </p:txBody>
          </p:sp>
        </mc:Fallback>
      </mc:AlternateContent>
      <p:sp>
        <p:nvSpPr>
          <p:cNvPr id="25" name="TextBox 24"/>
          <p:cNvSpPr txBox="1"/>
          <p:nvPr/>
        </p:nvSpPr>
        <p:spPr>
          <a:xfrm>
            <a:off x="304798" y="5135494"/>
            <a:ext cx="7916175" cy="64633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unit of finer granularity is needed to be able to combine the parts of the file into the reconstructed file using MapReduce</a:t>
            </a:r>
          </a:p>
        </p:txBody>
      </p:sp>
    </p:spTree>
    <p:extLst>
      <p:ext uri="{BB962C8B-B14F-4D97-AF65-F5344CB8AC3E}">
        <p14:creationId xmlns:p14="http://schemas.microsoft.com/office/powerpoint/2010/main" val="2943600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correct unit of granularity?</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105956" cy="74892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stripes of a file can be combined in order to reconstruct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stripes requires the metadata (stripe size, file size, and ordered list of objects)</a:t>
            </a:r>
          </a:p>
        </p:txBody>
      </p:sp>
      <p:sp>
        <p:nvSpPr>
          <p:cNvPr id="18" name="Rectangle 17"/>
          <p:cNvSpPr/>
          <p:nvPr/>
        </p:nvSpPr>
        <p:spPr>
          <a:xfrm>
            <a:off x="1981200" y="3112389"/>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t>
            </a:r>
            <a:r>
              <a:rPr lang="en-US" sz="1400" b="1" dirty="0" smtClean="0">
                <a:solidFill>
                  <a:schemeClr val="tx1">
                    <a:lumMod val="65000"/>
                    <a:lumOff val="35000"/>
                  </a:schemeClr>
                </a:solidFill>
              </a:rPr>
              <a:t>1</a:t>
            </a:r>
            <a:endParaRPr lang="en-US" sz="1400" b="1" dirty="0">
              <a:solidFill>
                <a:schemeClr val="tx1">
                  <a:lumMod val="65000"/>
                  <a:lumOff val="35000"/>
                </a:schemeClr>
              </a:solidFill>
            </a:endParaRPr>
          </a:p>
        </p:txBody>
      </p:sp>
      <p:sp>
        <p:nvSpPr>
          <p:cNvPr id="19" name="Rectangle 18"/>
          <p:cNvSpPr/>
          <p:nvPr/>
        </p:nvSpPr>
        <p:spPr>
          <a:xfrm>
            <a:off x="2123169" y="345405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2123169" y="38242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3</a:t>
            </a:r>
            <a:endParaRPr lang="en-US" sz="1400" b="1" dirty="0">
              <a:solidFill>
                <a:schemeClr val="bg1"/>
              </a:solidFill>
            </a:endParaRPr>
          </a:p>
        </p:txBody>
      </p:sp>
      <p:sp>
        <p:nvSpPr>
          <p:cNvPr id="26" name="Rectangle 25"/>
          <p:cNvSpPr/>
          <p:nvPr/>
        </p:nvSpPr>
        <p:spPr>
          <a:xfrm>
            <a:off x="2123168" y="41957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5</a:t>
            </a:r>
            <a:endParaRPr lang="en-US" sz="1400" b="1" dirty="0">
              <a:solidFill>
                <a:schemeClr val="bg1"/>
              </a:solidFill>
            </a:endParaRPr>
          </a:p>
        </p:txBody>
      </p:sp>
      <p:sp>
        <p:nvSpPr>
          <p:cNvPr id="27" name="Rectangle 26"/>
          <p:cNvSpPr/>
          <p:nvPr/>
        </p:nvSpPr>
        <p:spPr>
          <a:xfrm>
            <a:off x="1993118" y="4836928"/>
            <a:ext cx="1870063" cy="115609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p:sp>
        <p:nvSpPr>
          <p:cNvPr id="28" name="Rectangle 27"/>
          <p:cNvSpPr/>
          <p:nvPr/>
        </p:nvSpPr>
        <p:spPr>
          <a:xfrm>
            <a:off x="2135087" y="5178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2</a:t>
            </a:r>
            <a:endParaRPr lang="en-US" sz="1400" b="1" dirty="0">
              <a:solidFill>
                <a:schemeClr val="bg1"/>
              </a:solidFill>
            </a:endParaRPr>
          </a:p>
        </p:txBody>
      </p:sp>
      <p:sp>
        <p:nvSpPr>
          <p:cNvPr id="37" name="Rectangle 36"/>
          <p:cNvSpPr/>
          <p:nvPr/>
        </p:nvSpPr>
        <p:spPr>
          <a:xfrm>
            <a:off x="2135087" y="5548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4</a:t>
            </a:r>
            <a:endParaRPr lang="en-US" sz="1400" b="1" dirty="0">
              <a:solidFill>
                <a:schemeClr val="bg1"/>
              </a:solidFill>
            </a:endParaRPr>
          </a:p>
        </p:txBody>
      </p:sp>
      <p:sp>
        <p:nvSpPr>
          <p:cNvPr id="39" name="Rectangle 38"/>
          <p:cNvSpPr/>
          <p:nvPr/>
        </p:nvSpPr>
        <p:spPr>
          <a:xfrm>
            <a:off x="4976464" y="3340661"/>
            <a:ext cx="1870063" cy="2328408"/>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p:sp>
        <p:nvSpPr>
          <p:cNvPr id="40" name="Rectangle 39"/>
          <p:cNvSpPr/>
          <p:nvPr/>
        </p:nvSpPr>
        <p:spPr>
          <a:xfrm>
            <a:off x="5112929" y="3691589"/>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1" name="Rectangle 40"/>
          <p:cNvSpPr/>
          <p:nvPr/>
        </p:nvSpPr>
        <p:spPr>
          <a:xfrm>
            <a:off x="5112928" y="406686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2</a:t>
            </a:r>
            <a:endParaRPr lang="en-US" sz="1400" b="1" dirty="0">
              <a:solidFill>
                <a:schemeClr val="bg1"/>
              </a:solidFill>
            </a:endParaRPr>
          </a:p>
        </p:txBody>
      </p:sp>
      <p:sp>
        <p:nvSpPr>
          <p:cNvPr id="42" name="Rectangle 41"/>
          <p:cNvSpPr/>
          <p:nvPr/>
        </p:nvSpPr>
        <p:spPr>
          <a:xfrm>
            <a:off x="5112928" y="44421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a:solidFill>
                  <a:schemeClr val="bg1"/>
                </a:solidFill>
              </a:rPr>
              <a:t>3</a:t>
            </a:r>
            <a:endParaRPr lang="en-US" sz="1400" b="1" dirty="0">
              <a:solidFill>
                <a:schemeClr val="bg1"/>
              </a:solidFill>
            </a:endParaRPr>
          </a:p>
        </p:txBody>
      </p:sp>
      <p:sp>
        <p:nvSpPr>
          <p:cNvPr id="43" name="Rectangle 42"/>
          <p:cNvSpPr/>
          <p:nvPr/>
        </p:nvSpPr>
        <p:spPr>
          <a:xfrm>
            <a:off x="5112928" y="482036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4</a:t>
            </a:r>
            <a:endParaRPr lang="en-US" sz="1400" b="1" dirty="0">
              <a:solidFill>
                <a:schemeClr val="bg1"/>
              </a:solidFill>
            </a:endParaRPr>
          </a:p>
        </p:txBody>
      </p:sp>
      <p:sp>
        <p:nvSpPr>
          <p:cNvPr id="44" name="Rectangle 43"/>
          <p:cNvSpPr/>
          <p:nvPr/>
        </p:nvSpPr>
        <p:spPr>
          <a:xfrm>
            <a:off x="5112927" y="519336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5</a:t>
            </a:r>
            <a:endParaRPr lang="en-US" sz="1400" b="1" dirty="0">
              <a:solidFill>
                <a:schemeClr val="bg1"/>
              </a:solidFill>
            </a:endParaRPr>
          </a:p>
        </p:txBody>
      </p:sp>
      <p:cxnSp>
        <p:nvCxnSpPr>
          <p:cNvPr id="45" name="Straight Arrow Connector 44"/>
          <p:cNvCxnSpPr>
            <a:stCxn id="19" idx="3"/>
            <a:endCxn id="40" idx="1"/>
          </p:cNvCxnSpPr>
          <p:nvPr/>
        </p:nvCxnSpPr>
        <p:spPr>
          <a:xfrm>
            <a:off x="3737552" y="3608612"/>
            <a:ext cx="1375377" cy="2375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3"/>
            <a:endCxn id="42" idx="1"/>
          </p:cNvCxnSpPr>
          <p:nvPr/>
        </p:nvCxnSpPr>
        <p:spPr>
          <a:xfrm>
            <a:off x="3737552" y="3978764"/>
            <a:ext cx="1375376" cy="6179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3"/>
            <a:endCxn id="44" idx="1"/>
          </p:cNvCxnSpPr>
          <p:nvPr/>
        </p:nvCxnSpPr>
        <p:spPr>
          <a:xfrm>
            <a:off x="3737551" y="4350309"/>
            <a:ext cx="1375376" cy="99761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8" idx="3"/>
            <a:endCxn id="41" idx="1"/>
          </p:cNvCxnSpPr>
          <p:nvPr/>
        </p:nvCxnSpPr>
        <p:spPr>
          <a:xfrm flipV="1">
            <a:off x="3749470" y="4221425"/>
            <a:ext cx="1363458" cy="11117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3"/>
            <a:endCxn id="43" idx="1"/>
          </p:cNvCxnSpPr>
          <p:nvPr/>
        </p:nvCxnSpPr>
        <p:spPr>
          <a:xfrm flipV="1">
            <a:off x="3749470" y="4974923"/>
            <a:ext cx="1363458" cy="72838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4532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Where do the stripes belong?</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579920"/>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striping of a file across objects can be viewed as a table where columns are the objects (or the OST on which the object resides) and the rows are one round-trip in the round-robin striping algorithm</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the striping algorithm is reversible if the stripe size, file size, and ordered list of objects is known</a:t>
            </a:r>
          </a:p>
        </p:txBody>
      </p:sp>
      <p:sp>
        <p:nvSpPr>
          <p:cNvPr id="18" name="Rectangle 17"/>
          <p:cNvSpPr/>
          <p:nvPr/>
        </p:nvSpPr>
        <p:spPr>
          <a:xfrm>
            <a:off x="1076978"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t>
            </a:r>
            <a:r>
              <a:rPr lang="en-US" sz="1400" b="1" dirty="0" smtClean="0">
                <a:solidFill>
                  <a:schemeClr val="tx1">
                    <a:lumMod val="65000"/>
                    <a:lumOff val="35000"/>
                  </a:schemeClr>
                </a:solidFill>
              </a:rPr>
              <a:t>1</a:t>
            </a:r>
            <a:endParaRPr lang="en-US" sz="1400" b="1" dirty="0">
              <a:solidFill>
                <a:schemeClr val="tx1">
                  <a:lumMod val="65000"/>
                  <a:lumOff val="35000"/>
                </a:schemeClr>
              </a:solidFill>
            </a:endParaRPr>
          </a:p>
        </p:txBody>
      </p:sp>
      <p:sp>
        <p:nvSpPr>
          <p:cNvPr id="19" name="Rectangle 18"/>
          <p:cNvSpPr/>
          <p:nvPr/>
        </p:nvSpPr>
        <p:spPr>
          <a:xfrm>
            <a:off x="1218947" y="452903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1218947" y="489918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3</a:t>
            </a:r>
            <a:endParaRPr lang="en-US" sz="1400" b="1" dirty="0">
              <a:solidFill>
                <a:schemeClr val="bg1"/>
              </a:solidFill>
            </a:endParaRPr>
          </a:p>
        </p:txBody>
      </p:sp>
      <p:sp>
        <p:nvSpPr>
          <p:cNvPr id="26" name="Rectangle 25"/>
          <p:cNvSpPr/>
          <p:nvPr/>
        </p:nvSpPr>
        <p:spPr>
          <a:xfrm>
            <a:off x="1218946" y="527073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5</a:t>
            </a:r>
            <a:endParaRPr lang="en-US" sz="1400" b="1" dirty="0">
              <a:solidFill>
                <a:schemeClr val="bg1"/>
              </a:solidFill>
            </a:endParaRPr>
          </a:p>
        </p:txBody>
      </p:sp>
      <p:sp>
        <p:nvSpPr>
          <p:cNvPr id="27" name="Rectangle 26"/>
          <p:cNvSpPr/>
          <p:nvPr/>
        </p:nvSpPr>
        <p:spPr>
          <a:xfrm>
            <a:off x="2947041"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p:sp>
        <p:nvSpPr>
          <p:cNvPr id="28" name="Rectangle 27"/>
          <p:cNvSpPr/>
          <p:nvPr/>
        </p:nvSpPr>
        <p:spPr>
          <a:xfrm>
            <a:off x="3089010" y="452154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2</a:t>
            </a:r>
            <a:endParaRPr lang="en-US" sz="1400" b="1" dirty="0">
              <a:solidFill>
                <a:schemeClr val="bg1"/>
              </a:solidFill>
            </a:endParaRPr>
          </a:p>
        </p:txBody>
      </p:sp>
      <p:sp>
        <p:nvSpPr>
          <p:cNvPr id="37" name="Rectangle 36"/>
          <p:cNvSpPr/>
          <p:nvPr/>
        </p:nvSpPr>
        <p:spPr>
          <a:xfrm>
            <a:off x="3089010" y="491110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4</a:t>
            </a:r>
            <a:endParaRPr lang="en-US" sz="1400" b="1" dirty="0">
              <a:solidFill>
                <a:schemeClr val="bg1"/>
              </a:solidFill>
            </a:endParaRPr>
          </a:p>
        </p:txBody>
      </p:sp>
      <p:sp>
        <p:nvSpPr>
          <p:cNvPr id="38" name="TextBox 37"/>
          <p:cNvSpPr txBox="1"/>
          <p:nvPr/>
        </p:nvSpPr>
        <p:spPr>
          <a:xfrm>
            <a:off x="5220418" y="4069844"/>
            <a:ext cx="3492262"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until stripe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from next object until strip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Continue until the number of bytes read is equal to the file size</a:t>
            </a:r>
          </a:p>
        </p:txBody>
      </p:sp>
    </p:spTree>
    <p:extLst>
      <p:ext uri="{BB962C8B-B14F-4D97-AF65-F5344CB8AC3E}">
        <p14:creationId xmlns:p14="http://schemas.microsoft.com/office/powerpoint/2010/main" val="41504021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can the stripes be obtained?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component, called the Partial Striping Component (PSC), is an extension of the AOFRT that produces the individual stripes contained in a recovered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the stripe size, file size, and ordered list of objects, the stripe data can be recovered and keyed by the stripe index</a:t>
            </a:r>
          </a:p>
        </p:txBody>
      </p:sp>
      <p:sp>
        <p:nvSpPr>
          <p:cNvPr id="28" name="Rectangle 27"/>
          <p:cNvSpPr/>
          <p:nvPr/>
        </p:nvSpPr>
        <p:spPr>
          <a:xfrm>
            <a:off x="6298606" y="42083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a:t>
            </a:r>
            <a:r>
              <a:rPr lang="en-US" sz="1400" b="1" dirty="0" smtClean="0">
                <a:solidFill>
                  <a:schemeClr val="bg1"/>
                </a:solidFill>
              </a:rPr>
              <a:t>Stripe 1 data&gt;</a:t>
            </a:r>
            <a:endParaRPr lang="en-US" sz="1400" b="1" dirty="0">
              <a:solidFill>
                <a:schemeClr val="bg1"/>
              </a:solidFill>
            </a:endParaRPr>
          </a:p>
        </p:txBody>
      </p:sp>
      <p:sp>
        <p:nvSpPr>
          <p:cNvPr id="21" name="Rectangle 20"/>
          <p:cNvSpPr/>
          <p:nvPr/>
        </p:nvSpPr>
        <p:spPr>
          <a:xfrm>
            <a:off x="3748177" y="451487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22" name="Rectangle 21"/>
          <p:cNvSpPr/>
          <p:nvPr/>
        </p:nvSpPr>
        <p:spPr>
          <a:xfrm>
            <a:off x="6308763" y="467302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a:t>
            </a:r>
            <a:r>
              <a:rPr lang="en-US" sz="1400" b="1" dirty="0" smtClean="0">
                <a:solidFill>
                  <a:schemeClr val="bg1"/>
                </a:solidFill>
              </a:rPr>
              <a:t>Stripe 3 data&gt;</a:t>
            </a:r>
            <a:endParaRPr lang="en-US" sz="1400" b="1" dirty="0">
              <a:solidFill>
                <a:schemeClr val="bg1"/>
              </a:solidFill>
            </a:endParaRPr>
          </a:p>
        </p:txBody>
      </p:sp>
      <p:sp>
        <p:nvSpPr>
          <p:cNvPr id="23" name="Rectangle 22"/>
          <p:cNvSpPr/>
          <p:nvPr/>
        </p:nvSpPr>
        <p:spPr>
          <a:xfrm>
            <a:off x="6308763" y="513599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a:t>
            </a:r>
            <a:r>
              <a:rPr lang="en-US" sz="1400" b="1" dirty="0" smtClean="0">
                <a:solidFill>
                  <a:schemeClr val="bg1"/>
                </a:solidFill>
              </a:rPr>
              <a:t>Stripe 5 data&gt;</a:t>
            </a:r>
            <a:endParaRPr lang="en-US" sz="1400" b="1" dirty="0">
              <a:solidFill>
                <a:schemeClr val="bg1"/>
              </a:solidFill>
            </a:endParaRPr>
          </a:p>
        </p:txBody>
      </p:sp>
      <p:sp>
        <p:nvSpPr>
          <p:cNvPr id="24" name="Rectangle 23"/>
          <p:cNvSpPr/>
          <p:nvPr/>
        </p:nvSpPr>
        <p:spPr>
          <a:xfrm>
            <a:off x="775053" y="4375928"/>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t>
            </a:r>
            <a:r>
              <a:rPr lang="en-US" sz="1400" b="1" dirty="0" smtClean="0">
                <a:solidFill>
                  <a:schemeClr val="tx1">
                    <a:lumMod val="65000"/>
                    <a:lumOff val="35000"/>
                  </a:schemeClr>
                </a:solidFill>
              </a:rPr>
              <a:t>1</a:t>
            </a:r>
            <a:endParaRPr lang="en-US" sz="1400" b="1" dirty="0">
              <a:solidFill>
                <a:schemeClr val="tx1">
                  <a:lumMod val="65000"/>
                  <a:lumOff val="35000"/>
                </a:schemeClr>
              </a:solidFill>
            </a:endParaRPr>
          </a:p>
        </p:txBody>
      </p:sp>
      <p:sp>
        <p:nvSpPr>
          <p:cNvPr id="25" name="Rectangle 24"/>
          <p:cNvSpPr/>
          <p:nvPr/>
        </p:nvSpPr>
        <p:spPr>
          <a:xfrm>
            <a:off x="917022" y="4717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9" name="Rectangle 38"/>
          <p:cNvSpPr/>
          <p:nvPr/>
        </p:nvSpPr>
        <p:spPr>
          <a:xfrm>
            <a:off x="917022" y="5087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3</a:t>
            </a:r>
            <a:endParaRPr lang="en-US" sz="1400" b="1" dirty="0">
              <a:solidFill>
                <a:schemeClr val="bg1"/>
              </a:solidFill>
            </a:endParaRPr>
          </a:p>
        </p:txBody>
      </p:sp>
      <p:sp>
        <p:nvSpPr>
          <p:cNvPr id="40" name="Rectangle 39"/>
          <p:cNvSpPr/>
          <p:nvPr/>
        </p:nvSpPr>
        <p:spPr>
          <a:xfrm>
            <a:off x="917021" y="545929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smtClean="0">
                <a:solidFill>
                  <a:schemeClr val="bg1"/>
                </a:solidFill>
              </a:rPr>
              <a:t>5</a:t>
            </a:r>
            <a:endParaRPr lang="en-US" sz="1400" b="1" dirty="0">
              <a:solidFill>
                <a:schemeClr val="bg1"/>
              </a:solidFill>
            </a:endParaRPr>
          </a:p>
        </p:txBody>
      </p:sp>
      <p:sp>
        <p:nvSpPr>
          <p:cNvPr id="43" name="TextBox 42"/>
          <p:cNvSpPr txBox="1"/>
          <p:nvPr/>
        </p:nvSpPr>
        <p:spPr>
          <a:xfrm>
            <a:off x="775052" y="3693447"/>
            <a:ext cx="1870063" cy="584775"/>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Ordered object list, stripe size, file size</a:t>
            </a:r>
          </a:p>
        </p:txBody>
      </p:sp>
      <p:sp>
        <p:nvSpPr>
          <p:cNvPr id="2" name="Right Arrow 1"/>
          <p:cNvSpPr/>
          <p:nvPr/>
        </p:nvSpPr>
        <p:spPr>
          <a:xfrm>
            <a:off x="2845393" y="4550026"/>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395822" y="4540777"/>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0597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8" name="Rectangle 27"/>
          <p:cNvSpPr/>
          <p:nvPr/>
        </p:nvSpPr>
        <p:spPr>
          <a:xfrm>
            <a:off x="2416718" y="236706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a:t>
            </a:r>
            <a:r>
              <a:rPr lang="en-US" sz="1400" b="1" dirty="0" smtClean="0">
                <a:solidFill>
                  <a:schemeClr val="bg1"/>
                </a:solidFill>
              </a:rPr>
              <a:t>Stripe 1 data&gt;</a:t>
            </a:r>
            <a:endParaRPr lang="en-US" sz="1400" b="1" dirty="0">
              <a:solidFill>
                <a:schemeClr val="bg1"/>
              </a:solidFill>
            </a:endParaRPr>
          </a:p>
        </p:txBody>
      </p:sp>
      <p:sp>
        <p:nvSpPr>
          <p:cNvPr id="21" name="Rectangle 20"/>
          <p:cNvSpPr/>
          <p:nvPr/>
        </p:nvSpPr>
        <p:spPr>
          <a:xfrm>
            <a:off x="4876665" y="2927243"/>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22" name="Rectangle 21"/>
          <p:cNvSpPr/>
          <p:nvPr/>
        </p:nvSpPr>
        <p:spPr>
          <a:xfrm>
            <a:off x="2416718" y="272780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a:t>
            </a:r>
            <a:r>
              <a:rPr lang="en-US" sz="1400" b="1" dirty="0" smtClean="0">
                <a:solidFill>
                  <a:schemeClr val="bg1"/>
                </a:solidFill>
              </a:rPr>
              <a:t>Stripe 3 data&gt;</a:t>
            </a:r>
            <a:endParaRPr lang="en-US" sz="1400" b="1" dirty="0">
              <a:solidFill>
                <a:schemeClr val="bg1"/>
              </a:solidFill>
            </a:endParaRPr>
          </a:p>
        </p:txBody>
      </p:sp>
      <p:sp>
        <p:nvSpPr>
          <p:cNvPr id="26" name="Rectangle 25"/>
          <p:cNvSpPr/>
          <p:nvPr/>
        </p:nvSpPr>
        <p:spPr>
          <a:xfrm>
            <a:off x="2416718" y="332128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a:t>
            </a:r>
            <a:r>
              <a:rPr lang="en-US" sz="1400" b="1" dirty="0" smtClean="0">
                <a:solidFill>
                  <a:schemeClr val="bg1"/>
                </a:solidFill>
              </a:rPr>
              <a:t>Stripe 1 data&gt;</a:t>
            </a:r>
            <a:endParaRPr lang="en-US" sz="1400" b="1" dirty="0">
              <a:solidFill>
                <a:schemeClr val="bg1"/>
              </a:solidFill>
            </a:endParaRPr>
          </a:p>
        </p:txBody>
      </p:sp>
      <p:sp>
        <p:nvSpPr>
          <p:cNvPr id="27" name="Rectangle 26"/>
          <p:cNvSpPr/>
          <p:nvPr/>
        </p:nvSpPr>
        <p:spPr>
          <a:xfrm>
            <a:off x="2416718" y="368201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a:t>
            </a:r>
            <a:r>
              <a:rPr lang="en-US" sz="1400" b="1" dirty="0" smtClean="0">
                <a:solidFill>
                  <a:schemeClr val="bg1"/>
                </a:solidFill>
              </a:rPr>
              <a:t>Stripe 3 data&gt;</a:t>
            </a:r>
            <a:endParaRPr lang="en-US" sz="1400" b="1" dirty="0">
              <a:solidFill>
                <a:schemeClr val="bg1"/>
              </a:solidFill>
            </a:endParaRPr>
          </a:p>
        </p:txBody>
      </p:sp>
      <p:sp>
        <p:nvSpPr>
          <p:cNvPr id="41" name="Rectangle 40"/>
          <p:cNvSpPr/>
          <p:nvPr/>
        </p:nvSpPr>
        <p:spPr>
          <a:xfrm>
            <a:off x="2416718" y="427535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a:t>
            </a:r>
            <a:r>
              <a:rPr lang="en-US" sz="1400" b="1" dirty="0" smtClean="0">
                <a:solidFill>
                  <a:schemeClr val="bg1"/>
                </a:solidFill>
              </a:rPr>
              <a:t>Stripe 1 data&gt;</a:t>
            </a:r>
            <a:endParaRPr lang="en-US" sz="1400" b="1" dirty="0">
              <a:solidFill>
                <a:schemeClr val="bg1"/>
              </a:solidFill>
            </a:endParaRPr>
          </a:p>
        </p:txBody>
      </p:sp>
      <p:sp>
        <p:nvSpPr>
          <p:cNvPr id="42" name="Rectangle 41"/>
          <p:cNvSpPr/>
          <p:nvPr/>
        </p:nvSpPr>
        <p:spPr>
          <a:xfrm>
            <a:off x="2416718" y="463608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a:t>
            </a:r>
            <a:r>
              <a:rPr lang="en-US" sz="1400" b="1" dirty="0" smtClean="0">
                <a:solidFill>
                  <a:schemeClr val="bg1"/>
                </a:solidFill>
              </a:rPr>
              <a:t>Stripe 3 data&gt;</a:t>
            </a:r>
            <a:endParaRPr lang="en-US" sz="1400" b="1" dirty="0">
              <a:solidFill>
                <a:schemeClr val="bg1"/>
              </a:solidFill>
            </a:endParaRPr>
          </a:p>
        </p:txBody>
      </p:sp>
      <p:sp>
        <p:nvSpPr>
          <p:cNvPr id="45" name="Rectangle 44"/>
          <p:cNvSpPr/>
          <p:nvPr/>
        </p:nvSpPr>
        <p:spPr>
          <a:xfrm>
            <a:off x="2416718" y="523506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a:t>
            </a:r>
            <a:r>
              <a:rPr lang="en-US" sz="1400" b="1" dirty="0" smtClean="0">
                <a:solidFill>
                  <a:schemeClr val="bg1"/>
                </a:solidFill>
              </a:rPr>
              <a:t>Stripe 1 data&gt;</a:t>
            </a:r>
            <a:endParaRPr lang="en-US" sz="1400" b="1" dirty="0">
              <a:solidFill>
                <a:schemeClr val="bg1"/>
              </a:solidFill>
            </a:endParaRPr>
          </a:p>
        </p:txBody>
      </p:sp>
      <p:sp>
        <p:nvSpPr>
          <p:cNvPr id="46" name="Rectangle 45"/>
          <p:cNvSpPr/>
          <p:nvPr/>
        </p:nvSpPr>
        <p:spPr>
          <a:xfrm>
            <a:off x="2416718" y="559579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a:t>
            </a:r>
            <a:r>
              <a:rPr lang="en-US" sz="1400" b="1" dirty="0" smtClean="0">
                <a:solidFill>
                  <a:schemeClr val="bg1"/>
                </a:solidFill>
              </a:rPr>
              <a:t>Stripe 3 data&gt;</a:t>
            </a:r>
            <a:endParaRPr lang="en-US" sz="1400" b="1" dirty="0">
              <a:solidFill>
                <a:schemeClr val="bg1"/>
              </a:solidFill>
            </a:endParaRPr>
          </a:p>
        </p:txBody>
      </p:sp>
      <p:sp>
        <p:nvSpPr>
          <p:cNvPr id="48" name="Rectangle 47"/>
          <p:cNvSpPr/>
          <p:nvPr/>
        </p:nvSpPr>
        <p:spPr>
          <a:xfrm>
            <a:off x="496501" y="2496983"/>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49" name="Right Arrow 48"/>
          <p:cNvSpPr/>
          <p:nvPr/>
        </p:nvSpPr>
        <p:spPr>
          <a:xfrm>
            <a:off x="1564044" y="2434524"/>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1563" y="3444050"/>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3" name="Right Arrow 52"/>
          <p:cNvSpPr/>
          <p:nvPr/>
        </p:nvSpPr>
        <p:spPr>
          <a:xfrm>
            <a:off x="1589106" y="3381591"/>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0896" y="4417311"/>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5" name="Right Arrow 54"/>
          <p:cNvSpPr/>
          <p:nvPr/>
        </p:nvSpPr>
        <p:spPr>
          <a:xfrm>
            <a:off x="1588439" y="4354852"/>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20896" y="5355304"/>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7" name="Right Arrow 56"/>
          <p:cNvSpPr/>
          <p:nvPr/>
        </p:nvSpPr>
        <p:spPr>
          <a:xfrm>
            <a:off x="1588439" y="5292845"/>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876665" y="479639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61" name="Rectangle 60"/>
          <p:cNvSpPr/>
          <p:nvPr/>
        </p:nvSpPr>
        <p:spPr>
          <a:xfrm>
            <a:off x="7253262" y="249698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a:t>
            </a:r>
            <a:r>
              <a:rPr lang="en-US" sz="1400" b="1" dirty="0" smtClean="0">
                <a:solidFill>
                  <a:schemeClr val="bg1"/>
                </a:solidFill>
              </a:rPr>
              <a:t>Stripe 1 data&gt;</a:t>
            </a:r>
            <a:endParaRPr lang="en-US" sz="1400" b="1" dirty="0">
              <a:solidFill>
                <a:schemeClr val="bg1"/>
              </a:solidFill>
            </a:endParaRPr>
          </a:p>
        </p:txBody>
      </p:sp>
      <p:sp>
        <p:nvSpPr>
          <p:cNvPr id="62" name="Rectangle 61"/>
          <p:cNvSpPr/>
          <p:nvPr/>
        </p:nvSpPr>
        <p:spPr>
          <a:xfrm>
            <a:off x="7253262" y="285771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a:t>
            </a:r>
            <a:r>
              <a:rPr lang="en-US" sz="1400" b="1" dirty="0" smtClean="0">
                <a:solidFill>
                  <a:schemeClr val="bg1"/>
                </a:solidFill>
              </a:rPr>
              <a:t>Stripe 3 data&gt;</a:t>
            </a:r>
            <a:endParaRPr lang="en-US" sz="1400" b="1" dirty="0">
              <a:solidFill>
                <a:schemeClr val="bg1"/>
              </a:solidFill>
            </a:endParaRPr>
          </a:p>
        </p:txBody>
      </p:sp>
      <p:sp>
        <p:nvSpPr>
          <p:cNvPr id="63" name="Rectangle 62"/>
          <p:cNvSpPr/>
          <p:nvPr/>
        </p:nvSpPr>
        <p:spPr>
          <a:xfrm>
            <a:off x="7253262" y="32066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a:t>
            </a:r>
            <a:r>
              <a:rPr lang="en-US" sz="1400" b="1" dirty="0" smtClean="0">
                <a:solidFill>
                  <a:schemeClr val="bg1"/>
                </a:solidFill>
              </a:rPr>
              <a:t>Stripe 1 data&gt;</a:t>
            </a:r>
            <a:endParaRPr lang="en-US" sz="1400" b="1" dirty="0">
              <a:solidFill>
                <a:schemeClr val="bg1"/>
              </a:solidFill>
            </a:endParaRPr>
          </a:p>
        </p:txBody>
      </p:sp>
      <p:sp>
        <p:nvSpPr>
          <p:cNvPr id="64" name="Rectangle 63"/>
          <p:cNvSpPr/>
          <p:nvPr/>
        </p:nvSpPr>
        <p:spPr>
          <a:xfrm>
            <a:off x="7253262" y="356738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a:t>
            </a:r>
            <a:r>
              <a:rPr lang="en-US" sz="1400" b="1" dirty="0" smtClean="0">
                <a:solidFill>
                  <a:schemeClr val="bg1"/>
                </a:solidFill>
              </a:rPr>
              <a:t>Stripe 3 data&gt;</a:t>
            </a:r>
            <a:endParaRPr lang="en-US" sz="1400" b="1" dirty="0">
              <a:solidFill>
                <a:schemeClr val="bg1"/>
              </a:solidFill>
            </a:endParaRPr>
          </a:p>
        </p:txBody>
      </p:sp>
      <p:sp>
        <p:nvSpPr>
          <p:cNvPr id="65" name="Right Arrow 64"/>
          <p:cNvSpPr/>
          <p:nvPr/>
        </p:nvSpPr>
        <p:spPr>
          <a:xfrm>
            <a:off x="6653340" y="295314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253262" y="437481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a:t>
            </a:r>
            <a:r>
              <a:rPr lang="en-US" sz="1400" b="1" dirty="0" smtClean="0">
                <a:solidFill>
                  <a:schemeClr val="bg1"/>
                </a:solidFill>
              </a:rPr>
              <a:t>Stripe 1 data&gt;</a:t>
            </a:r>
            <a:endParaRPr lang="en-US" sz="1400" b="1" dirty="0">
              <a:solidFill>
                <a:schemeClr val="bg1"/>
              </a:solidFill>
            </a:endParaRPr>
          </a:p>
        </p:txBody>
      </p:sp>
      <p:sp>
        <p:nvSpPr>
          <p:cNvPr id="67" name="Rectangle 66"/>
          <p:cNvSpPr/>
          <p:nvPr/>
        </p:nvSpPr>
        <p:spPr>
          <a:xfrm>
            <a:off x="7253262" y="47355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a:t>
            </a:r>
            <a:r>
              <a:rPr lang="en-US" sz="1400" b="1" dirty="0" smtClean="0">
                <a:solidFill>
                  <a:schemeClr val="bg1"/>
                </a:solidFill>
              </a:rPr>
              <a:t>Stripe 3 data&gt;</a:t>
            </a:r>
            <a:endParaRPr lang="en-US" sz="1400" b="1" dirty="0">
              <a:solidFill>
                <a:schemeClr val="bg1"/>
              </a:solidFill>
            </a:endParaRPr>
          </a:p>
        </p:txBody>
      </p:sp>
      <p:sp>
        <p:nvSpPr>
          <p:cNvPr id="68" name="Rectangle 67"/>
          <p:cNvSpPr/>
          <p:nvPr/>
        </p:nvSpPr>
        <p:spPr>
          <a:xfrm>
            <a:off x="7253262" y="508448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a:t>
            </a:r>
            <a:r>
              <a:rPr lang="en-US" sz="1400" b="1" dirty="0" smtClean="0">
                <a:solidFill>
                  <a:schemeClr val="bg1"/>
                </a:solidFill>
              </a:rPr>
              <a:t>Stripe 1 data&gt;</a:t>
            </a:r>
            <a:endParaRPr lang="en-US" sz="1400" b="1" dirty="0">
              <a:solidFill>
                <a:schemeClr val="bg1"/>
              </a:solidFill>
            </a:endParaRPr>
          </a:p>
        </p:txBody>
      </p:sp>
      <p:sp>
        <p:nvSpPr>
          <p:cNvPr id="69" name="Rectangle 68"/>
          <p:cNvSpPr/>
          <p:nvPr/>
        </p:nvSpPr>
        <p:spPr>
          <a:xfrm>
            <a:off x="7253262" y="544521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a:t>
            </a:r>
            <a:r>
              <a:rPr lang="en-US" sz="1400" b="1" dirty="0" smtClean="0">
                <a:solidFill>
                  <a:schemeClr val="bg1"/>
                </a:solidFill>
              </a:rPr>
              <a:t>Stripe 3 data&gt;</a:t>
            </a:r>
            <a:endParaRPr lang="en-US" sz="1400" b="1" dirty="0">
              <a:solidFill>
                <a:schemeClr val="bg1"/>
              </a:solidFill>
            </a:endParaRPr>
          </a:p>
        </p:txBody>
      </p:sp>
      <p:sp>
        <p:nvSpPr>
          <p:cNvPr id="70" name="Right Arrow 69"/>
          <p:cNvSpPr/>
          <p:nvPr/>
        </p:nvSpPr>
        <p:spPr>
          <a:xfrm>
            <a:off x="6653340" y="483097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138050" y="4572884"/>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126438" y="2687821"/>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72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1" name="Rectangle 20"/>
          <p:cNvSpPr/>
          <p:nvPr/>
        </p:nvSpPr>
        <p:spPr>
          <a:xfrm>
            <a:off x="2967603" y="2609235"/>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44" name="Right Arrow 43"/>
          <p:cNvSpPr/>
          <p:nvPr/>
        </p:nvSpPr>
        <p:spPr>
          <a:xfrm>
            <a:off x="2132026" y="2699689"/>
            <a:ext cx="77513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7200" y="24677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a:t>
            </a:r>
            <a:r>
              <a:rPr lang="en-US" sz="1400" b="1" dirty="0" smtClean="0">
                <a:solidFill>
                  <a:schemeClr val="bg1"/>
                </a:solidFill>
              </a:rPr>
              <a:t>Stripe 1 data&gt;</a:t>
            </a:r>
            <a:endParaRPr lang="en-US" sz="1400" b="1" dirty="0">
              <a:solidFill>
                <a:schemeClr val="bg1"/>
              </a:solidFill>
            </a:endParaRPr>
          </a:p>
        </p:txBody>
      </p:sp>
      <p:sp>
        <p:nvSpPr>
          <p:cNvPr id="62" name="Rectangle 61"/>
          <p:cNvSpPr/>
          <p:nvPr/>
        </p:nvSpPr>
        <p:spPr>
          <a:xfrm>
            <a:off x="457200" y="282844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a:t>
            </a:r>
            <a:r>
              <a:rPr lang="en-US" sz="1400" b="1" dirty="0" smtClean="0">
                <a:solidFill>
                  <a:schemeClr val="bg1"/>
                </a:solidFill>
              </a:rPr>
              <a:t>Stripe 3 data&gt;</a:t>
            </a:r>
            <a:endParaRPr lang="en-US" sz="1400" b="1" dirty="0">
              <a:solidFill>
                <a:schemeClr val="bg1"/>
              </a:solidFill>
            </a:endParaRPr>
          </a:p>
        </p:txBody>
      </p:sp>
      <p:sp>
        <p:nvSpPr>
          <p:cNvPr id="63" name="Rectangle 62"/>
          <p:cNvSpPr/>
          <p:nvPr/>
        </p:nvSpPr>
        <p:spPr>
          <a:xfrm>
            <a:off x="457200" y="317737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a:t>
            </a:r>
            <a:r>
              <a:rPr lang="en-US" sz="1400" b="1" dirty="0" smtClean="0">
                <a:solidFill>
                  <a:schemeClr val="bg1"/>
                </a:solidFill>
              </a:rPr>
              <a:t>Stripe 1 data&gt;</a:t>
            </a:r>
            <a:endParaRPr lang="en-US" sz="1400" b="1" dirty="0">
              <a:solidFill>
                <a:schemeClr val="bg1"/>
              </a:solidFill>
            </a:endParaRPr>
          </a:p>
        </p:txBody>
      </p:sp>
      <p:sp>
        <p:nvSpPr>
          <p:cNvPr id="64" name="Rectangle 63"/>
          <p:cNvSpPr/>
          <p:nvPr/>
        </p:nvSpPr>
        <p:spPr>
          <a:xfrm>
            <a:off x="457200" y="353811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a:t>
            </a:r>
            <a:r>
              <a:rPr lang="en-US" sz="1400" b="1" dirty="0" smtClean="0">
                <a:solidFill>
                  <a:schemeClr val="bg1"/>
                </a:solidFill>
              </a:rPr>
              <a:t>Stripe 3 data&gt;</a:t>
            </a:r>
            <a:endParaRPr lang="en-US" sz="1400" b="1" dirty="0">
              <a:solidFill>
                <a:schemeClr val="bg1"/>
              </a:solidFill>
            </a:endParaRPr>
          </a:p>
        </p:txBody>
      </p:sp>
      <p:sp>
        <p:nvSpPr>
          <p:cNvPr id="66" name="Rectangle 65"/>
          <p:cNvSpPr/>
          <p:nvPr/>
        </p:nvSpPr>
        <p:spPr>
          <a:xfrm>
            <a:off x="457200" y="434553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a:t>
            </a:r>
            <a:r>
              <a:rPr lang="en-US" sz="1400" b="1" dirty="0" smtClean="0">
                <a:solidFill>
                  <a:schemeClr val="bg1"/>
                </a:solidFill>
              </a:rPr>
              <a:t>Stripe 1 data&gt;</a:t>
            </a:r>
            <a:endParaRPr lang="en-US" sz="1400" b="1" dirty="0">
              <a:solidFill>
                <a:schemeClr val="bg1"/>
              </a:solidFill>
            </a:endParaRPr>
          </a:p>
        </p:txBody>
      </p:sp>
      <p:sp>
        <p:nvSpPr>
          <p:cNvPr id="67" name="Rectangle 66"/>
          <p:cNvSpPr/>
          <p:nvPr/>
        </p:nvSpPr>
        <p:spPr>
          <a:xfrm>
            <a:off x="457200" y="47062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a:t>
            </a:r>
            <a:r>
              <a:rPr lang="en-US" sz="1400" b="1" dirty="0" smtClean="0">
                <a:solidFill>
                  <a:schemeClr val="bg1"/>
                </a:solidFill>
              </a:rPr>
              <a:t>Stripe 3 data&gt;</a:t>
            </a:r>
            <a:endParaRPr lang="en-US" sz="1400" b="1" dirty="0">
              <a:solidFill>
                <a:schemeClr val="bg1"/>
              </a:solidFill>
            </a:endParaRPr>
          </a:p>
        </p:txBody>
      </p:sp>
      <p:sp>
        <p:nvSpPr>
          <p:cNvPr id="68" name="Rectangle 67"/>
          <p:cNvSpPr/>
          <p:nvPr/>
        </p:nvSpPr>
        <p:spPr>
          <a:xfrm>
            <a:off x="457200" y="505520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a:t>
            </a:r>
            <a:r>
              <a:rPr lang="en-US" sz="1400" b="1" dirty="0" smtClean="0">
                <a:solidFill>
                  <a:schemeClr val="bg1"/>
                </a:solidFill>
              </a:rPr>
              <a:t>Stripe 1 data&gt;</a:t>
            </a:r>
            <a:endParaRPr lang="en-US" sz="1400" b="1" dirty="0">
              <a:solidFill>
                <a:schemeClr val="bg1"/>
              </a:solidFill>
            </a:endParaRPr>
          </a:p>
        </p:txBody>
      </p:sp>
      <p:sp>
        <p:nvSpPr>
          <p:cNvPr id="69" name="Rectangle 68"/>
          <p:cNvSpPr/>
          <p:nvPr/>
        </p:nvSpPr>
        <p:spPr>
          <a:xfrm>
            <a:off x="457200" y="541594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a:t>
            </a:r>
            <a:r>
              <a:rPr lang="en-US" sz="1400" b="1" dirty="0" smtClean="0">
                <a:solidFill>
                  <a:schemeClr val="bg1"/>
                </a:solidFill>
              </a:rPr>
              <a:t>Stripe 3 data&gt;</a:t>
            </a:r>
            <a:endParaRPr lang="en-US" sz="1400" b="1" dirty="0">
              <a:solidFill>
                <a:schemeClr val="bg1"/>
              </a:solidFill>
            </a:endParaRPr>
          </a:p>
        </p:txBody>
      </p:sp>
      <p:sp>
        <p:nvSpPr>
          <p:cNvPr id="51" name="Right Arrow 50"/>
          <p:cNvSpPr/>
          <p:nvPr/>
        </p:nvSpPr>
        <p:spPr>
          <a:xfrm rot="17576705" flipV="1">
            <a:off x="1721722" y="3905431"/>
            <a:ext cx="192047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675824" y="2639616"/>
            <a:ext cx="2587617"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053017" y="320220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a:t>
            </a:r>
            <a:r>
              <a:rPr lang="en-US" sz="1400" b="1" dirty="0" smtClean="0">
                <a:solidFill>
                  <a:schemeClr val="bg1"/>
                </a:solidFill>
              </a:rPr>
              <a:t>Stripe 1 data&gt;</a:t>
            </a:r>
            <a:endParaRPr lang="en-US" sz="1400" b="1" dirty="0">
              <a:solidFill>
                <a:schemeClr val="bg1"/>
              </a:solidFill>
            </a:endParaRPr>
          </a:p>
        </p:txBody>
      </p:sp>
      <p:sp>
        <p:nvSpPr>
          <p:cNvPr id="73" name="Rectangle 72"/>
          <p:cNvSpPr/>
          <p:nvPr/>
        </p:nvSpPr>
        <p:spPr>
          <a:xfrm>
            <a:off x="5053017" y="35629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a:t>
            </a:r>
            <a:r>
              <a:rPr lang="en-US" sz="1400" b="1" dirty="0" smtClean="0">
                <a:solidFill>
                  <a:schemeClr val="bg1"/>
                </a:solidFill>
              </a:rPr>
              <a:t>Stripe 3 data&gt;</a:t>
            </a:r>
            <a:endParaRPr lang="en-US" sz="1400" b="1" dirty="0">
              <a:solidFill>
                <a:schemeClr val="bg1"/>
              </a:solidFill>
            </a:endParaRPr>
          </a:p>
        </p:txBody>
      </p:sp>
      <p:sp>
        <p:nvSpPr>
          <p:cNvPr id="74" name="Rectangle 73"/>
          <p:cNvSpPr/>
          <p:nvPr/>
        </p:nvSpPr>
        <p:spPr>
          <a:xfrm>
            <a:off x="5053017" y="39118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a:t>
            </a:r>
            <a:r>
              <a:rPr lang="en-US" sz="1400" b="1" dirty="0" smtClean="0">
                <a:solidFill>
                  <a:schemeClr val="bg1"/>
                </a:solidFill>
              </a:rPr>
              <a:t>Stripe 1 data&gt;</a:t>
            </a:r>
            <a:endParaRPr lang="en-US" sz="1400" b="1" dirty="0">
              <a:solidFill>
                <a:schemeClr val="bg1"/>
              </a:solidFill>
            </a:endParaRPr>
          </a:p>
        </p:txBody>
      </p:sp>
      <p:sp>
        <p:nvSpPr>
          <p:cNvPr id="75" name="Rectangle 74"/>
          <p:cNvSpPr/>
          <p:nvPr/>
        </p:nvSpPr>
        <p:spPr>
          <a:xfrm>
            <a:off x="5053017" y="427260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4</a:t>
            </a:r>
            <a:r>
              <a:rPr lang="en-US" sz="1400" b="1" dirty="0" smtClean="0">
                <a:solidFill>
                  <a:schemeClr val="bg1"/>
                </a:solidFill>
              </a:rPr>
              <a:t>: &lt;</a:t>
            </a:r>
            <a:r>
              <a:rPr lang="en-US" sz="1400" b="1" dirty="0" smtClean="0">
                <a:solidFill>
                  <a:schemeClr val="bg1"/>
                </a:solidFill>
              </a:rPr>
              <a:t>Stripe 3 data&gt;</a:t>
            </a:r>
            <a:endParaRPr lang="en-US" sz="1400" b="1" dirty="0">
              <a:solidFill>
                <a:schemeClr val="bg1"/>
              </a:solidFill>
            </a:endParaRPr>
          </a:p>
        </p:txBody>
      </p:sp>
      <p:sp>
        <p:nvSpPr>
          <p:cNvPr id="76" name="Rectangle 75"/>
          <p:cNvSpPr/>
          <p:nvPr/>
        </p:nvSpPr>
        <p:spPr>
          <a:xfrm>
            <a:off x="5053017" y="463165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5</a:t>
            </a:r>
            <a:r>
              <a:rPr lang="en-US" sz="1400" b="1" dirty="0" smtClean="0">
                <a:solidFill>
                  <a:schemeClr val="bg1"/>
                </a:solidFill>
              </a:rPr>
              <a:t>: &lt;</a:t>
            </a:r>
            <a:r>
              <a:rPr lang="en-US" sz="1400" b="1" dirty="0" smtClean="0">
                <a:solidFill>
                  <a:schemeClr val="bg1"/>
                </a:solidFill>
              </a:rPr>
              <a:t>Stripe 1 data&gt;</a:t>
            </a:r>
            <a:endParaRPr lang="en-US" sz="1400" b="1" dirty="0">
              <a:solidFill>
                <a:schemeClr val="bg1"/>
              </a:solidFill>
            </a:endParaRPr>
          </a:p>
        </p:txBody>
      </p:sp>
      <p:sp>
        <p:nvSpPr>
          <p:cNvPr id="77" name="Rectangle 76"/>
          <p:cNvSpPr/>
          <p:nvPr/>
        </p:nvSpPr>
        <p:spPr>
          <a:xfrm>
            <a:off x="5053017" y="499238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6</a:t>
            </a:r>
            <a:r>
              <a:rPr lang="en-US" sz="1400" b="1" dirty="0" smtClean="0">
                <a:solidFill>
                  <a:schemeClr val="bg1"/>
                </a:solidFill>
              </a:rPr>
              <a:t>: &lt;</a:t>
            </a:r>
            <a:r>
              <a:rPr lang="en-US" sz="1400" b="1" dirty="0" smtClean="0">
                <a:solidFill>
                  <a:schemeClr val="bg1"/>
                </a:solidFill>
              </a:rPr>
              <a:t>Stripe 3 data&gt;</a:t>
            </a:r>
            <a:endParaRPr lang="en-US" sz="1400" b="1" dirty="0">
              <a:solidFill>
                <a:schemeClr val="bg1"/>
              </a:solidFill>
            </a:endParaRPr>
          </a:p>
        </p:txBody>
      </p:sp>
      <p:sp>
        <p:nvSpPr>
          <p:cNvPr id="78" name="Rectangle 77"/>
          <p:cNvSpPr/>
          <p:nvPr/>
        </p:nvSpPr>
        <p:spPr>
          <a:xfrm>
            <a:off x="5053017" y="534132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a:t>
            </a:r>
            <a:r>
              <a:rPr lang="en-US" sz="1400" b="1" dirty="0" smtClean="0">
                <a:solidFill>
                  <a:schemeClr val="bg1"/>
                </a:solidFill>
              </a:rPr>
              <a:t>Stripe 1 data&gt;</a:t>
            </a:r>
            <a:endParaRPr lang="en-US" sz="1400" b="1" dirty="0">
              <a:solidFill>
                <a:schemeClr val="bg1"/>
              </a:solidFill>
            </a:endParaRPr>
          </a:p>
        </p:txBody>
      </p:sp>
      <p:sp>
        <p:nvSpPr>
          <p:cNvPr id="79" name="Rectangle 78"/>
          <p:cNvSpPr/>
          <p:nvPr/>
        </p:nvSpPr>
        <p:spPr>
          <a:xfrm>
            <a:off x="5053017" y="570205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a:t>
            </a:r>
            <a:r>
              <a:rPr lang="en-US" sz="1400" b="1" dirty="0" smtClean="0">
                <a:solidFill>
                  <a:schemeClr val="bg1"/>
                </a:solidFill>
              </a:rPr>
              <a:t>Stripe 3 data&gt;</a:t>
            </a:r>
            <a:endParaRPr lang="en-US" sz="1400" b="1" dirty="0">
              <a:solidFill>
                <a:schemeClr val="bg1"/>
              </a:solidFill>
            </a:endParaRPr>
          </a:p>
        </p:txBody>
      </p:sp>
      <p:sp>
        <p:nvSpPr>
          <p:cNvPr id="80" name="Rectangle 79"/>
          <p:cNvSpPr/>
          <p:nvPr/>
        </p:nvSpPr>
        <p:spPr>
          <a:xfrm>
            <a:off x="7324017" y="2639616"/>
            <a:ext cx="1046798" cy="55052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Tree>
    <p:extLst>
      <p:ext uri="{BB962C8B-B14F-4D97-AF65-F5344CB8AC3E}">
        <p14:creationId xmlns:p14="http://schemas.microsoft.com/office/powerpoint/2010/main" val="9457573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103" name="Group 102"/>
          <p:cNvGrpSpPr/>
          <p:nvPr/>
        </p:nvGrpSpPr>
        <p:grpSpPr>
          <a:xfrm>
            <a:off x="681579" y="2242059"/>
            <a:ext cx="7780842" cy="3016162"/>
            <a:chOff x="586596" y="2234030"/>
            <a:chExt cx="7780842" cy="3016162"/>
          </a:xfrm>
        </p:grpSpPr>
        <p:sp>
          <p:nvSpPr>
            <p:cNvPr id="42" name="Rectangle 41"/>
            <p:cNvSpPr/>
            <p:nvPr/>
          </p:nvSpPr>
          <p:spPr>
            <a:xfrm>
              <a:off x="7321000" y="350413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6988636" y="2234031"/>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7" name="Rectangle 56"/>
            <p:cNvSpPr/>
            <p:nvPr/>
          </p:nvSpPr>
          <p:spPr>
            <a:xfrm>
              <a:off x="4378658" y="2234030"/>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60" name="Rectangle 59"/>
            <p:cNvSpPr/>
            <p:nvPr/>
          </p:nvSpPr>
          <p:spPr>
            <a:xfrm>
              <a:off x="7156863" y="260398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688826" y="2981783"/>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93676" y="2592443"/>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cxnSp>
          <p:nvCxnSpPr>
            <p:cNvPr id="81" name="Straight Arrow Connector 4"/>
            <p:cNvCxnSpPr>
              <a:stCxn id="60" idx="1"/>
              <a:endCxn id="70" idx="3"/>
            </p:cNvCxnSpPr>
            <p:nvPr/>
          </p:nvCxnSpPr>
          <p:spPr>
            <a:xfrm flipH="1" flipV="1">
              <a:off x="5993167" y="2792492"/>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862508" y="2234031"/>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030735" y="2603983"/>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030735" y="3597090"/>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022109" y="4486095"/>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094661" y="2792492"/>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6596" y="409614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586596" y="476490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322247" y="4338783"/>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322247" y="4674996"/>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562698" y="2981784"/>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554072" y="3974891"/>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54020" y="4581425"/>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094661" y="3785991"/>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243421" y="3345167"/>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1332450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deterministic algorithm, such as CRUSH, on each of the clients to determine where the objects associated the client can be found</a:t>
            </a:r>
          </a:p>
        </p:txBody>
      </p:sp>
      <p:sp>
        <p:nvSpPr>
          <p:cNvPr id="18" name="Rectangle 17"/>
          <p:cNvSpPr/>
          <p:nvPr/>
        </p:nvSpPr>
        <p:spPr>
          <a:xfrm>
            <a:off x="2188452" y="3974727"/>
            <a:ext cx="1122768"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mc:AlternateContent xmlns:mc="http://schemas.openxmlformats.org/markup-compatibility/2006" xmlns:a14="http://schemas.microsoft.com/office/drawing/2010/main">
        <mc:Choice Requires="a14">
          <p:sp>
            <p:nvSpPr>
              <p:cNvPr id="74" name="TextBox 73"/>
              <p:cNvSpPr txBox="1"/>
              <p:nvPr/>
            </p:nvSpPr>
            <p:spPr>
              <a:xfrm>
                <a:off x="1457258" y="4597380"/>
                <a:ext cx="2776269" cy="441146"/>
              </a:xfrm>
              <a:prstGeom prst="rect">
                <a:avLst/>
              </a:prstGeom>
              <a:noFill/>
            </p:spPr>
            <p:txBody>
              <a:bodyPr wrap="square"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𝑓</m:t>
                      </m:r>
                      <m:d>
                        <m:dPr>
                          <m:ctrlPr>
                            <a:rPr lang="en-US" sz="1600" b="0" i="1" smtClean="0">
                              <a:solidFill>
                                <a:schemeClr val="tx1">
                                  <a:lumMod val="65000"/>
                                  <a:lumOff val="35000"/>
                                </a:schemeClr>
                              </a:solidFill>
                              <a:latin typeface="Cambria Math" panose="02040503050406030204" pitchFamily="18" charset="0"/>
                              <a:ea typeface="Roboto Condensed" pitchFamily="2" charset="0"/>
                            </a:rPr>
                          </m:ctrlPr>
                        </m:dPr>
                        <m:e>
                          <m:r>
                            <a:rPr lang="en-US" sz="1600" b="0" i="1" smtClean="0">
                              <a:solidFill>
                                <a:schemeClr val="tx1">
                                  <a:lumMod val="65000"/>
                                  <a:lumOff val="35000"/>
                                </a:schemeClr>
                              </a:solidFill>
                              <a:latin typeface="Cambria Math" panose="02040503050406030204" pitchFamily="18" charset="0"/>
                              <a:ea typeface="Roboto Condensed" pitchFamily="2" charset="0"/>
                            </a:rPr>
                            <m:t>𝑥</m:t>
                          </m:r>
                          <m:r>
                            <a:rPr lang="en-US" sz="1600" b="0" i="1" smtClean="0">
                              <a:solidFill>
                                <a:schemeClr val="tx1">
                                  <a:lumMod val="65000"/>
                                  <a:lumOff val="35000"/>
                                </a:schemeClr>
                              </a:solidFill>
                              <a:latin typeface="Cambria Math" panose="02040503050406030204" pitchFamily="18" charset="0"/>
                              <a:ea typeface="Roboto Condensed" pitchFamily="2" charset="0"/>
                            </a:rPr>
                            <m:t>,</m:t>
                          </m:r>
                          <m:r>
                            <a:rPr lang="en-US" sz="1600" b="0" i="1" smtClean="0">
                              <a:solidFill>
                                <a:schemeClr val="tx1">
                                  <a:lumMod val="65000"/>
                                  <a:lumOff val="35000"/>
                                </a:schemeClr>
                              </a:solidFill>
                              <a:latin typeface="Cambria Math" panose="02040503050406030204" pitchFamily="18" charset="0"/>
                              <a:ea typeface="Roboto Condensed" pitchFamily="2" charset="0"/>
                            </a:rPr>
                            <m:t>𝑦</m:t>
                          </m:r>
                          <m:r>
                            <a:rPr lang="en-US" sz="1600" b="0" i="1" smtClean="0">
                              <a:solidFill>
                                <a:schemeClr val="tx1">
                                  <a:lumMod val="65000"/>
                                  <a:lumOff val="35000"/>
                                </a:schemeClr>
                              </a:solidFill>
                              <a:latin typeface="Cambria Math" panose="02040503050406030204" pitchFamily="18" charset="0"/>
                              <a:ea typeface="Roboto Condensed" pitchFamily="2" charset="0"/>
                            </a:rPr>
                            <m:t>, …</m:t>
                          </m:r>
                        </m:e>
                      </m:d>
                      <m:r>
                        <a:rPr lang="en-US" sz="1600" b="0" i="1" smtClean="0">
                          <a:solidFill>
                            <a:schemeClr val="tx1">
                              <a:lumMod val="65000"/>
                              <a:lumOff val="35000"/>
                            </a:schemeClr>
                          </a:solidFill>
                          <a:latin typeface="Cambria Math" panose="02040503050406030204" pitchFamily="18" charset="0"/>
                          <a:ea typeface="Roboto Condensed" pitchFamily="2" charset="0"/>
                        </a:rPr>
                        <m:t> →  &lt;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 </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1457258" y="4597380"/>
                <a:ext cx="2776269" cy="441146"/>
              </a:xfrm>
              <a:prstGeom prst="rect">
                <a:avLst/>
              </a:prstGeom>
              <a:blipFill rotWithShape="0">
                <a:blip r:embed="rId2"/>
                <a:stretch>
                  <a:fillRect/>
                </a:stretch>
              </a:blipFill>
            </p:spPr>
            <p:txBody>
              <a:bodyPr/>
              <a:lstStyle/>
              <a:p>
                <a:r>
                  <a:rPr lang="en-US">
                    <a:noFill/>
                  </a:rPr>
                  <a:t> </a:t>
                </a:r>
              </a:p>
            </p:txBody>
          </p:sp>
        </mc:Fallback>
      </mc:AlternateContent>
      <p:cxnSp>
        <p:nvCxnSpPr>
          <p:cNvPr id="96" name="Straight Connector 95"/>
          <p:cNvCxnSpPr>
            <a:stCxn id="18" idx="3"/>
            <a:endCxn id="100" idx="1"/>
          </p:cNvCxnSpPr>
          <p:nvPr/>
        </p:nvCxnSpPr>
        <p:spPr>
          <a:xfrm flipV="1">
            <a:off x="3311220" y="4106467"/>
            <a:ext cx="2754689" cy="1392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8" idx="3"/>
            <a:endCxn id="101" idx="1"/>
          </p:cNvCxnSpPr>
          <p:nvPr/>
        </p:nvCxnSpPr>
        <p:spPr>
          <a:xfrm>
            <a:off x="3311220" y="4245678"/>
            <a:ext cx="2751147" cy="114603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8" idx="3"/>
            <a:endCxn id="102" idx="1"/>
          </p:cNvCxnSpPr>
          <p:nvPr/>
        </p:nvCxnSpPr>
        <p:spPr>
          <a:xfrm flipV="1">
            <a:off x="3311220" y="3461735"/>
            <a:ext cx="2751147" cy="783943"/>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8" idx="3"/>
            <a:endCxn id="103" idx="1"/>
          </p:cNvCxnSpPr>
          <p:nvPr/>
        </p:nvCxnSpPr>
        <p:spPr>
          <a:xfrm>
            <a:off x="3311220" y="4245678"/>
            <a:ext cx="2751147" cy="50048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1" name="Rectangle 100"/>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2" name="Rectangle 101"/>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3" name="Rectangle 102"/>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Tree>
    <p:extLst>
      <p:ext uri="{BB962C8B-B14F-4D97-AF65-F5344CB8AC3E}">
        <p14:creationId xmlns:p14="http://schemas.microsoft.com/office/powerpoint/2010/main" val="3997934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1462519"/>
            <a:chOff x="2139822" y="1775139"/>
            <a:chExt cx="3683007" cy="1462519"/>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Initiate Recovery</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initiates the recovery and requests the metadata for the file by querying the AMRT residing on the MDS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145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2" name="Rectangle 1"/>
          <p:cNvSpPr/>
          <p:nvPr/>
        </p:nvSpPr>
        <p:spPr>
          <a:xfrm>
            <a:off x="198408" y="1613140"/>
            <a:ext cx="8678173"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706542" y="2237050"/>
            <a:ext cx="4111096"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AMRT Recovers Metadata</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AMRT recovers the file metadata from the MDT and sends this metadata to the metadata store on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430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2016517"/>
            <a:chOff x="2139822" y="1775139"/>
            <a:chExt cx="3683007" cy="2016517"/>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Notify PSCs</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1477328"/>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sends the PSC residing on each OSS the recovered metadata and notifies the PSC to recover the objects if an object is stored on an OST connect to the OSS on which the PSC resides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9080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3597037" y="2175807"/>
            <a:ext cx="4994872" cy="2878291"/>
            <a:chOff x="2139821" y="1775139"/>
            <a:chExt cx="3683008" cy="2878291"/>
          </a:xfrm>
        </p:grpSpPr>
        <p:sp>
          <p:nvSpPr>
            <p:cNvPr id="38" name="TextBox 37"/>
            <p:cNvSpPr txBox="1"/>
            <p:nvPr/>
          </p:nvSpPr>
          <p:spPr>
            <a:xfrm>
              <a:off x="2139821" y="1775139"/>
              <a:ext cx="3683007" cy="954107"/>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Objects Recovered and Mapped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2339102"/>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If a needed object resides on an OST connected to the OSS on which the PSC resides, the AOFRT recovers the object from the OST</a:t>
              </a:r>
              <a:endParaRPr lang="en-US" dirty="0">
                <a:solidFill>
                  <a:srgbClr val="6F6F6F"/>
                </a:solidFill>
                <a:latin typeface="Roboto Condensed" pitchFamily="2" charset="0"/>
                <a:ea typeface="Roboto Condensed" pitchFamily="2" charset="0"/>
              </a:endParaRPr>
            </a:p>
            <a:p>
              <a:pPr>
                <a:spcAft>
                  <a:spcPts val="1200"/>
                </a:spcAft>
              </a:pPr>
              <a:r>
                <a:rPr lang="en-US" dirty="0" smtClean="0">
                  <a:solidFill>
                    <a:srgbClr val="6F6F6F"/>
                  </a:solidFill>
                  <a:latin typeface="Roboto Condensed" pitchFamily="2" charset="0"/>
                  <a:ea typeface="Roboto Condensed" pitchFamily="2" charset="0"/>
                </a:rPr>
                <a:t>The object is then sent to the PSC and, using the metadata, the PSC extracts the stripes from the object</a:t>
              </a:r>
            </a:p>
            <a:p>
              <a:pPr>
                <a:spcAft>
                  <a:spcPts val="1200"/>
                </a:spcAft>
              </a:pPr>
              <a:r>
                <a:rPr lang="en-US" dirty="0" smtClean="0">
                  <a:solidFill>
                    <a:srgbClr val="6F6F6F"/>
                  </a:solidFill>
                  <a:latin typeface="Roboto Condensed" pitchFamily="2" charset="0"/>
                  <a:ea typeface="Roboto Condensed" pitchFamily="2" charset="0"/>
                </a:rPr>
                <a:t>The mapper then keys each stripes by the index of the stripe extracted by the PSC</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690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423556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125718" y="2188049"/>
            <a:ext cx="5511442"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Keyed Stripes are Aggregated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The keyed stripes are then sent to the reducer, where they are aggregated with the keyed stripes from other OSSs </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Tree>
    <p:extLst>
      <p:ext uri="{BB962C8B-B14F-4D97-AF65-F5344CB8AC3E}">
        <p14:creationId xmlns:p14="http://schemas.microsoft.com/office/powerpoint/2010/main" val="1560865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1"/>
            <a:ext cx="8721305" cy="420968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271607" y="2239941"/>
            <a:ext cx="3916035" cy="1185520"/>
            <a:chOff x="2139822" y="1775139"/>
            <a:chExt cx="3683007" cy="1185520"/>
          </a:xfrm>
        </p:grpSpPr>
        <p:sp>
          <p:nvSpPr>
            <p:cNvPr id="38" name="TextBox 37"/>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548235"/>
                  </a:solidFill>
                  <a:latin typeface="Roboto Condensed" pitchFamily="2" charset="0"/>
                  <a:ea typeface="Roboto Condensed" pitchFamily="2" charset="0"/>
                </a:rPr>
                <a:t>Recovered File is Returned</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At the end of the reduction process, the recovered file is sent to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2649244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Research gap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distributed file systems, such as Lustre, are highly researched, research in forensics and file recovery on these systems is greatly lacking</a:t>
            </a:r>
            <a:endParaRPr lang="en-US" dirty="0" smtClean="0">
              <a:solidFill>
                <a:schemeClr val="tx1">
                  <a:lumMod val="50000"/>
                  <a:lumOff val="50000"/>
                </a:schemeClr>
              </a:solidFill>
              <a:latin typeface="Roboto Condensed" pitchFamily="2" charset="0"/>
              <a:ea typeface="Roboto Condensed" pitchFamily="2" charset="0"/>
            </a:endParaRPr>
          </a:p>
        </p:txBody>
      </p:sp>
      <p:sp>
        <p:nvSpPr>
          <p:cNvPr id="52" name="TextBox 51"/>
          <p:cNvSpPr txBox="1"/>
          <p:nvPr/>
        </p:nvSpPr>
        <p:spPr>
          <a:xfrm>
            <a:off x="304799" y="2919964"/>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Simplicity of solution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798" y="3381629"/>
            <a:ext cx="8442385" cy="92333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Although file systems are complex software systems, they are essentially composites of local file systems, and therefore, the process of recovering a file is basically the process of recovering a file from a local file system, repeated multiple times </a:t>
            </a:r>
            <a:endParaRPr lang="en-US" dirty="0" smtClean="0">
              <a:solidFill>
                <a:schemeClr val="tx1">
                  <a:lumMod val="50000"/>
                  <a:lumOff val="50000"/>
                </a:schemeClr>
              </a:solidFill>
              <a:latin typeface="Roboto Condensed" pitchFamily="2" charset="0"/>
              <a:ea typeface="Roboto Condensed" pitchFamily="2" charset="0"/>
            </a:endParaRP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Future research</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8442383"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solution architecture has been devised, it has not been implemented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Future research should be conducted on how to improve this solution, implement the presented architecture, and gain further insight in the Lustre file system</a:t>
            </a:r>
            <a:endParaRPr lang="en-US" dirty="0" smtClean="0">
              <a:solidFill>
                <a:schemeClr val="tx1">
                  <a:lumMod val="50000"/>
                  <a:lumOff val="50000"/>
                </a:schemeClr>
              </a:solidFill>
              <a:latin typeface="Roboto Condensed" pitchFamily="2" charset="0"/>
              <a:ea typeface="Roboto Condensed" pitchFamily="2" charset="0"/>
            </a:endParaRP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9792698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 few comments on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216469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Impressively complex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an overwhelming lack of documentation and technical detail:</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Two levels of expertise: Novice or expert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either no documentation, documentation that lacks technical detail, or documentation that has technical, but is out-of-date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It will be very interesting to see where the Lustre file system ends up in years to come</a:t>
            </a:r>
            <a:endParaRPr lang="en-US" dirty="0" smtClean="0">
              <a:solidFill>
                <a:schemeClr val="tx1">
                  <a:lumMod val="50000"/>
                  <a:lumOff val="50000"/>
                </a:schemeClr>
              </a:solidFill>
              <a:latin typeface="Roboto Condensed" pitchFamily="2" charset="0"/>
              <a:ea typeface="Roboto Condensed" pitchFamily="2" charset="0"/>
            </a:endParaRP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9788207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Acknowledgements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168251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Seker for his advisement, guidance, and patient support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Oral </a:t>
            </a:r>
            <a:r>
              <a:rPr lang="en-US" dirty="0" err="1" smtClean="0">
                <a:solidFill>
                  <a:schemeClr val="tx1">
                    <a:lumMod val="50000"/>
                    <a:lumOff val="50000"/>
                  </a:schemeClr>
                </a:solidFill>
                <a:latin typeface="Roboto Condensed" pitchFamily="2" charset="0"/>
                <a:ea typeface="Roboto Condensed" pitchFamily="2" charset="0"/>
              </a:rPr>
              <a:t>Sarp</a:t>
            </a:r>
            <a:r>
              <a:rPr lang="en-US" dirty="0" smtClean="0">
                <a:solidFill>
                  <a:schemeClr val="tx1">
                    <a:lumMod val="50000"/>
                    <a:lumOff val="50000"/>
                  </a:schemeClr>
                </a:solidFill>
                <a:latin typeface="Roboto Condensed" pitchFamily="2" charset="0"/>
                <a:ea typeface="Roboto Condensed" pitchFamily="2" charset="0"/>
              </a:rPr>
              <a:t> at Oak Ridge National Laboratory for his guidance on the technical underpinnings of Lustre and his expertise during the research phase of this project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Many other unnamed students and friends that have helped during research, report writing, and presentation; without you, none of this project would have come together</a:t>
            </a:r>
            <a:endParaRPr lang="en-US" dirty="0" smtClean="0">
              <a:solidFill>
                <a:schemeClr val="tx1">
                  <a:lumMod val="50000"/>
                  <a:lumOff val="50000"/>
                </a:schemeClr>
              </a:solidFill>
              <a:latin typeface="Roboto Condensed" pitchFamily="2" charset="0"/>
              <a:ea typeface="Roboto Condensed" pitchFamily="2" charset="0"/>
            </a:endParaRP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6269894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Question &amp; Answer</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597215" y="1143151"/>
            <a:ext cx="1949570" cy="5386090"/>
          </a:xfrm>
          <a:prstGeom prst="rect">
            <a:avLst/>
          </a:prstGeom>
          <a:noFill/>
        </p:spPr>
        <p:txBody>
          <a:bodyPr wrap="square" rtlCol="0">
            <a:spAutoFit/>
          </a:bodyPr>
          <a:lstStyle/>
          <a:p>
            <a:pPr algn="ctr">
              <a:spcAft>
                <a:spcPts val="800"/>
              </a:spcAft>
            </a:pPr>
            <a:r>
              <a:rPr lang="en-US" sz="34400" dirty="0" smtClean="0">
                <a:solidFill>
                  <a:schemeClr val="tx1">
                    <a:lumMod val="50000"/>
                    <a:lumOff val="50000"/>
                  </a:schemeClr>
                </a:solidFill>
                <a:latin typeface="Roboto Condensed" pitchFamily="2" charset="0"/>
                <a:ea typeface="Roboto Condensed" pitchFamily="2" charset="0"/>
              </a:rPr>
              <a:t>?</a:t>
            </a:r>
            <a:endParaRPr lang="en-US" sz="34400" dirty="0" smtClean="0">
              <a:solidFill>
                <a:schemeClr val="tx1">
                  <a:lumMod val="50000"/>
                  <a:lumOff val="50000"/>
                </a:schemeClr>
              </a:solidFill>
              <a:latin typeface="Roboto Condensed" pitchFamily="2" charset="0"/>
              <a:ea typeface="Roboto Condensed" pitchFamily="2" charset="0"/>
            </a:endParaRP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16072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18" idx="0"/>
            <a:endCxn id="37" idx="2"/>
          </p:cNvCxnSpPr>
          <p:nvPr/>
        </p:nvCxnSpPr>
        <p:spPr>
          <a:xfrm flipV="1">
            <a:off x="2784342" y="3596334"/>
            <a:ext cx="0" cy="126650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metadata node that provides the client with a mapping of objects to the storage nodes on which the objects reside</a:t>
            </a:r>
          </a:p>
        </p:txBody>
      </p:sp>
      <p:sp>
        <p:nvSpPr>
          <p:cNvPr id="37" name="Rectangle 36"/>
          <p:cNvSpPr/>
          <p:nvPr/>
        </p:nvSpPr>
        <p:spPr>
          <a:xfrm>
            <a:off x="2019039" y="3111049"/>
            <a:ext cx="1530606"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Metadata Node</a:t>
            </a:r>
            <a:endParaRPr lang="en-US" sz="1400" b="1" dirty="0">
              <a:solidFill>
                <a:schemeClr val="bg1"/>
              </a:solidFill>
            </a:endParaRPr>
          </a:p>
        </p:txBody>
      </p:sp>
      <mc:AlternateContent xmlns:mc="http://schemas.openxmlformats.org/markup-compatibility/2006" xmlns:a14="http://schemas.microsoft.com/office/drawing/2010/main">
        <mc:Choice Requires="a14">
          <p:sp>
            <p:nvSpPr>
              <p:cNvPr id="40" name="TextBox 39"/>
              <p:cNvSpPr txBox="1"/>
              <p:nvPr/>
            </p:nvSpPr>
            <p:spPr>
              <a:xfrm>
                <a:off x="1099277" y="3915270"/>
                <a:ext cx="1632398" cy="661720"/>
              </a:xfrm>
              <a:prstGeom prst="rect">
                <a:avLst/>
              </a:prstGeom>
              <a:noFill/>
            </p:spPr>
            <p:txBody>
              <a:bodyPr wrap="square" rtlCol="0">
                <a:spAutoFit/>
              </a:bodyPr>
              <a:lstStyle/>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b="0" dirty="0" smtClean="0">
                  <a:solidFill>
                    <a:schemeClr val="tx1">
                      <a:lumMod val="65000"/>
                      <a:lumOff val="35000"/>
                    </a:schemeClr>
                  </a:solidFill>
                  <a:latin typeface="Roboto Condensed" pitchFamily="2" charset="0"/>
                  <a:ea typeface="Roboto Condensed" pitchFamily="2" charset="0"/>
                </a:endParaRPr>
              </a:p>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 </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3</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99277" y="3915270"/>
                <a:ext cx="1632398" cy="661720"/>
              </a:xfrm>
              <a:prstGeom prst="rect">
                <a:avLst/>
              </a:prstGeom>
              <a:blipFill rotWithShape="0">
                <a:blip r:embed="rId2"/>
                <a:stretch>
                  <a:fillRect/>
                </a:stretch>
              </a:blipFill>
            </p:spPr>
            <p:txBody>
              <a:bodyPr/>
              <a:lstStyle/>
              <a:p>
                <a:r>
                  <a:rPr lang="en-US">
                    <a:noFill/>
                  </a:rPr>
                  <a:t> </a:t>
                </a:r>
              </a:p>
            </p:txBody>
          </p:sp>
        </mc:Fallback>
      </mc:AlternateContent>
      <p:sp>
        <p:nvSpPr>
          <p:cNvPr id="16" name="Circular Arrow 15"/>
          <p:cNvSpPr/>
          <p:nvPr/>
        </p:nvSpPr>
        <p:spPr>
          <a:xfrm rot="5400000" flipV="1">
            <a:off x="839267" y="3018667"/>
            <a:ext cx="2359543" cy="2470032"/>
          </a:xfrm>
          <a:prstGeom prst="circular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Connector 61"/>
          <p:cNvCxnSpPr>
            <a:stCxn id="18" idx="3"/>
            <a:endCxn id="66" idx="1"/>
          </p:cNvCxnSpPr>
          <p:nvPr/>
        </p:nvCxnSpPr>
        <p:spPr>
          <a:xfrm flipV="1">
            <a:off x="3549645" y="4106467"/>
            <a:ext cx="2516264" cy="102732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3"/>
            <a:endCxn id="67" idx="1"/>
          </p:cNvCxnSpPr>
          <p:nvPr/>
        </p:nvCxnSpPr>
        <p:spPr>
          <a:xfrm>
            <a:off x="3549645" y="5133787"/>
            <a:ext cx="2512722" cy="2579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8" idx="3"/>
            <a:endCxn id="68" idx="1"/>
          </p:cNvCxnSpPr>
          <p:nvPr/>
        </p:nvCxnSpPr>
        <p:spPr>
          <a:xfrm flipV="1">
            <a:off x="3549645" y="3461735"/>
            <a:ext cx="2512722" cy="167205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8" idx="3"/>
            <a:endCxn id="69" idx="1"/>
          </p:cNvCxnSpPr>
          <p:nvPr/>
        </p:nvCxnSpPr>
        <p:spPr>
          <a:xfrm flipV="1">
            <a:off x="3549645" y="4746158"/>
            <a:ext cx="2512722" cy="38762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7" name="Rectangle 66"/>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8" name="Rectangle 67"/>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9" name="Rectangle 68"/>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8" name="Rectangle 17"/>
          <p:cNvSpPr/>
          <p:nvPr/>
        </p:nvSpPr>
        <p:spPr>
          <a:xfrm>
            <a:off x="2019039" y="4862836"/>
            <a:ext cx="1530606"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Tree>
    <p:extLst>
      <p:ext uri="{BB962C8B-B14F-4D97-AF65-F5344CB8AC3E}">
        <p14:creationId xmlns:p14="http://schemas.microsoft.com/office/powerpoint/2010/main" val="1966258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13081"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62138"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65971"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024356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552091" y="1597966"/>
            <a:ext cx="8307237" cy="458304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grpSp>
        <p:nvGrpSpPr>
          <p:cNvPr id="15" name="Group 14"/>
          <p:cNvGrpSpPr/>
          <p:nvPr/>
        </p:nvGrpSpPr>
        <p:grpSpPr>
          <a:xfrm>
            <a:off x="2234708" y="1775139"/>
            <a:ext cx="3683007" cy="1739518"/>
            <a:chOff x="2139822" y="1775139"/>
            <a:chExt cx="3683007" cy="1739518"/>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Client</a:t>
              </a:r>
              <a:endParaRPr lang="en-US" sz="2800" dirty="0">
                <a:solidFill>
                  <a:srgbClr val="548235"/>
                </a:solidFill>
                <a:latin typeface="Roboto Condensed" pitchFamily="2" charset="0"/>
                <a:ea typeface="Roboto Condensed" pitchFamily="2" charset="0"/>
              </a:endParaRPr>
            </a:p>
          </p:txBody>
        </p:sp>
        <p:sp>
          <p:nvSpPr>
            <p:cNvPr id="58" name="TextBox 57"/>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providing an interface through which the end-user can access the files on the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34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033080"/>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Management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Tree>
    <p:extLst>
      <p:ext uri="{BB962C8B-B14F-4D97-AF65-F5344CB8AC3E}">
        <p14:creationId xmlns:p14="http://schemas.microsoft.com/office/powerpoint/2010/main" val="7557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4298</Words>
  <Application>Microsoft Office PowerPoint</Application>
  <PresentationFormat>On-screen Show (4:3)</PresentationFormat>
  <Paragraphs>1127</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Roboto Condensed</vt:lpstr>
      <vt:lpstr>Arial</vt:lpstr>
      <vt:lpstr>Cambria Math</vt:lpstr>
      <vt:lpstr>Calibri Light</vt:lpstr>
      <vt:lpstr>SimSun-ExtB</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Albano</dc:creator>
  <cp:lastModifiedBy>Justin Albano</cp:lastModifiedBy>
  <cp:revision>85</cp:revision>
  <dcterms:created xsi:type="dcterms:W3CDTF">2015-04-09T14:34:16Z</dcterms:created>
  <dcterms:modified xsi:type="dcterms:W3CDTF">2015-04-11T05:19:36Z</dcterms:modified>
</cp:coreProperties>
</file>