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31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4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90" r:id="rId14"/>
    <p:sldId id="296" r:id="rId15"/>
    <p:sldId id="291" r:id="rId16"/>
    <p:sldId id="297" r:id="rId17"/>
    <p:sldId id="292" r:id="rId18"/>
    <p:sldId id="293" r:id="rId19"/>
    <p:sldId id="294" r:id="rId20"/>
    <p:sldId id="295" r:id="rId21"/>
    <p:sldId id="269" r:id="rId22"/>
    <p:sldId id="271" r:id="rId23"/>
    <p:sldId id="272" r:id="rId24"/>
    <p:sldId id="270" r:id="rId25"/>
    <p:sldId id="273" r:id="rId26"/>
    <p:sldId id="274" r:id="rId27"/>
    <p:sldId id="283" r:id="rId28"/>
    <p:sldId id="284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81" r:id="rId37"/>
    <p:sldId id="285" r:id="rId38"/>
    <p:sldId id="287" r:id="rId39"/>
    <p:sldId id="286" r:id="rId40"/>
    <p:sldId id="288" r:id="rId41"/>
    <p:sldId id="268" r:id="rId42"/>
    <p:sldId id="298" r:id="rId43"/>
  </p:sldIdLst>
  <p:sldSz cx="9144000" cy="6858000" type="screen4x3"/>
  <p:notesSz cx="6858000" cy="9144000"/>
  <p:embeddedFontLst>
    <p:embeddedFont>
      <p:font typeface="Roboto Condensed" panose="02000000000000000000" pitchFamily="2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SimSun-ExtB" panose="02010609060101010101" pitchFamily="49" charset="-122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MS Mincho" panose="02020609040205080304" pitchFamily="49" charset="-128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>
            <p14:sldId id="289"/>
            <p14:sldId id="290"/>
            <p14:sldId id="296"/>
            <p14:sldId id="291"/>
            <p14:sldId id="297"/>
            <p14:sldId id="292"/>
            <p14:sldId id="293"/>
            <p14:sldId id="294"/>
            <p14:sldId id="295"/>
          </p14:sldIdLst>
        </p14:section>
        <p14:section name="SQL Analysis" id="{34994DFF-1E0E-4B50-B70B-A89FE70BA3FF}">
          <p14:sldIdLst>
            <p14:sldId id="269"/>
            <p14:sldId id="271"/>
            <p14:sldId id="272"/>
            <p14:sldId id="270"/>
            <p14:sldId id="273"/>
            <p14:sldId id="274"/>
            <p14:sldId id="283"/>
            <p14:sldId id="28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>
            <p14:sldId id="280"/>
            <p14:sldId id="282"/>
            <p14:sldId id="281"/>
            <p14:sldId id="285"/>
            <p14:sldId id="287"/>
            <p14:sldId id="286"/>
            <p14:sldId id="288"/>
          </p14:sldIdLst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006" autoAdjust="0"/>
  </p:normalViewPr>
  <p:slideViewPr>
    <p:cSldViewPr snapToGrid="0">
      <p:cViewPr varScale="1">
        <p:scale>
          <a:sx n="76" d="100"/>
          <a:sy n="76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5.5649809057231998E-2"/>
          <c:w val="0.87320519550305697"/>
          <c:h val="0.80993949775093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20.100000000000001</c:v>
                </c:pt>
                <c:pt idx="1">
                  <c:v>120.9</c:v>
                </c:pt>
                <c:pt idx="2">
                  <c:v>2.1</c:v>
                </c:pt>
                <c:pt idx="3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1832976672"/>
        <c:axId val="1832984832"/>
      </c:barChart>
      <c:catAx>
        <c:axId val="18329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832984832"/>
        <c:crosses val="autoZero"/>
        <c:auto val="1"/>
        <c:lblAlgn val="ctr"/>
        <c:lblOffset val="100"/>
        <c:noMultiLvlLbl val="0"/>
      </c:catAx>
      <c:valAx>
        <c:axId val="183298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2.98723737075304E-3"/>
              <c:y val="0.26671321931279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83297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798"/>
          <c:y val="0.100606383985706"/>
          <c:w val="0.158956239469107"/>
          <c:h val="0.22861836773593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0.31116666666666698</c:v>
                </c:pt>
                <c:pt idx="1">
                  <c:v>1.163866666666667</c:v>
                </c:pt>
                <c:pt idx="2">
                  <c:v>9.5801000000000016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1.7188666666666661</c:v>
                </c:pt>
                <c:pt idx="1">
                  <c:v>4.200433333333331</c:v>
                </c:pt>
                <c:pt idx="2">
                  <c:v>34.676299999999998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568016"/>
        <c:axId val="1831568560"/>
      </c:lineChart>
      <c:catAx>
        <c:axId val="18315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31568560"/>
        <c:crosses val="autoZero"/>
        <c:auto val="1"/>
        <c:lblAlgn val="ctr"/>
        <c:lblOffset val="100"/>
        <c:noMultiLvlLbl val="0"/>
      </c:catAx>
      <c:valAx>
        <c:axId val="1831568560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8315680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5.324066666666651</c:v>
                </c:pt>
                <c:pt idx="1">
                  <c:v>43.385100000000001</c:v>
                </c:pt>
                <c:pt idx="2">
                  <c:v>577.22216666666657</c:v>
                </c:pt>
                <c:pt idx="3">
                  <c:v>6919.2949333333336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4.3544666666666627</c:v>
                </c:pt>
                <c:pt idx="1">
                  <c:v>23.355799999999981</c:v>
                </c:pt>
                <c:pt idx="2">
                  <c:v>332.84976666666648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578896"/>
        <c:axId val="1831572368"/>
      </c:lineChart>
      <c:catAx>
        <c:axId val="183157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31572368"/>
        <c:crosses val="autoZero"/>
        <c:auto val="1"/>
        <c:lblAlgn val="ctr"/>
        <c:lblOffset val="100"/>
        <c:noMultiLvlLbl val="0"/>
      </c:catAx>
      <c:valAx>
        <c:axId val="1831572368"/>
        <c:scaling>
          <c:orientation val="minMax"/>
          <c:max val="7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831578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0.41703333333333298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129.73436666666669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2.0575666666666659</c:v>
                </c:pt>
                <c:pt idx="1">
                  <c:v>7.8891999999999998</c:v>
                </c:pt>
                <c:pt idx="2">
                  <c:v>32.316133333333298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570736"/>
        <c:axId val="1831573456"/>
      </c:lineChart>
      <c:catAx>
        <c:axId val="18315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31573456"/>
        <c:crosses val="autoZero"/>
        <c:auto val="1"/>
        <c:lblAlgn val="ctr"/>
        <c:lblOffset val="100"/>
        <c:noMultiLvlLbl val="0"/>
      </c:catAx>
      <c:valAx>
        <c:axId val="18315734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831570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3.703703703703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1.8028999999999999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1921.3449000000001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6.8869333333333316</c:v>
                </c:pt>
                <c:pt idx="1">
                  <c:v>54.049266666666433</c:v>
                </c:pt>
                <c:pt idx="2">
                  <c:v>702.75356666666698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564208"/>
        <c:axId val="1831575088"/>
      </c:lineChart>
      <c:catAx>
        <c:axId val="183156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31575088"/>
        <c:crosses val="autoZero"/>
        <c:auto val="1"/>
        <c:lblAlgn val="ctr"/>
        <c:lblOffset val="100"/>
        <c:noMultiLvlLbl val="0"/>
      </c:catAx>
      <c:valAx>
        <c:axId val="1831575088"/>
        <c:scaling>
          <c:orientation val="minMax"/>
          <c:max val="1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3.6111111111111101E-2"/>
              <c:y val="0.314215514727326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831564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ysClr val="windowText" lastClr="000000"/>
                </a:solidFill>
              </a:rPr>
              <a:t>Mean execution times for each database</a:t>
            </a:r>
            <a:r>
              <a:rPr lang="en-US" sz="1200" b="0" baseline="0">
                <a:solidFill>
                  <a:sysClr val="windowText" lastClr="000000"/>
                </a:solidFill>
              </a:rPr>
              <a:t> executing each query</a:t>
            </a:r>
            <a:endParaRPr lang="en-US" sz="1200" b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80852943203799"/>
          <c:y val="0.12820459942507201"/>
          <c:w val="0.84891914178078798"/>
          <c:h val="0.72395138107736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rgbClr val="1C43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1903.1</c:v>
                </c:pt>
                <c:pt idx="1">
                  <c:v>185871.67</c:v>
                </c:pt>
                <c:pt idx="2">
                  <c:v>102.23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80.97</c:v>
                </c:pt>
                <c:pt idx="1">
                  <c:v>745.57</c:v>
                </c:pt>
                <c:pt idx="2">
                  <c:v>5.73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rgbClr val="761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6247.03</c:v>
                </c:pt>
                <c:pt idx="1">
                  <c:v>268683.23</c:v>
                </c:pt>
                <c:pt idx="2">
                  <c:v>3325.4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2977760"/>
        <c:axId val="1832975040"/>
      </c:barChart>
      <c:catAx>
        <c:axId val="183297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975040"/>
        <c:crosses val="autoZero"/>
        <c:auto val="1"/>
        <c:lblAlgn val="ctr"/>
        <c:lblOffset val="100"/>
        <c:noMultiLvlLbl val="0"/>
      </c:catAx>
      <c:valAx>
        <c:axId val="18329750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1.5130228034151099E-2"/>
              <c:y val="0.547839020122484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9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94630300791998"/>
          <c:y val="4.6537307836520402E-2"/>
          <c:w val="8.9985371843649797E-2"/>
          <c:h val="0.20089426321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987008"/>
        <c:axId val="1832987552"/>
      </c:barChart>
      <c:catAx>
        <c:axId val="183298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832987552"/>
        <c:crosses val="autoZero"/>
        <c:auto val="1"/>
        <c:lblAlgn val="ctr"/>
        <c:lblOffset val="100"/>
        <c:noMultiLvlLbl val="0"/>
      </c:catAx>
      <c:valAx>
        <c:axId val="183298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83298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Redis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Aggregation!$B$39:$B$47</c:f>
              <c:numCache>
                <c:formatCode>General</c:formatCode>
                <c:ptCount val="9"/>
                <c:pt idx="0">
                  <c:v>246.8333333333334</c:v>
                </c:pt>
                <c:pt idx="1">
                  <c:v>239.7</c:v>
                </c:pt>
                <c:pt idx="2">
                  <c:v>288.93333333333328</c:v>
                </c:pt>
                <c:pt idx="3">
                  <c:v>236.43333333333339</c:v>
                </c:pt>
                <c:pt idx="4">
                  <c:v>232.8</c:v>
                </c:pt>
                <c:pt idx="5">
                  <c:v>286.33333333333331</c:v>
                </c:pt>
                <c:pt idx="6">
                  <c:v>878.53333333333353</c:v>
                </c:pt>
                <c:pt idx="7">
                  <c:v>851.53333333333353</c:v>
                </c:pt>
                <c:pt idx="8">
                  <c:v>1209.0999999999999</c:v>
                </c:pt>
              </c:numCache>
            </c:numRef>
          </c:val>
        </c:ser>
        <c:ser>
          <c:idx val="1"/>
          <c:order val="1"/>
          <c:tx>
            <c:v>MongoDB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Aggregation!$C$39:$C$47</c:f>
              <c:numCache>
                <c:formatCode>General</c:formatCode>
                <c:ptCount val="9"/>
                <c:pt idx="0">
                  <c:v>559.26666666666665</c:v>
                </c:pt>
                <c:pt idx="1">
                  <c:v>493.4666666666667</c:v>
                </c:pt>
                <c:pt idx="2">
                  <c:v>644.63333333333355</c:v>
                </c:pt>
                <c:pt idx="3">
                  <c:v>570.53333333333353</c:v>
                </c:pt>
                <c:pt idx="4">
                  <c:v>498.9666666666667</c:v>
                </c:pt>
                <c:pt idx="5">
                  <c:v>649.26666666666665</c:v>
                </c:pt>
                <c:pt idx="6">
                  <c:v>1974.2666666666671</c:v>
                </c:pt>
                <c:pt idx="7">
                  <c:v>1523.6</c:v>
                </c:pt>
                <c:pt idx="8">
                  <c:v>2441.633333333335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1574206176"/>
        <c:axId val="1574213248"/>
      </c:barChart>
      <c:catAx>
        <c:axId val="157420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213248"/>
        <c:crosses val="autoZero"/>
        <c:auto val="1"/>
        <c:lblAlgn val="ctr"/>
        <c:lblOffset val="100"/>
        <c:noMultiLvlLbl val="0"/>
      </c:catAx>
      <c:valAx>
        <c:axId val="1574213248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20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14838802951304"/>
          <c:y val="6.4169645577317899E-2"/>
          <c:w val="0.11659282589676299"/>
          <c:h val="0.125000874890638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 smtClean="0"/>
              <a:t>Redis</a:t>
            </a:r>
            <a:r>
              <a:rPr lang="en-US" sz="1600" dirty="0" smtClean="0"/>
              <a:t> Execution Times for Workload F on 1M Records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'1M_100k'!$D$3:$D$32</c:f>
              <c:numCache>
                <c:formatCode>General</c:formatCode>
                <c:ptCount val="30"/>
                <c:pt idx="0">
                  <c:v>14283</c:v>
                </c:pt>
                <c:pt idx="1">
                  <c:v>13797</c:v>
                </c:pt>
                <c:pt idx="2">
                  <c:v>10101</c:v>
                </c:pt>
                <c:pt idx="3">
                  <c:v>8899</c:v>
                </c:pt>
                <c:pt idx="4">
                  <c:v>8847</c:v>
                </c:pt>
                <c:pt idx="5">
                  <c:v>8779</c:v>
                </c:pt>
                <c:pt idx="6">
                  <c:v>8801</c:v>
                </c:pt>
                <c:pt idx="7">
                  <c:v>8706</c:v>
                </c:pt>
                <c:pt idx="8">
                  <c:v>8735</c:v>
                </c:pt>
                <c:pt idx="9">
                  <c:v>13375</c:v>
                </c:pt>
                <c:pt idx="10">
                  <c:v>13482</c:v>
                </c:pt>
                <c:pt idx="11">
                  <c:v>13507</c:v>
                </c:pt>
                <c:pt idx="12">
                  <c:v>13475</c:v>
                </c:pt>
                <c:pt idx="13">
                  <c:v>12429</c:v>
                </c:pt>
                <c:pt idx="14">
                  <c:v>8759</c:v>
                </c:pt>
                <c:pt idx="15">
                  <c:v>8621</c:v>
                </c:pt>
                <c:pt idx="16">
                  <c:v>8753</c:v>
                </c:pt>
                <c:pt idx="17">
                  <c:v>8713</c:v>
                </c:pt>
                <c:pt idx="18">
                  <c:v>8568</c:v>
                </c:pt>
                <c:pt idx="19">
                  <c:v>8696</c:v>
                </c:pt>
                <c:pt idx="20">
                  <c:v>10148</c:v>
                </c:pt>
                <c:pt idx="21">
                  <c:v>13586</c:v>
                </c:pt>
                <c:pt idx="22">
                  <c:v>13762</c:v>
                </c:pt>
                <c:pt idx="23">
                  <c:v>13559</c:v>
                </c:pt>
                <c:pt idx="24">
                  <c:v>13935</c:v>
                </c:pt>
                <c:pt idx="25">
                  <c:v>10506</c:v>
                </c:pt>
                <c:pt idx="26">
                  <c:v>8689</c:v>
                </c:pt>
                <c:pt idx="27">
                  <c:v>8670</c:v>
                </c:pt>
                <c:pt idx="28">
                  <c:v>8494</c:v>
                </c:pt>
                <c:pt idx="29">
                  <c:v>8724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1574213792"/>
        <c:axId val="1574210528"/>
      </c:barChart>
      <c:catAx>
        <c:axId val="1574213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Repetition </a:t>
                </a:r>
                <a:r>
                  <a:rPr lang="en-US" sz="1600" dirty="0" smtClean="0"/>
                  <a:t>Number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210528"/>
        <c:crosses val="autoZero"/>
        <c:auto val="1"/>
        <c:lblAlgn val="ctr"/>
        <c:lblOffset val="100"/>
        <c:noMultiLvlLbl val="0"/>
      </c:catAx>
      <c:valAx>
        <c:axId val="157421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21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397"/>
          <c:w val="0.51103208303059"/>
          <c:h val="0.62412116669346396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0.31116666666666698</c:v>
                </c:pt>
                <c:pt idx="1">
                  <c:v>5.3240666666666394</c:v>
                </c:pt>
                <c:pt idx="2">
                  <c:v>0.41703333333333298</c:v>
                </c:pt>
                <c:pt idx="3">
                  <c:v>1.8028999999999999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1.7188666666666661</c:v>
                </c:pt>
                <c:pt idx="1">
                  <c:v>4.3544666666666467</c:v>
                </c:pt>
                <c:pt idx="2">
                  <c:v>2.0575666666666659</c:v>
                </c:pt>
                <c:pt idx="3">
                  <c:v>6.8869333333333316</c:v>
                </c:pt>
                <c:pt idx="4">
                  <c:v>3.9569333333333301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203456"/>
        <c:axId val="1574205088"/>
      </c:radarChart>
      <c:catAx>
        <c:axId val="157420345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574205088"/>
        <c:crosses val="autoZero"/>
        <c:auto val="1"/>
        <c:lblAlgn val="ctr"/>
        <c:lblOffset val="100"/>
        <c:noMultiLvlLbl val="0"/>
      </c:catAx>
      <c:valAx>
        <c:axId val="15742050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74203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02"/>
          <c:y val="0.40892857713976499"/>
          <c:w val="0.22185962865752901"/>
          <c:h val="0.3054509935819170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9136873882410506E-2"/>
          <c:y val="0.24485084045345401"/>
          <c:w val="0.48494709733538"/>
          <c:h val="0.69828914247844698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43.385100000000001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25.785066666666669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23.355799999999981</c:v>
                </c:pt>
                <c:pt idx="2">
                  <c:v>7.8891999999999998</c:v>
                </c:pt>
                <c:pt idx="3">
                  <c:v>54.049266666666327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205632"/>
        <c:axId val="1831571280"/>
      </c:radarChart>
      <c:catAx>
        <c:axId val="1574205632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831571280"/>
        <c:crosses val="autoZero"/>
        <c:auto val="1"/>
        <c:lblAlgn val="ctr"/>
        <c:lblOffset val="100"/>
        <c:noMultiLvlLbl val="0"/>
      </c:catAx>
      <c:valAx>
        <c:axId val="18315712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74205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006"/>
          <c:y val="0.54551718384138104"/>
          <c:w val="0.23299484116209601"/>
          <c:h val="0.21902808957391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468932371002399"/>
          <c:y val="0.26789547526626101"/>
          <c:w val="0.49027742976372402"/>
          <c:h val="0.63525871926588195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9.5801000000000016</c:v>
                </c:pt>
                <c:pt idx="1">
                  <c:v>577.22216666666657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34.676299999999998</c:v>
                </c:pt>
                <c:pt idx="1">
                  <c:v>332.84976666666648</c:v>
                </c:pt>
                <c:pt idx="2">
                  <c:v>32.316133333333298</c:v>
                </c:pt>
                <c:pt idx="3">
                  <c:v>702.75356666666698</c:v>
                </c:pt>
                <c:pt idx="4">
                  <c:v>75.779899999999998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1565296"/>
        <c:axId val="1831576176"/>
      </c:radarChart>
      <c:catAx>
        <c:axId val="183156529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831576176"/>
        <c:crosses val="autoZero"/>
        <c:auto val="1"/>
        <c:lblAlgn val="ctr"/>
        <c:lblOffset val="100"/>
        <c:noMultiLvlLbl val="0"/>
      </c:catAx>
      <c:valAx>
        <c:axId val="18315761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31565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02"/>
          <c:y val="0.519204180201017"/>
          <c:w val="0.22443067657295199"/>
          <c:h val="0.23791006955664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497"/>
          <c:h val="0.66826948577588896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6919.2949333333336</c:v>
                </c:pt>
                <c:pt idx="2">
                  <c:v>129.73436666666669</c:v>
                </c:pt>
                <c:pt idx="3">
                  <c:v>1921.3449000000001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1565840"/>
        <c:axId val="1831569104"/>
      </c:radarChart>
      <c:catAx>
        <c:axId val="183156584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831569104"/>
        <c:crosses val="autoZero"/>
        <c:auto val="1"/>
        <c:lblAlgn val="ctr"/>
        <c:lblOffset val="100"/>
        <c:noMultiLvlLbl val="0"/>
      </c:catAx>
      <c:valAx>
        <c:axId val="18315691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31565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03"/>
          <c:y val="0.47433255053644602"/>
          <c:w val="0.20246336616829799"/>
          <c:h val="0.180115815119522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25.785066666666669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3.9569333333333301</c:v>
                </c:pt>
                <c:pt idx="1">
                  <c:v>10.9564</c:v>
                </c:pt>
                <c:pt idx="2">
                  <c:v>75.779899999999998</c:v>
                </c:pt>
                <c:pt idx="3">
                  <c:v>478.16996666666648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566384"/>
        <c:axId val="1831566928"/>
      </c:lineChart>
      <c:catAx>
        <c:axId val="18315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31566928"/>
        <c:crosses val="autoZero"/>
        <c:auto val="1"/>
        <c:lblAlgn val="ctr"/>
        <c:lblOffset val="100"/>
        <c:noMultiLvlLbl val="0"/>
      </c:catAx>
      <c:valAx>
        <c:axId val="18315669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831566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0.1238</cdr:x>
      <cdr:y>0.83102</cdr:y>
    </cdr:from>
    <cdr:to>
      <cdr:x>0.18421</cdr:x>
      <cdr:y>0.98065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4360" y="2752242"/>
          <a:ext cx="524236" cy="49555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  <cdr:relSizeAnchor xmlns:cdr="http://schemas.openxmlformats.org/drawingml/2006/chartDrawing">
    <cdr:from>
      <cdr:x>0.32084</cdr:x>
      <cdr:y>0.84247</cdr:y>
    </cdr:from>
    <cdr:to>
      <cdr:x>0.38125</cdr:x>
      <cdr:y>0.97051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84278" y="2790182"/>
          <a:ext cx="524236" cy="4240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0.22426</cdr:x>
      <cdr:y>0.84072</cdr:y>
    </cdr:from>
    <cdr:to>
      <cdr:x>0.28468</cdr:x>
      <cdr:y>0.95981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946119" y="2784374"/>
          <a:ext cx="524323" cy="3944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0.70778</cdr:x>
      <cdr:y>0.84699</cdr:y>
    </cdr:from>
    <cdr:to>
      <cdr:x>0.76819</cdr:x>
      <cdr:y>0.96609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044950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A</a:t>
          </a:r>
        </a:p>
      </cdr:txBody>
    </cdr:sp>
  </cdr:relSizeAnchor>
  <cdr:relSizeAnchor xmlns:cdr="http://schemas.openxmlformats.org/drawingml/2006/chartDrawing">
    <cdr:from>
      <cdr:x>0.89903</cdr:x>
      <cdr:y>0.84699</cdr:y>
    </cdr:from>
    <cdr:to>
      <cdr:x>0.95944</cdr:x>
      <cdr:y>0.96609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5137944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F</a:t>
          </a:r>
        </a:p>
      </cdr:txBody>
    </cdr:sp>
  </cdr:relSizeAnchor>
  <cdr:relSizeAnchor xmlns:cdr="http://schemas.openxmlformats.org/drawingml/2006/chartDrawing">
    <cdr:from>
      <cdr:x>0.80319</cdr:x>
      <cdr:y>0.84352</cdr:y>
    </cdr:from>
    <cdr:to>
      <cdr:x>0.86361</cdr:x>
      <cdr:y>0.96262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590256" y="2892425"/>
          <a:ext cx="345282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B</a:t>
          </a:r>
        </a:p>
      </cdr:txBody>
    </cdr:sp>
  </cdr:relSizeAnchor>
  <cdr:relSizeAnchor xmlns:cdr="http://schemas.openxmlformats.org/drawingml/2006/chartDrawing">
    <cdr:from>
      <cdr:x>0.44444</cdr:x>
      <cdr:y>0.93484</cdr:y>
    </cdr:from>
    <cdr:to>
      <cdr:x>0.64792</cdr:x>
      <cdr:y>0.99028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540000" y="3205560"/>
          <a:ext cx="1162844" cy="19010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900" dirty="0"/>
        </a:p>
      </cdr:txBody>
    </cdr:sp>
  </cdr:relSizeAnchor>
  <cdr:relSizeAnchor xmlns:cdr="http://schemas.openxmlformats.org/drawingml/2006/chartDrawing">
    <cdr:from>
      <cdr:x>0.51761</cdr:x>
      <cdr:y>0.8456</cdr:y>
    </cdr:from>
    <cdr:to>
      <cdr:x>0.57803</cdr:x>
      <cdr:y>0.9647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491772" y="2800529"/>
          <a:ext cx="524323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0.61374</cdr:x>
      <cdr:y>0.84686</cdr:y>
    </cdr:from>
    <cdr:to>
      <cdr:x>0.67416</cdr:x>
      <cdr:y>0.96596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325985" y="2804722"/>
          <a:ext cx="524324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0.41704</cdr:x>
      <cdr:y>0.83957</cdr:y>
    </cdr:from>
    <cdr:to>
      <cdr:x>0.47745</cdr:x>
      <cdr:y>0.9764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619104" y="2780557"/>
          <a:ext cx="524236" cy="45318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 and Durability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Basic Availability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Soft-state and 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package" Target="../embeddings/Microsoft_Word_Document5.docx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package" Target="../embeddings/Microsoft_Word_Document6.docx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4001" y="620578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622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STEPHEN 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413164" y="4468422"/>
            <a:ext cx="373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3164" y="4943597"/>
            <a:ext cx="426720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v2.8.19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v2.4.9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798" y="213513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Non-relational structure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Typically distributed system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Scale extremely well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 not typically make ACID guarantees; instead focus on availability through 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Models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598" y="2135133"/>
            <a:ext cx="25699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Key-value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Document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Column Family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845392" y="2781700"/>
            <a:ext cx="5884721" cy="28631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698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Yahoo! Cloud Serving Benchmark (YCSB) Tool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" y="2263705"/>
            <a:ext cx="7985091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Automates development of consistent data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sets and workloads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Widely accepted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Developed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Java language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Open-source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Highly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extensible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3114" y="572894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Source: B.F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Cooper. “Yahoo! Cloud Serving Benchmark”. Yahoo! Inc. 2010. Web. 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&lt;http://labs.yahoo.com/files/ycsb-v4.pdf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&gt;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Workloads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3292"/>
              </p:ext>
            </p:extLst>
          </p:nvPr>
        </p:nvGraphicFramePr>
        <p:xfrm>
          <a:off x="758885" y="2973554"/>
          <a:ext cx="7531004" cy="247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190"/>
                <a:gridCol w="1383308"/>
                <a:gridCol w="4382506"/>
              </a:tblGrid>
              <a:tr h="2646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Workload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Operations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Application Example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 – Update heavy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Session store recording recent actions in a user session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 – Read heavy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95%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Photo tagging; add a tag is an update, but most operations are to read tags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710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F – Read-Modify-Write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Read-Modify-Write: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User database, where user records are read and modified by the user or to record user activity.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799" y="2145782"/>
            <a:ext cx="79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 YCSB Workloads A, B and F</a:t>
            </a:r>
          </a:p>
        </p:txBody>
      </p:sp>
    </p:spTree>
    <p:extLst>
      <p:ext uri="{BB962C8B-B14F-4D97-AF65-F5344CB8AC3E}">
        <p14:creationId xmlns:p14="http://schemas.microsoft.com/office/powerpoint/2010/main" val="27064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Size Tiers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Redis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MongoDB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6680"/>
              </p:ext>
            </p:extLst>
          </p:nvPr>
        </p:nvGraphicFramePr>
        <p:xfrm>
          <a:off x="1955533" y="2377365"/>
          <a:ext cx="5207751" cy="1892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327"/>
                <a:gridCol w="1194909"/>
                <a:gridCol w="1442954"/>
                <a:gridCol w="182456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Tier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Identifier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records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operations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100k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8" y="1684116"/>
            <a:ext cx="443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Experiment Design Summary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199" y="2273981"/>
            <a:ext cx="79850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Execution-time Performance Comparison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Two Databases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Three Workloads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Four Data Size Tiers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30 Repetitions of each Workload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completed all workloads in approx. 50% of the time MongoDB required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could not load the largest data set size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22137215"/>
              </p:ext>
            </p:extLst>
          </p:nvPr>
        </p:nvGraphicFramePr>
        <p:xfrm>
          <a:off x="154004" y="3012707"/>
          <a:ext cx="8677978" cy="331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17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of means method for comparing alternatives was conducted: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0, thus no evidence to suggest that the difference is not statistically significant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69318" y="3337188"/>
                <a:ext cx="2400272" cy="49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18" y="3337188"/>
                <a:ext cx="2400272" cy="492955"/>
              </a:xfrm>
              <a:prstGeom prst="rect">
                <a:avLst/>
              </a:prstGeom>
              <a:blipFill rotWithShape="0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799" y="4846502"/>
            <a:ext cx="456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8" y="5312405"/>
            <a:ext cx="7985091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large quantities of data modification operations,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regularly backed up data to HDD, which affected execution time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3216" y="3339238"/>
                <a:ext cx="3658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16" y="3339238"/>
                <a:ext cx="36588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71699" y="3068554"/>
                <a:ext cx="167731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9" y="3068554"/>
                <a:ext cx="1677319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90385982"/>
              </p:ext>
            </p:extLst>
          </p:nvPr>
        </p:nvGraphicFramePr>
        <p:xfrm>
          <a:off x="0" y="2145781"/>
          <a:ext cx="9067800" cy="430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Stephen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had a significantly shorter execution time for all database sizes and all workloads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could also handle larger quantities of data than MongoDB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is statistically significant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5" imgW="6096000" imgH="2590800" progId="Word.Document.12">
                  <p:embed/>
                </p:oleObj>
              </mc:Choice>
              <mc:Fallback>
                <p:oleObj name="Document" r:id="rId5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5" imgW="6096000" imgH="1333500" progId="Word.Document.12">
                  <p:embed/>
                </p:oleObj>
              </mc:Choice>
              <mc:Fallback>
                <p:oleObj name="Document" r:id="rId5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and order them from higher to lowest count.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5777"/>
              </p:ext>
            </p:extLst>
          </p:nvPr>
        </p:nvGraphicFramePr>
        <p:xfrm>
          <a:off x="0" y="2418285"/>
          <a:ext cx="9006538" cy="353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5" imgW="6096000" imgH="2197100" progId="Word.Document.12">
                  <p:embed/>
                </p:oleObj>
              </mc:Choice>
              <mc:Fallback>
                <p:oleObj name="Document" r:id="rId5" imgW="6096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418285"/>
                        <a:ext cx="9006538" cy="353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Confidence Intervals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01166"/>
              </p:ext>
            </p:extLst>
          </p:nvPr>
        </p:nvGraphicFramePr>
        <p:xfrm>
          <a:off x="105278" y="2145198"/>
          <a:ext cx="8934008" cy="414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5" imgW="6096000" imgH="3378200" progId="Word.Document.12">
                  <p:embed/>
                </p:oleObj>
              </mc:Choice>
              <mc:Fallback>
                <p:oleObj name="Document" r:id="rId5" imgW="6096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78" y="2145198"/>
                        <a:ext cx="8934008" cy="414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(Query 5)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29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MySQL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of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Dataset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Common dataset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people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interests to choose from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 places of work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Suggestions of coworkers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10 interests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worked at 5 jobs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36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" y="2258824"/>
            <a:ext cx="8407458" cy="3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Layouts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929" y="2215635"/>
            <a:ext cx="78502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table structure.  People, Interest, Work, Employee, and Relationship Tables.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key-value pairs.  Lists of data saved for each persons workplace and interest and list of workers saved for each workplace.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Slight repetition of data.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nodes and relationships.  People and Interests are nodes. Relationships link people to other people and people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interests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799" y="2203545"/>
            <a:ext cx="798509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all interests of a person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query to simply get all of a persons interests.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Recommend interests based on interests of coworkers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Graphing Query that must relate coworkers and interest of those coworkers together.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Obtain all coworkers and common place of work 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 that returns the workplace of an employee along with all people who worked at that workplace.</a:t>
            </a:r>
          </a:p>
        </p:txBody>
      </p:sp>
    </p:spTree>
    <p:extLst>
      <p:ext uri="{BB962C8B-B14F-4D97-AF65-F5344CB8AC3E}">
        <p14:creationId xmlns:p14="http://schemas.microsoft.com/office/powerpoint/2010/main" val="9755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Average 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11867461"/>
              </p:ext>
            </p:extLst>
          </p:nvPr>
        </p:nvGraphicFramePr>
        <p:xfrm>
          <a:off x="120869" y="2180060"/>
          <a:ext cx="8918416" cy="40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6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9" y="2203545"/>
            <a:ext cx="7985091" cy="385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SQL.  Both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All done at 95% confidence.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982" y="5611944"/>
            <a:ext cx="24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Final Conclusions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00" y="1693664"/>
            <a:ext cx="81559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are essential components of many software applications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Multitudes of database types and end products exist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Performance analysis is important and required to determine an appropriate application solution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database types have been analyzed and compared both in isolation and in a final combined comparison through statistical analysis and empirical experimentation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(graph), MySQL (SQL)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(NoSQL) products were individual “best-in-class” performers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 consistently outperformed 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for read-centric queries executed in the combined performance comparison;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consistently came in second place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of performance analysis are possible but were not explored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2259</Words>
  <Application>Microsoft Office PowerPoint</Application>
  <PresentationFormat>On-screen Show (4:3)</PresentationFormat>
  <Paragraphs>575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Roboto Condensed</vt:lpstr>
      <vt:lpstr>Arial</vt:lpstr>
      <vt:lpstr>Cambria Math</vt:lpstr>
      <vt:lpstr>Roboto</vt:lpstr>
      <vt:lpstr>Calibri Light</vt:lpstr>
      <vt:lpstr>SimSun-ExtB</vt:lpstr>
      <vt:lpstr>Calibri</vt:lpstr>
      <vt:lpstr>MS Mincho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Justin Albano</cp:lastModifiedBy>
  <cp:revision>166</cp:revision>
  <dcterms:created xsi:type="dcterms:W3CDTF">2015-04-09T14:34:16Z</dcterms:created>
  <dcterms:modified xsi:type="dcterms:W3CDTF">2015-04-20T20:34:34Z</dcterms:modified>
</cp:coreProperties>
</file>