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9.xml" ContentType="application/vnd.openxmlformats-officedocument.drawingml.chart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31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4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90" r:id="rId14"/>
    <p:sldId id="296" r:id="rId15"/>
    <p:sldId id="291" r:id="rId16"/>
    <p:sldId id="297" r:id="rId17"/>
    <p:sldId id="292" r:id="rId18"/>
    <p:sldId id="293" r:id="rId19"/>
    <p:sldId id="294" r:id="rId20"/>
    <p:sldId id="295" r:id="rId21"/>
    <p:sldId id="269" r:id="rId22"/>
    <p:sldId id="271" r:id="rId23"/>
    <p:sldId id="272" r:id="rId24"/>
    <p:sldId id="270" r:id="rId25"/>
    <p:sldId id="273" r:id="rId26"/>
    <p:sldId id="274" r:id="rId27"/>
    <p:sldId id="283" r:id="rId28"/>
    <p:sldId id="284" r:id="rId29"/>
    <p:sldId id="275" r:id="rId30"/>
    <p:sldId id="276" r:id="rId31"/>
    <p:sldId id="277" r:id="rId32"/>
    <p:sldId id="278" r:id="rId33"/>
    <p:sldId id="279" r:id="rId34"/>
    <p:sldId id="280" r:id="rId35"/>
    <p:sldId id="282" r:id="rId36"/>
    <p:sldId id="281" r:id="rId37"/>
    <p:sldId id="285" r:id="rId38"/>
    <p:sldId id="287" r:id="rId39"/>
    <p:sldId id="286" r:id="rId40"/>
    <p:sldId id="288" r:id="rId41"/>
    <p:sldId id="268" r:id="rId42"/>
    <p:sldId id="298" r:id="rId43"/>
  </p:sldIdLst>
  <p:sldSz cx="9144000" cy="6858000" type="screen4x3"/>
  <p:notesSz cx="6858000" cy="9144000"/>
  <p:embeddedFontLst>
    <p:embeddedFont>
      <p:font typeface="MS Mincho" panose="02020609040205080304" pitchFamily="49" charset="-128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SimSun-ExtB" panose="02010609060101010101" pitchFamily="49" charset="-122"/>
      <p:regular r:id="rId50"/>
    </p:embeddedFont>
    <p:embeddedFont>
      <p:font typeface="Cambria Math" panose="02040503050406030204" pitchFamily="18" charset="0"/>
      <p:regular r:id="rId51"/>
    </p:embeddedFont>
    <p:embeddedFont>
      <p:font typeface="Calibri Light" panose="020F0302020204030204" pitchFamily="34" charset="0"/>
      <p:regular r:id="rId52"/>
      <p: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>
            <p14:sldId id="289"/>
            <p14:sldId id="290"/>
            <p14:sldId id="296"/>
            <p14:sldId id="291"/>
            <p14:sldId id="297"/>
            <p14:sldId id="292"/>
            <p14:sldId id="293"/>
            <p14:sldId id="294"/>
            <p14:sldId id="295"/>
          </p14:sldIdLst>
        </p14:section>
        <p14:section name="SQL Analysis" id="{34994DFF-1E0E-4B50-B70B-A89FE70BA3FF}">
          <p14:sldIdLst>
            <p14:sldId id="269"/>
            <p14:sldId id="271"/>
            <p14:sldId id="272"/>
            <p14:sldId id="270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006" autoAdjust="0"/>
  </p:normalViewPr>
  <p:slideViewPr>
    <p:cSldViewPr snapToGrid="0">
      <p:cViewPr varScale="1">
        <p:scale>
          <a:sx n="99" d="100"/>
          <a:sy n="99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ve\Documents\Uni\Spring%202015\SE655\Project\Results\Redis\Results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5.5649809057231998E-2"/>
          <c:w val="0.87320519550305697"/>
          <c:h val="0.80993949775093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20.100000000000001</c:v>
                </c:pt>
                <c:pt idx="1">
                  <c:v>120.9</c:v>
                </c:pt>
                <c:pt idx="2">
                  <c:v>2.1</c:v>
                </c:pt>
                <c:pt idx="3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167202960"/>
        <c:axId val="167359280"/>
      </c:barChart>
      <c:catAx>
        <c:axId val="16720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67359280"/>
        <c:crosses val="autoZero"/>
        <c:auto val="1"/>
        <c:lblAlgn val="ctr"/>
        <c:lblOffset val="100"/>
        <c:noMultiLvlLbl val="0"/>
      </c:catAx>
      <c:valAx>
        <c:axId val="1673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98723737075304E-3"/>
              <c:y val="0.26671321931279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6720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798"/>
          <c:y val="0.100606383985706"/>
          <c:w val="0.158956239469107"/>
          <c:h val="0.228618367735936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0.31116666666666698</c:v>
                </c:pt>
                <c:pt idx="1">
                  <c:v>1.163866666666667</c:v>
                </c:pt>
                <c:pt idx="2">
                  <c:v>9.5800999999999998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1.7188666666666661</c:v>
                </c:pt>
                <c:pt idx="1">
                  <c:v>4.200433333333331</c:v>
                </c:pt>
                <c:pt idx="2">
                  <c:v>34.676299999999998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82128"/>
        <c:axId val="167582688"/>
      </c:lineChart>
      <c:catAx>
        <c:axId val="1675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7582688"/>
        <c:crosses val="autoZero"/>
        <c:auto val="1"/>
        <c:lblAlgn val="ctr"/>
        <c:lblOffset val="100"/>
        <c:noMultiLvlLbl val="0"/>
      </c:catAx>
      <c:valAx>
        <c:axId val="167582688"/>
        <c:scaling>
          <c:orientation val="minMax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7582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5.3240666666666527</c:v>
                </c:pt>
                <c:pt idx="1">
                  <c:v>43.385100000000001</c:v>
                </c:pt>
                <c:pt idx="2">
                  <c:v>577.22216666666657</c:v>
                </c:pt>
                <c:pt idx="3">
                  <c:v>6919.2949333333336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4.3544666666666636</c:v>
                </c:pt>
                <c:pt idx="1">
                  <c:v>23.355799999999981</c:v>
                </c:pt>
                <c:pt idx="2">
                  <c:v>332.84976666666648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17232"/>
        <c:axId val="168717792"/>
      </c:lineChart>
      <c:catAx>
        <c:axId val="1687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8717792"/>
        <c:crosses val="autoZero"/>
        <c:auto val="1"/>
        <c:lblAlgn val="ctr"/>
        <c:lblOffset val="100"/>
        <c:noMultiLvlLbl val="0"/>
      </c:catAx>
      <c:valAx>
        <c:axId val="168717792"/>
        <c:scaling>
          <c:orientation val="minMax"/>
          <c:max val="7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8717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0.41703333333333298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129.73436666666669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2.0575666666666659</c:v>
                </c:pt>
                <c:pt idx="1">
                  <c:v>7.8891999999999998</c:v>
                </c:pt>
                <c:pt idx="2">
                  <c:v>32.316133333333298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20592"/>
        <c:axId val="168721152"/>
      </c:lineChart>
      <c:catAx>
        <c:axId val="1687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8721152"/>
        <c:crosses val="autoZero"/>
        <c:auto val="1"/>
        <c:lblAlgn val="ctr"/>
        <c:lblOffset val="100"/>
        <c:noMultiLvlLbl val="0"/>
      </c:catAx>
      <c:valAx>
        <c:axId val="1687211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87205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3.7037037037037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1.8028999999999999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1921.3449000000001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6.8869333333333316</c:v>
                </c:pt>
                <c:pt idx="1">
                  <c:v>54.049266666666441</c:v>
                </c:pt>
                <c:pt idx="2">
                  <c:v>702.75356666666698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23952"/>
        <c:axId val="168724512"/>
      </c:lineChart>
      <c:catAx>
        <c:axId val="16872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8724512"/>
        <c:crosses val="autoZero"/>
        <c:auto val="1"/>
        <c:lblAlgn val="ctr"/>
        <c:lblOffset val="100"/>
        <c:noMultiLvlLbl val="0"/>
      </c:catAx>
      <c:valAx>
        <c:axId val="168724512"/>
        <c:scaling>
          <c:orientation val="minMax"/>
          <c:max val="1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3.6111111111111101E-2"/>
              <c:y val="0.314215514727326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68723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799"/>
          <c:y val="0.12820459942507201"/>
          <c:w val="0.84891914178078798"/>
          <c:h val="0.723951381077365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928704"/>
        <c:axId val="202929264"/>
      </c:barChart>
      <c:catAx>
        <c:axId val="2029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29264"/>
        <c:crosses val="autoZero"/>
        <c:auto val="1"/>
        <c:lblAlgn val="ctr"/>
        <c:lblOffset val="100"/>
        <c:noMultiLvlLbl val="0"/>
      </c:catAx>
      <c:valAx>
        <c:axId val="202929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1.5130228034151099E-2"/>
              <c:y val="0.547839020122484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2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1998"/>
          <c:y val="4.6537307836520402E-2"/>
          <c:w val="8.9985371843649797E-2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624704"/>
        <c:axId val="172625264"/>
      </c:barChart>
      <c:catAx>
        <c:axId val="17262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72625264"/>
        <c:crosses val="autoZero"/>
        <c:auto val="1"/>
        <c:lblAlgn val="ctr"/>
        <c:lblOffset val="100"/>
        <c:noMultiLvlLbl val="0"/>
      </c:catAx>
      <c:valAx>
        <c:axId val="17262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17262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Redis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Aggregation!$B$39:$B$47</c:f>
              <c:numCache>
                <c:formatCode>General</c:formatCode>
                <c:ptCount val="9"/>
                <c:pt idx="0">
                  <c:v>246.8333333333334</c:v>
                </c:pt>
                <c:pt idx="1">
                  <c:v>239.7</c:v>
                </c:pt>
                <c:pt idx="2">
                  <c:v>288.93333333333328</c:v>
                </c:pt>
                <c:pt idx="3">
                  <c:v>236.43333333333339</c:v>
                </c:pt>
                <c:pt idx="4">
                  <c:v>232.8</c:v>
                </c:pt>
                <c:pt idx="5">
                  <c:v>286.33333333333331</c:v>
                </c:pt>
                <c:pt idx="6">
                  <c:v>878.53333333333353</c:v>
                </c:pt>
                <c:pt idx="7">
                  <c:v>851.53333333333353</c:v>
                </c:pt>
                <c:pt idx="8">
                  <c:v>1209.0999999999999</c:v>
                </c:pt>
              </c:numCache>
            </c:numRef>
          </c:val>
        </c:ser>
        <c:ser>
          <c:idx val="1"/>
          <c:order val="1"/>
          <c:tx>
            <c:v>MongoDB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Aggregation!$C$39:$C$47</c:f>
              <c:numCache>
                <c:formatCode>General</c:formatCode>
                <c:ptCount val="9"/>
                <c:pt idx="0">
                  <c:v>559.26666666666665</c:v>
                </c:pt>
                <c:pt idx="1">
                  <c:v>493.4666666666667</c:v>
                </c:pt>
                <c:pt idx="2">
                  <c:v>644.63333333333355</c:v>
                </c:pt>
                <c:pt idx="3">
                  <c:v>570.53333333333353</c:v>
                </c:pt>
                <c:pt idx="4">
                  <c:v>498.9666666666667</c:v>
                </c:pt>
                <c:pt idx="5">
                  <c:v>649.26666666666665</c:v>
                </c:pt>
                <c:pt idx="6">
                  <c:v>1974.2666666666671</c:v>
                </c:pt>
                <c:pt idx="7">
                  <c:v>1523.6</c:v>
                </c:pt>
                <c:pt idx="8">
                  <c:v>2441.633333333335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27"/>
        <c:axId val="330004704"/>
        <c:axId val="270280368"/>
      </c:barChart>
      <c:catAx>
        <c:axId val="33000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280368"/>
        <c:crosses val="autoZero"/>
        <c:auto val="1"/>
        <c:lblAlgn val="ctr"/>
        <c:lblOffset val="100"/>
        <c:noMultiLvlLbl val="0"/>
      </c:catAx>
      <c:valAx>
        <c:axId val="270280368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0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14838802951304"/>
          <c:y val="6.4169645577317885E-2"/>
          <c:w val="0.11659282589676299"/>
          <c:h val="0.125000874890638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 smtClean="0"/>
              <a:t>Redis</a:t>
            </a:r>
            <a:r>
              <a:rPr lang="en-US" sz="1600" dirty="0" smtClean="0"/>
              <a:t> Execution Times for Workload F on 1M Records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'1M_100k'!$D$3:$D$32</c:f>
              <c:numCache>
                <c:formatCode>General</c:formatCode>
                <c:ptCount val="30"/>
                <c:pt idx="0">
                  <c:v>14283</c:v>
                </c:pt>
                <c:pt idx="1">
                  <c:v>13797</c:v>
                </c:pt>
                <c:pt idx="2">
                  <c:v>10101</c:v>
                </c:pt>
                <c:pt idx="3">
                  <c:v>8899</c:v>
                </c:pt>
                <c:pt idx="4">
                  <c:v>8847</c:v>
                </c:pt>
                <c:pt idx="5">
                  <c:v>8779</c:v>
                </c:pt>
                <c:pt idx="6">
                  <c:v>8801</c:v>
                </c:pt>
                <c:pt idx="7">
                  <c:v>8706</c:v>
                </c:pt>
                <c:pt idx="8">
                  <c:v>8735</c:v>
                </c:pt>
                <c:pt idx="9">
                  <c:v>13375</c:v>
                </c:pt>
                <c:pt idx="10">
                  <c:v>13482</c:v>
                </c:pt>
                <c:pt idx="11">
                  <c:v>13507</c:v>
                </c:pt>
                <c:pt idx="12">
                  <c:v>13475</c:v>
                </c:pt>
                <c:pt idx="13">
                  <c:v>12429</c:v>
                </c:pt>
                <c:pt idx="14">
                  <c:v>8759</c:v>
                </c:pt>
                <c:pt idx="15">
                  <c:v>8621</c:v>
                </c:pt>
                <c:pt idx="16">
                  <c:v>8753</c:v>
                </c:pt>
                <c:pt idx="17">
                  <c:v>8713</c:v>
                </c:pt>
                <c:pt idx="18">
                  <c:v>8568</c:v>
                </c:pt>
                <c:pt idx="19">
                  <c:v>8696</c:v>
                </c:pt>
                <c:pt idx="20">
                  <c:v>10148</c:v>
                </c:pt>
                <c:pt idx="21">
                  <c:v>13586</c:v>
                </c:pt>
                <c:pt idx="22">
                  <c:v>13762</c:v>
                </c:pt>
                <c:pt idx="23">
                  <c:v>13559</c:v>
                </c:pt>
                <c:pt idx="24">
                  <c:v>13935</c:v>
                </c:pt>
                <c:pt idx="25">
                  <c:v>10506</c:v>
                </c:pt>
                <c:pt idx="26">
                  <c:v>8689</c:v>
                </c:pt>
                <c:pt idx="27">
                  <c:v>8670</c:v>
                </c:pt>
                <c:pt idx="28">
                  <c:v>8494</c:v>
                </c:pt>
                <c:pt idx="29">
                  <c:v>8724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7"/>
        <c:axId val="407150640"/>
        <c:axId val="407147280"/>
      </c:barChart>
      <c:catAx>
        <c:axId val="40715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Repetition </a:t>
                </a:r>
                <a:r>
                  <a:rPr lang="en-US" sz="1600" dirty="0" smtClean="0"/>
                  <a:t>Number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147280"/>
        <c:crosses val="autoZero"/>
        <c:auto val="1"/>
        <c:lblAlgn val="ctr"/>
        <c:lblOffset val="100"/>
        <c:noMultiLvlLbl val="0"/>
      </c:catAx>
      <c:valAx>
        <c:axId val="4071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15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397"/>
          <c:w val="0.51103208303059"/>
          <c:h val="0.624121166693463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0.31116666666666698</c:v>
                </c:pt>
                <c:pt idx="1">
                  <c:v>5.3240666666666412</c:v>
                </c:pt>
                <c:pt idx="2">
                  <c:v>0.41703333333333298</c:v>
                </c:pt>
                <c:pt idx="3">
                  <c:v>1.8028999999999999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1.7188666666666661</c:v>
                </c:pt>
                <c:pt idx="1">
                  <c:v>4.3544666666666476</c:v>
                </c:pt>
                <c:pt idx="2">
                  <c:v>2.0575666666666659</c:v>
                </c:pt>
                <c:pt idx="3">
                  <c:v>6.8869333333333316</c:v>
                </c:pt>
                <c:pt idx="4">
                  <c:v>3.9569333333333301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62080"/>
        <c:axId val="167362640"/>
      </c:radarChart>
      <c:catAx>
        <c:axId val="16736208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67362640"/>
        <c:crosses val="autoZero"/>
        <c:auto val="1"/>
        <c:lblAlgn val="ctr"/>
        <c:lblOffset val="100"/>
        <c:noMultiLvlLbl val="0"/>
      </c:catAx>
      <c:valAx>
        <c:axId val="1673626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7362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02"/>
          <c:y val="0.40892857713976499"/>
          <c:w val="0.22185962865752901"/>
          <c:h val="0.3054509935819170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9136873882410506E-2"/>
          <c:y val="0.24485084045345401"/>
          <c:w val="0.48494709733538"/>
          <c:h val="0.69828914247844698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43.385100000000001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25.785066666666669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23.355799999999981</c:v>
                </c:pt>
                <c:pt idx="2">
                  <c:v>7.8891999999999998</c:v>
                </c:pt>
                <c:pt idx="3">
                  <c:v>54.049266666666341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65440"/>
        <c:axId val="167366000"/>
      </c:radarChart>
      <c:catAx>
        <c:axId val="16736544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67366000"/>
        <c:crosses val="autoZero"/>
        <c:auto val="1"/>
        <c:lblAlgn val="ctr"/>
        <c:lblOffset val="100"/>
        <c:noMultiLvlLbl val="0"/>
      </c:catAx>
      <c:valAx>
        <c:axId val="1673660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736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006"/>
          <c:y val="0.54551718384138104"/>
          <c:w val="0.23299484116209601"/>
          <c:h val="0.21902808957391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68932371002399"/>
          <c:y val="0.26789547526626101"/>
          <c:w val="0.49027742976372402"/>
          <c:h val="0.63525871926588195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9.5801000000000016</c:v>
                </c:pt>
                <c:pt idx="1">
                  <c:v>577.22216666666657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34.676299999999998</c:v>
                </c:pt>
                <c:pt idx="1">
                  <c:v>332.84976666666648</c:v>
                </c:pt>
                <c:pt idx="2">
                  <c:v>32.316133333333298</c:v>
                </c:pt>
                <c:pt idx="3">
                  <c:v>702.75356666666698</c:v>
                </c:pt>
                <c:pt idx="4">
                  <c:v>75.779899999999998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0944"/>
        <c:axId val="167861504"/>
      </c:radarChart>
      <c:catAx>
        <c:axId val="16786094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67861504"/>
        <c:crosses val="autoZero"/>
        <c:auto val="1"/>
        <c:lblAlgn val="ctr"/>
        <c:lblOffset val="100"/>
        <c:noMultiLvlLbl val="0"/>
      </c:catAx>
      <c:valAx>
        <c:axId val="1678615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7860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02"/>
          <c:y val="0.519204180201017"/>
          <c:w val="0.22443067657295199"/>
          <c:h val="0.237910069556640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497"/>
          <c:h val="0.66826948577588896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6919.2949333333336</c:v>
                </c:pt>
                <c:pt idx="2">
                  <c:v>129.73436666666669</c:v>
                </c:pt>
                <c:pt idx="3">
                  <c:v>1921.3449000000001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4304"/>
        <c:axId val="167864864"/>
      </c:radarChart>
      <c:catAx>
        <c:axId val="16786430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167864864"/>
        <c:crosses val="autoZero"/>
        <c:auto val="1"/>
        <c:lblAlgn val="ctr"/>
        <c:lblOffset val="100"/>
        <c:noMultiLvlLbl val="0"/>
      </c:catAx>
      <c:valAx>
        <c:axId val="1678648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67864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03"/>
          <c:y val="0.47433255053644602"/>
          <c:w val="0.20246336616829799"/>
          <c:h val="0.180115815119522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25.785066666666669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3.9569333333333301</c:v>
                </c:pt>
                <c:pt idx="1">
                  <c:v>10.9564</c:v>
                </c:pt>
                <c:pt idx="2">
                  <c:v>75.779899999999998</c:v>
                </c:pt>
                <c:pt idx="3">
                  <c:v>478.16996666666648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78208"/>
        <c:axId val="167578768"/>
      </c:lineChart>
      <c:catAx>
        <c:axId val="16757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7578768"/>
        <c:crosses val="autoZero"/>
        <c:auto val="1"/>
        <c:lblAlgn val="ctr"/>
        <c:lblOffset val="100"/>
        <c:noMultiLvlLbl val="0"/>
      </c:catAx>
      <c:valAx>
        <c:axId val="1675787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757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0.1238</cdr:x>
      <cdr:y>0.83102</cdr:y>
    </cdr:from>
    <cdr:to>
      <cdr:x>0.18421</cdr:x>
      <cdr:y>0.98065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4360" y="2752242"/>
          <a:ext cx="524236" cy="49555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  <cdr:relSizeAnchor xmlns:cdr="http://schemas.openxmlformats.org/drawingml/2006/chartDrawing">
    <cdr:from>
      <cdr:x>0.32084</cdr:x>
      <cdr:y>0.84247</cdr:y>
    </cdr:from>
    <cdr:to>
      <cdr:x>0.38125</cdr:x>
      <cdr:y>0.97051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84278" y="2790182"/>
          <a:ext cx="524236" cy="4240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0.22426</cdr:x>
      <cdr:y>0.84072</cdr:y>
    </cdr:from>
    <cdr:to>
      <cdr:x>0.28468</cdr:x>
      <cdr:y>0.95981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946119" y="2784374"/>
          <a:ext cx="524323" cy="3944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0.70778</cdr:x>
      <cdr:y>0.84699</cdr:y>
    </cdr:from>
    <cdr:to>
      <cdr:x>0.76819</cdr:x>
      <cdr:y>0.96609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044950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A</a:t>
          </a:r>
        </a:p>
      </cdr:txBody>
    </cdr:sp>
  </cdr:relSizeAnchor>
  <cdr:relSizeAnchor xmlns:cdr="http://schemas.openxmlformats.org/drawingml/2006/chartDrawing">
    <cdr:from>
      <cdr:x>0.89903</cdr:x>
      <cdr:y>0.84699</cdr:y>
    </cdr:from>
    <cdr:to>
      <cdr:x>0.95944</cdr:x>
      <cdr:y>0.96609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5137944" y="2904331"/>
          <a:ext cx="345281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F</a:t>
          </a:r>
        </a:p>
      </cdr:txBody>
    </cdr:sp>
  </cdr:relSizeAnchor>
  <cdr:relSizeAnchor xmlns:cdr="http://schemas.openxmlformats.org/drawingml/2006/chartDrawing">
    <cdr:from>
      <cdr:x>0.80319</cdr:x>
      <cdr:y>0.84352</cdr:y>
    </cdr:from>
    <cdr:to>
      <cdr:x>0.86361</cdr:x>
      <cdr:y>0.96262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590256" y="2892425"/>
          <a:ext cx="345282" cy="40838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/>
            <a:t>100k</a:t>
          </a:r>
        </a:p>
        <a:p xmlns:a="http://schemas.openxmlformats.org/drawingml/2006/main">
          <a:pPr algn="ctr"/>
          <a:r>
            <a:rPr lang="en-US" sz="1200"/>
            <a:t>B</a:t>
          </a:r>
        </a:p>
      </cdr:txBody>
    </cdr:sp>
  </cdr:relSizeAnchor>
  <cdr:relSizeAnchor xmlns:cdr="http://schemas.openxmlformats.org/drawingml/2006/chartDrawing">
    <cdr:from>
      <cdr:x>0.44444</cdr:x>
      <cdr:y>0.93484</cdr:y>
    </cdr:from>
    <cdr:to>
      <cdr:x>0.64792</cdr:x>
      <cdr:y>0.99028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540000" y="3205560"/>
          <a:ext cx="1162844" cy="19010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900" dirty="0"/>
        </a:p>
      </cdr:txBody>
    </cdr:sp>
  </cdr:relSizeAnchor>
  <cdr:relSizeAnchor xmlns:cdr="http://schemas.openxmlformats.org/drawingml/2006/chartDrawing">
    <cdr:from>
      <cdr:x>0.51761</cdr:x>
      <cdr:y>0.8456</cdr:y>
    </cdr:from>
    <cdr:to>
      <cdr:x>0.57803</cdr:x>
      <cdr:y>0.9647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491772" y="2800529"/>
          <a:ext cx="524323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B</a:t>
          </a:r>
        </a:p>
      </cdr:txBody>
    </cdr:sp>
  </cdr:relSizeAnchor>
  <cdr:relSizeAnchor xmlns:cdr="http://schemas.openxmlformats.org/drawingml/2006/chartDrawing">
    <cdr:from>
      <cdr:x>0.61374</cdr:x>
      <cdr:y>0.84686</cdr:y>
    </cdr:from>
    <cdr:to>
      <cdr:x>0.67416</cdr:x>
      <cdr:y>0.96596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5325985" y="2804722"/>
          <a:ext cx="524324" cy="39444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F</a:t>
          </a:r>
        </a:p>
      </cdr:txBody>
    </cdr:sp>
  </cdr:relSizeAnchor>
  <cdr:relSizeAnchor xmlns:cdr="http://schemas.openxmlformats.org/drawingml/2006/chartDrawing">
    <cdr:from>
      <cdr:x>0.41704</cdr:x>
      <cdr:y>0.83957</cdr:y>
    </cdr:from>
    <cdr:to>
      <cdr:x>0.47745</cdr:x>
      <cdr:y>0.9764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19104" y="2780557"/>
          <a:ext cx="524236" cy="453189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10k</a:t>
          </a:r>
        </a:p>
        <a:p xmlns:a="http://schemas.openxmlformats.org/drawingml/2006/main">
          <a:pPr algn="ctr"/>
          <a:r>
            <a:rPr lang="en-US" sz="1200" dirty="0"/>
            <a:t>A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ACID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 and Durability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Basic Availability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Soft-state and Eventual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package" Target="../embeddings/Microsoft_Word_Document3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package" Target="../embeddings/Microsoft_Word_Document4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package" Target="../embeddings/Microsoft_Word_Document5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package" Target="../embeddings/Microsoft_Word_Document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622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STEPHEN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413164" y="446842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3164" y="4930087"/>
            <a:ext cx="426720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v2.8.19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v2.4.9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798" y="213513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Non-relational structure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Typically distributed system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Scale extremely well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 not typically make ACID guarantees; instead focus on availability through </a:t>
            </a: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26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Models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598" y="2135133"/>
            <a:ext cx="25699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Key-value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Document Store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Column Family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dirty="0">
              <a:solidFill>
                <a:srgbClr val="6F6F6F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1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845392" y="2781700"/>
            <a:ext cx="5884721" cy="28631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698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Yahoo! Cloud Serving Benchmark (YCSB) Tool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" y="2263705"/>
            <a:ext cx="7985091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Automates development of consistent data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sets and workloads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Widely accepted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Developed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Java language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Open-source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Highly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extensible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3114" y="572894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Source: B.F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Cooper. “Yahoo! Cloud Serving Benchmark”. Yahoo! Inc. 2010. Web. 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&lt;http://labs.yahoo.com/files/ycsb-v4.pdf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&gt;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9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Workloads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83292"/>
              </p:ext>
            </p:extLst>
          </p:nvPr>
        </p:nvGraphicFramePr>
        <p:xfrm>
          <a:off x="758885" y="2973554"/>
          <a:ext cx="7531004" cy="247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190"/>
                <a:gridCol w="1383308"/>
                <a:gridCol w="4382506"/>
              </a:tblGrid>
              <a:tr h="2646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Workload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Operations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Application Example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A – Update heavy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Session store recording recent actions in a user session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5323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 – Read heavy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95%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Update: 5%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Photo tagging; add a tag is an update, but most operations are to read tags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710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F – Read-Modify-Write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Read: 50%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Read-Modify-Write: 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User database, where user records are read and modified by the user or to record user activity.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4799" y="2145782"/>
            <a:ext cx="79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Core YCSB Workloads A, B and F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6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 Size Tiers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Redis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MongoDB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680"/>
              </p:ext>
            </p:extLst>
          </p:nvPr>
        </p:nvGraphicFramePr>
        <p:xfrm>
          <a:off x="1955533" y="2377365"/>
          <a:ext cx="5207751" cy="189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5327"/>
                <a:gridCol w="1194909"/>
                <a:gridCol w="1442954"/>
                <a:gridCol w="1824561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Tier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Identifier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records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No. operations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100k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</a:rPr>
                        <a:t>1,000,000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</a:rPr>
                        <a:t>100,000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4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7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Experiment Design Summary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199" y="2273981"/>
            <a:ext cx="7985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Execution-time Performance Comparison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Two Databases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Three Workloads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Four Data Size Tiers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30 Repetitions of each Workload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completed all workloads in approx. 50% of the time MongoDB required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MongoDB could not load the largest data set size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22137215"/>
              </p:ext>
            </p:extLst>
          </p:nvPr>
        </p:nvGraphicFramePr>
        <p:xfrm>
          <a:off x="154004" y="3012707"/>
          <a:ext cx="8677978" cy="3311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173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of means method for comparing alternatives was conducted: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0, thus no evidence to suggest that the difference is not statistically significant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769318" y="3337188"/>
                <a:ext cx="261295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1</m:t>
                          </m:r>
                        </m:sub>
                      </m:sSub>
                      <m:r>
                        <a:rPr lang="en-US" i="1"/>
                        <m:t>,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2</m:t>
                          </m:r>
                        </m:sub>
                      </m:sSub>
                      <m:r>
                        <a:rPr lang="en-US" i="1"/>
                        <m:t>)= 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18" y="3337188"/>
                <a:ext cx="2612959" cy="394210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799" y="4846502"/>
            <a:ext cx="456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8" y="5312405"/>
            <a:ext cx="798509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large quantities of data modification operations,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regularly backed up data to HDD, which affected execution time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651239" y="3042018"/>
                <a:ext cx="177163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𝑠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</m:sSub>
                      <m:r>
                        <a:rPr lang="en-US" i="1"/>
                        <m:t>= 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𝑠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  <m:sub>
                                  <m:r>
                                    <a:rPr lang="en-US" i="1"/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/>
                            <m:t>+ 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𝑠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39" y="3042018"/>
                <a:ext cx="1771639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1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 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of </a:t>
            </a:r>
            <a:r>
              <a:rPr lang="en-US" sz="2400" dirty="0" err="1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 Backups to HDD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90385982"/>
              </p:ext>
            </p:extLst>
          </p:nvPr>
        </p:nvGraphicFramePr>
        <p:xfrm>
          <a:off x="0" y="2145781"/>
          <a:ext cx="9067800" cy="4307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Stephen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had a significantly shorter execution time for all database sizes and all workloads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could also handle larger quantities of data than MongoDB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Difference is statistically significant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4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4" imgW="6096000" imgH="2590800" progId="Word.Document.12">
                  <p:embed/>
                </p:oleObj>
              </mc:Choice>
              <mc:Fallback>
                <p:oleObj name="Document" r:id="rId4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4" imgW="6096000" imgH="1333500" progId="Word.Document.12">
                  <p:embed/>
                </p:oleObj>
              </mc:Choice>
              <mc:Fallback>
                <p:oleObj name="Document" r:id="rId4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and order them from higher to lowest count.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4" imgW="6096000" imgH="2197100" progId="Word.Document.12">
                  <p:embed/>
                </p:oleObj>
              </mc:Choice>
              <mc:Fallback>
                <p:oleObj name="Document" r:id="rId4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4" imgW="6096000" imgH="3378200" progId="Word.Document.12">
                  <p:embed/>
                </p:oleObj>
              </mc:Choice>
              <mc:Fallback>
                <p:oleObj name="Document" r:id="rId4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(Query 5)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36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Slight repetition of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nodes and relationships.  People and Interests are nodes. Relationships link people to other people and people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interests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person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Final Conclusions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00" y="1693664"/>
            <a:ext cx="81559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are essential components of many software applications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Multitudes of database types and end products exist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Performance analysis is important and required to determine an appropriate application solution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database types have been analyzed and compared both in isolation and in a final combined comparison through statistical analysis and empirical experimentation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(graph), MySQL (SQL)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(NoSQL) products were individual “best-in-class” performers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(graph) consistently outperformed 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for read-centric queries executed in the combined performance comparison;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consistently came in second place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of performance analysis are possible but were not explored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</TotalTime>
  <Words>2259</Words>
  <Application>Microsoft Office PowerPoint</Application>
  <PresentationFormat>On-screen Show (4:3)</PresentationFormat>
  <Paragraphs>575</Paragraphs>
  <Slides>42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Roboto</vt:lpstr>
      <vt:lpstr>Roboto Condensed</vt:lpstr>
      <vt:lpstr>MS Mincho</vt:lpstr>
      <vt:lpstr>Calibri</vt:lpstr>
      <vt:lpstr>Times New Roman</vt:lpstr>
      <vt:lpstr>SimSun-ExtB</vt:lpstr>
      <vt:lpstr>Cambria Math</vt:lpstr>
      <vt:lpstr>Arial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Stephen Jones</cp:lastModifiedBy>
  <cp:revision>163</cp:revision>
  <dcterms:created xsi:type="dcterms:W3CDTF">2015-04-09T14:34:16Z</dcterms:created>
  <dcterms:modified xsi:type="dcterms:W3CDTF">2015-04-20T17:20:28Z</dcterms:modified>
</cp:coreProperties>
</file>