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5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notesSlides/notesSlide30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31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4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9" r:id="rId13"/>
    <p:sldId id="290" r:id="rId14"/>
    <p:sldId id="296" r:id="rId15"/>
    <p:sldId id="291" r:id="rId16"/>
    <p:sldId id="297" r:id="rId17"/>
    <p:sldId id="292" r:id="rId18"/>
    <p:sldId id="293" r:id="rId19"/>
    <p:sldId id="294" r:id="rId20"/>
    <p:sldId id="295" r:id="rId21"/>
    <p:sldId id="269" r:id="rId22"/>
    <p:sldId id="271" r:id="rId23"/>
    <p:sldId id="272" r:id="rId24"/>
    <p:sldId id="270" r:id="rId25"/>
    <p:sldId id="273" r:id="rId26"/>
    <p:sldId id="274" r:id="rId27"/>
    <p:sldId id="283" r:id="rId28"/>
    <p:sldId id="284" r:id="rId29"/>
    <p:sldId id="275" r:id="rId30"/>
    <p:sldId id="276" r:id="rId31"/>
    <p:sldId id="277" r:id="rId32"/>
    <p:sldId id="278" r:id="rId33"/>
    <p:sldId id="279" r:id="rId34"/>
    <p:sldId id="280" r:id="rId35"/>
    <p:sldId id="282" r:id="rId36"/>
    <p:sldId id="281" r:id="rId37"/>
    <p:sldId id="285" r:id="rId38"/>
    <p:sldId id="287" r:id="rId39"/>
    <p:sldId id="286" r:id="rId40"/>
    <p:sldId id="288" r:id="rId41"/>
    <p:sldId id="268" r:id="rId42"/>
    <p:sldId id="298" r:id="rId43"/>
  </p:sldIdLst>
  <p:sldSz cx="9144000" cy="6858000" type="screen4x3"/>
  <p:notesSz cx="6858000" cy="9144000"/>
  <p:embeddedFontLs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Roboto Condensed" panose="02000000000000000000" pitchFamily="2" charset="0"/>
      <p:regular r:id="rId50"/>
      <p:bold r:id="rId51"/>
      <p:italic r:id="rId52"/>
      <p:boldItalic r:id="rId53"/>
    </p:embeddedFont>
    <p:embeddedFont>
      <p:font typeface="Calibri Light" panose="020F0302020204030204" pitchFamily="34" charset="0"/>
      <p:regular r:id="rId54"/>
      <p:italic r:id="rId55"/>
    </p:embeddedFont>
    <p:embeddedFont>
      <p:font typeface="SimSun-ExtB" panose="02010609060101010101" pitchFamily="49" charset="-122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MS Mincho" panose="02020609040205080304" pitchFamily="49" charset="-128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A46695-936E-49F3-A5E6-887306DD0EC3}">
          <p14:sldIdLst>
            <p14:sldId id="256"/>
          </p14:sldIdLst>
        </p14:section>
        <p14:section name="Introduction" id="{747DB3BB-EBA4-4ABF-A81D-FB8E5A8C31E9}">
          <p14:sldIdLst>
            <p14:sldId id="258"/>
            <p14:sldId id="259"/>
            <p14:sldId id="260"/>
          </p14:sldIdLst>
        </p14:section>
        <p14:section name="Graph Analysis" id="{9BFA5E92-8BAD-4CD1-BED9-0F2A4F327F92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SQL Analysis" id="{83A7944F-BBBC-47C3-BC94-C9487F730C00}">
          <p14:sldIdLst>
            <p14:sldId id="289"/>
            <p14:sldId id="290"/>
            <p14:sldId id="296"/>
            <p14:sldId id="291"/>
            <p14:sldId id="297"/>
            <p14:sldId id="292"/>
            <p14:sldId id="293"/>
            <p14:sldId id="294"/>
            <p14:sldId id="295"/>
          </p14:sldIdLst>
        </p14:section>
        <p14:section name="SQL Analysis" id="{34994DFF-1E0E-4B50-B70B-A89FE70BA3FF}">
          <p14:sldIdLst>
            <p14:sldId id="269"/>
            <p14:sldId id="271"/>
            <p14:sldId id="272"/>
            <p14:sldId id="270"/>
            <p14:sldId id="273"/>
            <p14:sldId id="274"/>
            <p14:sldId id="283"/>
            <p14:sldId id="284"/>
            <p14:sldId id="275"/>
            <p14:sldId id="276"/>
            <p14:sldId id="277"/>
            <p14:sldId id="278"/>
            <p14:sldId id="279"/>
          </p14:sldIdLst>
        </p14:section>
        <p14:section name="Group Analysis" id="{2E426598-0376-4D6F-B35D-7C4234B72432}">
          <p14:sldIdLst>
            <p14:sldId id="280"/>
            <p14:sldId id="282"/>
            <p14:sldId id="281"/>
            <p14:sldId id="285"/>
            <p14:sldId id="287"/>
            <p14:sldId id="286"/>
            <p14:sldId id="288"/>
          </p14:sldIdLst>
        </p14:section>
        <p14:section name="Alternative Methods" id="{5B06AF51-F6CB-4B25-8BEC-6B88FF56FF19}">
          <p14:sldIdLst>
            <p14:sldId id="268"/>
          </p14:sldIdLst>
        </p14:section>
        <p14:section name="Conclusions" id="{80FEFC96-5BF3-47E8-97C0-D4C347CD1431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0"/>
    <a:srgbClr val="548235"/>
    <a:srgbClr val="5A2781"/>
    <a:srgbClr val="5BC4FF"/>
    <a:srgbClr val="2079A5"/>
    <a:srgbClr val="600BB5"/>
    <a:srgbClr val="6300A0"/>
    <a:srgbClr val="4FFFC0"/>
    <a:srgbClr val="2A9DD6"/>
    <a:srgbClr val="B5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5006" autoAdjust="0"/>
  </p:normalViewPr>
  <p:slideViewPr>
    <p:cSldViewPr snapToGrid="0">
      <p:cViewPr varScale="1">
        <p:scale>
          <a:sx n="76" d="100"/>
          <a:sy n="76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\Documents\Uni\Spring%202015\SE655\Project\Results\Redis\Results_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\Documents\Uni\Spring%202015\SE655\Project\Results\Redis\Results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21417084024"/>
          <c:y val="5.5649809057231998E-2"/>
          <c:w val="0.87320519550305697"/>
          <c:h val="0.80993949775093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Neoj4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20.100000000000001</c:v>
                </c:pt>
                <c:pt idx="1">
                  <c:v>120.9</c:v>
                </c:pt>
                <c:pt idx="2">
                  <c:v>2.1</c:v>
                </c:pt>
                <c:pt idx="3">
                  <c:v>4.4000000000000004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478.2</c:v>
                </c:pt>
                <c:pt idx="1">
                  <c:v>839.5</c:v>
                </c:pt>
                <c:pt idx="2">
                  <c:v>288.3</c:v>
                </c:pt>
                <c:pt idx="3">
                  <c:v>339.8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3"/>
        <c:axId val="-957424944"/>
        <c:axId val="-957432016"/>
      </c:barChart>
      <c:catAx>
        <c:axId val="-95742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957432016"/>
        <c:crosses val="autoZero"/>
        <c:auto val="1"/>
        <c:lblAlgn val="ctr"/>
        <c:lblOffset val="100"/>
        <c:noMultiLvlLbl val="0"/>
      </c:catAx>
      <c:valAx>
        <c:axId val="-95743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2.98723737075304E-3"/>
              <c:y val="0.26671321931279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95742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65355197488798"/>
          <c:y val="0.100606383985706"/>
          <c:w val="0.158956239469107"/>
          <c:h val="0.22861836773593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1 Execution Times vs Size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Sheet1!$Q$37:$Q$40</c:f>
              <c:numCache>
                <c:formatCode>General</c:formatCode>
                <c:ptCount val="4"/>
                <c:pt idx="0">
                  <c:v>0.31116666666666698</c:v>
                </c:pt>
                <c:pt idx="1">
                  <c:v>1.163866666666667</c:v>
                </c:pt>
                <c:pt idx="2">
                  <c:v>9.5801000000000016</c:v>
                </c:pt>
                <c:pt idx="3">
                  <c:v>128.172</c:v>
                </c:pt>
              </c:numCache>
            </c:numRef>
          </c:val>
          <c:smooth val="1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Sheet1!$Q$44:$Q$47</c:f>
              <c:numCache>
                <c:formatCode>General</c:formatCode>
                <c:ptCount val="4"/>
                <c:pt idx="0">
                  <c:v>1.7188666666666661</c:v>
                </c:pt>
                <c:pt idx="1">
                  <c:v>4.200433333333331</c:v>
                </c:pt>
                <c:pt idx="2">
                  <c:v>34.676299999999998</c:v>
                </c:pt>
                <c:pt idx="3">
                  <c:v>109.2299666666666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078192"/>
        <c:axId val="-962072752"/>
      </c:lineChart>
      <c:catAx>
        <c:axId val="-96207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962072752"/>
        <c:crosses val="autoZero"/>
        <c:auto val="1"/>
        <c:lblAlgn val="ctr"/>
        <c:lblOffset val="100"/>
        <c:noMultiLvlLbl val="0"/>
      </c:catAx>
      <c:valAx>
        <c:axId val="-962072752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Execuition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9620781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2 Execution Times vs Size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Sheet1!$R$37:$R$40</c:f>
              <c:numCache>
                <c:formatCode>General</c:formatCode>
                <c:ptCount val="4"/>
                <c:pt idx="0">
                  <c:v>5.324066666666651</c:v>
                </c:pt>
                <c:pt idx="1">
                  <c:v>43.385100000000001</c:v>
                </c:pt>
                <c:pt idx="2">
                  <c:v>577.22216666666657</c:v>
                </c:pt>
                <c:pt idx="3">
                  <c:v>6919.2949333333336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Sheet1!$R$44:$R$47</c:f>
              <c:numCache>
                <c:formatCode>General</c:formatCode>
                <c:ptCount val="4"/>
                <c:pt idx="0">
                  <c:v>4.3544666666666627</c:v>
                </c:pt>
                <c:pt idx="1">
                  <c:v>23.355799999999981</c:v>
                </c:pt>
                <c:pt idx="2">
                  <c:v>332.84976666666648</c:v>
                </c:pt>
                <c:pt idx="3">
                  <c:v>3070.222233333333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079280"/>
        <c:axId val="-962073840"/>
      </c:lineChart>
      <c:catAx>
        <c:axId val="-96207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962073840"/>
        <c:crosses val="autoZero"/>
        <c:auto val="1"/>
        <c:lblAlgn val="ctr"/>
        <c:lblOffset val="100"/>
        <c:noMultiLvlLbl val="0"/>
      </c:catAx>
      <c:valAx>
        <c:axId val="-962073840"/>
        <c:scaling>
          <c:orientation val="minMax"/>
          <c:max val="7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9620792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</a:t>
            </a:r>
            <a:r>
              <a:rPr lang="en-US" baseline="0"/>
              <a:t> 3 Execution Time vs Size</a:t>
            </a:r>
            <a:endParaRPr lang="en-US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Sheet1!$S$37:$S$40</c:f>
              <c:numCache>
                <c:formatCode>General</c:formatCode>
                <c:ptCount val="4"/>
                <c:pt idx="0">
                  <c:v>0.41703333333333298</c:v>
                </c:pt>
                <c:pt idx="1">
                  <c:v>1.687433333333334</c:v>
                </c:pt>
                <c:pt idx="2">
                  <c:v>13.33123333333333</c:v>
                </c:pt>
                <c:pt idx="3">
                  <c:v>129.73436666666669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Sheet1!$S$44:$S$47</c:f>
              <c:numCache>
                <c:formatCode>General</c:formatCode>
                <c:ptCount val="4"/>
                <c:pt idx="0">
                  <c:v>2.0575666666666659</c:v>
                </c:pt>
                <c:pt idx="1">
                  <c:v>7.8891999999999998</c:v>
                </c:pt>
                <c:pt idx="2">
                  <c:v>32.316133333333298</c:v>
                </c:pt>
                <c:pt idx="3">
                  <c:v>103.0397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073296"/>
        <c:axId val="-962068400"/>
      </c:lineChart>
      <c:catAx>
        <c:axId val="-9620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962068400"/>
        <c:crosses val="autoZero"/>
        <c:auto val="1"/>
        <c:lblAlgn val="ctr"/>
        <c:lblOffset val="100"/>
        <c:noMultiLvlLbl val="0"/>
      </c:catAx>
      <c:valAx>
        <c:axId val="-9620684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9620732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4 Execution</a:t>
            </a:r>
            <a:r>
              <a:rPr lang="en-US" baseline="0"/>
              <a:t> Time vs Size</a:t>
            </a:r>
            <a:endParaRPr lang="en-US"/>
          </a:p>
        </c:rich>
      </c:tx>
      <c:layout>
        <c:manualLayout>
          <c:xMode val="edge"/>
          <c:yMode val="edge"/>
          <c:x val="0.198556867891513"/>
          <c:y val="3.703703703703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Sheet1!$T$37:$T$40</c:f>
              <c:numCache>
                <c:formatCode>General</c:formatCode>
                <c:ptCount val="4"/>
                <c:pt idx="0">
                  <c:v>1.8028999999999999</c:v>
                </c:pt>
                <c:pt idx="1">
                  <c:v>14.88473333333333</c:v>
                </c:pt>
                <c:pt idx="2">
                  <c:v>140.8356666666667</c:v>
                </c:pt>
                <c:pt idx="3">
                  <c:v>1921.3449000000001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Sheet1!$T$44:$T$47</c:f>
              <c:numCache>
                <c:formatCode>General</c:formatCode>
                <c:ptCount val="4"/>
                <c:pt idx="0">
                  <c:v>6.8869333333333316</c:v>
                </c:pt>
                <c:pt idx="1">
                  <c:v>54.049266666666433</c:v>
                </c:pt>
                <c:pt idx="2">
                  <c:v>702.75356666666698</c:v>
                </c:pt>
                <c:pt idx="3">
                  <c:v>11682.47279999999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071664"/>
        <c:axId val="-962075472"/>
      </c:lineChart>
      <c:catAx>
        <c:axId val="-96207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962075472"/>
        <c:crosses val="autoZero"/>
        <c:auto val="1"/>
        <c:lblAlgn val="ctr"/>
        <c:lblOffset val="100"/>
        <c:noMultiLvlLbl val="0"/>
      </c:catAx>
      <c:valAx>
        <c:axId val="-962075472"/>
        <c:scaling>
          <c:orientation val="minMax"/>
          <c:max val="12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3.6111111111111101E-2"/>
              <c:y val="0.3142155147273260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-9620716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0">
                <a:solidFill>
                  <a:sysClr val="windowText" lastClr="000000"/>
                </a:solidFill>
              </a:rPr>
              <a:t>Mean execution times for each database</a:t>
            </a:r>
            <a:r>
              <a:rPr lang="en-US" sz="1200" b="0" baseline="0">
                <a:solidFill>
                  <a:sysClr val="windowText" lastClr="000000"/>
                </a:solidFill>
              </a:rPr>
              <a:t> executing each query</a:t>
            </a:r>
            <a:endParaRPr lang="en-US" sz="1200" b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80852943203799"/>
          <c:y val="0.12820459942507201"/>
          <c:w val="0.84891914178078798"/>
          <c:h val="0.72395138107736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Redis</c:v>
                </c:pt>
              </c:strCache>
            </c:strRef>
          </c:tx>
          <c:spPr>
            <a:solidFill>
              <a:srgbClr val="1C43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1903.1</c:v>
                </c:pt>
                <c:pt idx="1">
                  <c:v>185871.67</c:v>
                </c:pt>
                <c:pt idx="2">
                  <c:v>102.23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Sheet1!$C$2:$C$4</c:f>
              <c:numCache>
                <c:formatCode>#,##0.00</c:formatCode>
                <c:ptCount val="3"/>
                <c:pt idx="0">
                  <c:v>80.97</c:v>
                </c:pt>
                <c:pt idx="1">
                  <c:v>745.57</c:v>
                </c:pt>
                <c:pt idx="2">
                  <c:v>5.73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rgbClr val="761E9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Sheet1!$D$2:$D$4</c:f>
              <c:numCache>
                <c:formatCode>#,##0.00</c:formatCode>
                <c:ptCount val="3"/>
                <c:pt idx="0">
                  <c:v>6247.03</c:v>
                </c:pt>
                <c:pt idx="1">
                  <c:v>268683.23</c:v>
                </c:pt>
                <c:pt idx="2">
                  <c:v>3325.4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957428752"/>
        <c:axId val="-957438000"/>
      </c:barChart>
      <c:catAx>
        <c:axId val="-95742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7438000"/>
        <c:crosses val="autoZero"/>
        <c:auto val="1"/>
        <c:lblAlgn val="ctr"/>
        <c:lblOffset val="100"/>
        <c:noMultiLvlLbl val="0"/>
      </c:catAx>
      <c:valAx>
        <c:axId val="-9574380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1.5130228034151099E-2"/>
              <c:y val="0.5478390201224849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742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94630300791998"/>
          <c:y val="4.6537307836520402E-2"/>
          <c:w val="8.9985371843649797E-2"/>
          <c:h val="0.200894263217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109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Series 16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Series 17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Series 18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Series 19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Series 20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Series 21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81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Series 24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Series 25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Series 26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83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Series 27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Series 28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Series 29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Sheet1!$AD$2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Series 30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Sheet1!$AE$2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57429296"/>
        <c:axId val="-957436912"/>
      </c:barChart>
      <c:catAx>
        <c:axId val="-9574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957436912"/>
        <c:crosses val="autoZero"/>
        <c:auto val="1"/>
        <c:lblAlgn val="ctr"/>
        <c:lblOffset val="100"/>
        <c:noMultiLvlLbl val="0"/>
      </c:catAx>
      <c:valAx>
        <c:axId val="-95743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r>
                  <a:rPr 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95742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Redis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Aggregation!$B$39:$B$47</c:f>
              <c:numCache>
                <c:formatCode>General</c:formatCode>
                <c:ptCount val="9"/>
                <c:pt idx="0">
                  <c:v>246.8333333333334</c:v>
                </c:pt>
                <c:pt idx="1">
                  <c:v>239.7</c:v>
                </c:pt>
                <c:pt idx="2">
                  <c:v>288.93333333333328</c:v>
                </c:pt>
                <c:pt idx="3">
                  <c:v>236.43333333333339</c:v>
                </c:pt>
                <c:pt idx="4">
                  <c:v>232.8</c:v>
                </c:pt>
                <c:pt idx="5">
                  <c:v>286.33333333333331</c:v>
                </c:pt>
                <c:pt idx="6">
                  <c:v>878.53333333333353</c:v>
                </c:pt>
                <c:pt idx="7">
                  <c:v>851.53333333333353</c:v>
                </c:pt>
                <c:pt idx="8">
                  <c:v>1209.0999999999999</c:v>
                </c:pt>
              </c:numCache>
            </c:numRef>
          </c:val>
        </c:ser>
        <c:ser>
          <c:idx val="1"/>
          <c:order val="1"/>
          <c:tx>
            <c:v>MongoDB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Aggregation!$C$39:$C$47</c:f>
              <c:numCache>
                <c:formatCode>General</c:formatCode>
                <c:ptCount val="9"/>
                <c:pt idx="0">
                  <c:v>559.26666666666665</c:v>
                </c:pt>
                <c:pt idx="1">
                  <c:v>493.4666666666667</c:v>
                </c:pt>
                <c:pt idx="2">
                  <c:v>644.63333333333355</c:v>
                </c:pt>
                <c:pt idx="3">
                  <c:v>570.53333333333353</c:v>
                </c:pt>
                <c:pt idx="4">
                  <c:v>498.9666666666667</c:v>
                </c:pt>
                <c:pt idx="5">
                  <c:v>649.26666666666665</c:v>
                </c:pt>
                <c:pt idx="6">
                  <c:v>1974.2666666666671</c:v>
                </c:pt>
                <c:pt idx="7">
                  <c:v>1523.6</c:v>
                </c:pt>
                <c:pt idx="8">
                  <c:v>2441.633333333335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-1032350768"/>
        <c:axId val="-1032349136"/>
      </c:barChart>
      <c:catAx>
        <c:axId val="-103235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2349136"/>
        <c:crosses val="autoZero"/>
        <c:auto val="1"/>
        <c:lblAlgn val="ctr"/>
        <c:lblOffset val="100"/>
        <c:noMultiLvlLbl val="0"/>
      </c:catAx>
      <c:valAx>
        <c:axId val="-1032349136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235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14838802951304"/>
          <c:y val="6.4169645577317899E-2"/>
          <c:w val="0.11659282589676299"/>
          <c:h val="0.125000874890638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 smtClean="0"/>
              <a:t>Redis</a:t>
            </a:r>
            <a:r>
              <a:rPr lang="en-US" sz="1600" dirty="0" smtClean="0"/>
              <a:t> Execution Times for Workload F on 1M Records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'1M_100k'!$D$3:$D$32</c:f>
              <c:numCache>
                <c:formatCode>General</c:formatCode>
                <c:ptCount val="30"/>
                <c:pt idx="0">
                  <c:v>14283</c:v>
                </c:pt>
                <c:pt idx="1">
                  <c:v>13797</c:v>
                </c:pt>
                <c:pt idx="2">
                  <c:v>10101</c:v>
                </c:pt>
                <c:pt idx="3">
                  <c:v>8899</c:v>
                </c:pt>
                <c:pt idx="4">
                  <c:v>8847</c:v>
                </c:pt>
                <c:pt idx="5">
                  <c:v>8779</c:v>
                </c:pt>
                <c:pt idx="6">
                  <c:v>8801</c:v>
                </c:pt>
                <c:pt idx="7">
                  <c:v>8706</c:v>
                </c:pt>
                <c:pt idx="8">
                  <c:v>8735</c:v>
                </c:pt>
                <c:pt idx="9">
                  <c:v>13375</c:v>
                </c:pt>
                <c:pt idx="10">
                  <c:v>13482</c:v>
                </c:pt>
                <c:pt idx="11">
                  <c:v>13507</c:v>
                </c:pt>
                <c:pt idx="12">
                  <c:v>13475</c:v>
                </c:pt>
                <c:pt idx="13">
                  <c:v>12429</c:v>
                </c:pt>
                <c:pt idx="14">
                  <c:v>8759</c:v>
                </c:pt>
                <c:pt idx="15">
                  <c:v>8621</c:v>
                </c:pt>
                <c:pt idx="16">
                  <c:v>8753</c:v>
                </c:pt>
                <c:pt idx="17">
                  <c:v>8713</c:v>
                </c:pt>
                <c:pt idx="18">
                  <c:v>8568</c:v>
                </c:pt>
                <c:pt idx="19">
                  <c:v>8696</c:v>
                </c:pt>
                <c:pt idx="20">
                  <c:v>10148</c:v>
                </c:pt>
                <c:pt idx="21">
                  <c:v>13586</c:v>
                </c:pt>
                <c:pt idx="22">
                  <c:v>13762</c:v>
                </c:pt>
                <c:pt idx="23">
                  <c:v>13559</c:v>
                </c:pt>
                <c:pt idx="24">
                  <c:v>13935</c:v>
                </c:pt>
                <c:pt idx="25">
                  <c:v>10506</c:v>
                </c:pt>
                <c:pt idx="26">
                  <c:v>8689</c:v>
                </c:pt>
                <c:pt idx="27">
                  <c:v>8670</c:v>
                </c:pt>
                <c:pt idx="28">
                  <c:v>8494</c:v>
                </c:pt>
                <c:pt idx="29">
                  <c:v>8724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7"/>
        <c:axId val="-1032350224"/>
        <c:axId val="-1032348048"/>
      </c:barChart>
      <c:catAx>
        <c:axId val="-1032350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Repetition </a:t>
                </a:r>
                <a:r>
                  <a:rPr lang="en-US" sz="1600" dirty="0" smtClean="0"/>
                  <a:t>Number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2348048"/>
        <c:crosses val="autoZero"/>
        <c:auto val="1"/>
        <c:lblAlgn val="ctr"/>
        <c:lblOffset val="100"/>
        <c:noMultiLvlLbl val="0"/>
      </c:catAx>
      <c:valAx>
        <c:axId val="-103234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235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Configuration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5497976895952"/>
          <c:y val="0.29567207396955397"/>
          <c:w val="0.51103208303059"/>
          <c:h val="0.62412116669346396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Sheet1!$Q$12:$Q$16</c:f>
              <c:numCache>
                <c:formatCode>General</c:formatCode>
                <c:ptCount val="5"/>
                <c:pt idx="0">
                  <c:v>0.31116666666666698</c:v>
                </c:pt>
                <c:pt idx="1">
                  <c:v>5.3240666666666394</c:v>
                </c:pt>
                <c:pt idx="2">
                  <c:v>0.41703333333333298</c:v>
                </c:pt>
                <c:pt idx="3">
                  <c:v>1.8028999999999999</c:v>
                </c:pt>
                <c:pt idx="4">
                  <c:v>2.437533333333334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Sheet1!$Q$21:$Q$25</c:f>
              <c:numCache>
                <c:formatCode>General</c:formatCode>
                <c:ptCount val="5"/>
                <c:pt idx="0">
                  <c:v>1.7188666666666661</c:v>
                </c:pt>
                <c:pt idx="1">
                  <c:v>4.3544666666666467</c:v>
                </c:pt>
                <c:pt idx="2">
                  <c:v>2.0575666666666659</c:v>
                </c:pt>
                <c:pt idx="3">
                  <c:v>6.8869333333333316</c:v>
                </c:pt>
                <c:pt idx="4">
                  <c:v>3.9569333333333301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5306224"/>
        <c:axId val="-1245318736"/>
      </c:radarChart>
      <c:catAx>
        <c:axId val="-124530622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-1245318736"/>
        <c:crosses val="autoZero"/>
        <c:auto val="1"/>
        <c:lblAlgn val="ctr"/>
        <c:lblOffset val="100"/>
        <c:noMultiLvlLbl val="0"/>
      </c:catAx>
      <c:valAx>
        <c:axId val="-12453187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1245306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979758484514602"/>
          <c:y val="0.40892857713976499"/>
          <c:w val="0.22185962865752901"/>
          <c:h val="0.3054509935819170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Medium Configuration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9136873882410506E-2"/>
          <c:y val="0.24485084045345401"/>
          <c:w val="0.48494709733538"/>
          <c:h val="0.69828914247844698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Sheet1!$R$12:$R$16</c:f>
              <c:numCache>
                <c:formatCode>General</c:formatCode>
                <c:ptCount val="5"/>
                <c:pt idx="0">
                  <c:v>1.163866666666667</c:v>
                </c:pt>
                <c:pt idx="1">
                  <c:v>43.385100000000001</c:v>
                </c:pt>
                <c:pt idx="2">
                  <c:v>1.687433333333334</c:v>
                </c:pt>
                <c:pt idx="3">
                  <c:v>14.88473333333333</c:v>
                </c:pt>
                <c:pt idx="4">
                  <c:v>25.785066666666669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Sheet1!$R$21:$R$25</c:f>
              <c:numCache>
                <c:formatCode>General</c:formatCode>
                <c:ptCount val="5"/>
                <c:pt idx="0">
                  <c:v>4.200433333333331</c:v>
                </c:pt>
                <c:pt idx="1">
                  <c:v>23.355799999999981</c:v>
                </c:pt>
                <c:pt idx="2">
                  <c:v>7.8891999999999998</c:v>
                </c:pt>
                <c:pt idx="3">
                  <c:v>54.049266666666327</c:v>
                </c:pt>
                <c:pt idx="4">
                  <c:v>10.9564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1880848"/>
        <c:axId val="-961878672"/>
      </c:radarChart>
      <c:catAx>
        <c:axId val="-961880848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-961878672"/>
        <c:crosses val="autoZero"/>
        <c:auto val="1"/>
        <c:lblAlgn val="ctr"/>
        <c:lblOffset val="100"/>
        <c:noMultiLvlLbl val="0"/>
      </c:catAx>
      <c:valAx>
        <c:axId val="-9618786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9618808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909197196012006"/>
          <c:y val="0.54551718384138104"/>
          <c:w val="0.23299484116209601"/>
          <c:h val="0.219028089573910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Large Configuration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468932371002399"/>
          <c:y val="0.26789547526626101"/>
          <c:w val="0.49027742976372402"/>
          <c:h val="0.63525871926588195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Sheet1!$S$12:$S$16</c:f>
              <c:numCache>
                <c:formatCode>General</c:formatCode>
                <c:ptCount val="5"/>
                <c:pt idx="0">
                  <c:v>9.5801000000000016</c:v>
                </c:pt>
                <c:pt idx="1">
                  <c:v>577.22216666666657</c:v>
                </c:pt>
                <c:pt idx="2">
                  <c:v>13.33123333333333</c:v>
                </c:pt>
                <c:pt idx="3">
                  <c:v>140.8356666666667</c:v>
                </c:pt>
                <c:pt idx="4">
                  <c:v>245.6928333333334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Sheet1!$S$21:$S$25</c:f>
              <c:numCache>
                <c:formatCode>General</c:formatCode>
                <c:ptCount val="5"/>
                <c:pt idx="0">
                  <c:v>34.676299999999998</c:v>
                </c:pt>
                <c:pt idx="1">
                  <c:v>332.84976666666648</c:v>
                </c:pt>
                <c:pt idx="2">
                  <c:v>32.316133333333298</c:v>
                </c:pt>
                <c:pt idx="3">
                  <c:v>702.75356666666698</c:v>
                </c:pt>
                <c:pt idx="4">
                  <c:v>75.779899999999998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1883568"/>
        <c:axId val="-961879216"/>
      </c:radarChart>
      <c:catAx>
        <c:axId val="-961883568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-961879216"/>
        <c:crosses val="autoZero"/>
        <c:auto val="1"/>
        <c:lblAlgn val="ctr"/>
        <c:lblOffset val="100"/>
        <c:noMultiLvlLbl val="0"/>
      </c:catAx>
      <c:valAx>
        <c:axId val="-9618792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961883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35919334534602"/>
          <c:y val="0.519204180201017"/>
          <c:w val="0.22443067657295199"/>
          <c:h val="0.237910069556640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Extra-Large Configuration</a:t>
            </a:r>
            <a:endParaRPr lang="en-US" baseline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4351598594812"/>
          <c:y val="0.256551216842067"/>
          <c:w val="0.49247196618183497"/>
          <c:h val="0.66826948577588896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ap="rnd" cmpd="sng">
              <a:round/>
            </a:ln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Sheet1!$T$12:$T$16</c:f>
              <c:numCache>
                <c:formatCode>General</c:formatCode>
                <c:ptCount val="5"/>
                <c:pt idx="0">
                  <c:v>128.172</c:v>
                </c:pt>
                <c:pt idx="1">
                  <c:v>6919.2949333333336</c:v>
                </c:pt>
                <c:pt idx="2">
                  <c:v>129.73436666666669</c:v>
                </c:pt>
                <c:pt idx="3">
                  <c:v>1921.3449000000001</c:v>
                </c:pt>
                <c:pt idx="4">
                  <c:v>2855.033333333336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Sheet1!$T$21:$T$25</c:f>
              <c:numCache>
                <c:formatCode>General</c:formatCode>
                <c:ptCount val="5"/>
                <c:pt idx="0">
                  <c:v>109.2299666666666</c:v>
                </c:pt>
                <c:pt idx="1">
                  <c:v>3070.222233333333</c:v>
                </c:pt>
                <c:pt idx="2">
                  <c:v>103.0397</c:v>
                </c:pt>
                <c:pt idx="3">
                  <c:v>11682.47279999999</c:v>
                </c:pt>
                <c:pt idx="4">
                  <c:v>478.16996666666648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61877584"/>
        <c:axId val="-961880304"/>
      </c:radarChart>
      <c:catAx>
        <c:axId val="-96187758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-961880304"/>
        <c:crosses val="autoZero"/>
        <c:auto val="1"/>
        <c:lblAlgn val="ctr"/>
        <c:lblOffset val="100"/>
        <c:noMultiLvlLbl val="0"/>
      </c:catAx>
      <c:valAx>
        <c:axId val="-9618803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961877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55505796667903"/>
          <c:y val="0.47433255053644602"/>
          <c:w val="0.20246336616829799"/>
          <c:h val="0.180115815119522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5 Execution Time vs Size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Sheet1!$U$37:$U$40</c:f>
              <c:numCache>
                <c:formatCode>General</c:formatCode>
                <c:ptCount val="4"/>
                <c:pt idx="0">
                  <c:v>2.437533333333334</c:v>
                </c:pt>
                <c:pt idx="1">
                  <c:v>25.785066666666669</c:v>
                </c:pt>
                <c:pt idx="2">
                  <c:v>245.6928333333334</c:v>
                </c:pt>
                <c:pt idx="3">
                  <c:v>2855.033333333336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Sheet1!$U$44:$U$47</c:f>
              <c:numCache>
                <c:formatCode>General</c:formatCode>
                <c:ptCount val="4"/>
                <c:pt idx="0">
                  <c:v>3.9569333333333301</c:v>
                </c:pt>
                <c:pt idx="1">
                  <c:v>10.9564</c:v>
                </c:pt>
                <c:pt idx="2">
                  <c:v>75.779899999999998</c:v>
                </c:pt>
                <c:pt idx="3">
                  <c:v>478.16996666666648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1881936"/>
        <c:axId val="-962065680"/>
      </c:lineChart>
      <c:catAx>
        <c:axId val="-9618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962065680"/>
        <c:crosses val="autoZero"/>
        <c:auto val="1"/>
        <c:lblAlgn val="ctr"/>
        <c:lblOffset val="100"/>
        <c:noMultiLvlLbl val="0"/>
      </c:catAx>
      <c:valAx>
        <c:axId val="-9620656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961881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0.1238</cdr:x>
      <cdr:y>0.83102</cdr:y>
    </cdr:from>
    <cdr:to>
      <cdr:x>0.18421</cdr:x>
      <cdr:y>0.98065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74360" y="2752242"/>
          <a:ext cx="524236" cy="49555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A</a:t>
          </a:r>
        </a:p>
      </cdr:txBody>
    </cdr:sp>
  </cdr:relSizeAnchor>
  <cdr:relSizeAnchor xmlns:cdr="http://schemas.openxmlformats.org/drawingml/2006/chartDrawing">
    <cdr:from>
      <cdr:x>0.32084</cdr:x>
      <cdr:y>0.84247</cdr:y>
    </cdr:from>
    <cdr:to>
      <cdr:x>0.38125</cdr:x>
      <cdr:y>0.97051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784278" y="2790182"/>
          <a:ext cx="524236" cy="42404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F</a:t>
          </a:r>
        </a:p>
      </cdr:txBody>
    </cdr:sp>
  </cdr:relSizeAnchor>
  <cdr:relSizeAnchor xmlns:cdr="http://schemas.openxmlformats.org/drawingml/2006/chartDrawing">
    <cdr:from>
      <cdr:x>0.22426</cdr:x>
      <cdr:y>0.84072</cdr:y>
    </cdr:from>
    <cdr:to>
      <cdr:x>0.28468</cdr:x>
      <cdr:y>0.95981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946119" y="2784374"/>
          <a:ext cx="524323" cy="39441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B</a:t>
          </a:r>
        </a:p>
      </cdr:txBody>
    </cdr:sp>
  </cdr:relSizeAnchor>
  <cdr:relSizeAnchor xmlns:cdr="http://schemas.openxmlformats.org/drawingml/2006/chartDrawing">
    <cdr:from>
      <cdr:x>0.70778</cdr:x>
      <cdr:y>0.84699</cdr:y>
    </cdr:from>
    <cdr:to>
      <cdr:x>0.76819</cdr:x>
      <cdr:y>0.96609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044950" y="2904331"/>
          <a:ext cx="345281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A</a:t>
          </a:r>
        </a:p>
      </cdr:txBody>
    </cdr:sp>
  </cdr:relSizeAnchor>
  <cdr:relSizeAnchor xmlns:cdr="http://schemas.openxmlformats.org/drawingml/2006/chartDrawing">
    <cdr:from>
      <cdr:x>0.89903</cdr:x>
      <cdr:y>0.84699</cdr:y>
    </cdr:from>
    <cdr:to>
      <cdr:x>0.95944</cdr:x>
      <cdr:y>0.96609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5137944" y="2904331"/>
          <a:ext cx="345281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F</a:t>
          </a:r>
        </a:p>
      </cdr:txBody>
    </cdr:sp>
  </cdr:relSizeAnchor>
  <cdr:relSizeAnchor xmlns:cdr="http://schemas.openxmlformats.org/drawingml/2006/chartDrawing">
    <cdr:from>
      <cdr:x>0.80319</cdr:x>
      <cdr:y>0.84352</cdr:y>
    </cdr:from>
    <cdr:to>
      <cdr:x>0.86361</cdr:x>
      <cdr:y>0.96262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590256" y="2892425"/>
          <a:ext cx="345282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B</a:t>
          </a:r>
        </a:p>
      </cdr:txBody>
    </cdr:sp>
  </cdr:relSizeAnchor>
  <cdr:relSizeAnchor xmlns:cdr="http://schemas.openxmlformats.org/drawingml/2006/chartDrawing">
    <cdr:from>
      <cdr:x>0.44444</cdr:x>
      <cdr:y>0.93484</cdr:y>
    </cdr:from>
    <cdr:to>
      <cdr:x>0.64792</cdr:x>
      <cdr:y>0.99028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2540000" y="3205560"/>
          <a:ext cx="1162844" cy="19010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900" dirty="0"/>
        </a:p>
      </cdr:txBody>
    </cdr:sp>
  </cdr:relSizeAnchor>
  <cdr:relSizeAnchor xmlns:cdr="http://schemas.openxmlformats.org/drawingml/2006/chartDrawing">
    <cdr:from>
      <cdr:x>0.51761</cdr:x>
      <cdr:y>0.8456</cdr:y>
    </cdr:from>
    <cdr:to>
      <cdr:x>0.57803</cdr:x>
      <cdr:y>0.9647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4491772" y="2800529"/>
          <a:ext cx="524323" cy="39444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B</a:t>
          </a:r>
        </a:p>
      </cdr:txBody>
    </cdr:sp>
  </cdr:relSizeAnchor>
  <cdr:relSizeAnchor xmlns:cdr="http://schemas.openxmlformats.org/drawingml/2006/chartDrawing">
    <cdr:from>
      <cdr:x>0.61374</cdr:x>
      <cdr:y>0.84686</cdr:y>
    </cdr:from>
    <cdr:to>
      <cdr:x>0.67416</cdr:x>
      <cdr:y>0.96596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325985" y="2804722"/>
          <a:ext cx="524324" cy="39444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F</a:t>
          </a:r>
        </a:p>
      </cdr:txBody>
    </cdr:sp>
  </cdr:relSizeAnchor>
  <cdr:relSizeAnchor xmlns:cdr="http://schemas.openxmlformats.org/drawingml/2006/chartDrawing">
    <cdr:from>
      <cdr:x>0.41704</cdr:x>
      <cdr:y>0.83957</cdr:y>
    </cdr:from>
    <cdr:to>
      <cdr:x>0.47745</cdr:x>
      <cdr:y>0.9764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619104" y="2780557"/>
          <a:ext cx="524236" cy="45318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A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E250-D821-4DA3-BEB3-32FB0787C8F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2002-7BE1-4FC8-A434-AC40FF9D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ACID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Atomicity, Consistency, Isolation and Durability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= Basic Availability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Soft-state and Eventual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8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C90-18AE-45D1-A9AB-89459A33ACA2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75A2-BBBD-4644-B69E-2525BDF44711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D5-6B37-4524-8589-AC5C6406ED24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C2A-F073-416B-9704-FEF00B67AB58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66B-823D-46F1-B4E2-77E643BCE048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3E0-45FE-42C5-B6CA-4CFB0C1A93BB}" type="datetime1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0EC-2AF5-4EFC-B9E5-8F9F65222854}" type="datetime1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EEA-7F33-4937-A47D-9059B374CDE2}" type="datetime1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86B9-3780-4C60-8A32-5E6CE0AFB25E}" type="datetime1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E08E-BAA0-4DB7-810C-D540BE557D46}" type="datetime1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7A41-2D2E-41B1-8F9A-BA0D3E0DD5F1}" type="datetime1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2F7-23D9-40E9-A6B2-EE015524757A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package" Target="../embeddings/Microsoft_Word_Document3.docx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package" Target="../embeddings/Microsoft_Word_Document4.docx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package" Target="../embeddings/Microsoft_Word_Document5.docx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package" Target="../embeddings/Microsoft_Word_Document6.docx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c06.deviantart.net/fs71/f/2012/346/f/d/blueprint_3d_iphone_5_by_dracu_teufel666-d5nsnq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4001" y="620578"/>
            <a:ext cx="8239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Comparison of Open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 </a:t>
            </a:r>
            <a:endParaRPr lang="en-US" sz="3600" b="1" dirty="0" smtClean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Databases in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Completing Common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9708" y="5848559"/>
            <a:ext cx="622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JUSTIN ALBANO   •   STEPHEN JONES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•    DOMINICK TOURNOUR</a:t>
            </a:r>
            <a:endParaRPr lang="en-US" sz="4000" dirty="0">
              <a:solidFill>
                <a:srgbClr val="5BC4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7831"/>
            <a:ext cx="605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http://fc06.deviantart.net/fs71/f/2012/346/f/d/blueprint_3d_iphone_5_by_dracu_teufel666-d5nsnqe.jpg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7500947"/>
              </p:ext>
            </p:extLst>
          </p:nvPr>
        </p:nvGraphicFramePr>
        <p:xfrm>
          <a:off x="304800" y="2250831"/>
          <a:ext cx="8397073" cy="382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88607" y="4651876"/>
            <a:ext cx="6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66A0"/>
                </a:solidFill>
                <a:latin typeface="Roboto Condensed" pitchFamily="2" charset="0"/>
                <a:ea typeface="Roboto Condensed" pitchFamily="2" charset="0"/>
              </a:rPr>
              <a:t>Mean of remaining samples is 91.2 ms</a:t>
            </a:r>
          </a:p>
        </p:txBody>
      </p:sp>
    </p:spTree>
    <p:extLst>
      <p:ext uri="{BB962C8B-B14F-4D97-AF65-F5344CB8AC3E}">
        <p14:creationId xmlns:p14="http://schemas.microsoft.com/office/powerpoint/2010/main" val="360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Neo4j was not able to complete as many experiments as OrientDB, it is nonetheless the selected winner: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OrientDB scales better, the group comparison is in the range of small or medium data sets, thus this advantage is mute in the group comparison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the pairwise experiments, Neo4j completely outperformed OrientDB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Neo4j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413164" y="4468422"/>
            <a:ext cx="373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3164" y="4943597"/>
            <a:ext cx="426720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v2.8.19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MongoDB v2.4.9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798" y="213513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Non-relational structure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Typically distributed system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Scale extremely well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Do not typically make ACID guarantees; instead focus on availability through BASE</a:t>
            </a:r>
            <a:endParaRPr lang="en-US" dirty="0">
              <a:solidFill>
                <a:srgbClr val="6F6F6F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26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 Models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598" y="2135133"/>
            <a:ext cx="25699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Key-value Store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Document Store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Column Family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dirty="0">
              <a:solidFill>
                <a:srgbClr val="6F6F6F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2845392" y="2781700"/>
            <a:ext cx="5884721" cy="28631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698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Yahoo! Cloud Serving Benchmark (YCSB) Tool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" y="2263705"/>
            <a:ext cx="7985091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Automates development of consistent data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sets and workloads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Widely accepted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Developed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Java language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Open-source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Highly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extensible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3114" y="572894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Source: B.F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Cooper. “Yahoo! Cloud Serving Benchmark”. Yahoo! Inc. 2010. Web. 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&lt;http://labs.yahoo.com/files/ycsb-v4.pdf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&gt;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Workloads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83292"/>
              </p:ext>
            </p:extLst>
          </p:nvPr>
        </p:nvGraphicFramePr>
        <p:xfrm>
          <a:off x="758885" y="2973554"/>
          <a:ext cx="7531004" cy="2473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190"/>
                <a:gridCol w="1383308"/>
                <a:gridCol w="4382506"/>
              </a:tblGrid>
              <a:tr h="2646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Workload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Operations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Application Example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5323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A – Update heavy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50%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Update: 50%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Session store recording recent actions in a user session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5323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 – Read heavy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95%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Update: 5%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Photo tagging; add a tag is an update, but most operations are to read tags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710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F – Read-Modify-Write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50%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Read-Modify-Write: 50%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User database, where user records are read and modified by the user or to record user activity.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4799" y="2145782"/>
            <a:ext cx="79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Core YCSB Workloads A, B and F</a:t>
            </a:r>
          </a:p>
        </p:txBody>
      </p:sp>
    </p:spTree>
    <p:extLst>
      <p:ext uri="{BB962C8B-B14F-4D97-AF65-F5344CB8AC3E}">
        <p14:creationId xmlns:p14="http://schemas.microsoft.com/office/powerpoint/2010/main" val="27064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 Size Tiers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Redis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MongoDB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6680"/>
              </p:ext>
            </p:extLst>
          </p:nvPr>
        </p:nvGraphicFramePr>
        <p:xfrm>
          <a:off x="1955533" y="2377365"/>
          <a:ext cx="5207751" cy="1892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327"/>
                <a:gridCol w="1194909"/>
                <a:gridCol w="1442954"/>
                <a:gridCol w="182456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Tier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Identifier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No. records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No. operations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100k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8" y="1684116"/>
            <a:ext cx="443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Experiment Design Summary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199" y="2273981"/>
            <a:ext cx="79850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Execution-time Performance Comparison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Two Databases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Three Workloads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Four Data Size Tiers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30 Repetitions of each Workload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completed all workloads in approx. 50% of the time MongoDB required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MongoDB could not load the largest data set size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22137215"/>
              </p:ext>
            </p:extLst>
          </p:nvPr>
        </p:nvGraphicFramePr>
        <p:xfrm>
          <a:off x="154004" y="3012707"/>
          <a:ext cx="8677978" cy="3311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17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Difference of means method for comparing alternatives was conducted: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0, thus no evidence to suggest that the difference is not statistically significant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769318" y="3337188"/>
                <a:ext cx="2400272" cy="492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18" y="3337188"/>
                <a:ext cx="2400272" cy="492955"/>
              </a:xfrm>
              <a:prstGeom prst="rect">
                <a:avLst/>
              </a:prstGeom>
              <a:blipFill rotWithShape="0"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799" y="4846502"/>
            <a:ext cx="456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 of </a:t>
            </a:r>
            <a:r>
              <a:rPr lang="en-US" sz="2400" dirty="0" err="1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 Backups to HDD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8" y="5312405"/>
            <a:ext cx="7985091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large quantities of data modification operations,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regularly backed up data to HDD, which affected execution time 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43216" y="3339238"/>
                <a:ext cx="36588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16" y="3339238"/>
                <a:ext cx="365883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971699" y="3068554"/>
                <a:ext cx="167731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9" y="3068554"/>
                <a:ext cx="1677319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1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 of </a:t>
            </a:r>
            <a:r>
              <a:rPr lang="en-US" sz="2400" dirty="0" err="1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 Backups to HDD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90385982"/>
              </p:ext>
            </p:extLst>
          </p:nvPr>
        </p:nvGraphicFramePr>
        <p:xfrm>
          <a:off x="0" y="2145781"/>
          <a:ext cx="9067800" cy="4307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35279" y="1371600"/>
            <a:ext cx="3160143" cy="50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3414" y="17764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itchFamily="2" charset="0"/>
                <a:ea typeface="Roboto Condensed" pitchFamily="2" charset="0"/>
              </a:rPr>
              <a:t>Team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6112" y="2154200"/>
            <a:ext cx="29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Justin Albano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Stephen Jones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Dominick Tournour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Project Overview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782"/>
            <a:ext cx="4648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Purpose and goal of analysis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Background information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3010887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472552"/>
            <a:ext cx="46482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 database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1" y="4717248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Comparison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178913"/>
            <a:ext cx="557841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Group analysis and results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&amp; conclusions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had a significantly shorter execution time for all database sizes and all workloads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could also handle larger quantities of data than MongoDB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Difference is statistically significant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Relational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571" y="3484734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Tables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199" y="4112242"/>
            <a:ext cx="798509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 contains multiple tables.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Relating tables to one another with using primary and foreign keys.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table contains multiple values (columns).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Multiple rows in each table represent multiple entries.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56126"/>
              </p:ext>
            </p:extLst>
          </p:nvPr>
        </p:nvGraphicFramePr>
        <p:xfrm>
          <a:off x="108507" y="1818870"/>
          <a:ext cx="9035493" cy="409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5" imgW="6096000" imgH="2590800" progId="Word.Document.12">
                  <p:embed/>
                </p:oleObj>
              </mc:Choice>
              <mc:Fallback>
                <p:oleObj name="Document" r:id="rId5" imgW="6096000" imgH="25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07" y="1818870"/>
                        <a:ext cx="9035493" cy="409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Configurations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526" y="2274838"/>
            <a:ext cx="64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Small: </a:t>
            </a:r>
            <a:r>
              <a:rPr lang="en-US" dirty="0"/>
              <a:t>1,000 cumulative rows between all tables</a:t>
            </a:r>
          </a:p>
          <a:p>
            <a:pPr lvl="0"/>
            <a:r>
              <a:rPr lang="en-US" b="1" dirty="0"/>
              <a:t>Medium</a:t>
            </a:r>
            <a:r>
              <a:rPr lang="en-US" dirty="0"/>
              <a:t>: 10,000 cumulative rows between all tables</a:t>
            </a:r>
          </a:p>
          <a:p>
            <a:pPr lvl="0"/>
            <a:r>
              <a:rPr lang="en-US" b="1" dirty="0"/>
              <a:t>Large</a:t>
            </a:r>
            <a:r>
              <a:rPr lang="en-US" dirty="0"/>
              <a:t>: 100,000 cumulative rows between all tables</a:t>
            </a:r>
          </a:p>
          <a:p>
            <a:pPr lvl="0"/>
            <a:r>
              <a:rPr lang="en-US" b="1" dirty="0"/>
              <a:t>Extra-Large</a:t>
            </a:r>
            <a:r>
              <a:rPr lang="en-US" dirty="0"/>
              <a:t>: 1,000,000 cumulative rows between all tables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2331"/>
              </p:ext>
            </p:extLst>
          </p:nvPr>
        </p:nvGraphicFramePr>
        <p:xfrm>
          <a:off x="320841" y="3831722"/>
          <a:ext cx="8700933" cy="190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5" imgW="6096000" imgH="1333500" progId="Word.Document.12">
                  <p:embed/>
                </p:oleObj>
              </mc:Choice>
              <mc:Fallback>
                <p:oleObj name="Document" r:id="rId5" imgW="60960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41" y="3831722"/>
                        <a:ext cx="8700933" cy="190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813232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information 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OrderTable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Orders and order them from higher to lowest count.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Find the number of orders per Client and order them most to least.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Update all orders where count is greater than 5 to have a count value of 5.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Nested selects to use all tables together in one large query.  In the end will get the description of all items ordered from a certain email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4" name="Chart 13" title="Small Configuration [1,000]"/>
          <p:cNvGraphicFramePr/>
          <p:nvPr>
            <p:extLst>
              <p:ext uri="{D42A27DB-BD31-4B8C-83A1-F6EECF244321}">
                <p14:modId xmlns:p14="http://schemas.microsoft.com/office/powerpoint/2010/main" val="2650007582"/>
              </p:ext>
            </p:extLst>
          </p:nvPr>
        </p:nvGraphicFramePr>
        <p:xfrm>
          <a:off x="0" y="2563059"/>
          <a:ext cx="4200476" cy="343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801886009"/>
              </p:ext>
            </p:extLst>
          </p:nvPr>
        </p:nvGraphicFramePr>
        <p:xfrm>
          <a:off x="4090737" y="2617285"/>
          <a:ext cx="5467683" cy="361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9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380613972"/>
              </p:ext>
            </p:extLst>
          </p:nvPr>
        </p:nvGraphicFramePr>
        <p:xfrm>
          <a:off x="0" y="2493611"/>
          <a:ext cx="4665579" cy="377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271923157"/>
              </p:ext>
            </p:extLst>
          </p:nvPr>
        </p:nvGraphicFramePr>
        <p:xfrm>
          <a:off x="4411579" y="2542340"/>
          <a:ext cx="5039895" cy="3714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08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75777"/>
              </p:ext>
            </p:extLst>
          </p:nvPr>
        </p:nvGraphicFramePr>
        <p:xfrm>
          <a:off x="0" y="2418285"/>
          <a:ext cx="9006538" cy="353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5" imgW="6096000" imgH="2197100" progId="Word.Document.12">
                  <p:embed/>
                </p:oleObj>
              </mc:Choice>
              <mc:Fallback>
                <p:oleObj name="Document" r:id="rId5" imgW="6096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418285"/>
                        <a:ext cx="9006538" cy="353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Confidence Intervals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01166"/>
              </p:ext>
            </p:extLst>
          </p:nvPr>
        </p:nvGraphicFramePr>
        <p:xfrm>
          <a:off x="105278" y="2145198"/>
          <a:ext cx="8934008" cy="414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5" imgW="6096000" imgH="3378200" progId="Word.Document.12">
                  <p:embed/>
                </p:oleObj>
              </mc:Choice>
              <mc:Fallback>
                <p:oleObj name="Document" r:id="rId5" imgW="6096000" imgH="337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278" y="2145198"/>
                        <a:ext cx="8934008" cy="414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5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(Query 5)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29</a:t>
            </a:fld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2" y="2325369"/>
            <a:ext cx="4052074" cy="298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39" y="2306297"/>
            <a:ext cx="4395125" cy="30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22925" y="5411849"/>
            <a:ext cx="407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-13.8889 + 0.0029x = 12.4078 + 0.0005x</a:t>
            </a:r>
          </a:p>
          <a:p>
            <a:r>
              <a:rPr lang="en-US" dirty="0" smtClean="0"/>
              <a:t>.0024x = 26.2967</a:t>
            </a:r>
          </a:p>
          <a:p>
            <a:r>
              <a:rPr lang="en-US" dirty="0" smtClean="0"/>
              <a:t>x = 10,956.9 =&gt; 10,957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Purpose &amp; Goals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828654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Analyze a group of databases from each major category of databases in use today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the best from each group and then compare them head-to-head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53343" y="3357609"/>
            <a:ext cx="1894114" cy="479568"/>
          </a:xfrm>
          <a:prstGeom prst="round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Graph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53343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NoSQL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53343" y="4984461"/>
            <a:ext cx="1894114" cy="500037"/>
          </a:xfrm>
          <a:prstGeom prst="roundRect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1707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Group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91" y="3245618"/>
            <a:ext cx="71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Neo4j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224" y="3625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OrientDB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1376624" y="3414895"/>
            <a:ext cx="876719" cy="1824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  <a:endCxn id="3" idx="1"/>
          </p:cNvCxnSpPr>
          <p:nvPr/>
        </p:nvCxnSpPr>
        <p:spPr>
          <a:xfrm flipV="1">
            <a:off x="1376624" y="3597393"/>
            <a:ext cx="876719" cy="1973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2224" y="40640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Redis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37" y="4440375"/>
            <a:ext cx="1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MongoDB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84845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MySQL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89" y="5224786"/>
            <a:ext cx="128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23" idx="1"/>
          </p:cNvCxnSpPr>
          <p:nvPr/>
        </p:nvCxnSpPr>
        <p:spPr>
          <a:xfrm>
            <a:off x="1376624" y="4233322"/>
            <a:ext cx="876719" cy="1700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 flipV="1">
            <a:off x="1371600" y="4403393"/>
            <a:ext cx="881743" cy="2062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4" idx="1"/>
          </p:cNvCxnSpPr>
          <p:nvPr/>
        </p:nvCxnSpPr>
        <p:spPr>
          <a:xfrm>
            <a:off x="1371600" y="5017733"/>
            <a:ext cx="881743" cy="216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24" idx="1"/>
          </p:cNvCxnSpPr>
          <p:nvPr/>
        </p:nvCxnSpPr>
        <p:spPr>
          <a:xfrm flipV="1">
            <a:off x="1366576" y="5234480"/>
            <a:ext cx="886767" cy="159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  <a:endCxn id="27" idx="1"/>
          </p:cNvCxnSpPr>
          <p:nvPr/>
        </p:nvCxnSpPr>
        <p:spPr>
          <a:xfrm>
            <a:off x="4147457" y="3597393"/>
            <a:ext cx="1214250" cy="806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27" idx="1"/>
          </p:cNvCxnSpPr>
          <p:nvPr/>
        </p:nvCxnSpPr>
        <p:spPr>
          <a:xfrm>
            <a:off x="4147457" y="4403393"/>
            <a:ext cx="1214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7" idx="1"/>
          </p:cNvCxnSpPr>
          <p:nvPr/>
        </p:nvCxnSpPr>
        <p:spPr>
          <a:xfrm flipV="1">
            <a:off x="4147457" y="4403393"/>
            <a:ext cx="1214250" cy="831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68" idx="1"/>
          </p:cNvCxnSpPr>
          <p:nvPr/>
        </p:nvCxnSpPr>
        <p:spPr>
          <a:xfrm flipV="1">
            <a:off x="7255821" y="4402599"/>
            <a:ext cx="551750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7571" y="4110211"/>
            <a:ext cx="100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3820858" y="4271098"/>
            <a:ext cx="19781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579414537"/>
              </p:ext>
            </p:extLst>
          </p:nvPr>
        </p:nvGraphicFramePr>
        <p:xfrm>
          <a:off x="1211165" y="2261552"/>
          <a:ext cx="6161654" cy="340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85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08483076"/>
              </p:ext>
            </p:extLst>
          </p:nvPr>
        </p:nvGraphicFramePr>
        <p:xfrm>
          <a:off x="187642" y="2484754"/>
          <a:ext cx="4211637" cy="353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29521010"/>
              </p:ext>
            </p:extLst>
          </p:nvPr>
        </p:nvGraphicFramePr>
        <p:xfrm>
          <a:off x="4664392" y="2479040"/>
          <a:ext cx="4286568" cy="351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53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493001626"/>
              </p:ext>
            </p:extLst>
          </p:nvPr>
        </p:nvGraphicFramePr>
        <p:xfrm>
          <a:off x="186238" y="2398777"/>
          <a:ext cx="4204335" cy="368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74220729"/>
              </p:ext>
            </p:extLst>
          </p:nvPr>
        </p:nvGraphicFramePr>
        <p:xfrm>
          <a:off x="4582520" y="2411604"/>
          <a:ext cx="4269616" cy="369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56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97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were both able to perform the queries on all four sizes of the database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was significantly better (90%) at the lower sizes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started to become more efficient after about 100,000 rows depending on the query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Small dataset for final comparison favored MySQL.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MySQL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of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Dataset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Common dataset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people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interests to choose from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 places of work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Suggestions of coworkers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10 interests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worked at 5 jobs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36</a:t>
            </a:fld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3" y="2258824"/>
            <a:ext cx="8407458" cy="37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Layouts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929" y="2215635"/>
            <a:ext cx="785026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table structure.  People, Interest, Work, Employee, and Relationship Tables.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key-value pairs.  Lists of data saved for each persons workplace and interest and list of workers saved for each workplace.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Slight repetition of data.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nodes and relationships.  People and Interests are nodes. Relationships link people to other people and people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interests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799" y="2203545"/>
            <a:ext cx="7985091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all interests of a person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Simple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query to simply get all of a persons interests.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Recommend interests based on interests of coworkers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Graphing Query that must relate coworkers and interest of those coworkers together.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Obtain all coworkers and common place of work 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 that returns the workplace of an employee along with all people who worked at that workplace.</a:t>
            </a:r>
          </a:p>
        </p:txBody>
      </p:sp>
    </p:spTree>
    <p:extLst>
      <p:ext uri="{BB962C8B-B14F-4D97-AF65-F5344CB8AC3E}">
        <p14:creationId xmlns:p14="http://schemas.microsoft.com/office/powerpoint/2010/main" val="9755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Average 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11867461"/>
              </p:ext>
            </p:extLst>
          </p:nvPr>
        </p:nvGraphicFramePr>
        <p:xfrm>
          <a:off x="120869" y="2180060"/>
          <a:ext cx="8918416" cy="404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67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4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Design of Experiments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 specifics of the analysis for each database category varied, but some commonalities exist: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algorithms common to the use cases of each domain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Generally read-intensive algorithms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Both algorithm, and the data set on which the algorithms were executed, varied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799" y="4175228"/>
            <a:ext cx="373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Scope &amp; Constraints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798" y="4623383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selected databases are open source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obtain a free version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see details that would otherwise be hidden</a:t>
            </a:r>
          </a:p>
        </p:txBody>
      </p:sp>
    </p:spTree>
    <p:extLst>
      <p:ext uri="{BB962C8B-B14F-4D97-AF65-F5344CB8AC3E}">
        <p14:creationId xmlns:p14="http://schemas.microsoft.com/office/powerpoint/2010/main" val="491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9" y="2203545"/>
            <a:ext cx="7985091" cy="385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NoSQLQuery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SQL.  Both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All done at 95% confidence.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2982" y="5611944"/>
            <a:ext cx="242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Alternative Methods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Analytical Modeling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For example, graph operations can be divided into micro-, micro-, and algorithmic operations, and the execution of the higher-level operations are a function of the execution of lower-level operations</a:t>
                </a: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Reading a vertex, edge, or property: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Get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all neighbors via incoming, outgoing, both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edges: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𝑛𝑅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𝑛𝑒𝑖𝑔h𝑏𝑜𝑟𝑠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blipFill rotWithShape="0">
                <a:blip r:embed="rId3"/>
                <a:stretch>
                  <a:fillRect l="-448" t="-1786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799" y="4132559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Simulation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99" y="4651987"/>
            <a:ext cx="815591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transactional databases, the transactions of write, update, etc. can be simulated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Test how well a database will operate in the deployment environment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Provide a base-line for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trade-off analysis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between transactional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2275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Final Conclusions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00" y="1693664"/>
            <a:ext cx="81559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are essential components of many software applications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Multitudes of database types and end products exist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Performance analysis is important and required to determine an appropriate application solution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database types have been analyzed and compared both in isolation and in a final combined comparison through statistical analysis and empirical experimentation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(graph), MySQL (SQL)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(NoSQL) products were individual “best-in-class” performers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(graph) consistently outperformed 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for read-centric queries executed in the combined performance comparison;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consistently came in second place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of performance analysis are possible but were not explored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 databases: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96563" y="296342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403742" y="2704515"/>
            <a:ext cx="2492821" cy="67800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5345542" y="2879282"/>
            <a:ext cx="2673773" cy="175285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4"/>
          </p:cNvCxnSpPr>
          <p:nvPr/>
        </p:nvCxnSpPr>
        <p:spPr>
          <a:xfrm flipH="1" flipV="1">
            <a:off x="5230837" y="3177747"/>
            <a:ext cx="13318" cy="172154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  <a:endCxn id="13" idx="4"/>
          </p:cNvCxnSpPr>
          <p:nvPr/>
        </p:nvCxnSpPr>
        <p:spPr>
          <a:xfrm flipV="1">
            <a:off x="8315663" y="3801620"/>
            <a:ext cx="0" cy="70776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24364" y="4589679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6563" y="450938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737" y="2339547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04799" y="34794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Property Graphs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799" y="394112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A graph containing nodes and edges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Nodes contain properties (key-value pairs)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contain properties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are named and directed, originating and terminating at a node</a:t>
            </a:r>
          </a:p>
        </p:txBody>
      </p:sp>
    </p:spTree>
    <p:extLst>
      <p:ext uri="{BB962C8B-B14F-4D97-AF65-F5344CB8AC3E}">
        <p14:creationId xmlns:p14="http://schemas.microsoft.com/office/powerpoint/2010/main" val="40770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14846" y="4491518"/>
            <a:ext cx="1434098" cy="91824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Friend-of-friends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all the friends of a single person in the database, repeated for every person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 single property from each node in the graph, similar to obtaining the name of each person in the database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31705" y="4150631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2360693" y="4569731"/>
            <a:ext cx="1271012" cy="227736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2"/>
          </p:cNvCxnSpPr>
          <p:nvPr/>
        </p:nvCxnSpPr>
        <p:spPr>
          <a:xfrm>
            <a:off x="4264953" y="5494008"/>
            <a:ext cx="1383991" cy="5331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>
            <a:off x="2329163" y="4910618"/>
            <a:ext cx="1310807" cy="58339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39970" y="5074908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48944" y="51282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2089" y="4438208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48944" y="40724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25" y="3667551"/>
            <a:ext cx="1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48235"/>
                </a:solidFill>
                <a:latin typeface="Roboto Condensed" pitchFamily="2" charset="0"/>
                <a:ea typeface="Roboto Condensed" pitchFamily="2" charset="0"/>
              </a:rPr>
              <a:t>Friends</a:t>
            </a:r>
            <a:endParaRPr lang="en-US" b="1" dirty="0">
              <a:solidFill>
                <a:srgbClr val="548235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6674" y="3662986"/>
            <a:ext cx="240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A2781"/>
                </a:solidFill>
                <a:latin typeface="Roboto Condensed" pitchFamily="2" charset="0"/>
                <a:ea typeface="Roboto Condensed" pitchFamily="2" charset="0"/>
              </a:rPr>
              <a:t>Friends-of-Friends</a:t>
            </a:r>
            <a:endParaRPr lang="en-US" b="1" dirty="0">
              <a:solidFill>
                <a:srgbClr val="5A278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Conceptual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3324" y="2249756"/>
            <a:ext cx="42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3324" y="2711421"/>
            <a:ext cx="4348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50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3324" y="2627341"/>
            <a:ext cx="39098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964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Actual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1393" y="2249756"/>
            <a:ext cx="38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1392" y="2711421"/>
            <a:ext cx="33112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10,009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100,486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1,001,176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10,015,575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971393" y="2627341"/>
            <a:ext cx="32687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Neo4j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OrientDB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was only able to a create a graph using the first two data sets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 was only about to create a graph using the first three data sets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94376332"/>
              </p:ext>
            </p:extLst>
          </p:nvPr>
        </p:nvGraphicFramePr>
        <p:xfrm>
          <a:off x="304799" y="3104941"/>
          <a:ext cx="8547799" cy="299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Pairwise comparisons were conducted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64520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9" y="5159147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clearly cached a large amount of data, which resulted in outliers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</p:spTree>
    <p:extLst>
      <p:ext uri="{BB962C8B-B14F-4D97-AF65-F5344CB8AC3E}">
        <p14:creationId xmlns:p14="http://schemas.microsoft.com/office/powerpoint/2010/main" val="1319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2259</Words>
  <Application>Microsoft Office PowerPoint</Application>
  <PresentationFormat>On-screen Show (4:3)</PresentationFormat>
  <Paragraphs>575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Roboto</vt:lpstr>
      <vt:lpstr>Arial</vt:lpstr>
      <vt:lpstr>Cambria Math</vt:lpstr>
      <vt:lpstr>Roboto Condensed</vt:lpstr>
      <vt:lpstr>Calibri Light</vt:lpstr>
      <vt:lpstr>SimSun-ExtB</vt:lpstr>
      <vt:lpstr>Calibri</vt:lpstr>
      <vt:lpstr>MS Mincho</vt:lpstr>
      <vt:lpstr>Times New Roman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Albano</dc:creator>
  <cp:lastModifiedBy>Justin Albano</cp:lastModifiedBy>
  <cp:revision>165</cp:revision>
  <dcterms:created xsi:type="dcterms:W3CDTF">2015-04-09T14:34:16Z</dcterms:created>
  <dcterms:modified xsi:type="dcterms:W3CDTF">2015-04-20T20:29:59Z</dcterms:modified>
</cp:coreProperties>
</file>