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A46695-936E-49F3-A5E6-887306DD0EC3}">
          <p14:sldIdLst>
            <p14:sldId id="256"/>
          </p14:sldIdLst>
        </p14:section>
        <p14:section name="Introduction" id="{747DB3BB-EBA4-4ABF-A81D-FB8E5A8C31E9}">
          <p14:sldIdLst>
            <p14:sldId id="258"/>
            <p14:sldId id="259"/>
            <p14:sldId id="260"/>
          </p14:sldIdLst>
        </p14:section>
        <p14:section name="Graph Analysis" id="{9BFA5E92-8BAD-4CD1-BED9-0F2A4F327F92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SQL Analysis" id="{83A7944F-BBBC-47C3-BC94-C9487F730C00}">
          <p14:sldIdLst/>
        </p14:section>
        <p14:section name="SQL Analysis" id="{34994DFF-1E0E-4B50-B70B-A89FE70BA3FF}">
          <p14:sldIdLst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Group Analysis" id="{2E426598-0376-4D6F-B35D-7C4234B72432}">
          <p14:sldIdLst/>
        </p14:section>
        <p14:section name="Alternative Methods" id="{5B06AF51-F6CB-4B25-8BEC-6B88FF56FF19}">
          <p14:sldIdLst>
            <p14:sldId id="268"/>
          </p14:sldIdLst>
        </p14:section>
        <p14:section name="Conclusions" id="{80FEFC96-5BF3-47E8-97C0-D4C347CD1431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0"/>
    <a:srgbClr val="548235"/>
    <a:srgbClr val="5A2781"/>
    <a:srgbClr val="5BC4FF"/>
    <a:srgbClr val="2079A5"/>
    <a:srgbClr val="600BB5"/>
    <a:srgbClr val="6300A0"/>
    <a:srgbClr val="4FFFC0"/>
    <a:srgbClr val="2A9DD6"/>
    <a:srgbClr val="B5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5006" autoAdjust="0"/>
  </p:normalViewPr>
  <p:slideViewPr>
    <p:cSldViewPr snapToGrid="0">
      <p:cViewPr varScale="1">
        <p:scale>
          <a:sx n="92" d="100"/>
          <a:sy n="92" d="100"/>
        </p:scale>
        <p:origin x="-2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21417084024"/>
          <c:y val="0.055649809057232"/>
          <c:w val="0.873205195503057"/>
          <c:h val="0.809939497750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Neoj4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20.1</c:v>
                </c:pt>
                <c:pt idx="1">
                  <c:v>120.9</c:v>
                </c:pt>
                <c:pt idx="2">
                  <c:v>2.1</c:v>
                </c:pt>
                <c:pt idx="3">
                  <c:v>4.4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478.2</c:v>
                </c:pt>
                <c:pt idx="1">
                  <c:v>839.5</c:v>
                </c:pt>
                <c:pt idx="2">
                  <c:v>288.3</c:v>
                </c:pt>
                <c:pt idx="3">
                  <c:v>339.8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3"/>
        <c:axId val="2123733128"/>
        <c:axId val="2123732104"/>
      </c:barChart>
      <c:catAx>
        <c:axId val="2123733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23732104"/>
        <c:crosses val="autoZero"/>
        <c:auto val="1"/>
        <c:lblAlgn val="ctr"/>
        <c:lblOffset val="100"/>
        <c:noMultiLvlLbl val="0"/>
      </c:catAx>
      <c:valAx>
        <c:axId val="2123732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0298723737075304"/>
              <c:y val="0.2667132193127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23733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653551974888"/>
          <c:y val="0.100606383985706"/>
          <c:w val="0.158956239469107"/>
          <c:h val="0.228618367735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</a:t>
            </a:r>
            <a:r>
              <a:rPr lang="en-US" baseline="0"/>
              <a:t> 3 Execution Time vs Size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Sheet1!$S$37:$S$40</c:f>
              <c:numCache>
                <c:formatCode>General</c:formatCode>
                <c:ptCount val="4"/>
                <c:pt idx="0">
                  <c:v>0.417033333333333</c:v>
                </c:pt>
                <c:pt idx="1">
                  <c:v>1.687433333333334</c:v>
                </c:pt>
                <c:pt idx="2">
                  <c:v>13.33123333333333</c:v>
                </c:pt>
                <c:pt idx="3">
                  <c:v>129.7343666666667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Sheet1!$S$44:$S$47</c:f>
              <c:numCache>
                <c:formatCode>General</c:formatCode>
                <c:ptCount val="4"/>
                <c:pt idx="0">
                  <c:v>2.057566666666666</c:v>
                </c:pt>
                <c:pt idx="1">
                  <c:v>7.8892</c:v>
                </c:pt>
                <c:pt idx="2">
                  <c:v>32.3161333333333</c:v>
                </c:pt>
                <c:pt idx="3">
                  <c:v>103.0397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059304"/>
        <c:axId val="2139062280"/>
      </c:lineChart>
      <c:catAx>
        <c:axId val="2139059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9062280"/>
        <c:crosses val="autoZero"/>
        <c:auto val="1"/>
        <c:lblAlgn val="ctr"/>
        <c:lblOffset val="100"/>
        <c:noMultiLvlLbl val="0"/>
      </c:catAx>
      <c:valAx>
        <c:axId val="21390622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39059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4 Execution</a:t>
            </a:r>
            <a:r>
              <a:rPr lang="en-US" baseline="0"/>
              <a:t> Time vs Size</a:t>
            </a:r>
            <a:endParaRPr lang="en-US"/>
          </a:p>
        </c:rich>
      </c:tx>
      <c:layout>
        <c:manualLayout>
          <c:xMode val="edge"/>
          <c:yMode val="edge"/>
          <c:x val="0.198556867891513"/>
          <c:y val="0.037037037037037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Sheet1!$T$37:$T$40</c:f>
              <c:numCache>
                <c:formatCode>General</c:formatCode>
                <c:ptCount val="4"/>
                <c:pt idx="0">
                  <c:v>1.8029</c:v>
                </c:pt>
                <c:pt idx="1">
                  <c:v>14.88473333333333</c:v>
                </c:pt>
                <c:pt idx="2">
                  <c:v>140.8356666666667</c:v>
                </c:pt>
                <c:pt idx="3">
                  <c:v>1921.3449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Sheet1!$T$44:$T$47</c:f>
              <c:numCache>
                <c:formatCode>General</c:formatCode>
                <c:ptCount val="4"/>
                <c:pt idx="0">
                  <c:v>6.886933333333332</c:v>
                </c:pt>
                <c:pt idx="1">
                  <c:v>54.04926666666648</c:v>
                </c:pt>
                <c:pt idx="2">
                  <c:v>702.753566666667</c:v>
                </c:pt>
                <c:pt idx="3">
                  <c:v>11682.47279999999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076312"/>
        <c:axId val="2140079288"/>
      </c:lineChart>
      <c:catAx>
        <c:axId val="214007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40079288"/>
        <c:crosses val="autoZero"/>
        <c:auto val="1"/>
        <c:lblAlgn val="ctr"/>
        <c:lblOffset val="100"/>
        <c:noMultiLvlLbl val="0"/>
      </c:catAx>
      <c:valAx>
        <c:axId val="2140079288"/>
        <c:scaling>
          <c:orientation val="minMax"/>
          <c:max val="120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361111111111111"/>
              <c:y val="0.31421551472732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140076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981.0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92.0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106.0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105.0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95.0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109.0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102.0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97.0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 14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 15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105.0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Series 16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Series 17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89.0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Series 18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Series 19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Series 20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93.0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Series 21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81.0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Series 24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Series 25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80.0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Series 26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83.0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Series 27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Series 28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Series 29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Sheet1!$AD$2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Series 30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Sheet1!$AE$2</c:f>
              <c:numCache>
                <c:formatCode>General</c:formatCode>
                <c:ptCount val="1"/>
                <c:pt idx="0">
                  <c:v>85.0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476952"/>
        <c:axId val="2128480584"/>
      </c:barChart>
      <c:catAx>
        <c:axId val="2128476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28480584"/>
        <c:crosses val="autoZero"/>
        <c:auto val="1"/>
        <c:lblAlgn val="ctr"/>
        <c:lblOffset val="100"/>
        <c:noMultiLvlLbl val="0"/>
      </c:catAx>
      <c:valAx>
        <c:axId val="212848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r>
                  <a:rPr 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2128476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5497976895952"/>
          <c:y val="0.295672073969554"/>
          <c:w val="0.51103208303059"/>
          <c:h val="0.624121166693464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Sheet1!$Q$12:$Q$16</c:f>
              <c:numCache>
                <c:formatCode>General</c:formatCode>
                <c:ptCount val="5"/>
                <c:pt idx="0">
                  <c:v>0.311166666666667</c:v>
                </c:pt>
                <c:pt idx="1">
                  <c:v>5.324066666666644</c:v>
                </c:pt>
                <c:pt idx="2">
                  <c:v>0.417033333333333</c:v>
                </c:pt>
                <c:pt idx="3">
                  <c:v>1.8029</c:v>
                </c:pt>
                <c:pt idx="4">
                  <c:v>2.437533333333334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Sheet1!$Q$21:$Q$25</c:f>
              <c:numCache>
                <c:formatCode>General</c:formatCode>
                <c:ptCount val="5"/>
                <c:pt idx="0">
                  <c:v>1.718866666666666</c:v>
                </c:pt>
                <c:pt idx="1">
                  <c:v>4.354466666666651</c:v>
                </c:pt>
                <c:pt idx="2">
                  <c:v>2.057566666666666</c:v>
                </c:pt>
                <c:pt idx="3">
                  <c:v>6.886933333333332</c:v>
                </c:pt>
                <c:pt idx="4">
                  <c:v>3.95693333333333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722056"/>
        <c:axId val="2129914344"/>
      </c:radarChart>
      <c:catAx>
        <c:axId val="213472205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129914344"/>
        <c:crosses val="autoZero"/>
        <c:auto val="1"/>
        <c:lblAlgn val="ctr"/>
        <c:lblOffset val="100"/>
        <c:noMultiLvlLbl val="0"/>
      </c:catAx>
      <c:valAx>
        <c:axId val="21299143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34722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9797584845146"/>
          <c:y val="0.408928577139765"/>
          <c:w val="0.221859628657529"/>
          <c:h val="0.3054509935819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Medium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91368738824105"/>
          <c:y val="0.244850840453454"/>
          <c:w val="0.48494709733538"/>
          <c:h val="0.698289142478447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Sheet1!$R$12:$R$16</c:f>
              <c:numCache>
                <c:formatCode>General</c:formatCode>
                <c:ptCount val="5"/>
                <c:pt idx="0">
                  <c:v>1.163866666666667</c:v>
                </c:pt>
                <c:pt idx="1">
                  <c:v>43.3851</c:v>
                </c:pt>
                <c:pt idx="2">
                  <c:v>1.687433333333334</c:v>
                </c:pt>
                <c:pt idx="3">
                  <c:v>14.88473333333333</c:v>
                </c:pt>
                <c:pt idx="4">
                  <c:v>25.78506666666667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Sheet1!$R$21:$R$25</c:f>
              <c:numCache>
                <c:formatCode>General</c:formatCode>
                <c:ptCount val="5"/>
                <c:pt idx="0">
                  <c:v>4.200433333333331</c:v>
                </c:pt>
                <c:pt idx="1">
                  <c:v>23.35579999999998</c:v>
                </c:pt>
                <c:pt idx="2">
                  <c:v>7.8892</c:v>
                </c:pt>
                <c:pt idx="3">
                  <c:v>54.04926666666638</c:v>
                </c:pt>
                <c:pt idx="4">
                  <c:v>10.9564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775960"/>
        <c:axId val="2139779208"/>
      </c:radarChart>
      <c:catAx>
        <c:axId val="2139775960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139779208"/>
        <c:crosses val="autoZero"/>
        <c:auto val="1"/>
        <c:lblAlgn val="ctr"/>
        <c:lblOffset val="100"/>
        <c:noMultiLvlLbl val="0"/>
      </c:catAx>
      <c:valAx>
        <c:axId val="21397792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39775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909197196012"/>
          <c:y val="0.545517183841381"/>
          <c:w val="0.232994841162096"/>
          <c:h val="0.219028089573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Large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4689323710024"/>
          <c:y val="0.267895475266261"/>
          <c:w val="0.490277429763724"/>
          <c:h val="0.635258719265882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Sheet1!$S$12:$S$16</c:f>
              <c:numCache>
                <c:formatCode>General</c:formatCode>
                <c:ptCount val="5"/>
                <c:pt idx="0">
                  <c:v>9.580100000000001</c:v>
                </c:pt>
                <c:pt idx="1">
                  <c:v>577.2221666666666</c:v>
                </c:pt>
                <c:pt idx="2">
                  <c:v>13.33123333333333</c:v>
                </c:pt>
                <c:pt idx="3">
                  <c:v>140.8356666666667</c:v>
                </c:pt>
                <c:pt idx="4">
                  <c:v>245.6928333333334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Sheet1!$S$21:$S$25</c:f>
              <c:numCache>
                <c:formatCode>General</c:formatCode>
                <c:ptCount val="5"/>
                <c:pt idx="0">
                  <c:v>34.6763</c:v>
                </c:pt>
                <c:pt idx="1">
                  <c:v>332.8497666666665</c:v>
                </c:pt>
                <c:pt idx="2">
                  <c:v>32.3161333333333</c:v>
                </c:pt>
                <c:pt idx="3">
                  <c:v>702.753566666667</c:v>
                </c:pt>
                <c:pt idx="4">
                  <c:v>75.7799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025880"/>
        <c:axId val="2139029112"/>
      </c:radarChart>
      <c:catAx>
        <c:axId val="2139025880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139029112"/>
        <c:crosses val="autoZero"/>
        <c:auto val="1"/>
        <c:lblAlgn val="ctr"/>
        <c:lblOffset val="100"/>
        <c:noMultiLvlLbl val="0"/>
      </c:catAx>
      <c:valAx>
        <c:axId val="21390291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39025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359193345346"/>
          <c:y val="0.519204180201017"/>
          <c:w val="0.224430676572952"/>
          <c:h val="0.2379100695566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Extra-Large Configuration</a:t>
            </a:r>
            <a:endParaRPr lang="en-US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351598594812"/>
          <c:y val="0.256551216842067"/>
          <c:w val="0.492471966181835"/>
          <c:h val="0.668269485775889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ap="rnd" cmpd="sng">
              <a:round/>
            </a:ln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Sheet1!$T$12:$T$16</c:f>
              <c:numCache>
                <c:formatCode>General</c:formatCode>
                <c:ptCount val="5"/>
                <c:pt idx="0">
                  <c:v>128.172</c:v>
                </c:pt>
                <c:pt idx="1">
                  <c:v>6919.294933333334</c:v>
                </c:pt>
                <c:pt idx="2">
                  <c:v>129.7343666666667</c:v>
                </c:pt>
                <c:pt idx="3">
                  <c:v>1921.3449</c:v>
                </c:pt>
                <c:pt idx="4">
                  <c:v>2855.033333333336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Sheet1!$T$21:$T$25</c:f>
              <c:numCache>
                <c:formatCode>General</c:formatCode>
                <c:ptCount val="5"/>
                <c:pt idx="0">
                  <c:v>109.2299666666666</c:v>
                </c:pt>
                <c:pt idx="1">
                  <c:v>3070.222233333333</c:v>
                </c:pt>
                <c:pt idx="2">
                  <c:v>103.0397</c:v>
                </c:pt>
                <c:pt idx="3">
                  <c:v>11682.47279999999</c:v>
                </c:pt>
                <c:pt idx="4">
                  <c:v>478.1699666666665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857416"/>
        <c:axId val="2139860664"/>
      </c:radarChart>
      <c:catAx>
        <c:axId val="213985741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2139860664"/>
        <c:crosses val="autoZero"/>
        <c:auto val="1"/>
        <c:lblAlgn val="ctr"/>
        <c:lblOffset val="100"/>
        <c:noMultiLvlLbl val="0"/>
      </c:catAx>
      <c:valAx>
        <c:axId val="21398606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139857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555057966679"/>
          <c:y val="0.474332550536446"/>
          <c:w val="0.202463366168298"/>
          <c:h val="0.1801158151195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5 Execution Time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Sheet1!$U$37:$U$40</c:f>
              <c:numCache>
                <c:formatCode>General</c:formatCode>
                <c:ptCount val="4"/>
                <c:pt idx="0">
                  <c:v>2.437533333333334</c:v>
                </c:pt>
                <c:pt idx="1">
                  <c:v>25.78506666666667</c:v>
                </c:pt>
                <c:pt idx="2">
                  <c:v>245.6928333333334</c:v>
                </c:pt>
                <c:pt idx="3">
                  <c:v>2855.033333333336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Sheet1!$U$44:$U$47</c:f>
              <c:numCache>
                <c:formatCode>General</c:formatCode>
                <c:ptCount val="4"/>
                <c:pt idx="0">
                  <c:v>3.95693333333333</c:v>
                </c:pt>
                <c:pt idx="1">
                  <c:v>10.9564</c:v>
                </c:pt>
                <c:pt idx="2">
                  <c:v>75.7799</c:v>
                </c:pt>
                <c:pt idx="3">
                  <c:v>478.1699666666665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390344"/>
        <c:axId val="2134584216"/>
      </c:lineChart>
      <c:catAx>
        <c:axId val="2080390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4584216"/>
        <c:crosses val="autoZero"/>
        <c:auto val="1"/>
        <c:lblAlgn val="ctr"/>
        <c:lblOffset val="100"/>
        <c:noMultiLvlLbl val="0"/>
      </c:catAx>
      <c:valAx>
        <c:axId val="21345842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080390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1 Execution Times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Sheet1!$Q$37:$Q$40</c:f>
              <c:numCache>
                <c:formatCode>General</c:formatCode>
                <c:ptCount val="4"/>
                <c:pt idx="0">
                  <c:v>0.311166666666667</c:v>
                </c:pt>
                <c:pt idx="1">
                  <c:v>1.163866666666667</c:v>
                </c:pt>
                <c:pt idx="2">
                  <c:v>9.5801</c:v>
                </c:pt>
                <c:pt idx="3">
                  <c:v>128.172</c:v>
                </c:pt>
              </c:numCache>
            </c:numRef>
          </c:val>
          <c:smooth val="1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Sheet1!$Q$44:$Q$47</c:f>
              <c:numCache>
                <c:formatCode>General</c:formatCode>
                <c:ptCount val="4"/>
                <c:pt idx="0">
                  <c:v>1.718866666666666</c:v>
                </c:pt>
                <c:pt idx="1">
                  <c:v>4.200433333333331</c:v>
                </c:pt>
                <c:pt idx="2">
                  <c:v>34.6763</c:v>
                </c:pt>
                <c:pt idx="3">
                  <c:v>109.2299666666666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981832"/>
        <c:axId val="2139984808"/>
      </c:lineChart>
      <c:catAx>
        <c:axId val="2139981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9984808"/>
        <c:crosses val="autoZero"/>
        <c:auto val="1"/>
        <c:lblAlgn val="ctr"/>
        <c:lblOffset val="100"/>
        <c:noMultiLvlLbl val="0"/>
      </c:catAx>
      <c:valAx>
        <c:axId val="2139984808"/>
        <c:scaling>
          <c:orientation val="minMax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Execuition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399818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2 Execution Times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Sheet1!$R$37:$R$40</c:f>
              <c:numCache>
                <c:formatCode>General</c:formatCode>
                <c:ptCount val="4"/>
                <c:pt idx="0">
                  <c:v>5.324066666666655</c:v>
                </c:pt>
                <c:pt idx="1">
                  <c:v>43.3851</c:v>
                </c:pt>
                <c:pt idx="2">
                  <c:v>577.2221666666666</c:v>
                </c:pt>
                <c:pt idx="3">
                  <c:v>6919.294933333334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Sheet1!$R$44:$R$47</c:f>
              <c:numCache>
                <c:formatCode>General</c:formatCode>
                <c:ptCount val="4"/>
                <c:pt idx="0">
                  <c:v>4.354466666666664</c:v>
                </c:pt>
                <c:pt idx="1">
                  <c:v>23.35579999999998</c:v>
                </c:pt>
                <c:pt idx="2">
                  <c:v>332.8497666666665</c:v>
                </c:pt>
                <c:pt idx="3">
                  <c:v>3070.222233333333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014408"/>
        <c:axId val="2140017384"/>
      </c:lineChart>
      <c:catAx>
        <c:axId val="2140014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40017384"/>
        <c:crosses val="autoZero"/>
        <c:auto val="1"/>
        <c:lblAlgn val="ctr"/>
        <c:lblOffset val="100"/>
        <c:noMultiLvlLbl val="0"/>
      </c:catAx>
      <c:valAx>
        <c:axId val="2140017384"/>
        <c:scaling>
          <c:orientation val="minMax"/>
          <c:max val="70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40014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E250-D821-4DA3-BEB3-32FB0787C8F3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2002-7BE1-4FC8-A434-AC40FF9D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1C90-18AE-45D1-A9AB-89459A33ACA2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75A2-BBBD-4644-B69E-2525BDF44711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D5-6B37-4524-8589-AC5C6406ED24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9C2A-F073-416B-9704-FEF00B67AB58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66B-823D-46F1-B4E2-77E643BCE048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3E0-45FE-42C5-B6CA-4CFB0C1A93BB}" type="datetime1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C0EC-2AF5-4EFC-B9E5-8F9F65222854}" type="datetime1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EEA-7F33-4937-A47D-9059B374CDE2}" type="datetime1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86B9-3780-4C60-8A32-5E6CE0AFB25E}" type="datetime1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E08E-BAA0-4DB7-810C-D540BE557D46}" type="datetime1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7A41-2D2E-41B1-8F9A-BA0D3E0DD5F1}" type="datetime1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02F7-23D9-40E9-A6B2-EE015524757A}" type="datetime1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c06.deviantart.net/fs71/f/2012/346/f/d/blueprint_3d_iphone_5_by_dracu_teufel666-d5nsnq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2094" y="4579000"/>
            <a:ext cx="8239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Comparison of Open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Source </a:t>
            </a:r>
            <a:endParaRPr lang="en-US" sz="3600" b="1" dirty="0" smtClean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Databases in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Completing Common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9708" y="5848559"/>
            <a:ext cx="58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JUSTIN ALBANO   •   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STEVE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JONES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•    DOMINICK TOURNOUR</a:t>
            </a:r>
            <a:endParaRPr lang="en-US" sz="4000" dirty="0">
              <a:solidFill>
                <a:srgbClr val="5BC4FF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7831"/>
            <a:ext cx="6052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http://fc06.deviantart.net/fs71/f/2012/346/f/d/blueprint_3d_iphone_5_by_dracu_teufel666-d5nsnqe.jpg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07500947"/>
              </p:ext>
            </p:extLst>
          </p:nvPr>
        </p:nvGraphicFramePr>
        <p:xfrm>
          <a:off x="304800" y="2250831"/>
          <a:ext cx="8397073" cy="382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88607" y="4651876"/>
            <a:ext cx="664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66A0"/>
                </a:solidFill>
                <a:latin typeface="Roboto Condensed" pitchFamily="2" charset="0"/>
                <a:ea typeface="Roboto Condensed" pitchFamily="2" charset="0"/>
              </a:rPr>
              <a:t>Mean of remaining samples is 91.2 ms</a:t>
            </a:r>
          </a:p>
        </p:txBody>
      </p:sp>
    </p:spTree>
    <p:extLst>
      <p:ext uri="{BB962C8B-B14F-4D97-AF65-F5344CB8AC3E}">
        <p14:creationId xmlns:p14="http://schemas.microsoft.com/office/powerpoint/2010/main" val="3607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Neo4j was not able to complete as many experiments as OrientDB, it is nonetheless the selected winner: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OrientDB scales better, the group comparison is in the range of small or medium data sets, thus this advantage is mute in the group comparison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the pairwise experiments, Neo4j completely outperformed OrientDB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Neo4j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Relational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571" y="3484734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Tables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199" y="4112242"/>
            <a:ext cx="798509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 contains multiple tables.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Relating tables to one another with using primary and foreign keys.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table contains multiple values (columns).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Multiple rows in each table represent multiple entries.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56126"/>
              </p:ext>
            </p:extLst>
          </p:nvPr>
        </p:nvGraphicFramePr>
        <p:xfrm>
          <a:off x="108507" y="1818870"/>
          <a:ext cx="9035493" cy="409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6096000" imgH="2590800" progId="Word.Document.12">
                  <p:embed/>
                </p:oleObj>
              </mc:Choice>
              <mc:Fallback>
                <p:oleObj name="Document" r:id="rId4" imgW="6096000" imgH="259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07" y="1818870"/>
                        <a:ext cx="9035493" cy="409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813232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information 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OrderTable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Orders in the order of most items to least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Find the number of orders per Client and order them most to least.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Update all orders where count is greater than 5 to have a count value of 5.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Nested selects to use all tables together in one large query.  In the end will get the description of all items ordered from a certain email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Configurations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526" y="2274838"/>
            <a:ext cx="64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Small: </a:t>
            </a:r>
            <a:r>
              <a:rPr lang="en-US" dirty="0"/>
              <a:t>1,000 cumulative rows between all tables</a:t>
            </a:r>
          </a:p>
          <a:p>
            <a:pPr lvl="0"/>
            <a:r>
              <a:rPr lang="en-US" b="1" dirty="0"/>
              <a:t>Medium</a:t>
            </a:r>
            <a:r>
              <a:rPr lang="en-US" dirty="0"/>
              <a:t>: 10,000 cumulative rows between all tables</a:t>
            </a:r>
          </a:p>
          <a:p>
            <a:pPr lvl="0"/>
            <a:r>
              <a:rPr lang="en-US" b="1" dirty="0"/>
              <a:t>Large</a:t>
            </a:r>
            <a:r>
              <a:rPr lang="en-US" dirty="0"/>
              <a:t>: 100,000 cumulative rows between all tables</a:t>
            </a:r>
          </a:p>
          <a:p>
            <a:pPr lvl="0"/>
            <a:r>
              <a:rPr lang="en-US" b="1" dirty="0"/>
              <a:t>Extra-Large</a:t>
            </a:r>
            <a:r>
              <a:rPr lang="en-US" dirty="0"/>
              <a:t>: 1,000,000 cumulative rows between all tables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2331"/>
              </p:ext>
            </p:extLst>
          </p:nvPr>
        </p:nvGraphicFramePr>
        <p:xfrm>
          <a:off x="320841" y="3831722"/>
          <a:ext cx="8700933" cy="190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6096000" imgH="1333500" progId="Word.Document.12">
                  <p:embed/>
                </p:oleObj>
              </mc:Choice>
              <mc:Fallback>
                <p:oleObj name="Document" r:id="rId4" imgW="60960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841" y="3831722"/>
                        <a:ext cx="8700933" cy="190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4" name="Chart 13" title="Small Configuration [1,000]"/>
          <p:cNvGraphicFramePr/>
          <p:nvPr>
            <p:extLst>
              <p:ext uri="{D42A27DB-BD31-4B8C-83A1-F6EECF244321}">
                <p14:modId xmlns:p14="http://schemas.microsoft.com/office/powerpoint/2010/main" val="2650007582"/>
              </p:ext>
            </p:extLst>
          </p:nvPr>
        </p:nvGraphicFramePr>
        <p:xfrm>
          <a:off x="0" y="2563059"/>
          <a:ext cx="4200476" cy="343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801886009"/>
              </p:ext>
            </p:extLst>
          </p:nvPr>
        </p:nvGraphicFramePr>
        <p:xfrm>
          <a:off x="4090737" y="2617285"/>
          <a:ext cx="5467683" cy="361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9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380613972"/>
              </p:ext>
            </p:extLst>
          </p:nvPr>
        </p:nvGraphicFramePr>
        <p:xfrm>
          <a:off x="0" y="2493611"/>
          <a:ext cx="4665579" cy="377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271923157"/>
              </p:ext>
            </p:extLst>
          </p:nvPr>
        </p:nvGraphicFramePr>
        <p:xfrm>
          <a:off x="4411579" y="2542340"/>
          <a:ext cx="5039895" cy="3714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08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18</a:t>
            </a:fld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2" y="2325369"/>
            <a:ext cx="4052074" cy="298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39" y="2306297"/>
            <a:ext cx="4395125" cy="30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622925" y="5411849"/>
            <a:ext cx="407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-13.8889 + 0.0029x = 12.4078 + 0.0005x</a:t>
            </a:r>
          </a:p>
          <a:p>
            <a:r>
              <a:rPr lang="en-US" dirty="0" smtClean="0"/>
              <a:t>.0024x = 26.2967</a:t>
            </a:r>
          </a:p>
          <a:p>
            <a:r>
              <a:rPr lang="en-US" dirty="0" smtClean="0"/>
              <a:t>x = 10,956.9 =&gt; 10,957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579414537"/>
              </p:ext>
            </p:extLst>
          </p:nvPr>
        </p:nvGraphicFramePr>
        <p:xfrm>
          <a:off x="1211165" y="2261552"/>
          <a:ext cx="6161654" cy="340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85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35279" y="1371600"/>
            <a:ext cx="3160143" cy="50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3414" y="17764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itchFamily="2" charset="0"/>
                <a:ea typeface="Roboto Condensed" pitchFamily="2" charset="0"/>
              </a:rPr>
              <a:t>Team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6112" y="2154200"/>
            <a:ext cx="29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Justin Albano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Steve Jones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Dominick Tournour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Project Overview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782"/>
            <a:ext cx="4648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Purpose and goal of analysis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Background information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3010887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3472552"/>
            <a:ext cx="46482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 database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1" y="4717248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Comparison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178913"/>
            <a:ext cx="557841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Group analysis and results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&amp; conclusions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08483076"/>
              </p:ext>
            </p:extLst>
          </p:nvPr>
        </p:nvGraphicFramePr>
        <p:xfrm>
          <a:off x="187642" y="2484754"/>
          <a:ext cx="4211637" cy="353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829521010"/>
              </p:ext>
            </p:extLst>
          </p:nvPr>
        </p:nvGraphicFramePr>
        <p:xfrm>
          <a:off x="4664392" y="2479040"/>
          <a:ext cx="4286568" cy="3511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53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493001626"/>
              </p:ext>
            </p:extLst>
          </p:nvPr>
        </p:nvGraphicFramePr>
        <p:xfrm>
          <a:off x="186238" y="2398777"/>
          <a:ext cx="4204335" cy="368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74220729"/>
              </p:ext>
            </p:extLst>
          </p:nvPr>
        </p:nvGraphicFramePr>
        <p:xfrm>
          <a:off x="4582520" y="2411604"/>
          <a:ext cx="4269616" cy="369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556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97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were both able to perform the queries on all four sizes of the database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was significantly better (90%) at the lower sizes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started to become more efficient after about 100,000 rows depending on the query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Small dataset for final comparison favored MySQL.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Alternative Methods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Analytical Modeling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For example, graph operations can be divided into micro-, micro-, and algorithmic operations, and the execution of the higher-level operations are a function of the execution of lower-level operations</a:t>
                </a: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Reading a vertex, edge, or property: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𝑅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Get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all neighbors via incoming, outgoing, both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edges: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𝑛𝑅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,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𝑛𝑒𝑖𝑔h𝑏𝑜𝑟𝑠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blipFill rotWithShape="0">
                <a:blip r:embed="rId3"/>
                <a:stretch>
                  <a:fillRect l="-448" t="-1786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799" y="4132559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Simulation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799" y="4651987"/>
            <a:ext cx="8155913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transactional databases, the transactions of write, update, etc. can be simulated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Test how well a database will operate in the deployment environment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Provide a base-line for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trade-off analysis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between transactional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2275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Purpose &amp; Goals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828654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Analyze a group of databases from each major category of databases in use today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the best from each group and then compare them head-to-head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53343" y="3357609"/>
            <a:ext cx="1894114" cy="479568"/>
          </a:xfrm>
          <a:prstGeom prst="round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Graph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53343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NoSQL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53343" y="4984461"/>
            <a:ext cx="1894114" cy="500037"/>
          </a:xfrm>
          <a:prstGeom prst="roundRect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61707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Group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191" y="3245618"/>
            <a:ext cx="71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Neo4j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224" y="3625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OrientDB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3" idx="1"/>
          </p:cNvCxnSpPr>
          <p:nvPr/>
        </p:nvCxnSpPr>
        <p:spPr>
          <a:xfrm>
            <a:off x="1376624" y="3414895"/>
            <a:ext cx="876719" cy="1824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  <a:endCxn id="3" idx="1"/>
          </p:cNvCxnSpPr>
          <p:nvPr/>
        </p:nvCxnSpPr>
        <p:spPr>
          <a:xfrm flipV="1">
            <a:off x="1376624" y="3597393"/>
            <a:ext cx="876719" cy="1973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2224" y="40640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Redis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37" y="4440375"/>
            <a:ext cx="1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MongoDB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84845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MySQL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89" y="5224786"/>
            <a:ext cx="128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2" name="Straight Arrow Connector 41"/>
          <p:cNvCxnSpPr>
            <a:stCxn id="38" idx="3"/>
            <a:endCxn id="23" idx="1"/>
          </p:cNvCxnSpPr>
          <p:nvPr/>
        </p:nvCxnSpPr>
        <p:spPr>
          <a:xfrm>
            <a:off x="1376624" y="4233322"/>
            <a:ext cx="876719" cy="1700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 flipV="1">
            <a:off x="1371600" y="4403393"/>
            <a:ext cx="881743" cy="2062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4" idx="1"/>
          </p:cNvCxnSpPr>
          <p:nvPr/>
        </p:nvCxnSpPr>
        <p:spPr>
          <a:xfrm>
            <a:off x="1371600" y="5017733"/>
            <a:ext cx="881743" cy="216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24" idx="1"/>
          </p:cNvCxnSpPr>
          <p:nvPr/>
        </p:nvCxnSpPr>
        <p:spPr>
          <a:xfrm flipV="1">
            <a:off x="1366576" y="5234480"/>
            <a:ext cx="886767" cy="159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3"/>
            <a:endCxn id="27" idx="1"/>
          </p:cNvCxnSpPr>
          <p:nvPr/>
        </p:nvCxnSpPr>
        <p:spPr>
          <a:xfrm>
            <a:off x="4147457" y="3597393"/>
            <a:ext cx="1214250" cy="806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27" idx="1"/>
          </p:cNvCxnSpPr>
          <p:nvPr/>
        </p:nvCxnSpPr>
        <p:spPr>
          <a:xfrm>
            <a:off x="4147457" y="4403393"/>
            <a:ext cx="12142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27" idx="1"/>
          </p:cNvCxnSpPr>
          <p:nvPr/>
        </p:nvCxnSpPr>
        <p:spPr>
          <a:xfrm flipV="1">
            <a:off x="4147457" y="4403393"/>
            <a:ext cx="1214250" cy="831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3"/>
            <a:endCxn id="68" idx="1"/>
          </p:cNvCxnSpPr>
          <p:nvPr/>
        </p:nvCxnSpPr>
        <p:spPr>
          <a:xfrm flipV="1">
            <a:off x="7255821" y="4402599"/>
            <a:ext cx="551750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07571" y="4110211"/>
            <a:ext cx="100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3820858" y="4271098"/>
            <a:ext cx="19781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4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Design of Experiments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 specifics of the analysis for each database category varied, but some commonalities exist: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algorithms common to the use cases of each domain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Generally read-intensive algorithms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Both algorithm, and the data set on which the algorithms were executed, varied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799" y="4175228"/>
            <a:ext cx="373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Scope &amp; Constraints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798" y="4623383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selected databases are open source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obtain a free version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see details that would otherwise be hidden</a:t>
            </a:r>
          </a:p>
        </p:txBody>
      </p:sp>
    </p:spTree>
    <p:extLst>
      <p:ext uri="{BB962C8B-B14F-4D97-AF65-F5344CB8AC3E}">
        <p14:creationId xmlns:p14="http://schemas.microsoft.com/office/powerpoint/2010/main" val="491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 databases: 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896563" y="296342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403742" y="2704515"/>
            <a:ext cx="2492821" cy="67800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5345542" y="2879282"/>
            <a:ext cx="2673773" cy="175285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4"/>
          </p:cNvCxnSpPr>
          <p:nvPr/>
        </p:nvCxnSpPr>
        <p:spPr>
          <a:xfrm flipH="1" flipV="1">
            <a:off x="5230837" y="3177747"/>
            <a:ext cx="13318" cy="172154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0"/>
            <a:endCxn id="13" idx="4"/>
          </p:cNvCxnSpPr>
          <p:nvPr/>
        </p:nvCxnSpPr>
        <p:spPr>
          <a:xfrm flipV="1">
            <a:off x="8315663" y="3801620"/>
            <a:ext cx="0" cy="70776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24364" y="4589679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6563" y="450938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737" y="2339547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04799" y="34794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Property Graphs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799" y="394112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A graph containing nodes and edges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Nodes contain properties (key-value pairs)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contain properties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are named and directed, originating and terminating at a node</a:t>
            </a:r>
          </a:p>
        </p:txBody>
      </p:sp>
    </p:spTree>
    <p:extLst>
      <p:ext uri="{BB962C8B-B14F-4D97-AF65-F5344CB8AC3E}">
        <p14:creationId xmlns:p14="http://schemas.microsoft.com/office/powerpoint/2010/main" val="40770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14846" y="4491518"/>
            <a:ext cx="1434098" cy="91824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Friend-of-friends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all the friends of a single person in the database, repeated for every person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 single property from each node in the graph, similar to obtaining the name of each person in the database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31705" y="4150631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2360693" y="4569731"/>
            <a:ext cx="1271012" cy="227736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2"/>
          </p:cNvCxnSpPr>
          <p:nvPr/>
        </p:nvCxnSpPr>
        <p:spPr>
          <a:xfrm>
            <a:off x="4264953" y="5494008"/>
            <a:ext cx="1383991" cy="5331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2"/>
          </p:cNvCxnSpPr>
          <p:nvPr/>
        </p:nvCxnSpPr>
        <p:spPr>
          <a:xfrm>
            <a:off x="2329163" y="4910618"/>
            <a:ext cx="1310807" cy="58339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39970" y="5074908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48944" y="51282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2089" y="4438208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48944" y="40724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E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425" y="3667551"/>
            <a:ext cx="14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48235"/>
                </a:solidFill>
                <a:latin typeface="Roboto Condensed" pitchFamily="2" charset="0"/>
                <a:ea typeface="Roboto Condensed" pitchFamily="2" charset="0"/>
              </a:rPr>
              <a:t>Friends</a:t>
            </a:r>
            <a:endParaRPr lang="en-US" b="1" dirty="0">
              <a:solidFill>
                <a:srgbClr val="548235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6674" y="3662986"/>
            <a:ext cx="240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A2781"/>
                </a:solidFill>
                <a:latin typeface="Roboto Condensed" pitchFamily="2" charset="0"/>
                <a:ea typeface="Roboto Condensed" pitchFamily="2" charset="0"/>
              </a:rPr>
              <a:t>Friends-of-Friends</a:t>
            </a:r>
            <a:endParaRPr lang="en-US" b="1" dirty="0">
              <a:solidFill>
                <a:srgbClr val="5A278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Conceptual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3324" y="2249756"/>
            <a:ext cx="42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3324" y="2711421"/>
            <a:ext cx="4348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50 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3324" y="2627341"/>
            <a:ext cx="39098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964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Actual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1393" y="2249756"/>
            <a:ext cx="38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1392" y="2711421"/>
            <a:ext cx="33112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10,009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100,486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1,001,176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10,015,575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971393" y="2627341"/>
            <a:ext cx="32687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Neo4j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OrientDB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4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was only able to a create a graph using the first two data sets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 was only about to create a graph using the first three data sets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94376332"/>
              </p:ext>
            </p:extLst>
          </p:nvPr>
        </p:nvGraphicFramePr>
        <p:xfrm>
          <a:off x="304799" y="3104941"/>
          <a:ext cx="8547799" cy="299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6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Pairwise comparisons were conducted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800" y="464520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9" y="5159147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clearly cached a large amount of data, which resulted in outliers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</p:spTree>
    <p:extLst>
      <p:ext uri="{BB962C8B-B14F-4D97-AF65-F5344CB8AC3E}">
        <p14:creationId xmlns:p14="http://schemas.microsoft.com/office/powerpoint/2010/main" val="1319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1311</Words>
  <Application>Microsoft Macintosh PowerPoint</Application>
  <PresentationFormat>On-screen Show (4:3)</PresentationFormat>
  <Paragraphs>297</Paragraphs>
  <Slides>23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Albano</dc:creator>
  <cp:lastModifiedBy>Dominick Tournour</cp:lastModifiedBy>
  <cp:revision>132</cp:revision>
  <dcterms:created xsi:type="dcterms:W3CDTF">2015-04-09T14:34:16Z</dcterms:created>
  <dcterms:modified xsi:type="dcterms:W3CDTF">2015-04-19T21:12:01Z</dcterms:modified>
</cp:coreProperties>
</file>