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SimSun-ExtB" panose="02010609060101010101" pitchFamily="49" charset="-122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A46695-936E-49F3-A5E6-887306DD0EC3}">
          <p14:sldIdLst>
            <p14:sldId id="256"/>
          </p14:sldIdLst>
        </p14:section>
        <p14:section name="Introduction" id="{747DB3BB-EBA4-4ABF-A81D-FB8E5A8C31E9}">
          <p14:sldIdLst>
            <p14:sldId id="258"/>
            <p14:sldId id="259"/>
            <p14:sldId id="260"/>
          </p14:sldIdLst>
        </p14:section>
        <p14:section name="Graph analysis" id="{9BFA5E92-8BAD-4CD1-BED9-0F2A4F327F92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0"/>
    <a:srgbClr val="548235"/>
    <a:srgbClr val="5A2781"/>
    <a:srgbClr val="5BC4FF"/>
    <a:srgbClr val="2079A5"/>
    <a:srgbClr val="600BB5"/>
    <a:srgbClr val="6300A0"/>
    <a:srgbClr val="4FFFC0"/>
    <a:srgbClr val="2A9DD6"/>
    <a:srgbClr val="B5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6" autoAdjust="0"/>
  </p:normalViewPr>
  <p:slideViewPr>
    <p:cSldViewPr snapToGrid="0">
      <p:cViewPr>
        <p:scale>
          <a:sx n="76" d="100"/>
          <a:sy n="76" d="100"/>
        </p:scale>
        <p:origin x="16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2141708402415"/>
          <c:y val="5.5649809057231998E-2"/>
          <c:w val="0.87320519550305675"/>
          <c:h val="0.80993949775093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Neoj4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20.100000000000001</c:v>
                </c:pt>
                <c:pt idx="1">
                  <c:v>120.9</c:v>
                </c:pt>
                <c:pt idx="2">
                  <c:v>2.1</c:v>
                </c:pt>
                <c:pt idx="3">
                  <c:v>4.4000000000000004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478.2</c:v>
                </c:pt>
                <c:pt idx="1">
                  <c:v>839.5</c:v>
                </c:pt>
                <c:pt idx="2">
                  <c:v>288.3</c:v>
                </c:pt>
                <c:pt idx="3">
                  <c:v>339.8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3"/>
        <c:axId val="1638708928"/>
        <c:axId val="1638709472"/>
      </c:barChart>
      <c:catAx>
        <c:axId val="163870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638709472"/>
        <c:crosses val="autoZero"/>
        <c:auto val="1"/>
        <c:lblAlgn val="ctr"/>
        <c:lblOffset val="100"/>
        <c:noMultiLvlLbl val="0"/>
      </c:catAx>
      <c:valAx>
        <c:axId val="163870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2.98723737075304E-3"/>
              <c:y val="0.266713219312793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63870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65355197488776"/>
          <c:y val="0.10060638398570559"/>
          <c:w val="0.15895623946910745"/>
          <c:h val="0.228618367735937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109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Series 16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Series 17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Series 18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Series 19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Series 20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Series 21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81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Series 24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Series 25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Series 26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83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Series 27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Series 28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Series 29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Sheet1!$AD$2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Series 30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Sheet1!$AE$2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859824"/>
        <c:axId val="1907861456"/>
      </c:barChart>
      <c:catAx>
        <c:axId val="190785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907861456"/>
        <c:crosses val="autoZero"/>
        <c:auto val="1"/>
        <c:lblAlgn val="ctr"/>
        <c:lblOffset val="100"/>
        <c:noMultiLvlLbl val="0"/>
      </c:catAx>
      <c:valAx>
        <c:axId val="190786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r>
                  <a:rPr 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90785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E250-D821-4DA3-BEB3-32FB0787C8F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2002-7BE1-4FC8-A434-AC40FF9D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C90-18AE-45D1-A9AB-89459A33ACA2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75A2-BBBD-4644-B69E-2525BDF44711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D5-6B37-4524-8589-AC5C6406ED24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C2A-F073-416B-9704-FEF00B67AB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66B-823D-46F1-B4E2-77E643BCE04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3E0-45FE-42C5-B6CA-4CFB0C1A93BB}" type="datetime1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0EC-2AF5-4EFC-B9E5-8F9F65222854}" type="datetime1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EEA-7F33-4937-A47D-9059B374CDE2}" type="datetime1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86B9-3780-4C60-8A32-5E6CE0AFB25E}" type="datetime1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E08E-BAA0-4DB7-810C-D540BE557D46}" type="datetime1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7A41-2D2E-41B1-8F9A-BA0D3E0DD5F1}" type="datetime1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2F7-23D9-40E9-A6B2-EE015524757A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c06.deviantart.net/fs71/f/2012/346/f/d/blueprint_3d_iphone_5_by_dracu_teufel666-d5nsnq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2094" y="4579000"/>
            <a:ext cx="8239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Comparison of Open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 </a:t>
            </a:r>
            <a:endParaRPr lang="en-US" sz="3600" b="1" dirty="0" smtClean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Databases in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Completing Common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9708" y="5848559"/>
            <a:ext cx="58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JUSTIN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ALBANO   •   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STEVE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JONES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•    DOMINICK TOURNOUR</a:t>
            </a:r>
            <a:endParaRPr lang="en-US" sz="4000" dirty="0">
              <a:solidFill>
                <a:srgbClr val="5BC4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7831"/>
            <a:ext cx="605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http://fc06.deviantart.net/fs71/f/2012/346/f/d/blueprint_3d_iphone_5_by_dracu_teufel666-d5nsnqe.jpg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7500947"/>
              </p:ext>
            </p:extLst>
          </p:nvPr>
        </p:nvGraphicFramePr>
        <p:xfrm>
          <a:off x="304800" y="2250831"/>
          <a:ext cx="8397073" cy="382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88607" y="4651876"/>
            <a:ext cx="6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66A0"/>
                </a:solidFill>
                <a:latin typeface="Roboto Condensed" pitchFamily="2" charset="0"/>
                <a:ea typeface="Roboto Condensed" pitchFamily="2" charset="0"/>
              </a:rPr>
              <a:t>Mean of remaining samples is 91.2 ms</a:t>
            </a:r>
          </a:p>
        </p:txBody>
      </p:sp>
    </p:spTree>
    <p:extLst>
      <p:ext uri="{BB962C8B-B14F-4D97-AF65-F5344CB8AC3E}">
        <p14:creationId xmlns:p14="http://schemas.microsoft.com/office/powerpoint/2010/main" val="3607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Neo4j was not able to complete as many experiments as OrientDB, it is nonetheless the selected winner: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OrientDB scales better, the group comparison is in the range of small or medium data sets, thus this advantage is mute in the group comparison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the pairwise experiments, Neo4j completely outperformed OrientDB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Neo4j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35279" y="1371600"/>
            <a:ext cx="3160143" cy="50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3414" y="17764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itchFamily="2" charset="0"/>
                <a:ea typeface="Roboto Condensed" pitchFamily="2" charset="0"/>
              </a:rPr>
              <a:t>Team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6112" y="2154200"/>
            <a:ext cx="29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Justin Albano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Steve Jones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Dominick Tournour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Project Overview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782"/>
            <a:ext cx="4648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Purpose and goal of analysis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Background information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4800" y="3010887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472552"/>
            <a:ext cx="46482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 database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801" y="4717248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Comparison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178913"/>
            <a:ext cx="557841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Group analysis and results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&amp; conclusions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Purpose &amp; Goals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828654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Analyze a group of databases from each major category of databases in use today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the best from each group and then compare them head-to-head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53343" y="3357609"/>
            <a:ext cx="1894114" cy="479568"/>
          </a:xfrm>
          <a:prstGeom prst="round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Graph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53343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NoSQL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53343" y="4984461"/>
            <a:ext cx="1894114" cy="500037"/>
          </a:xfrm>
          <a:prstGeom prst="roundRect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1707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Group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91" y="3245618"/>
            <a:ext cx="71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Neo4j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224" y="3625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OrientDB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1376624" y="3414895"/>
            <a:ext cx="876719" cy="1824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  <a:endCxn id="3" idx="1"/>
          </p:cNvCxnSpPr>
          <p:nvPr/>
        </p:nvCxnSpPr>
        <p:spPr>
          <a:xfrm flipV="1">
            <a:off x="1376624" y="3597393"/>
            <a:ext cx="876719" cy="1973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2224" y="40640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Redis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37" y="4440375"/>
            <a:ext cx="1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MongoDB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84845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MySQL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89" y="5224786"/>
            <a:ext cx="128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23" idx="1"/>
          </p:cNvCxnSpPr>
          <p:nvPr/>
        </p:nvCxnSpPr>
        <p:spPr>
          <a:xfrm>
            <a:off x="1376624" y="4233322"/>
            <a:ext cx="876719" cy="1700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 flipV="1">
            <a:off x="1371600" y="4403393"/>
            <a:ext cx="881743" cy="2062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4" idx="1"/>
          </p:cNvCxnSpPr>
          <p:nvPr/>
        </p:nvCxnSpPr>
        <p:spPr>
          <a:xfrm>
            <a:off x="1371600" y="5017733"/>
            <a:ext cx="881743" cy="216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24" idx="1"/>
          </p:cNvCxnSpPr>
          <p:nvPr/>
        </p:nvCxnSpPr>
        <p:spPr>
          <a:xfrm flipV="1">
            <a:off x="1366576" y="5234480"/>
            <a:ext cx="886767" cy="159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  <a:endCxn id="27" idx="1"/>
          </p:cNvCxnSpPr>
          <p:nvPr/>
        </p:nvCxnSpPr>
        <p:spPr>
          <a:xfrm>
            <a:off x="4147457" y="3597393"/>
            <a:ext cx="1214250" cy="806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27" idx="1"/>
          </p:cNvCxnSpPr>
          <p:nvPr/>
        </p:nvCxnSpPr>
        <p:spPr>
          <a:xfrm>
            <a:off x="4147457" y="4403393"/>
            <a:ext cx="1214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7" idx="1"/>
          </p:cNvCxnSpPr>
          <p:nvPr/>
        </p:nvCxnSpPr>
        <p:spPr>
          <a:xfrm flipV="1">
            <a:off x="4147457" y="4403393"/>
            <a:ext cx="1214250" cy="831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68" idx="1"/>
          </p:cNvCxnSpPr>
          <p:nvPr/>
        </p:nvCxnSpPr>
        <p:spPr>
          <a:xfrm flipV="1">
            <a:off x="7255821" y="4402599"/>
            <a:ext cx="551750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7571" y="4110211"/>
            <a:ext cx="100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3820858" y="4271098"/>
            <a:ext cx="19781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8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Design of Experiments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 specifics of the analysi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 for each database category varied, but some commonalities exist: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algorithms common to the use cases of each domain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Generally read-intensive algorithms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Both algorithm, and the data set on which the algorithms were executed, varied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799" y="416171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Scope &amp; Constraints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798" y="4623383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selected databases are open source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obtain a free version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see details that would otherwise be hidden</a:t>
            </a:r>
          </a:p>
        </p:txBody>
      </p:sp>
    </p:spTree>
    <p:extLst>
      <p:ext uri="{BB962C8B-B14F-4D97-AF65-F5344CB8AC3E}">
        <p14:creationId xmlns:p14="http://schemas.microsoft.com/office/powerpoint/2010/main" val="49195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 databases: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96563" y="296342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403742" y="2704515"/>
            <a:ext cx="2492821" cy="67800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5345542" y="2879282"/>
            <a:ext cx="2673773" cy="175285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4"/>
          </p:cNvCxnSpPr>
          <p:nvPr/>
        </p:nvCxnSpPr>
        <p:spPr>
          <a:xfrm flipH="1" flipV="1">
            <a:off x="5230837" y="3177747"/>
            <a:ext cx="13318" cy="172154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  <a:endCxn id="13" idx="4"/>
          </p:cNvCxnSpPr>
          <p:nvPr/>
        </p:nvCxnSpPr>
        <p:spPr>
          <a:xfrm flipV="1">
            <a:off x="8315663" y="3801620"/>
            <a:ext cx="0" cy="70776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24364" y="4589679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6563" y="450938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737" y="2339547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1866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:{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, …}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18669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109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:{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, …}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109067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56983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04799" y="34794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Property Graphs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799" y="394112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A graph containing nodes and edges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Nodes contain properties (key-value pairs)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contain properties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are named and directed, originating and terminating at a node</a:t>
            </a:r>
            <a:endParaRPr lang="en-US" dirty="0">
              <a:solidFill>
                <a:srgbClr val="6F6F6F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3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14846" y="4491518"/>
            <a:ext cx="1434098" cy="91824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Friend-of-friends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all the friends of a single person in the database, repeated for every person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 single property from each node in the graph, similar to obtaining the name of each person in the database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31705" y="4150631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2360693" y="4569731"/>
            <a:ext cx="1271012" cy="227736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2"/>
          </p:cNvCxnSpPr>
          <p:nvPr/>
        </p:nvCxnSpPr>
        <p:spPr>
          <a:xfrm>
            <a:off x="4264953" y="5494008"/>
            <a:ext cx="1383991" cy="5331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>
            <a:off x="2329163" y="4910618"/>
            <a:ext cx="1310807" cy="58339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39970" y="5074908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48944" y="51282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2089" y="4438208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48944" y="40724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25" y="3667551"/>
            <a:ext cx="1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48235"/>
                </a:solidFill>
                <a:latin typeface="Roboto Condensed" pitchFamily="2" charset="0"/>
                <a:ea typeface="Roboto Condensed" pitchFamily="2" charset="0"/>
              </a:rPr>
              <a:t>Friends</a:t>
            </a:r>
            <a:endParaRPr lang="en-US" b="1" dirty="0">
              <a:solidFill>
                <a:srgbClr val="548235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6674" y="3662986"/>
            <a:ext cx="190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A2781"/>
                </a:solidFill>
                <a:latin typeface="Roboto Condensed" pitchFamily="2" charset="0"/>
                <a:ea typeface="Roboto Condensed" pitchFamily="2" charset="0"/>
              </a:rPr>
              <a:t>Friends-of-Friends</a:t>
            </a:r>
            <a:endParaRPr lang="en-US" b="1" dirty="0">
              <a:solidFill>
                <a:srgbClr val="5A278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200" y="1684116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Conceptual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3324" y="2249756"/>
            <a:ext cx="312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3324" y="2711421"/>
            <a:ext cx="38993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	               maximum 50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3324" y="2627341"/>
            <a:ext cx="39098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964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Actual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1393" y="2249756"/>
            <a:ext cx="312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1393" y="2711421"/>
            <a:ext cx="38993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10,009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100,486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1,001,176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10,015,575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971393" y="2627341"/>
            <a:ext cx="32687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Neo4j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OrientDB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42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was only able to a create a graph using the first two data sets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 was only about to create a graph using the first three data sets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94376332"/>
              </p:ext>
            </p:extLst>
          </p:nvPr>
        </p:nvGraphicFramePr>
        <p:xfrm>
          <a:off x="304799" y="3104941"/>
          <a:ext cx="8547799" cy="299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42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  <a:endParaRPr lang="en-US" sz="1100" b="1" cap="all" dirty="0">
              <a:solidFill>
                <a:srgbClr val="252525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Pairwise comparisons were conducted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64520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9" y="5159147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clearly cached a large amount of data, which resulted in outliers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</p:spTree>
    <p:extLst>
      <p:ext uri="{BB962C8B-B14F-4D97-AF65-F5344CB8AC3E}">
        <p14:creationId xmlns:p14="http://schemas.microsoft.com/office/powerpoint/2010/main" val="13192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611</Words>
  <Application>Microsoft Office PowerPoint</Application>
  <PresentationFormat>On-screen Show (4:3)</PresentationFormat>
  <Paragraphs>169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Roboto</vt:lpstr>
      <vt:lpstr>Arial</vt:lpstr>
      <vt:lpstr>Cambria Math</vt:lpstr>
      <vt:lpstr>Calibri Light</vt:lpstr>
      <vt:lpstr>Roboto Condensed</vt:lpstr>
      <vt:lpstr>SimSun-ExtB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Albano</dc:creator>
  <cp:lastModifiedBy>Justin Albano</cp:lastModifiedBy>
  <cp:revision>123</cp:revision>
  <dcterms:created xsi:type="dcterms:W3CDTF">2015-04-09T14:34:16Z</dcterms:created>
  <dcterms:modified xsi:type="dcterms:W3CDTF">2015-04-18T00:45:18Z</dcterms:modified>
</cp:coreProperties>
</file>