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.bin" ContentType="application/vnd.openxmlformats-officedocument.oleObject"/>
  <Override PartName="/ppt/notesSlides/notesSlide22.xml" ContentType="application/vnd.openxmlformats-officedocument.presentationml.notesSlide+xml"/>
  <Override PartName="/ppt/embeddings/oleObject2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5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26.xml" ContentType="application/vnd.openxmlformats-officedocument.presentationml.notesSlide+xml"/>
  <Override PartName="/ppt/embeddings/oleObject3.bin" ContentType="application/vnd.openxmlformats-officedocument.oleObject"/>
  <Override PartName="/ppt/notesSlides/notesSlide27.xml" ContentType="application/vnd.openxmlformats-officedocument.presentationml.notesSlide+xml"/>
  <Override PartName="/ppt/embeddings/oleObject4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9.xml" ContentType="application/vnd.openxmlformats-officedocument.drawingml.chart+xml"/>
  <Override PartName="/ppt/notesSlides/notesSlide30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31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14.xml" ContentType="application/vnd.openxmlformats-officedocument.drawingml.chart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9" r:id="rId13"/>
    <p:sldId id="290" r:id="rId14"/>
    <p:sldId id="296" r:id="rId15"/>
    <p:sldId id="291" r:id="rId16"/>
    <p:sldId id="297" r:id="rId17"/>
    <p:sldId id="292" r:id="rId18"/>
    <p:sldId id="293" r:id="rId19"/>
    <p:sldId id="294" r:id="rId20"/>
    <p:sldId id="295" r:id="rId21"/>
    <p:sldId id="269" r:id="rId22"/>
    <p:sldId id="271" r:id="rId23"/>
    <p:sldId id="272" r:id="rId24"/>
    <p:sldId id="270" r:id="rId25"/>
    <p:sldId id="273" r:id="rId26"/>
    <p:sldId id="274" r:id="rId27"/>
    <p:sldId id="283" r:id="rId28"/>
    <p:sldId id="284" r:id="rId29"/>
    <p:sldId id="275" r:id="rId30"/>
    <p:sldId id="276" r:id="rId31"/>
    <p:sldId id="277" r:id="rId32"/>
    <p:sldId id="278" r:id="rId33"/>
    <p:sldId id="279" r:id="rId34"/>
    <p:sldId id="280" r:id="rId35"/>
    <p:sldId id="282" r:id="rId36"/>
    <p:sldId id="281" r:id="rId37"/>
    <p:sldId id="285" r:id="rId38"/>
    <p:sldId id="287" r:id="rId39"/>
    <p:sldId id="286" r:id="rId40"/>
    <p:sldId id="288" r:id="rId41"/>
    <p:sldId id="268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A46695-936E-49F3-A5E6-887306DD0EC3}">
          <p14:sldIdLst>
            <p14:sldId id="256"/>
          </p14:sldIdLst>
        </p14:section>
        <p14:section name="Introduction" id="{747DB3BB-EBA4-4ABF-A81D-FB8E5A8C31E9}">
          <p14:sldIdLst>
            <p14:sldId id="258"/>
            <p14:sldId id="259"/>
            <p14:sldId id="260"/>
          </p14:sldIdLst>
        </p14:section>
        <p14:section name="Graph Analysis" id="{9BFA5E92-8BAD-4CD1-BED9-0F2A4F327F92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NoSQL Analysis" id="{83A7944F-BBBC-47C3-BC94-C9487F730C00}">
          <p14:sldIdLst>
            <p14:sldId id="289"/>
            <p14:sldId id="290"/>
            <p14:sldId id="296"/>
            <p14:sldId id="291"/>
            <p14:sldId id="297"/>
            <p14:sldId id="292"/>
            <p14:sldId id="293"/>
            <p14:sldId id="294"/>
            <p14:sldId id="295"/>
          </p14:sldIdLst>
        </p14:section>
        <p14:section name="SQL Analysis" id="{34994DFF-1E0E-4B50-B70B-A89FE70BA3FF}">
          <p14:sldIdLst>
            <p14:sldId id="269"/>
            <p14:sldId id="271"/>
            <p14:sldId id="272"/>
            <p14:sldId id="270"/>
            <p14:sldId id="273"/>
            <p14:sldId id="274"/>
            <p14:sldId id="283"/>
            <p14:sldId id="284"/>
            <p14:sldId id="275"/>
            <p14:sldId id="276"/>
            <p14:sldId id="277"/>
            <p14:sldId id="278"/>
            <p14:sldId id="279"/>
          </p14:sldIdLst>
        </p14:section>
        <p14:section name="Group Analysis" id="{2E426598-0376-4D6F-B35D-7C4234B72432}">
          <p14:sldIdLst>
            <p14:sldId id="280"/>
            <p14:sldId id="282"/>
            <p14:sldId id="281"/>
            <p14:sldId id="285"/>
            <p14:sldId id="287"/>
            <p14:sldId id="286"/>
            <p14:sldId id="288"/>
          </p14:sldIdLst>
        </p14:section>
        <p14:section name="Alternative Methods" id="{5B06AF51-F6CB-4B25-8BEC-6B88FF56FF19}">
          <p14:sldIdLst>
            <p14:sldId id="268"/>
          </p14:sldIdLst>
        </p14:section>
        <p14:section name="Conclusions" id="{80FEFC96-5BF3-47E8-97C0-D4C347CD1431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0"/>
    <a:srgbClr val="548235"/>
    <a:srgbClr val="5A2781"/>
    <a:srgbClr val="5BC4FF"/>
    <a:srgbClr val="2079A5"/>
    <a:srgbClr val="600BB5"/>
    <a:srgbClr val="6300A0"/>
    <a:srgbClr val="4FFFC0"/>
    <a:srgbClr val="2A9DD6"/>
    <a:srgbClr val="B5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5006" autoAdjust="0"/>
  </p:normalViewPr>
  <p:slideViewPr>
    <p:cSldViewPr snapToGrid="0">
      <p:cViewPr varScale="1">
        <p:scale>
          <a:sx n="94" d="100"/>
          <a:sy n="94" d="100"/>
        </p:scale>
        <p:origin x="-11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4" Type="http://schemas.microsoft.com/office/2011/relationships/chartColorStyle" Target="colors3.xml"/><Relationship Id="rId1" Type="http://schemas.openxmlformats.org/officeDocument/2006/relationships/oleObject" Target="file:///C:\Users\Steve\Documents\Uni\Spring%202015\SE655\Project\Results\Redis\Results_2.xlsx" TargetMode="External"/><Relationship Id="rId2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\Documents\Uni\Spring%202015\SE655\Project\Results\Redis\Results_2.xlsx" TargetMode="External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21417084024"/>
          <c:y val="0.055649809057232"/>
          <c:w val="0.873205195503057"/>
          <c:h val="0.809939497750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Neoj4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FoF (small)</c:v>
                </c:pt>
                <c:pt idx="1">
                  <c:v>FoF (medium)</c:v>
                </c:pt>
                <c:pt idx="2">
                  <c:v>GP (small)</c:v>
                </c:pt>
                <c:pt idx="3">
                  <c:v>Get property (medium)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20.1</c:v>
                </c:pt>
                <c:pt idx="1">
                  <c:v>120.9</c:v>
                </c:pt>
                <c:pt idx="2">
                  <c:v>2.1</c:v>
                </c:pt>
                <c:pt idx="3">
                  <c:v>4.4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OrientDB</c:v>
                </c:pt>
              </c:strCache>
            </c:strRef>
          </c:tx>
          <c:spPr>
            <a:solidFill>
              <a:srgbClr val="32853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FoF (small)</c:v>
                </c:pt>
                <c:pt idx="1">
                  <c:v>FoF (medium)</c:v>
                </c:pt>
                <c:pt idx="2">
                  <c:v>GP (small)</c:v>
                </c:pt>
                <c:pt idx="3">
                  <c:v>Get property (medium)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478.2</c:v>
                </c:pt>
                <c:pt idx="1">
                  <c:v>839.5</c:v>
                </c:pt>
                <c:pt idx="2">
                  <c:v>288.3</c:v>
                </c:pt>
                <c:pt idx="3">
                  <c:v>339.8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13"/>
        <c:axId val="2122541160"/>
        <c:axId val="2122537544"/>
      </c:barChart>
      <c:catAx>
        <c:axId val="212254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2122537544"/>
        <c:crosses val="autoZero"/>
        <c:auto val="1"/>
        <c:lblAlgn val="ctr"/>
        <c:lblOffset val="100"/>
        <c:noMultiLvlLbl val="0"/>
      </c:catAx>
      <c:valAx>
        <c:axId val="2122537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0.00298723737075304"/>
              <c:y val="0.26671321931279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212254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2653551974888"/>
          <c:y val="0.100606383985706"/>
          <c:w val="0.158956239469107"/>
          <c:h val="0.2286183677359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1 Execution Times vs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Sheet1!$P$37:$P$40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Sheet1!$Q$37:$Q$40</c:f>
              <c:numCache>
                <c:formatCode>General</c:formatCode>
                <c:ptCount val="4"/>
                <c:pt idx="0">
                  <c:v>0.311166666666667</c:v>
                </c:pt>
                <c:pt idx="1">
                  <c:v>1.163866666666667</c:v>
                </c:pt>
                <c:pt idx="2">
                  <c:v>9.580100000000001</c:v>
                </c:pt>
                <c:pt idx="3">
                  <c:v>128.172</c:v>
                </c:pt>
              </c:numCache>
            </c:numRef>
          </c:val>
          <c:smooth val="1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Sheet1!$Q$44:$Q$47</c:f>
              <c:numCache>
                <c:formatCode>General</c:formatCode>
                <c:ptCount val="4"/>
                <c:pt idx="0">
                  <c:v>1.718866666666666</c:v>
                </c:pt>
                <c:pt idx="1">
                  <c:v>4.200433333333331</c:v>
                </c:pt>
                <c:pt idx="2">
                  <c:v>34.6763</c:v>
                </c:pt>
                <c:pt idx="3">
                  <c:v>109.2299666666666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690008"/>
        <c:axId val="2124687016"/>
      </c:lineChart>
      <c:catAx>
        <c:axId val="2124690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24687016"/>
        <c:crosses val="autoZero"/>
        <c:auto val="1"/>
        <c:lblAlgn val="ctr"/>
        <c:lblOffset val="100"/>
        <c:noMultiLvlLbl val="0"/>
      </c:catAx>
      <c:valAx>
        <c:axId val="2124687016"/>
        <c:scaling>
          <c:orientation val="minMax"/>
          <c:min val="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Execuition</a:t>
                </a:r>
                <a:r>
                  <a:rPr lang="en-US" baseline="0"/>
                  <a:t> Time (ms)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24690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2 Execution Times vs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Sheet1!$P$37:$P$40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Sheet1!$R$37:$R$40</c:f>
              <c:numCache>
                <c:formatCode>General</c:formatCode>
                <c:ptCount val="4"/>
                <c:pt idx="0">
                  <c:v>5.324066666666651</c:v>
                </c:pt>
                <c:pt idx="1">
                  <c:v>43.3851</c:v>
                </c:pt>
                <c:pt idx="2">
                  <c:v>577.2221666666666</c:v>
                </c:pt>
                <c:pt idx="3">
                  <c:v>6919.294933333334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Sheet1!$R$44:$R$47</c:f>
              <c:numCache>
                <c:formatCode>General</c:formatCode>
                <c:ptCount val="4"/>
                <c:pt idx="0">
                  <c:v>4.354466666666663</c:v>
                </c:pt>
                <c:pt idx="1">
                  <c:v>23.35579999999998</c:v>
                </c:pt>
                <c:pt idx="2">
                  <c:v>332.8497666666665</c:v>
                </c:pt>
                <c:pt idx="3">
                  <c:v>3070.222233333333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656840"/>
        <c:axId val="2124653848"/>
      </c:lineChart>
      <c:catAx>
        <c:axId val="212465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24653848"/>
        <c:crosses val="autoZero"/>
        <c:auto val="1"/>
        <c:lblAlgn val="ctr"/>
        <c:lblOffset val="100"/>
        <c:noMultiLvlLbl val="0"/>
      </c:catAx>
      <c:valAx>
        <c:axId val="2124653848"/>
        <c:scaling>
          <c:orientation val="minMax"/>
          <c:max val="70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24656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</a:t>
            </a:r>
            <a:r>
              <a:rPr lang="en-US" baseline="0"/>
              <a:t> 3 Execution Time vs Size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Sheet1!$S$37:$S$40</c:f>
              <c:numCache>
                <c:formatCode>General</c:formatCode>
                <c:ptCount val="4"/>
                <c:pt idx="0">
                  <c:v>0.417033333333333</c:v>
                </c:pt>
                <c:pt idx="1">
                  <c:v>1.687433333333334</c:v>
                </c:pt>
                <c:pt idx="2">
                  <c:v>13.33123333333333</c:v>
                </c:pt>
                <c:pt idx="3">
                  <c:v>129.7343666666667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Sheet1!$S$44:$S$47</c:f>
              <c:numCache>
                <c:formatCode>General</c:formatCode>
                <c:ptCount val="4"/>
                <c:pt idx="0">
                  <c:v>2.057566666666666</c:v>
                </c:pt>
                <c:pt idx="1">
                  <c:v>7.8892</c:v>
                </c:pt>
                <c:pt idx="2">
                  <c:v>32.3161333333333</c:v>
                </c:pt>
                <c:pt idx="3">
                  <c:v>103.0397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6132536"/>
        <c:axId val="2126135512"/>
      </c:lineChart>
      <c:catAx>
        <c:axId val="2126132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26135512"/>
        <c:crosses val="autoZero"/>
        <c:auto val="1"/>
        <c:lblAlgn val="ctr"/>
        <c:lblOffset val="100"/>
        <c:noMultiLvlLbl val="0"/>
      </c:catAx>
      <c:valAx>
        <c:axId val="21261355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26132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4 Execution</a:t>
            </a:r>
            <a:r>
              <a:rPr lang="en-US" baseline="0"/>
              <a:t> Time vs Size</a:t>
            </a:r>
            <a:endParaRPr lang="en-US"/>
          </a:p>
        </c:rich>
      </c:tx>
      <c:layout>
        <c:manualLayout>
          <c:xMode val="edge"/>
          <c:yMode val="edge"/>
          <c:x val="0.198556867891513"/>
          <c:y val="0.037037037037037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Sheet1!$T$37:$T$40</c:f>
              <c:numCache>
                <c:formatCode>General</c:formatCode>
                <c:ptCount val="4"/>
                <c:pt idx="0">
                  <c:v>1.8029</c:v>
                </c:pt>
                <c:pt idx="1">
                  <c:v>14.88473333333333</c:v>
                </c:pt>
                <c:pt idx="2">
                  <c:v>140.8356666666667</c:v>
                </c:pt>
                <c:pt idx="3">
                  <c:v>1921.3449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Sheet1!$T$44:$T$47</c:f>
              <c:numCache>
                <c:formatCode>General</c:formatCode>
                <c:ptCount val="4"/>
                <c:pt idx="0">
                  <c:v>6.886933333333332</c:v>
                </c:pt>
                <c:pt idx="1">
                  <c:v>54.04926666666643</c:v>
                </c:pt>
                <c:pt idx="2">
                  <c:v>702.753566666667</c:v>
                </c:pt>
                <c:pt idx="3">
                  <c:v>11682.47279999999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6166200"/>
        <c:axId val="2126169176"/>
      </c:lineChart>
      <c:catAx>
        <c:axId val="2126166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26169176"/>
        <c:crosses val="autoZero"/>
        <c:auto val="1"/>
        <c:lblAlgn val="ctr"/>
        <c:lblOffset val="100"/>
        <c:noMultiLvlLbl val="0"/>
      </c:catAx>
      <c:valAx>
        <c:axId val="2126169176"/>
        <c:scaling>
          <c:orientation val="minMax"/>
          <c:max val="120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0.0361111111111111"/>
              <c:y val="0.31421551472732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126166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0">
                <a:solidFill>
                  <a:sysClr val="windowText" lastClr="000000"/>
                </a:solidFill>
              </a:rPr>
              <a:t>Mean execution times for each database</a:t>
            </a:r>
            <a:r>
              <a:rPr lang="en-US" sz="1200" b="0" baseline="0">
                <a:solidFill>
                  <a:sysClr val="windowText" lastClr="000000"/>
                </a:solidFill>
              </a:rPr>
              <a:t> executing each query</a:t>
            </a:r>
            <a:endParaRPr lang="en-US" sz="1200" b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2808529432038"/>
          <c:y val="0.128204599425072"/>
          <c:w val="0.848919141780788"/>
          <c:h val="0.7239513810773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Redis</c:v>
                </c:pt>
              </c:strCache>
            </c:strRef>
          </c:tx>
          <c:spPr>
            <a:solidFill>
              <a:srgbClr val="1C438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SQL Query</c:v>
                </c:pt>
                <c:pt idx="1">
                  <c:v>Graph Query</c:v>
                </c:pt>
                <c:pt idx="2">
                  <c:v>NoSQL Query</c:v>
                </c:pt>
              </c:strCache>
            </c:strRef>
          </c:cat>
          <c:val>
            <c:numRef>
              <c:f>Sheet1!$B$2:$B$4</c:f>
              <c:numCache>
                <c:formatCode>#,##0.00</c:formatCode>
                <c:ptCount val="3"/>
                <c:pt idx="0">
                  <c:v>1903.1</c:v>
                </c:pt>
                <c:pt idx="1">
                  <c:v>185871.67</c:v>
                </c:pt>
                <c:pt idx="2">
                  <c:v>102.23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Neo4j</c:v>
                </c:pt>
              </c:strCache>
            </c:strRef>
          </c:tx>
          <c:spPr>
            <a:solidFill>
              <a:srgbClr val="32853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SQL Query</c:v>
                </c:pt>
                <c:pt idx="1">
                  <c:v>Graph Query</c:v>
                </c:pt>
                <c:pt idx="2">
                  <c:v>NoSQL Query</c:v>
                </c:pt>
              </c:strCache>
            </c:strRef>
          </c:cat>
          <c:val>
            <c:numRef>
              <c:f>Sheet1!$C$2:$C$4</c:f>
              <c:numCache>
                <c:formatCode>#,##0.00</c:formatCode>
                <c:ptCount val="3"/>
                <c:pt idx="0">
                  <c:v>80.97</c:v>
                </c:pt>
                <c:pt idx="1">
                  <c:v>745.57</c:v>
                </c:pt>
                <c:pt idx="2">
                  <c:v>5.73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MySQL</c:v>
                </c:pt>
              </c:strCache>
            </c:strRef>
          </c:tx>
          <c:spPr>
            <a:solidFill>
              <a:srgbClr val="761E9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SQL Query</c:v>
                </c:pt>
                <c:pt idx="1">
                  <c:v>Graph Query</c:v>
                </c:pt>
                <c:pt idx="2">
                  <c:v>NoSQL Query</c:v>
                </c:pt>
              </c:strCache>
            </c:strRef>
          </c:cat>
          <c:val>
            <c:numRef>
              <c:f>Sheet1!$D$2:$D$4</c:f>
              <c:numCache>
                <c:formatCode>#,##0.00</c:formatCode>
                <c:ptCount val="3"/>
                <c:pt idx="0">
                  <c:v>6247.03</c:v>
                </c:pt>
                <c:pt idx="1">
                  <c:v>268683.23</c:v>
                </c:pt>
                <c:pt idx="2">
                  <c:v>3325.4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45544184"/>
        <c:axId val="-2145887944"/>
      </c:barChart>
      <c:catAx>
        <c:axId val="-2145544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5887944"/>
        <c:crosses val="autoZero"/>
        <c:auto val="1"/>
        <c:lblAlgn val="ctr"/>
        <c:lblOffset val="100"/>
        <c:noMultiLvlLbl val="0"/>
      </c:catAx>
      <c:valAx>
        <c:axId val="-2145887944"/>
        <c:scaling>
          <c:logBase val="10.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ysClr val="windowText" lastClr="000000"/>
                    </a:solidFill>
                  </a:rPr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0.0151302280341511"/>
              <c:y val="0.5478390201224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5544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094630300792"/>
          <c:y val="0.0465373078365204"/>
          <c:w val="0.0899853718436498"/>
          <c:h val="0.2008942632170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4823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981.0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78.0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117.0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92.0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106.0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78.0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105.0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95.0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109.0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10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93.0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 11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102.0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86.0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97.0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Series 14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78.0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Series 15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105.0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Series 16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86.0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Series 17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89.0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Series 18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78.0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Series 19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86.0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Series 20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Sheet1!$U$2</c:f>
              <c:numCache>
                <c:formatCode>General</c:formatCode>
                <c:ptCount val="1"/>
                <c:pt idx="0">
                  <c:v>93.0</c:v>
                </c:pt>
              </c:numCache>
            </c:numRef>
          </c:val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Series 21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Sheet1!$V$2</c:f>
              <c:numCache>
                <c:formatCode>General</c:formatCode>
                <c:ptCount val="1"/>
                <c:pt idx="0">
                  <c:v>86.0</c:v>
                </c:pt>
              </c:numCache>
            </c:numRef>
          </c:val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Sheet1!$W$2</c:f>
              <c:numCache>
                <c:formatCode>General</c:formatCode>
                <c:ptCount val="1"/>
                <c:pt idx="0">
                  <c:v>81.0</c:v>
                </c:pt>
              </c:numCache>
            </c:numRef>
          </c:val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Sheet1!$X$2</c:f>
              <c:numCache>
                <c:formatCode>General</c:formatCode>
                <c:ptCount val="1"/>
                <c:pt idx="0">
                  <c:v>94.0</c:v>
                </c:pt>
              </c:numCache>
            </c:numRef>
          </c:val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Series 24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Sheet1!$Y$2</c:f>
              <c:numCache>
                <c:formatCode>General</c:formatCode>
                <c:ptCount val="1"/>
                <c:pt idx="0">
                  <c:v>86.0</c:v>
                </c:pt>
              </c:numCache>
            </c:numRef>
          </c:val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Series 25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Sheet1!$Z$2</c:f>
              <c:numCache>
                <c:formatCode>General</c:formatCode>
                <c:ptCount val="1"/>
                <c:pt idx="0">
                  <c:v>80.0</c:v>
                </c:pt>
              </c:numCache>
            </c:numRef>
          </c:val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Series 26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Sheet1!$AA$2</c:f>
              <c:numCache>
                <c:formatCode>General</c:formatCode>
                <c:ptCount val="1"/>
                <c:pt idx="0">
                  <c:v>83.0</c:v>
                </c:pt>
              </c:numCache>
            </c:numRef>
          </c:val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Series 27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Sheet1!$AB$2</c:f>
              <c:numCache>
                <c:formatCode>General</c:formatCode>
                <c:ptCount val="1"/>
                <c:pt idx="0">
                  <c:v>94.0</c:v>
                </c:pt>
              </c:numCache>
            </c:numRef>
          </c:val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Series 28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Sheet1!$AC$2</c:f>
              <c:numCache>
                <c:formatCode>General</c:formatCode>
                <c:ptCount val="1"/>
                <c:pt idx="0">
                  <c:v>90.0</c:v>
                </c:pt>
              </c:numCache>
            </c:numRef>
          </c:val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Series 29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Sheet1!$AD$2</c:f>
              <c:numCache>
                <c:formatCode>General</c:formatCode>
                <c:ptCount val="1"/>
                <c:pt idx="0">
                  <c:v>94.0</c:v>
                </c:pt>
              </c:numCache>
            </c:numRef>
          </c:val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Series 30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Sheet1!$AE$2</c:f>
              <c:numCache>
                <c:formatCode>General</c:formatCode>
                <c:ptCount val="1"/>
                <c:pt idx="0">
                  <c:v>85.0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4393240"/>
        <c:axId val="2124396872"/>
      </c:barChart>
      <c:catAx>
        <c:axId val="212439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2124396872"/>
        <c:crosses val="autoZero"/>
        <c:auto val="1"/>
        <c:lblAlgn val="ctr"/>
        <c:lblOffset val="100"/>
        <c:noMultiLvlLbl val="0"/>
      </c:catAx>
      <c:valAx>
        <c:axId val="2124396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r>
                  <a:rPr 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Execution 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2124393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Redis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Aggregation!$B$39:$B$47</c:f>
              <c:numCache>
                <c:formatCode>General</c:formatCode>
                <c:ptCount val="9"/>
                <c:pt idx="0">
                  <c:v>246.8333333333334</c:v>
                </c:pt>
                <c:pt idx="1">
                  <c:v>239.7</c:v>
                </c:pt>
                <c:pt idx="2">
                  <c:v>288.9333333333333</c:v>
                </c:pt>
                <c:pt idx="3">
                  <c:v>236.4333333333334</c:v>
                </c:pt>
                <c:pt idx="4">
                  <c:v>232.8</c:v>
                </c:pt>
                <c:pt idx="5">
                  <c:v>286.3333333333333</c:v>
                </c:pt>
                <c:pt idx="6">
                  <c:v>878.5333333333335</c:v>
                </c:pt>
                <c:pt idx="7">
                  <c:v>851.5333333333335</c:v>
                </c:pt>
                <c:pt idx="8">
                  <c:v>1209.1</c:v>
                </c:pt>
              </c:numCache>
            </c:numRef>
          </c:val>
        </c:ser>
        <c:ser>
          <c:idx val="1"/>
          <c:order val="1"/>
          <c:tx>
            <c:v>MongoDB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Aggregation!$C$39:$C$47</c:f>
              <c:numCache>
                <c:formatCode>General</c:formatCode>
                <c:ptCount val="9"/>
                <c:pt idx="0">
                  <c:v>559.2666666666666</c:v>
                </c:pt>
                <c:pt idx="1">
                  <c:v>493.4666666666667</c:v>
                </c:pt>
                <c:pt idx="2">
                  <c:v>644.6333333333335</c:v>
                </c:pt>
                <c:pt idx="3">
                  <c:v>570.5333333333335</c:v>
                </c:pt>
                <c:pt idx="4">
                  <c:v>498.9666666666667</c:v>
                </c:pt>
                <c:pt idx="5">
                  <c:v>649.2666666666666</c:v>
                </c:pt>
                <c:pt idx="6">
                  <c:v>1974.266666666667</c:v>
                </c:pt>
                <c:pt idx="7">
                  <c:v>1523.6</c:v>
                </c:pt>
                <c:pt idx="8">
                  <c:v>2441.633333333335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27"/>
        <c:axId val="2125894632"/>
        <c:axId val="2125901128"/>
      </c:barChart>
      <c:catAx>
        <c:axId val="2125894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901128"/>
        <c:crosses val="autoZero"/>
        <c:auto val="1"/>
        <c:lblAlgn val="ctr"/>
        <c:lblOffset val="100"/>
        <c:noMultiLvlLbl val="0"/>
      </c:catAx>
      <c:valAx>
        <c:axId val="2125901128"/>
        <c:scaling>
          <c:orientation val="minMax"/>
          <c:max val="25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Execution 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894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148388029513"/>
          <c:y val="0.0641696455773179"/>
          <c:w val="0.116592825896763"/>
          <c:h val="0.12500087489063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err="1" smtClean="0"/>
              <a:t>Redis</a:t>
            </a:r>
            <a:r>
              <a:rPr lang="en-US" sz="1600" dirty="0" smtClean="0"/>
              <a:t> Execution Times for Workload F on 1M Records</a:t>
            </a:r>
            <a:endParaRPr lang="en-US" sz="16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'1M_100k'!$D$3:$D$32</c:f>
              <c:numCache>
                <c:formatCode>General</c:formatCode>
                <c:ptCount val="30"/>
                <c:pt idx="0">
                  <c:v>14283.0</c:v>
                </c:pt>
                <c:pt idx="1">
                  <c:v>13797.0</c:v>
                </c:pt>
                <c:pt idx="2">
                  <c:v>10101.0</c:v>
                </c:pt>
                <c:pt idx="3">
                  <c:v>8899.0</c:v>
                </c:pt>
                <c:pt idx="4">
                  <c:v>8847.0</c:v>
                </c:pt>
                <c:pt idx="5">
                  <c:v>8779.0</c:v>
                </c:pt>
                <c:pt idx="6">
                  <c:v>8801.0</c:v>
                </c:pt>
                <c:pt idx="7">
                  <c:v>8706.0</c:v>
                </c:pt>
                <c:pt idx="8">
                  <c:v>8735.0</c:v>
                </c:pt>
                <c:pt idx="9">
                  <c:v>13375.0</c:v>
                </c:pt>
                <c:pt idx="10">
                  <c:v>13482.0</c:v>
                </c:pt>
                <c:pt idx="11">
                  <c:v>13507.0</c:v>
                </c:pt>
                <c:pt idx="12">
                  <c:v>13475.0</c:v>
                </c:pt>
                <c:pt idx="13">
                  <c:v>12429.0</c:v>
                </c:pt>
                <c:pt idx="14">
                  <c:v>8759.0</c:v>
                </c:pt>
                <c:pt idx="15">
                  <c:v>8621.0</c:v>
                </c:pt>
                <c:pt idx="16">
                  <c:v>8753.0</c:v>
                </c:pt>
                <c:pt idx="17">
                  <c:v>8713.0</c:v>
                </c:pt>
                <c:pt idx="18">
                  <c:v>8568.0</c:v>
                </c:pt>
                <c:pt idx="19">
                  <c:v>8696.0</c:v>
                </c:pt>
                <c:pt idx="20">
                  <c:v>10148.0</c:v>
                </c:pt>
                <c:pt idx="21">
                  <c:v>13586.0</c:v>
                </c:pt>
                <c:pt idx="22">
                  <c:v>13762.0</c:v>
                </c:pt>
                <c:pt idx="23">
                  <c:v>13559.0</c:v>
                </c:pt>
                <c:pt idx="24">
                  <c:v>13935.0</c:v>
                </c:pt>
                <c:pt idx="25">
                  <c:v>10506.0</c:v>
                </c:pt>
                <c:pt idx="26">
                  <c:v>8689.0</c:v>
                </c:pt>
                <c:pt idx="27">
                  <c:v>8670.0</c:v>
                </c:pt>
                <c:pt idx="28">
                  <c:v>8494.0</c:v>
                </c:pt>
                <c:pt idx="29">
                  <c:v>8724.0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7"/>
        <c:axId val="2125833960"/>
        <c:axId val="2125828456"/>
      </c:barChart>
      <c:catAx>
        <c:axId val="2125833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Repetition </a:t>
                </a:r>
                <a:r>
                  <a:rPr lang="en-US" sz="1600" dirty="0" smtClean="0"/>
                  <a:t>Number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828456"/>
        <c:crosses val="autoZero"/>
        <c:auto val="1"/>
        <c:lblAlgn val="ctr"/>
        <c:lblOffset val="100"/>
        <c:noMultiLvlLbl val="0"/>
      </c:catAx>
      <c:valAx>
        <c:axId val="2125828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Execution 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833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Small Configuration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5497976895952"/>
          <c:y val="0.295672073969554"/>
          <c:w val="0.51103208303059"/>
          <c:h val="0.624121166693464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Sheet1!$Q$12:$Q$16</c:f>
              <c:numCache>
                <c:formatCode>General</c:formatCode>
                <c:ptCount val="5"/>
                <c:pt idx="0">
                  <c:v>0.311166666666667</c:v>
                </c:pt>
                <c:pt idx="1">
                  <c:v>5.324066666666639</c:v>
                </c:pt>
                <c:pt idx="2">
                  <c:v>0.417033333333333</c:v>
                </c:pt>
                <c:pt idx="3">
                  <c:v>1.8029</c:v>
                </c:pt>
                <c:pt idx="4">
                  <c:v>2.437533333333334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Sheet1!$Q$21:$Q$25</c:f>
              <c:numCache>
                <c:formatCode>General</c:formatCode>
                <c:ptCount val="5"/>
                <c:pt idx="0">
                  <c:v>1.718866666666666</c:v>
                </c:pt>
                <c:pt idx="1">
                  <c:v>4.354466666666647</c:v>
                </c:pt>
                <c:pt idx="2">
                  <c:v>2.057566666666666</c:v>
                </c:pt>
                <c:pt idx="3">
                  <c:v>6.886933333333332</c:v>
                </c:pt>
                <c:pt idx="4">
                  <c:v>3.95693333333333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5045928"/>
        <c:axId val="2125049176"/>
      </c:radarChart>
      <c:catAx>
        <c:axId val="2125045928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2125049176"/>
        <c:crosses val="autoZero"/>
        <c:auto val="1"/>
        <c:lblAlgn val="ctr"/>
        <c:lblOffset val="100"/>
        <c:noMultiLvlLbl val="0"/>
      </c:catAx>
      <c:valAx>
        <c:axId val="212504917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25045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9797584845146"/>
          <c:y val="0.408928577139765"/>
          <c:w val="0.221859628657529"/>
          <c:h val="0.30545099358191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Medium Configuration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91368738824105"/>
          <c:y val="0.244850840453454"/>
          <c:w val="0.48494709733538"/>
          <c:h val="0.698289142478447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Sheet1!$R$12:$R$16</c:f>
              <c:numCache>
                <c:formatCode>General</c:formatCode>
                <c:ptCount val="5"/>
                <c:pt idx="0">
                  <c:v>1.163866666666667</c:v>
                </c:pt>
                <c:pt idx="1">
                  <c:v>43.3851</c:v>
                </c:pt>
                <c:pt idx="2">
                  <c:v>1.687433333333334</c:v>
                </c:pt>
                <c:pt idx="3">
                  <c:v>14.88473333333333</c:v>
                </c:pt>
                <c:pt idx="4">
                  <c:v>25.78506666666667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Sheet1!$R$21:$R$25</c:f>
              <c:numCache>
                <c:formatCode>General</c:formatCode>
                <c:ptCount val="5"/>
                <c:pt idx="0">
                  <c:v>4.200433333333331</c:v>
                </c:pt>
                <c:pt idx="1">
                  <c:v>23.35579999999998</c:v>
                </c:pt>
                <c:pt idx="2">
                  <c:v>7.8892</c:v>
                </c:pt>
                <c:pt idx="3">
                  <c:v>54.04926666666633</c:v>
                </c:pt>
                <c:pt idx="4">
                  <c:v>10.9564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5076696"/>
        <c:axId val="2125079944"/>
      </c:radarChart>
      <c:catAx>
        <c:axId val="2125076696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2125079944"/>
        <c:crosses val="autoZero"/>
        <c:auto val="1"/>
        <c:lblAlgn val="ctr"/>
        <c:lblOffset val="100"/>
        <c:noMultiLvlLbl val="0"/>
      </c:catAx>
      <c:valAx>
        <c:axId val="21250799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250766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909197196012"/>
          <c:y val="0.545517183841381"/>
          <c:w val="0.232994841162096"/>
          <c:h val="0.2190280895739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Large Configuration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4689323710024"/>
          <c:y val="0.267895475266261"/>
          <c:w val="0.490277429763724"/>
          <c:h val="0.635258719265882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Sheet1!$S$12:$S$16</c:f>
              <c:numCache>
                <c:formatCode>General</c:formatCode>
                <c:ptCount val="5"/>
                <c:pt idx="0">
                  <c:v>9.580100000000001</c:v>
                </c:pt>
                <c:pt idx="1">
                  <c:v>577.2221666666666</c:v>
                </c:pt>
                <c:pt idx="2">
                  <c:v>13.33123333333333</c:v>
                </c:pt>
                <c:pt idx="3">
                  <c:v>140.8356666666667</c:v>
                </c:pt>
                <c:pt idx="4">
                  <c:v>245.6928333333334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val>
            <c:numRef>
              <c:f>Sheet1!$S$21:$S$25</c:f>
              <c:numCache>
                <c:formatCode>General</c:formatCode>
                <c:ptCount val="5"/>
                <c:pt idx="0">
                  <c:v>34.6763</c:v>
                </c:pt>
                <c:pt idx="1">
                  <c:v>332.8497666666665</c:v>
                </c:pt>
                <c:pt idx="2">
                  <c:v>32.3161333333333</c:v>
                </c:pt>
                <c:pt idx="3">
                  <c:v>702.753566666667</c:v>
                </c:pt>
                <c:pt idx="4">
                  <c:v>75.7799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5147320"/>
        <c:axId val="2125150504"/>
      </c:radarChart>
      <c:catAx>
        <c:axId val="2125147320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2125150504"/>
        <c:crosses val="autoZero"/>
        <c:auto val="1"/>
        <c:lblAlgn val="ctr"/>
        <c:lblOffset val="100"/>
        <c:noMultiLvlLbl val="0"/>
      </c:catAx>
      <c:valAx>
        <c:axId val="21251505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251473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359193345346"/>
          <c:y val="0.519204180201017"/>
          <c:w val="0.224430676572952"/>
          <c:h val="0.2379100695566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Extra-Large Configuration</a:t>
            </a:r>
            <a:endParaRPr lang="en-US" baseline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4351598594812"/>
          <c:y val="0.256551216842067"/>
          <c:w val="0.492471966181835"/>
          <c:h val="0.668269485775889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ap="rnd" cmpd="sng">
              <a:round/>
            </a:ln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Sheet1!$T$12:$T$16</c:f>
              <c:numCache>
                <c:formatCode>General</c:formatCode>
                <c:ptCount val="5"/>
                <c:pt idx="0">
                  <c:v>128.172</c:v>
                </c:pt>
                <c:pt idx="1">
                  <c:v>6919.294933333334</c:v>
                </c:pt>
                <c:pt idx="2">
                  <c:v>129.7343666666667</c:v>
                </c:pt>
                <c:pt idx="3">
                  <c:v>1921.3449</c:v>
                </c:pt>
                <c:pt idx="4">
                  <c:v>2855.033333333336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val>
            <c:numRef>
              <c:f>Sheet1!$T$21:$T$25</c:f>
              <c:numCache>
                <c:formatCode>General</c:formatCode>
                <c:ptCount val="5"/>
                <c:pt idx="0">
                  <c:v>109.2299666666666</c:v>
                </c:pt>
                <c:pt idx="1">
                  <c:v>3070.222233333333</c:v>
                </c:pt>
                <c:pt idx="2">
                  <c:v>103.0397</c:v>
                </c:pt>
                <c:pt idx="3">
                  <c:v>11682.47279999999</c:v>
                </c:pt>
                <c:pt idx="4">
                  <c:v>478.1699666666665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5178488"/>
        <c:axId val="2125181688"/>
      </c:radarChart>
      <c:catAx>
        <c:axId val="2125178488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2125181688"/>
        <c:crosses val="autoZero"/>
        <c:auto val="1"/>
        <c:lblAlgn val="ctr"/>
        <c:lblOffset val="100"/>
        <c:noMultiLvlLbl val="0"/>
      </c:catAx>
      <c:valAx>
        <c:axId val="21251816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251784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2555057966679"/>
          <c:y val="0.474332550536446"/>
          <c:w val="0.202463366168298"/>
          <c:h val="0.18011581511952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5 Execution Time vs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Sheet1!$U$37:$U$40</c:f>
              <c:numCache>
                <c:formatCode>General</c:formatCode>
                <c:ptCount val="4"/>
                <c:pt idx="0">
                  <c:v>2.437533333333334</c:v>
                </c:pt>
                <c:pt idx="1">
                  <c:v>25.78506666666667</c:v>
                </c:pt>
                <c:pt idx="2">
                  <c:v>245.6928333333334</c:v>
                </c:pt>
                <c:pt idx="3">
                  <c:v>2855.033333333336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Sheet1!$U$44:$U$47</c:f>
              <c:numCache>
                <c:formatCode>General</c:formatCode>
                <c:ptCount val="4"/>
                <c:pt idx="0">
                  <c:v>3.95693333333333</c:v>
                </c:pt>
                <c:pt idx="1">
                  <c:v>10.9564</c:v>
                </c:pt>
                <c:pt idx="2">
                  <c:v>75.7799</c:v>
                </c:pt>
                <c:pt idx="3">
                  <c:v>478.1699666666665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387368"/>
        <c:axId val="2125390344"/>
      </c:lineChart>
      <c:catAx>
        <c:axId val="2125387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25390344"/>
        <c:crosses val="autoZero"/>
        <c:auto val="1"/>
        <c:lblAlgn val="ctr"/>
        <c:lblOffset val="100"/>
        <c:noMultiLvlLbl val="0"/>
      </c:catAx>
      <c:valAx>
        <c:axId val="21253903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25387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0.1238</cdr:x>
      <cdr:y>0.83102</cdr:y>
    </cdr:from>
    <cdr:to>
      <cdr:x>0.18421</cdr:x>
      <cdr:y>0.98065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74360" y="2752242"/>
          <a:ext cx="524236" cy="49555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dirty="0"/>
            <a:t>1k</a:t>
          </a:r>
        </a:p>
        <a:p xmlns:a="http://schemas.openxmlformats.org/drawingml/2006/main">
          <a:pPr algn="ctr"/>
          <a:r>
            <a:rPr lang="en-US" sz="1200" dirty="0"/>
            <a:t>A</a:t>
          </a:r>
        </a:p>
      </cdr:txBody>
    </cdr:sp>
  </cdr:relSizeAnchor>
  <cdr:relSizeAnchor xmlns:cdr="http://schemas.openxmlformats.org/drawingml/2006/chartDrawing">
    <cdr:from>
      <cdr:x>0.32084</cdr:x>
      <cdr:y>0.84247</cdr:y>
    </cdr:from>
    <cdr:to>
      <cdr:x>0.38125</cdr:x>
      <cdr:y>0.97051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784278" y="2790182"/>
          <a:ext cx="524236" cy="42404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1k</a:t>
          </a:r>
        </a:p>
        <a:p xmlns:a="http://schemas.openxmlformats.org/drawingml/2006/main">
          <a:pPr algn="ctr"/>
          <a:r>
            <a:rPr lang="en-US" sz="1200" dirty="0"/>
            <a:t>F</a:t>
          </a:r>
        </a:p>
      </cdr:txBody>
    </cdr:sp>
  </cdr:relSizeAnchor>
  <cdr:relSizeAnchor xmlns:cdr="http://schemas.openxmlformats.org/drawingml/2006/chartDrawing">
    <cdr:from>
      <cdr:x>0.22426</cdr:x>
      <cdr:y>0.84072</cdr:y>
    </cdr:from>
    <cdr:to>
      <cdr:x>0.28468</cdr:x>
      <cdr:y>0.95981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946119" y="2784374"/>
          <a:ext cx="524323" cy="394413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1k</a:t>
          </a:r>
        </a:p>
        <a:p xmlns:a="http://schemas.openxmlformats.org/drawingml/2006/main">
          <a:pPr algn="ctr"/>
          <a:r>
            <a:rPr lang="en-US" sz="1200" dirty="0"/>
            <a:t>B</a:t>
          </a:r>
        </a:p>
      </cdr:txBody>
    </cdr:sp>
  </cdr:relSizeAnchor>
  <cdr:relSizeAnchor xmlns:cdr="http://schemas.openxmlformats.org/drawingml/2006/chartDrawing">
    <cdr:from>
      <cdr:x>0.70778</cdr:x>
      <cdr:y>0.84699</cdr:y>
    </cdr:from>
    <cdr:to>
      <cdr:x>0.76819</cdr:x>
      <cdr:y>0.96609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4044950" y="2904331"/>
          <a:ext cx="345281" cy="40838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/>
            <a:t>100k</a:t>
          </a:r>
        </a:p>
        <a:p xmlns:a="http://schemas.openxmlformats.org/drawingml/2006/main">
          <a:pPr algn="ctr"/>
          <a:r>
            <a:rPr lang="en-US" sz="1200"/>
            <a:t>A</a:t>
          </a:r>
        </a:p>
      </cdr:txBody>
    </cdr:sp>
  </cdr:relSizeAnchor>
  <cdr:relSizeAnchor xmlns:cdr="http://schemas.openxmlformats.org/drawingml/2006/chartDrawing">
    <cdr:from>
      <cdr:x>0.89903</cdr:x>
      <cdr:y>0.84699</cdr:y>
    </cdr:from>
    <cdr:to>
      <cdr:x>0.95944</cdr:x>
      <cdr:y>0.96609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5137944" y="2904331"/>
          <a:ext cx="345281" cy="40838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/>
            <a:t>100k</a:t>
          </a:r>
        </a:p>
        <a:p xmlns:a="http://schemas.openxmlformats.org/drawingml/2006/main">
          <a:pPr algn="ctr"/>
          <a:r>
            <a:rPr lang="en-US" sz="1200"/>
            <a:t>F</a:t>
          </a:r>
        </a:p>
      </cdr:txBody>
    </cdr:sp>
  </cdr:relSizeAnchor>
  <cdr:relSizeAnchor xmlns:cdr="http://schemas.openxmlformats.org/drawingml/2006/chartDrawing">
    <cdr:from>
      <cdr:x>0.80319</cdr:x>
      <cdr:y>0.84352</cdr:y>
    </cdr:from>
    <cdr:to>
      <cdr:x>0.86361</cdr:x>
      <cdr:y>0.96262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4590256" y="2892425"/>
          <a:ext cx="345282" cy="40838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/>
            <a:t>100k</a:t>
          </a:r>
        </a:p>
        <a:p xmlns:a="http://schemas.openxmlformats.org/drawingml/2006/main">
          <a:pPr algn="ctr"/>
          <a:r>
            <a:rPr lang="en-US" sz="1200"/>
            <a:t>B</a:t>
          </a:r>
        </a:p>
      </cdr:txBody>
    </cdr:sp>
  </cdr:relSizeAnchor>
  <cdr:relSizeAnchor xmlns:cdr="http://schemas.openxmlformats.org/drawingml/2006/chartDrawing">
    <cdr:from>
      <cdr:x>0.44444</cdr:x>
      <cdr:y>0.93484</cdr:y>
    </cdr:from>
    <cdr:to>
      <cdr:x>0.64792</cdr:x>
      <cdr:y>0.99028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2540000" y="3205560"/>
          <a:ext cx="1162844" cy="19010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 sz="900" dirty="0"/>
        </a:p>
      </cdr:txBody>
    </cdr:sp>
  </cdr:relSizeAnchor>
  <cdr:relSizeAnchor xmlns:cdr="http://schemas.openxmlformats.org/drawingml/2006/chartDrawing">
    <cdr:from>
      <cdr:x>0.51761</cdr:x>
      <cdr:y>0.8456</cdr:y>
    </cdr:from>
    <cdr:to>
      <cdr:x>0.57803</cdr:x>
      <cdr:y>0.9647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4491772" y="2800529"/>
          <a:ext cx="524323" cy="394447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10k</a:t>
          </a:r>
        </a:p>
        <a:p xmlns:a="http://schemas.openxmlformats.org/drawingml/2006/main">
          <a:pPr algn="ctr"/>
          <a:r>
            <a:rPr lang="en-US" sz="1200" dirty="0"/>
            <a:t>B</a:t>
          </a:r>
        </a:p>
      </cdr:txBody>
    </cdr:sp>
  </cdr:relSizeAnchor>
  <cdr:relSizeAnchor xmlns:cdr="http://schemas.openxmlformats.org/drawingml/2006/chartDrawing">
    <cdr:from>
      <cdr:x>0.61374</cdr:x>
      <cdr:y>0.84686</cdr:y>
    </cdr:from>
    <cdr:to>
      <cdr:x>0.67416</cdr:x>
      <cdr:y>0.96596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5325985" y="2804722"/>
          <a:ext cx="524324" cy="394447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10k</a:t>
          </a:r>
        </a:p>
        <a:p xmlns:a="http://schemas.openxmlformats.org/drawingml/2006/main">
          <a:pPr algn="ctr"/>
          <a:r>
            <a:rPr lang="en-US" sz="1200" dirty="0"/>
            <a:t>F</a:t>
          </a:r>
        </a:p>
      </cdr:txBody>
    </cdr:sp>
  </cdr:relSizeAnchor>
  <cdr:relSizeAnchor xmlns:cdr="http://schemas.openxmlformats.org/drawingml/2006/chartDrawing">
    <cdr:from>
      <cdr:x>0.41704</cdr:x>
      <cdr:y>0.83957</cdr:y>
    </cdr:from>
    <cdr:to>
      <cdr:x>0.47745</cdr:x>
      <cdr:y>0.9764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3619104" y="2780557"/>
          <a:ext cx="524236" cy="453189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10k</a:t>
          </a:r>
        </a:p>
        <a:p xmlns:a="http://schemas.openxmlformats.org/drawingml/2006/main">
          <a:pPr algn="ctr"/>
          <a:r>
            <a:rPr lang="en-US" sz="1200" dirty="0"/>
            <a:t>A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FE250-D821-4DA3-BEB3-32FB0787C8F3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72002-7BE1-4FC8-A434-AC40FF9D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0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1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ACID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Atomicity, Consistency, Isolation and Durability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= Basic Availability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Soft-state and Eventual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2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8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0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7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8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3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57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6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4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8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32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637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0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93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9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9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1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1C90-18AE-45D1-A9AB-89459A33ACA2}" type="datetime1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75A2-BBBD-4644-B69E-2525BDF44711}" type="datetime1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FD5-6B37-4524-8589-AC5C6406ED24}" type="datetime1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9C2A-F073-416B-9704-FEF00B67AB58}" type="datetime1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366B-823D-46F1-B4E2-77E643BCE048}" type="datetime1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4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3E0-45FE-42C5-B6CA-4CFB0C1A93BB}" type="datetime1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C0EC-2AF5-4EFC-B9E5-8F9F65222854}" type="datetime1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BEEA-7F33-4937-A47D-9059B374CDE2}" type="datetime1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0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86B9-3780-4C60-8A32-5E6CE0AFB25E}" type="datetime1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E08E-BAA0-4DB7-810C-D540BE557D46}" type="datetime1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7A41-2D2E-41B1-8F9A-BA0D3E0DD5F1}" type="datetime1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02F7-23D9-40E9-A6B2-EE015524757A}" type="datetime1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Word_Document3.docx"/><Relationship Id="rId6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.bin"/><Relationship Id="rId5" Type="http://schemas.openxmlformats.org/officeDocument/2006/relationships/package" Target="../embeddings/Microsoft_Word_Document4.docx"/><Relationship Id="rId6" Type="http://schemas.openxmlformats.org/officeDocument/2006/relationships/image" Target="../media/image10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.bin"/><Relationship Id="rId5" Type="http://schemas.openxmlformats.org/officeDocument/2006/relationships/package" Target="../embeddings/Microsoft_Word_Document5.docx"/><Relationship Id="rId6" Type="http://schemas.openxmlformats.org/officeDocument/2006/relationships/image" Target="../media/image11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4.bin"/><Relationship Id="rId5" Type="http://schemas.openxmlformats.org/officeDocument/2006/relationships/package" Target="../embeddings/Microsoft_Word_Document6.docx"/><Relationship Id="rId6" Type="http://schemas.openxmlformats.org/officeDocument/2006/relationships/image" Target="../media/image12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chart" Target="../charts/char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c06.deviantart.net/fs71/f/2012/346/f/d/blueprint_3d_iphone_5_by_dracu_teufel666-d5nsnq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4001" y="620578"/>
            <a:ext cx="8239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Comparison of Open </a:t>
            </a:r>
            <a:r>
              <a:rPr lang="en-US" sz="36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Source </a:t>
            </a:r>
            <a:endParaRPr lang="en-US" sz="3600" b="1" dirty="0" smtClean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Databases in </a:t>
            </a:r>
            <a:r>
              <a:rPr lang="en-US" sz="36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Completing Common Queries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9708" y="5848559"/>
            <a:ext cx="622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JUSTIN ALBANO   •   STEPHEN JONES</a:t>
            </a:r>
            <a:r>
              <a:rPr lang="en-US" dirty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•    DOMINICK TOURNOUR</a:t>
            </a:r>
            <a:endParaRPr lang="en-US" sz="4000" dirty="0">
              <a:solidFill>
                <a:srgbClr val="5BC4FF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0" y="7831"/>
            <a:ext cx="6052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 from </a:t>
            </a: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http://fc06.deviantart.net/fs71/f/2012/346/f/d/blueprint_3d_iphone_5_by_dracu_teufel666-d5nsnqe.jpg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Effects of Caching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707500947"/>
              </p:ext>
            </p:extLst>
          </p:nvPr>
        </p:nvGraphicFramePr>
        <p:xfrm>
          <a:off x="304800" y="2250831"/>
          <a:ext cx="8397073" cy="3828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88607" y="4651876"/>
            <a:ext cx="664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 smtClean="0">
                <a:solidFill>
                  <a:srgbClr val="0066A0"/>
                </a:solidFill>
                <a:latin typeface="Roboto Condensed" pitchFamily="2" charset="0"/>
                <a:ea typeface="Roboto Condensed" pitchFamily="2" charset="0"/>
              </a:rPr>
              <a:t>Mean of remaining samples is 91.2 ms</a:t>
            </a:r>
          </a:p>
        </p:txBody>
      </p:sp>
    </p:spTree>
    <p:extLst>
      <p:ext uri="{BB962C8B-B14F-4D97-AF65-F5344CB8AC3E}">
        <p14:creationId xmlns:p14="http://schemas.microsoft.com/office/powerpoint/2010/main" val="3607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59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Although Neo4j was not able to complete as many experiments as OrientDB, it is nonetheless the selected winner: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Although OrientDB scales better, the group comparison is in the range of small or medium data sets, thus this advantage is mute in the group comparison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In the pairwise experiments, Neo4j completely outperformed OrientDB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Neo4j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0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NoSQL Database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413164" y="4468422"/>
            <a:ext cx="373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Selected Databases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13164" y="4943597"/>
            <a:ext cx="4267202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v2.8.19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MongoDB v2.4.9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798" y="2135133"/>
            <a:ext cx="42672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Non-relational structure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Typically distributed system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Scale extremely well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Do not typically make ACID guarantees; instead focus on availability through BASE</a:t>
            </a:r>
            <a:endParaRPr lang="en-US" dirty="0">
              <a:solidFill>
                <a:srgbClr val="6F6F6F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26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Data Models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598" y="2135133"/>
            <a:ext cx="25699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Key-value Store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Document Store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Column Family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  <a:endParaRPr lang="en-US" dirty="0">
              <a:solidFill>
                <a:srgbClr val="6F6F6F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/>
          <p:nvPr/>
        </p:nvPicPr>
        <p:blipFill>
          <a:blip r:embed="rId3"/>
          <a:stretch>
            <a:fillRect/>
          </a:stretch>
        </p:blipFill>
        <p:spPr>
          <a:xfrm>
            <a:off x="2845392" y="2781700"/>
            <a:ext cx="5884721" cy="286311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698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Yahoo! Cloud Serving Benchmark (YCSB) Tool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7200" y="2263705"/>
            <a:ext cx="7985091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Automates development of consistent data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sets and workloads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Widely accepted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Developed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in Java language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Open-source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Highly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extensible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13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33114" y="5728948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Source: B.F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. Cooper. “Yahoo! Cloud Serving Benchmark”. Yahoo! Inc. 2010. Web. </a:t>
            </a:r>
          </a:p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&lt;http://labs.yahoo.com/files/ycsb-v4.pdf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&gt;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Selected Workloads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783292"/>
              </p:ext>
            </p:extLst>
          </p:nvPr>
        </p:nvGraphicFramePr>
        <p:xfrm>
          <a:off x="758885" y="2973554"/>
          <a:ext cx="7531004" cy="2473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190"/>
                <a:gridCol w="1383308"/>
                <a:gridCol w="4382506"/>
              </a:tblGrid>
              <a:tr h="2646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Workload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Operations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Application Example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53231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A – Update heavy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Read: 50%</a:t>
                      </a:r>
                    </a:p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Update: 50%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Session store recording recent actions in a user session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5323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B – Read heavy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Read: 95%</a:t>
                      </a:r>
                    </a:p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Update: 5%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Photo tagging; add a tag is an update, but most operations are to read tags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7107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F – Read-Modify-Write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Read: 50%</a:t>
                      </a:r>
                    </a:p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Read-Modify-Write: 50%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User database, where user records are read and modified by the user or to record user activity.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04799" y="2145782"/>
            <a:ext cx="79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Core YCSB Workloads A, B and F</a:t>
            </a:r>
          </a:p>
        </p:txBody>
      </p:sp>
    </p:spTree>
    <p:extLst>
      <p:ext uri="{BB962C8B-B14F-4D97-AF65-F5344CB8AC3E}">
        <p14:creationId xmlns:p14="http://schemas.microsoft.com/office/powerpoint/2010/main" val="270646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199" y="1684116"/>
            <a:ext cx="331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Data Size Tiers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28433" y="4635121"/>
            <a:ext cx="6687134" cy="1284744"/>
            <a:chOff x="1156140" y="4695409"/>
            <a:chExt cx="6687134" cy="1284744"/>
          </a:xfrm>
        </p:grpSpPr>
        <p:sp>
          <p:nvSpPr>
            <p:cNvPr id="41" name="Rounded Rectangle 40"/>
            <p:cNvSpPr/>
            <p:nvPr/>
          </p:nvSpPr>
          <p:spPr>
            <a:xfrm>
              <a:off x="6516413" y="4695409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Redis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42" name="Straight Arrow Connector 41"/>
            <p:cNvCxnSpPr>
              <a:endCxn id="41" idx="1"/>
            </p:cNvCxnSpPr>
            <p:nvPr/>
          </p:nvCxnSpPr>
          <p:spPr>
            <a:xfrm flipV="1">
              <a:off x="5602013" y="4944066"/>
              <a:ext cx="914400" cy="402416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48" idx="1"/>
            </p:cNvCxnSpPr>
            <p:nvPr/>
          </p:nvCxnSpPr>
          <p:spPr>
            <a:xfrm>
              <a:off x="5602013" y="5311046"/>
              <a:ext cx="914399" cy="420451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1156140" y="4864922"/>
              <a:ext cx="1490603" cy="838200"/>
            </a:xfrm>
            <a:prstGeom prst="roundRect">
              <a:avLst/>
            </a:prstGeom>
            <a:solidFill>
              <a:srgbClr val="006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Data set generator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516412" y="5482840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MongoDB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581404" y="4864922"/>
              <a:ext cx="2134933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Implementation-agnostic data set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52" name="Straight Arrow Connector 51"/>
            <p:cNvCxnSpPr>
              <a:stCxn id="47" idx="3"/>
              <a:endCxn id="49" idx="1"/>
            </p:cNvCxnSpPr>
            <p:nvPr/>
          </p:nvCxnSpPr>
          <p:spPr>
            <a:xfrm>
              <a:off x="2646743" y="5284022"/>
              <a:ext cx="934661" cy="0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6680"/>
              </p:ext>
            </p:extLst>
          </p:nvPr>
        </p:nvGraphicFramePr>
        <p:xfrm>
          <a:off x="1955533" y="2377365"/>
          <a:ext cx="5207751" cy="1892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5327"/>
                <a:gridCol w="1194909"/>
                <a:gridCol w="1442954"/>
                <a:gridCol w="182456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Tier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Identifier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No. records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No. operations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1,000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1,000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10k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10,000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1,000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100k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100,000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10,000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1,000,000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100,000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2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198" y="1684116"/>
            <a:ext cx="4434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Experiment Design Summary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199" y="2273981"/>
            <a:ext cx="79850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Execution-time Performance Comparison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Two Databases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Three Workloads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Four Data Size Tiers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30 Repetitions of each Workload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95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completed all workloads in approx. 50% of the time MongoDB required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MongoDB could not load the largest data set size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922137215"/>
              </p:ext>
            </p:extLst>
          </p:nvPr>
        </p:nvGraphicFramePr>
        <p:xfrm>
          <a:off x="154004" y="3012707"/>
          <a:ext cx="8677978" cy="3311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17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differences were found to be statistically significant to 95% confidence: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Difference of means method for comparing alternatives was conducted: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lvl="1">
              <a:spcAft>
                <a:spcPts val="800"/>
              </a:spcAft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resulting confidence intervals did not contain the value 0, thus no evidence to suggest that the difference is not statistically significant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69318" y="3337188"/>
                <a:ext cx="2612959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(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𝑐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r>
                        <a:rPr lang="en-US" i="1"/>
                        <m:t>,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𝑐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</m:sSub>
                      <m:r>
                        <a:rPr lang="en-US" i="1"/>
                        <m:t>)= </m:t>
                      </m:r>
                      <m:acc>
                        <m:accPr>
                          <m:chr m:val="̅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𝑥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𝑧</m:t>
                          </m:r>
                        </m:e>
                        <m:sub>
                          <m:r>
                            <a:rPr lang="en-US" i="1"/>
                            <m:t>1−</m:t>
                          </m:r>
                          <m:r>
                            <a:rPr lang="en-US" i="1"/>
                            <m:t>𝛼</m:t>
                          </m:r>
                          <m:r>
                            <a:rPr lang="en-US" i="1"/>
                            <m:t>/2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𝑠</m:t>
                          </m:r>
                        </m:e>
                        <m:sub>
                          <m:r>
                            <a:rPr lang="en-US" i="1"/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318" y="3337188"/>
                <a:ext cx="2612959" cy="394210"/>
              </a:xfrm>
              <a:prstGeom prst="rect">
                <a:avLst/>
              </a:prstGeom>
              <a:blipFill rotWithShape="0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04799" y="4846502"/>
            <a:ext cx="456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 of </a:t>
            </a:r>
            <a:r>
              <a:rPr lang="en-US" sz="2400" dirty="0" err="1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 Backups to HDD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798" y="5312405"/>
            <a:ext cx="7985091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For large quantities of data modification operations,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regularly backed up data to HDD, which affected execution time 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These outliers were not discarded, since they were valid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043216" y="3339238"/>
                <a:ext cx="36588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/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16" y="3339238"/>
                <a:ext cx="365883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11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 of </a:t>
            </a:r>
            <a:r>
              <a:rPr lang="en-US" sz="2400" dirty="0" err="1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 Backups to HDD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90385982"/>
              </p:ext>
            </p:extLst>
          </p:nvPr>
        </p:nvGraphicFramePr>
        <p:xfrm>
          <a:off x="0" y="2145781"/>
          <a:ext cx="9067800" cy="4307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7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535279" y="1371600"/>
            <a:ext cx="3160143" cy="50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73414" y="17764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itchFamily="2" charset="0"/>
                <a:ea typeface="Roboto Condensed" pitchFamily="2" charset="0"/>
              </a:rPr>
              <a:t>Team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66112" y="2154200"/>
            <a:ext cx="29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Justin Albano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Stephen Jones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Dominick Tournour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Project Overview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" y="2145782"/>
            <a:ext cx="464820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Purpose and goal of analysis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Background information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800" y="3010887"/>
            <a:ext cx="451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" y="3472552"/>
            <a:ext cx="4648200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 database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SQL database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801" y="4717248"/>
            <a:ext cx="451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Comparison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800" y="5178913"/>
            <a:ext cx="557841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Group analysis and results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Alternative methods &amp; conclusions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had a significantly shorter execution time for all database sizes and all workloads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could also handle larger quantities of data than MongoDB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Difference is statistically significant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4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Relational Database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Databases being compared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PostgreSql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21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8571" y="3484734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Tables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199" y="4112242"/>
            <a:ext cx="7985091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 contains multiple tables.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Relating tables to one another with using primary and foreign keys.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Each table contains multiple values (columns).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Multiple rows in each table represent multiple entries.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856126"/>
              </p:ext>
            </p:extLst>
          </p:nvPr>
        </p:nvGraphicFramePr>
        <p:xfrm>
          <a:off x="108507" y="1818870"/>
          <a:ext cx="9035493" cy="4092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Document" r:id="rId5" imgW="6096000" imgH="2590800" progId="Word.Document.12">
                  <p:embed/>
                </p:oleObj>
              </mc:Choice>
              <mc:Fallback>
                <p:oleObj name="Document" r:id="rId5" imgW="6096000" imgH="2590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507" y="1818870"/>
                        <a:ext cx="9035493" cy="4092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58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Database Configurations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4526" y="2274838"/>
            <a:ext cx="6403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Small: </a:t>
            </a:r>
            <a:r>
              <a:rPr lang="en-US" dirty="0"/>
              <a:t>1,000 cumulative rows between all tables</a:t>
            </a:r>
          </a:p>
          <a:p>
            <a:pPr lvl="0"/>
            <a:r>
              <a:rPr lang="en-US" b="1" dirty="0"/>
              <a:t>Medium</a:t>
            </a:r>
            <a:r>
              <a:rPr lang="en-US" dirty="0"/>
              <a:t>: 10,000 cumulative rows between all tables</a:t>
            </a:r>
          </a:p>
          <a:p>
            <a:pPr lvl="0"/>
            <a:r>
              <a:rPr lang="en-US" b="1" dirty="0"/>
              <a:t>Large</a:t>
            </a:r>
            <a:r>
              <a:rPr lang="en-US" dirty="0"/>
              <a:t>: 100,000 cumulative rows between all tables</a:t>
            </a:r>
          </a:p>
          <a:p>
            <a:pPr lvl="0"/>
            <a:r>
              <a:rPr lang="en-US" b="1" dirty="0"/>
              <a:t>Extra-Large</a:t>
            </a:r>
            <a:r>
              <a:rPr lang="en-US" dirty="0"/>
              <a:t>: 1,000,000 cumulative rows between all tables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42331"/>
              </p:ext>
            </p:extLst>
          </p:nvPr>
        </p:nvGraphicFramePr>
        <p:xfrm>
          <a:off x="320841" y="3831722"/>
          <a:ext cx="8700933" cy="1903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Document" r:id="rId5" imgW="6096000" imgH="1333500" progId="Word.Document.12">
                  <p:embed/>
                </p:oleObj>
              </mc:Choice>
              <mc:Fallback>
                <p:oleObj name="Document" r:id="rId5" imgW="6096000" imgH="133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841" y="3831722"/>
                        <a:ext cx="8700933" cy="1903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98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8132327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all information from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OrderTable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all Orders and order them from higher to lowest count.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Find the number of orders per Client and order them most to least.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Update all orders where count is greater than 5 to have a count value of 5.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Nested selects to use all tables together in one large query.  In the end will get the description of all items ordered from a certain email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5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 Per Configuration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14" name="Chart 13" title="Small Configuration [1,000]"/>
          <p:cNvGraphicFramePr/>
          <p:nvPr>
            <p:extLst>
              <p:ext uri="{D42A27DB-BD31-4B8C-83A1-F6EECF244321}">
                <p14:modId xmlns:p14="http://schemas.microsoft.com/office/powerpoint/2010/main" val="2650007582"/>
              </p:ext>
            </p:extLst>
          </p:nvPr>
        </p:nvGraphicFramePr>
        <p:xfrm>
          <a:off x="0" y="2563059"/>
          <a:ext cx="4200476" cy="3439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801886009"/>
              </p:ext>
            </p:extLst>
          </p:nvPr>
        </p:nvGraphicFramePr>
        <p:xfrm>
          <a:off x="4090737" y="2617285"/>
          <a:ext cx="5467683" cy="3612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689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 Per Configuration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380613972"/>
              </p:ext>
            </p:extLst>
          </p:nvPr>
        </p:nvGraphicFramePr>
        <p:xfrm>
          <a:off x="0" y="2493611"/>
          <a:ext cx="4665579" cy="3776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271923157"/>
              </p:ext>
            </p:extLst>
          </p:nvPr>
        </p:nvGraphicFramePr>
        <p:xfrm>
          <a:off x="4411579" y="2542340"/>
          <a:ext cx="5039895" cy="3714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1081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Execution Times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675777"/>
              </p:ext>
            </p:extLst>
          </p:nvPr>
        </p:nvGraphicFramePr>
        <p:xfrm>
          <a:off x="0" y="2418285"/>
          <a:ext cx="9006538" cy="353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Document" r:id="rId5" imgW="6096000" imgH="2197100" progId="Word.Document.12">
                  <p:embed/>
                </p:oleObj>
              </mc:Choice>
              <mc:Fallback>
                <p:oleObj name="Document" r:id="rId5" imgW="6096000" imgH="219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2418285"/>
                        <a:ext cx="9006538" cy="353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58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Confidence Intervals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301166"/>
              </p:ext>
            </p:extLst>
          </p:nvPr>
        </p:nvGraphicFramePr>
        <p:xfrm>
          <a:off x="105278" y="2145198"/>
          <a:ext cx="8934008" cy="414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Document" r:id="rId5" imgW="6096000" imgH="3378200" progId="Word.Document.12">
                  <p:embed/>
                </p:oleObj>
              </mc:Choice>
              <mc:Fallback>
                <p:oleObj name="Document" r:id="rId5" imgW="6096000" imgH="337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278" y="2145198"/>
                        <a:ext cx="8934008" cy="414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58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30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Regression Analysis (Query 5)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29</a:t>
            </a:fld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2" y="2325369"/>
            <a:ext cx="4052074" cy="2989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39" y="2306297"/>
            <a:ext cx="4395125" cy="30089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622925" y="5411849"/>
            <a:ext cx="4072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-13.8889 + 0.0029x = 12.4078 + 0.0005x</a:t>
            </a:r>
          </a:p>
          <a:p>
            <a:r>
              <a:rPr lang="en-US" dirty="0" smtClean="0"/>
              <a:t>.0024x = 26.2967</a:t>
            </a:r>
          </a:p>
          <a:p>
            <a:r>
              <a:rPr lang="en-US" dirty="0" smtClean="0"/>
              <a:t>x = 10,956.9 =&gt; 10,957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Purpose &amp; Goals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828654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Analyze a group of databases from each major category of databases in use today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the best from each group and then compare them head-to-head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53343" y="3357609"/>
            <a:ext cx="1894114" cy="479568"/>
          </a:xfrm>
          <a:prstGeom prst="round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Graph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53343" y="4163609"/>
            <a:ext cx="1894114" cy="479568"/>
          </a:xfrm>
          <a:prstGeom prst="round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NoSQL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253343" y="4984461"/>
            <a:ext cx="1894114" cy="500037"/>
          </a:xfrm>
          <a:prstGeom prst="roundRect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SQL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361707" y="4163609"/>
            <a:ext cx="1894114" cy="479568"/>
          </a:xfrm>
          <a:prstGeom prst="round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Group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191" y="3245618"/>
            <a:ext cx="71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Neo4j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2224" y="362549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OrientDB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3" idx="1"/>
          </p:cNvCxnSpPr>
          <p:nvPr/>
        </p:nvCxnSpPr>
        <p:spPr>
          <a:xfrm>
            <a:off x="1376624" y="3414895"/>
            <a:ext cx="876719" cy="1824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3"/>
            <a:endCxn id="3" idx="1"/>
          </p:cNvCxnSpPr>
          <p:nvPr/>
        </p:nvCxnSpPr>
        <p:spPr>
          <a:xfrm flipV="1">
            <a:off x="1376624" y="3597393"/>
            <a:ext cx="876719" cy="1973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2224" y="406404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Redis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8537" y="4440375"/>
            <a:ext cx="102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MongoDB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484845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MySQL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289" y="5224786"/>
            <a:ext cx="128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PostgreSQL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42" name="Straight Arrow Connector 41"/>
          <p:cNvCxnSpPr>
            <a:stCxn id="38" idx="3"/>
            <a:endCxn id="23" idx="1"/>
          </p:cNvCxnSpPr>
          <p:nvPr/>
        </p:nvCxnSpPr>
        <p:spPr>
          <a:xfrm>
            <a:off x="1376624" y="4233322"/>
            <a:ext cx="876719" cy="17007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3"/>
            <a:endCxn id="23" idx="1"/>
          </p:cNvCxnSpPr>
          <p:nvPr/>
        </p:nvCxnSpPr>
        <p:spPr>
          <a:xfrm flipV="1">
            <a:off x="1371600" y="4403393"/>
            <a:ext cx="881743" cy="2062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24" idx="1"/>
          </p:cNvCxnSpPr>
          <p:nvPr/>
        </p:nvCxnSpPr>
        <p:spPr>
          <a:xfrm>
            <a:off x="1371600" y="5017733"/>
            <a:ext cx="881743" cy="216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3"/>
            <a:endCxn id="24" idx="1"/>
          </p:cNvCxnSpPr>
          <p:nvPr/>
        </p:nvCxnSpPr>
        <p:spPr>
          <a:xfrm flipV="1">
            <a:off x="1366576" y="5234480"/>
            <a:ext cx="886767" cy="1595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" idx="3"/>
            <a:endCxn id="27" idx="1"/>
          </p:cNvCxnSpPr>
          <p:nvPr/>
        </p:nvCxnSpPr>
        <p:spPr>
          <a:xfrm>
            <a:off x="4147457" y="3597393"/>
            <a:ext cx="1214250" cy="806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27" idx="1"/>
          </p:cNvCxnSpPr>
          <p:nvPr/>
        </p:nvCxnSpPr>
        <p:spPr>
          <a:xfrm>
            <a:off x="4147457" y="4403393"/>
            <a:ext cx="121425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4" idx="3"/>
            <a:endCxn id="27" idx="1"/>
          </p:cNvCxnSpPr>
          <p:nvPr/>
        </p:nvCxnSpPr>
        <p:spPr>
          <a:xfrm flipV="1">
            <a:off x="4147457" y="4403393"/>
            <a:ext cx="1214250" cy="8310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3"/>
            <a:endCxn id="68" idx="1"/>
          </p:cNvCxnSpPr>
          <p:nvPr/>
        </p:nvCxnSpPr>
        <p:spPr>
          <a:xfrm flipV="1">
            <a:off x="7255821" y="4402599"/>
            <a:ext cx="551750" cy="7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07571" y="4110211"/>
            <a:ext cx="100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“best” database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5400000">
            <a:off x="3820858" y="4271098"/>
            <a:ext cx="197819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“best” databases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8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Regression Analysis 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579414537"/>
              </p:ext>
            </p:extLst>
          </p:nvPr>
        </p:nvGraphicFramePr>
        <p:xfrm>
          <a:off x="1211165" y="2261552"/>
          <a:ext cx="6161654" cy="340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85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18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Execution Time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408483076"/>
              </p:ext>
            </p:extLst>
          </p:nvPr>
        </p:nvGraphicFramePr>
        <p:xfrm>
          <a:off x="187642" y="2484754"/>
          <a:ext cx="4211637" cy="353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829521010"/>
              </p:ext>
            </p:extLst>
          </p:nvPr>
        </p:nvGraphicFramePr>
        <p:xfrm>
          <a:off x="4664392" y="2479040"/>
          <a:ext cx="4286568" cy="3511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537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18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Execution Time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493001626"/>
              </p:ext>
            </p:extLst>
          </p:nvPr>
        </p:nvGraphicFramePr>
        <p:xfrm>
          <a:off x="186238" y="2398777"/>
          <a:ext cx="4204335" cy="368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374220729"/>
              </p:ext>
            </p:extLst>
          </p:nvPr>
        </p:nvGraphicFramePr>
        <p:xfrm>
          <a:off x="4582520" y="2411604"/>
          <a:ext cx="4269616" cy="3694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5563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97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PostgreSql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were both able to perform the queries on all four sizes of the database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 was significantly better (90%) at the lower sizes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PostgreSql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started to become more efficient after about 100,000 rows depending on the query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Small dataset for final comparison favored MySQL.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MySQL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of Databases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Databases being compared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Dataset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64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Common dataset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 people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 interests to choose from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 places of work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Suggestions of coworkers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Each person has 10 interests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Each person has worked at 5 jobs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5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36</a:t>
            </a:fld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3" y="2258824"/>
            <a:ext cx="8407458" cy="37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6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Database Layouts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9929" y="2215635"/>
            <a:ext cx="785026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table structure.  People, Interest, Work, Employee, and Relationship Tables.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key-value pairs.  Lists of data saved for each persons workplace and interest and list of workers saved for each workplace.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Slight repetition of data.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nodes and relationships.  People and Interests are nodes. Relationships link people to other people and people to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interests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1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38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799" y="2203545"/>
            <a:ext cx="7985091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Get all interests of a person</a:t>
            </a:r>
          </a:p>
          <a:p>
            <a:pPr marL="800100" lvl="1" indent="-34290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Simple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query to simply get all of a persons interests.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Recommend interests based on interests of coworkers</a:t>
            </a:r>
          </a:p>
          <a:p>
            <a:pPr marL="800100" lvl="1" indent="-34290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Graphing Query that must relate coworkers and interest of those coworkers together.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Obtain all coworkers and common place of work </a:t>
            </a:r>
          </a:p>
          <a:p>
            <a:pPr marL="800100" lvl="1" indent="-34290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Relational Query that returns the workplace of an employee along with all people who worked at that workplace.</a:t>
            </a:r>
          </a:p>
        </p:txBody>
      </p:sp>
    </p:spTree>
    <p:extLst>
      <p:ext uri="{BB962C8B-B14F-4D97-AF65-F5344CB8AC3E}">
        <p14:creationId xmlns:p14="http://schemas.microsoft.com/office/powerpoint/2010/main" val="97558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Average Execution Times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511867461"/>
              </p:ext>
            </p:extLst>
          </p:nvPr>
        </p:nvGraphicFramePr>
        <p:xfrm>
          <a:off x="120869" y="2180060"/>
          <a:ext cx="8918416" cy="4048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676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34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Design of Experiments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 specifics of the analysis for each database category varied, but some commonalities exist: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algorithms common to the use cases of each domain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Generally read-intensive algorithms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Both algorithm, and the data set on which the algorithms were executed, varied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4</a:t>
            </a:fld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4799" y="4175228"/>
            <a:ext cx="373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Scope &amp; Constraints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4798" y="4623383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selected databases are open source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Allows the analyst to obtain a free version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Allows the analyst to see details that would otherwise be hidden</a:t>
            </a:r>
          </a:p>
        </p:txBody>
      </p:sp>
    </p:spTree>
    <p:extLst>
      <p:ext uri="{BB962C8B-B14F-4D97-AF65-F5344CB8AC3E}">
        <p14:creationId xmlns:p14="http://schemas.microsoft.com/office/powerpoint/2010/main" val="4919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40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799" y="2203545"/>
            <a:ext cx="7985091" cy="385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NoSQLQuery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 is significantly faster than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and SQL.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is significantly faster than SQL.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done at 95% confidence</a:t>
            </a:r>
          </a:p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Query</a:t>
            </a: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 is significantly faster than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SQL.  Both done at 95% confidence</a:t>
            </a:r>
          </a:p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Relational Query</a:t>
            </a: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 is significantly faster than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and SQL.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is significantly faster than 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. All done at 95% confidence.</a:t>
            </a: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2982" y="5611944"/>
            <a:ext cx="2425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1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Alternative Methods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Analytical Modeling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04799" y="2203545"/>
                <a:ext cx="8155913" cy="1705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For example, graph operations can be divided into micro-, micro-, and algorithmic operations, and the execution of the higher-level operations are a function of the execution of lower-level operations</a:t>
                </a:r>
              </a:p>
              <a:p>
                <a:pPr marL="800100" lvl="1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Reading a vertex, edge, or property: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𝑅</m:t>
                    </m:r>
                  </m:oMath>
                </a14:m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endParaRPr>
              </a:p>
              <a:p>
                <a:pPr marL="800100" lvl="1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Get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all neighbors via incoming, outgoing, both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edges: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𝑛𝑅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,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𝑐𝑜𝑢𝑛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𝑛𝑒𝑖𝑔h𝑏𝑜𝑟𝑠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2203545"/>
                <a:ext cx="8155913" cy="1705082"/>
              </a:xfrm>
              <a:prstGeom prst="rect">
                <a:avLst/>
              </a:prstGeom>
              <a:blipFill rotWithShape="0">
                <a:blip r:embed="rId3"/>
                <a:stretch>
                  <a:fillRect l="-448" t="-1786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41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799" y="4132559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Simulation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799" y="4651987"/>
            <a:ext cx="8155913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For transactional databases, the transactions of write, update, etc. can be simulated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Test how well a database will operate in the deployment environment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Provide a base-line for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trade-off analysis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between transactional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422753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Final Conclusions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4800" y="1693664"/>
            <a:ext cx="815591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Databases are essential components of many software applications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Multitudes of database types and end products exist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Performance analysis is important and required to determine an appropriate application solution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 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relational database types have been analyzed and compared both in isolation and in a final combined comparison through statistical analysis and empirical experimentation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(graph), MySQL (SQL)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(NoSQL) products were individual “best-in-class” performers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(graph) consistently outperformed MySQL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for read-centric queries executed in the combined performance comparison;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consistently came in second place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Alternative methods of performance analysis are possible but were not explored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 databases: 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OrientDB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896563" y="2963420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C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>
            <a:off x="5403742" y="2704515"/>
            <a:ext cx="2492821" cy="678005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9" idx="1"/>
          </p:cNvCxnSpPr>
          <p:nvPr/>
        </p:nvCxnSpPr>
        <p:spPr>
          <a:xfrm>
            <a:off x="5345542" y="2879282"/>
            <a:ext cx="2673773" cy="175285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0" idx="4"/>
          </p:cNvCxnSpPr>
          <p:nvPr/>
        </p:nvCxnSpPr>
        <p:spPr>
          <a:xfrm flipH="1" flipV="1">
            <a:off x="5230837" y="3177747"/>
            <a:ext cx="13318" cy="1721545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0"/>
            <a:endCxn id="13" idx="4"/>
          </p:cNvCxnSpPr>
          <p:nvPr/>
        </p:nvCxnSpPr>
        <p:spPr>
          <a:xfrm flipV="1">
            <a:off x="8315663" y="3801620"/>
            <a:ext cx="0" cy="70776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24364" y="4589679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B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96563" y="4509380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D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11737" y="2339547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A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65739" y="3809606"/>
                <a:ext cx="5301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739" y="3809606"/>
                <a:ext cx="53019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04799" y="34794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Property Graphs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799" y="3941123"/>
            <a:ext cx="42672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A graph containing nodes and edges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Nodes contain properties (key-value pairs)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Relationships contain properties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Relationships are named and directed, originating and terminating at a node</a:t>
            </a:r>
          </a:p>
        </p:txBody>
      </p:sp>
    </p:spTree>
    <p:extLst>
      <p:ext uri="{BB962C8B-B14F-4D97-AF65-F5344CB8AC3E}">
        <p14:creationId xmlns:p14="http://schemas.microsoft.com/office/powerpoint/2010/main" val="407703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endCxn id="35" idx="2"/>
          </p:cNvCxnSpPr>
          <p:nvPr/>
        </p:nvCxnSpPr>
        <p:spPr>
          <a:xfrm flipV="1">
            <a:off x="4214846" y="4491518"/>
            <a:ext cx="1434098" cy="91824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Selected 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Friend-of-friends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obtain all the friends of a single person in the database, repeated for every person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Get 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obtain a single property from each node in the graph, similar to obtaining the name of each person in the database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631705" y="4150631"/>
            <a:ext cx="838200" cy="838200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C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2360693" y="4569731"/>
            <a:ext cx="1271012" cy="227736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9" idx="2"/>
          </p:cNvCxnSpPr>
          <p:nvPr/>
        </p:nvCxnSpPr>
        <p:spPr>
          <a:xfrm>
            <a:off x="4264953" y="5494008"/>
            <a:ext cx="1383991" cy="5331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8" idx="2"/>
          </p:cNvCxnSpPr>
          <p:nvPr/>
        </p:nvCxnSpPr>
        <p:spPr>
          <a:xfrm>
            <a:off x="2329163" y="4910618"/>
            <a:ext cx="1310807" cy="58339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39970" y="5074908"/>
            <a:ext cx="838200" cy="838200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B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48944" y="5128218"/>
            <a:ext cx="838200" cy="838200"/>
          </a:xfrm>
          <a:prstGeom prst="ellipse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D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42089" y="4438208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A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648944" y="4072418"/>
            <a:ext cx="838200" cy="838200"/>
          </a:xfrm>
          <a:prstGeom prst="ellipse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E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0425" y="3667551"/>
            <a:ext cx="143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rgbClr val="548235"/>
                </a:solidFill>
                <a:latin typeface="Roboto Condensed" pitchFamily="2" charset="0"/>
                <a:ea typeface="Roboto Condensed" pitchFamily="2" charset="0"/>
              </a:rPr>
              <a:t>Friends</a:t>
            </a:r>
            <a:endParaRPr lang="en-US" b="1" dirty="0">
              <a:solidFill>
                <a:srgbClr val="548235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16674" y="3662986"/>
            <a:ext cx="240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rgbClr val="5A2781"/>
                </a:solidFill>
                <a:latin typeface="Roboto Condensed" pitchFamily="2" charset="0"/>
                <a:ea typeface="Roboto Condensed" pitchFamily="2" charset="0"/>
              </a:rPr>
              <a:t>Friends-of-Friends</a:t>
            </a:r>
            <a:endParaRPr lang="en-US" b="1" dirty="0">
              <a:solidFill>
                <a:srgbClr val="5A278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0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199" y="1684116"/>
            <a:ext cx="331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Conceptual Data Sizes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3324" y="2249756"/>
            <a:ext cx="426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 count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Relationships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7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3324" y="2711421"/>
            <a:ext cx="43484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	               maximum 50 per node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10,000	       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maximum 50 per node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100,000	               maximum 50 per node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1,000,000	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maximum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50 per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83324" y="2627341"/>
            <a:ext cx="39098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60964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Actual Data Sizes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71393" y="2249756"/>
            <a:ext cx="38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 count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Relationships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71392" y="2711421"/>
            <a:ext cx="331124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10,009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10,000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100,486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	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1,001,176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1,000,000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	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10,015,575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971393" y="2627341"/>
            <a:ext cx="326871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28433" y="4635121"/>
            <a:ext cx="6687134" cy="1284744"/>
            <a:chOff x="1156140" y="4695409"/>
            <a:chExt cx="6687134" cy="1284744"/>
          </a:xfrm>
        </p:grpSpPr>
        <p:sp>
          <p:nvSpPr>
            <p:cNvPr id="41" name="Rounded Rectangle 40"/>
            <p:cNvSpPr/>
            <p:nvPr/>
          </p:nvSpPr>
          <p:spPr>
            <a:xfrm>
              <a:off x="6516413" y="4695409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Neo4j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42" name="Straight Arrow Connector 41"/>
            <p:cNvCxnSpPr>
              <a:endCxn id="41" idx="1"/>
            </p:cNvCxnSpPr>
            <p:nvPr/>
          </p:nvCxnSpPr>
          <p:spPr>
            <a:xfrm flipV="1">
              <a:off x="5602013" y="4944066"/>
              <a:ext cx="914400" cy="402416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48" idx="1"/>
            </p:cNvCxnSpPr>
            <p:nvPr/>
          </p:nvCxnSpPr>
          <p:spPr>
            <a:xfrm>
              <a:off x="5602013" y="5311046"/>
              <a:ext cx="914399" cy="420451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1156140" y="4864922"/>
              <a:ext cx="1490603" cy="838200"/>
            </a:xfrm>
            <a:prstGeom prst="roundRect">
              <a:avLst/>
            </a:prstGeom>
            <a:solidFill>
              <a:srgbClr val="006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Data set generator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516412" y="5482840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OrientDB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581404" y="4864922"/>
              <a:ext cx="2134933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Implementation-agnostic data set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52" name="Straight Arrow Connector 51"/>
            <p:cNvCxnSpPr>
              <a:stCxn id="47" idx="3"/>
              <a:endCxn id="49" idx="1"/>
            </p:cNvCxnSpPr>
            <p:nvPr/>
          </p:nvCxnSpPr>
          <p:spPr>
            <a:xfrm>
              <a:off x="2646743" y="5284022"/>
              <a:ext cx="934661" cy="0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4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was only able to a create a graph using the first two data sets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OrientDB was only about to create a graph using the first three data sets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2094376332"/>
              </p:ext>
            </p:extLst>
          </p:nvPr>
        </p:nvGraphicFramePr>
        <p:xfrm>
          <a:off x="304799" y="3104941"/>
          <a:ext cx="8547799" cy="299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6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differences were found to be statistically significant to 95% confidence: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Pairwise comparisons were conducted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lvl="1">
              <a:spcAft>
                <a:spcPts val="800"/>
              </a:spcAft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resulting confidence intervals did not contain the value 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400" y="3225368"/>
                <a:ext cx="2413289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225368"/>
                <a:ext cx="2413289" cy="6185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04800" y="4645202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Effects of Caching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799" y="5159147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clearly cached a large amount of data, which resulted in outliers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These outliers were not discarded, since they were valid data</a:t>
            </a:r>
          </a:p>
        </p:txBody>
      </p:sp>
    </p:spTree>
    <p:extLst>
      <p:ext uri="{BB962C8B-B14F-4D97-AF65-F5344CB8AC3E}">
        <p14:creationId xmlns:p14="http://schemas.microsoft.com/office/powerpoint/2010/main" val="1319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1313</TotalTime>
  <Words>2544</Words>
  <Application>Microsoft Macintosh PowerPoint</Application>
  <PresentationFormat>On-screen Show (4:3)</PresentationFormat>
  <Paragraphs>575</Paragraphs>
  <Slides>42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MS Mincho</vt:lpstr>
      <vt:lpstr>Calibri</vt:lpstr>
      <vt:lpstr>SimSun-ExtB</vt:lpstr>
      <vt:lpstr>Cambria Math</vt:lpstr>
      <vt:lpstr>Calibri Light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Albano</dc:creator>
  <cp:lastModifiedBy>Dominick Tournour</cp:lastModifiedBy>
  <cp:revision>164</cp:revision>
  <dcterms:created xsi:type="dcterms:W3CDTF">2015-04-09T14:34:16Z</dcterms:created>
  <dcterms:modified xsi:type="dcterms:W3CDTF">2015-04-20T19:36:27Z</dcterms:modified>
</cp:coreProperties>
</file>