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63"/>
  </p:notesMasterIdLst>
  <p:sldIdLst>
    <p:sldId id="256" r:id="rId2"/>
    <p:sldId id="258" r:id="rId3"/>
    <p:sldId id="316" r:id="rId4"/>
    <p:sldId id="259" r:id="rId5"/>
    <p:sldId id="260" r:id="rId6"/>
    <p:sldId id="261" r:id="rId7"/>
    <p:sldId id="262" r:id="rId8"/>
    <p:sldId id="257"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5" r:id="rId58"/>
    <p:sldId id="311" r:id="rId59"/>
    <p:sldId id="312" r:id="rId60"/>
    <p:sldId id="313" r:id="rId61"/>
    <p:sldId id="314" r:id="rId62"/>
  </p:sldIdLst>
  <p:sldSz cx="9144000" cy="6858000" type="screen4x3"/>
  <p:notesSz cx="6858000" cy="9144000"/>
  <p:embeddedFontLst>
    <p:embeddedFont>
      <p:font typeface="Calibri Light" panose="020F0302020204030204" pitchFamily="34" charset="0"/>
      <p:regular r:id="rId64"/>
      <p:italic r:id="rId65"/>
    </p:embeddedFont>
    <p:embeddedFont>
      <p:font typeface="SimSun-ExtB" panose="02010609060101010101" pitchFamily="49" charset="-122"/>
      <p:regular r:id="rId66"/>
    </p:embeddedFont>
    <p:embeddedFont>
      <p:font typeface="Roboto Condensed" panose="02000000000000000000" pitchFamily="2" charset="0"/>
      <p:regular r:id="rId67"/>
      <p:bold r:id="rId68"/>
      <p:italic r:id="rId69"/>
      <p:boldItalic r:id="rId70"/>
    </p:embeddedFont>
    <p:embeddedFont>
      <p:font typeface="Calibri" panose="020F0502020204030204" pitchFamily="34" charset="0"/>
      <p:regular r:id="rId71"/>
      <p:bold r:id="rId72"/>
      <p:italic r:id="rId73"/>
      <p:boldItalic r:id="rId74"/>
    </p:embeddedFont>
    <p:embeddedFont>
      <p:font typeface="Consolas" panose="020B0609020204030204" pitchFamily="49" charset="0"/>
      <p:regular r:id="rId75"/>
      <p:bold r:id="rId76"/>
      <p:italic r:id="rId77"/>
      <p:boldItalic r:id="rId78"/>
    </p:embeddedFont>
    <p:embeddedFont>
      <p:font typeface="Cambria Math" panose="02040503050406030204" pitchFamily="18" charset="0"/>
      <p:regular r:id="rId7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75BD8F4-557A-4A4B-9639-BF2AA2564931}">
          <p14:sldIdLst>
            <p14:sldId id="256"/>
          </p14:sldIdLst>
        </p14:section>
        <p14:section name="Overview" id="{667B6B67-C563-4025-8EAD-A0AC29829325}">
          <p14:sldIdLst>
            <p14:sldId id="258"/>
            <p14:sldId id="316"/>
          </p14:sldIdLst>
        </p14:section>
        <p14:section name="Lustre Overview" id="{06736794-F46C-4BDD-8732-0ABB04B039B8}">
          <p14:sldIdLst>
            <p14:sldId id="259"/>
            <p14:sldId id="260"/>
            <p14:sldId id="261"/>
            <p14:sldId id="262"/>
            <p14:sldId id="257"/>
            <p14:sldId id="263"/>
            <p14:sldId id="264"/>
            <p14:sldId id="265"/>
            <p14:sldId id="266"/>
            <p14:sldId id="267"/>
            <p14:sldId id="268"/>
            <p14:sldId id="269"/>
          </p14:sldIdLst>
        </p14:section>
        <p14:section name="Background" id="{24539508-49A3-4647-89FD-90D2C64EB703}">
          <p14:sldIdLst>
            <p14:sldId id="270"/>
            <p14:sldId id="271"/>
            <p14:sldId id="272"/>
            <p14:sldId id="273"/>
            <p14:sldId id="274"/>
            <p14:sldId id="275"/>
            <p14:sldId id="276"/>
            <p14:sldId id="277"/>
            <p14:sldId id="278"/>
            <p14:sldId id="279"/>
            <p14:sldId id="280"/>
            <p14:sldId id="281"/>
            <p14:sldId id="282"/>
            <p14:sldId id="283"/>
            <p14:sldId id="284"/>
          </p14:sldIdLst>
        </p14:section>
        <p14:section name="Problem Statement" id="{0C907D63-460E-43B7-AB70-28A1C8FDF98B}">
          <p14:sldIdLst>
            <p14:sldId id="285"/>
            <p14:sldId id="286"/>
            <p14:sldId id="287"/>
          </p14:sldIdLst>
        </p14:section>
        <p14:section name="Solution" id="{21AF72F6-9007-4C5A-9BE3-42CF7C6D6268}">
          <p14:sldIdLst>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5"/>
          </p14:sldIdLst>
        </p14:section>
        <p14:section name="Conclusion" id="{6D9CCFF3-74BA-42BA-9C8C-DBD99EF6BE11}">
          <p14:sldIdLst>
            <p14:sldId id="311"/>
            <p14:sldId id="312"/>
            <p14:sldId id="313"/>
            <p14:sldId id="31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FFC0"/>
    <a:srgbClr val="2079A5"/>
    <a:srgbClr val="2A9DD6"/>
    <a:srgbClr val="B5FFE5"/>
    <a:srgbClr val="0066A0"/>
    <a:srgbClr val="FFFFFF"/>
    <a:srgbClr val="2C441C"/>
    <a:srgbClr val="3A5925"/>
    <a:srgbClr val="002E48"/>
    <a:srgbClr val="DD4B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006" autoAdjust="0"/>
  </p:normalViewPr>
  <p:slideViewPr>
    <p:cSldViewPr snapToGrid="0">
      <p:cViewPr varScale="1">
        <p:scale>
          <a:sx n="76" d="100"/>
          <a:sy n="76" d="100"/>
        </p:scale>
        <p:origin x="167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font" Target="fonts/font5.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11.fntdata"/><Relationship Id="rId79" Type="http://schemas.openxmlformats.org/officeDocument/2006/relationships/font" Target="fonts/font16.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1.fntdata"/><Relationship Id="rId69" Type="http://schemas.openxmlformats.org/officeDocument/2006/relationships/font" Target="fonts/font6.fntdata"/><Relationship Id="rId77"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9.fntdata"/><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7.fntdata"/><Relationship Id="rId75" Type="http://schemas.openxmlformats.org/officeDocument/2006/relationships/font" Target="fonts/font12.fntdata"/><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2.fntdata"/><Relationship Id="rId73" Type="http://schemas.openxmlformats.org/officeDocument/2006/relationships/font" Target="fonts/font10.fntdata"/><Relationship Id="rId78" Type="http://schemas.openxmlformats.org/officeDocument/2006/relationships/font" Target="fonts/font15.fntdata"/><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3.fntdata"/><Relationship Id="rId7" Type="http://schemas.openxmlformats.org/officeDocument/2006/relationships/slide" Target="slides/slide6.xml"/><Relationship Id="rId71" Type="http://schemas.openxmlformats.org/officeDocument/2006/relationships/font" Target="fonts/font8.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BFE250-D821-4DA3-BEB3-32FB0787C8F3}" type="datetimeFigureOut">
              <a:rPr lang="en-US" smtClean="0"/>
              <a:t>4/14/2015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272002-7BE1-4FC8-A434-AC40FF9D9210}" type="slidenum">
              <a:rPr lang="en-US" smtClean="0"/>
              <a:t>‹#›</a:t>
            </a:fld>
            <a:endParaRPr lang="en-US"/>
          </a:p>
        </p:txBody>
      </p:sp>
    </p:spTree>
    <p:extLst>
      <p:ext uri="{BB962C8B-B14F-4D97-AF65-F5344CB8AC3E}">
        <p14:creationId xmlns:p14="http://schemas.microsoft.com/office/powerpoint/2010/main" val="1635609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272002-7BE1-4FC8-A434-AC40FF9D9210}" type="slidenum">
              <a:rPr lang="en-US" smtClean="0"/>
              <a:t>2</a:t>
            </a:fld>
            <a:endParaRPr lang="en-US"/>
          </a:p>
        </p:txBody>
      </p:sp>
    </p:spTree>
    <p:extLst>
      <p:ext uri="{BB962C8B-B14F-4D97-AF65-F5344CB8AC3E}">
        <p14:creationId xmlns:p14="http://schemas.microsoft.com/office/powerpoint/2010/main" val="1045810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we continue</a:t>
            </a:r>
            <a:r>
              <a:rPr lang="en-US" baseline="0" dirty="0" smtClean="0"/>
              <a:t> to the solution, a series of background topics must be explored.”</a:t>
            </a:r>
            <a:endParaRPr lang="en-US" dirty="0" smtClean="0"/>
          </a:p>
          <a:p>
            <a:endParaRPr lang="en-US" dirty="0" smtClean="0"/>
          </a:p>
          <a:p>
            <a:r>
              <a:rPr lang="en-US" dirty="0" smtClean="0"/>
              <a:t>This slide will just present an overview of the problem, without going in depth about the problem details.</a:t>
            </a:r>
            <a:r>
              <a:rPr lang="en-US" baseline="0" dirty="0" smtClean="0"/>
              <a:t> The problem statement will be talked about again later in the presentation.</a:t>
            </a:r>
            <a:endParaRPr lang="en-US" dirty="0"/>
          </a:p>
        </p:txBody>
      </p:sp>
      <p:sp>
        <p:nvSpPr>
          <p:cNvPr id="4" name="Slide Number Placeholder 3"/>
          <p:cNvSpPr>
            <a:spLocks noGrp="1"/>
          </p:cNvSpPr>
          <p:nvPr>
            <p:ph type="sldNum" sz="quarter" idx="10"/>
          </p:nvPr>
        </p:nvSpPr>
        <p:spPr/>
        <p:txBody>
          <a:bodyPr/>
          <a:lstStyle/>
          <a:p>
            <a:fld id="{47272002-7BE1-4FC8-A434-AC40FF9D9210}" type="slidenum">
              <a:rPr lang="en-US" smtClean="0"/>
              <a:t>3</a:t>
            </a:fld>
            <a:endParaRPr lang="en-US"/>
          </a:p>
        </p:txBody>
      </p:sp>
    </p:spTree>
    <p:extLst>
      <p:ext uri="{BB962C8B-B14F-4D97-AF65-F5344CB8AC3E}">
        <p14:creationId xmlns:p14="http://schemas.microsoft.com/office/powerpoint/2010/main" val="1056095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the details of the OST, such</a:t>
            </a:r>
            <a:r>
              <a:rPr lang="en-US" baseline="0" dirty="0" smtClean="0"/>
              <a:t> as if it is a single hard disk (a block device), a series (array) of hard disks, etc.</a:t>
            </a:r>
            <a:endParaRPr lang="en-US" dirty="0"/>
          </a:p>
        </p:txBody>
      </p:sp>
      <p:sp>
        <p:nvSpPr>
          <p:cNvPr id="4" name="Slide Number Placeholder 3"/>
          <p:cNvSpPr>
            <a:spLocks noGrp="1"/>
          </p:cNvSpPr>
          <p:nvPr>
            <p:ph type="sldNum" sz="quarter" idx="10"/>
          </p:nvPr>
        </p:nvSpPr>
        <p:spPr/>
        <p:txBody>
          <a:bodyPr/>
          <a:lstStyle/>
          <a:p>
            <a:fld id="{47272002-7BE1-4FC8-A434-AC40FF9D9210}" type="slidenum">
              <a:rPr lang="en-US" smtClean="0"/>
              <a:t>15</a:t>
            </a:fld>
            <a:endParaRPr lang="en-US"/>
          </a:p>
        </p:txBody>
      </p:sp>
    </p:spTree>
    <p:extLst>
      <p:ext uri="{BB962C8B-B14F-4D97-AF65-F5344CB8AC3E}">
        <p14:creationId xmlns:p14="http://schemas.microsoft.com/office/powerpoint/2010/main" val="3799540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what an inode is and how it is</a:t>
            </a:r>
            <a:r>
              <a:rPr lang="en-US" baseline="0" dirty="0" smtClean="0"/>
              <a:t> important as a structure for storing the metadata associated with an inode. Be careful about using the word “metadata” to describe the inode, though, as this may cause confusion between the inode structure and the MDS/MDT </a:t>
            </a:r>
            <a:r>
              <a:rPr lang="en-US" baseline="0" smtClean="0"/>
              <a:t>metadata structure used by Lustre.</a:t>
            </a:r>
            <a:endParaRPr lang="en-US"/>
          </a:p>
        </p:txBody>
      </p:sp>
      <p:sp>
        <p:nvSpPr>
          <p:cNvPr id="4" name="Slide Number Placeholder 3"/>
          <p:cNvSpPr>
            <a:spLocks noGrp="1"/>
          </p:cNvSpPr>
          <p:nvPr>
            <p:ph type="sldNum" sz="quarter" idx="10"/>
          </p:nvPr>
        </p:nvSpPr>
        <p:spPr/>
        <p:txBody>
          <a:bodyPr/>
          <a:lstStyle/>
          <a:p>
            <a:fld id="{47272002-7BE1-4FC8-A434-AC40FF9D9210}" type="slidenum">
              <a:rPr lang="en-US" smtClean="0"/>
              <a:t>20</a:t>
            </a:fld>
            <a:endParaRPr lang="en-US"/>
          </a:p>
        </p:txBody>
      </p:sp>
    </p:spTree>
    <p:extLst>
      <p:ext uri="{BB962C8B-B14F-4D97-AF65-F5344CB8AC3E}">
        <p14:creationId xmlns:p14="http://schemas.microsoft.com/office/powerpoint/2010/main" val="970661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272002-7BE1-4FC8-A434-AC40FF9D9210}" type="slidenum">
              <a:rPr lang="en-US" smtClean="0"/>
              <a:t>29</a:t>
            </a:fld>
            <a:endParaRPr lang="en-US"/>
          </a:p>
        </p:txBody>
      </p:sp>
    </p:spTree>
    <p:extLst>
      <p:ext uri="{BB962C8B-B14F-4D97-AF65-F5344CB8AC3E}">
        <p14:creationId xmlns:p14="http://schemas.microsoft.com/office/powerpoint/2010/main" val="3827260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7E91C90-18AE-45D1-A9AB-89459A33ACA2}" type="datetime1">
              <a:rPr lang="en-US" smtClean="0"/>
              <a:t>4/14/2015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120666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B275A2-BBBD-4644-B69E-2525BDF44711}" type="datetime1">
              <a:rPr lang="en-US" smtClean="0"/>
              <a:t>4/14/2015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3859062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403FD5-6B37-4524-8589-AC5C6406ED24}" type="datetime1">
              <a:rPr lang="en-US" smtClean="0"/>
              <a:t>4/14/2015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2458918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309C2A-F073-416B-9704-FEF00B67AB58}" type="datetime1">
              <a:rPr lang="en-US" smtClean="0"/>
              <a:t>4/14/2015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3904397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B4366B-823D-46F1-B4E2-77E643BCE048}" type="datetime1">
              <a:rPr lang="en-US" smtClean="0"/>
              <a:t>4/14/2015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3843449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E11D3E0-45FE-42C5-B6CA-4CFB0C1A93BB}" type="datetime1">
              <a:rPr lang="en-US" smtClean="0"/>
              <a:t>4/14/2015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261002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100C0EC-2AF5-4EFC-B9E5-8F9F65222854}" type="datetime1">
              <a:rPr lang="en-US" smtClean="0"/>
              <a:t>4/14/2015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342507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E03BEEA-7F33-4937-A47D-9059B374CDE2}" type="datetime1">
              <a:rPr lang="en-US" smtClean="0"/>
              <a:t>4/14/2015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2609903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1886B9-3780-4C60-8A32-5E6CE0AFB25E}" type="datetime1">
              <a:rPr lang="en-US" smtClean="0"/>
              <a:t>4/14/2015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1775474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D6E08E-BAA0-4DB7-810C-D540BE557D46}" type="datetime1">
              <a:rPr lang="en-US" smtClean="0"/>
              <a:t>4/14/2015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2535718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6E7A41-2D2E-41B1-8F9A-BA0D3E0DD5F1}" type="datetime1">
              <a:rPr lang="en-US" smtClean="0"/>
              <a:t>4/14/2015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928732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C502F7-23D9-40E9-A6B2-EE015524757A}" type="datetime1">
              <a:rPr lang="en-US" smtClean="0"/>
              <a:t>4/14/2015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A9F26D-CCBE-47A9-B957-B1F36E881945}" type="slidenum">
              <a:rPr lang="en-US" smtClean="0"/>
              <a:t>‹#›</a:t>
            </a:fld>
            <a:endParaRPr lang="en-US"/>
          </a:p>
        </p:txBody>
      </p:sp>
    </p:spTree>
    <p:extLst>
      <p:ext uri="{BB962C8B-B14F-4D97-AF65-F5344CB8AC3E}">
        <p14:creationId xmlns:p14="http://schemas.microsoft.com/office/powerpoint/2010/main" val="25411434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tatic.hdw.eweb4.com/media/wallpapers_dl/1/110/1099312-blueprint.jpg"/>
          <p:cNvPicPr>
            <a:picLocks noChangeAspect="1" noChangeArrowheads="1"/>
          </p:cNvPicPr>
          <p:nvPr/>
        </p:nvPicPr>
        <p:blipFill rotWithShape="1">
          <a:blip r:embed="rId2">
            <a:extLst>
              <a:ext uri="{28A0092B-C50C-407E-A947-70E740481C1C}">
                <a14:useLocalDpi xmlns:a14="http://schemas.microsoft.com/office/drawing/2010/main" val="0"/>
              </a:ext>
            </a:extLst>
          </a:blip>
          <a:srcRect r="16814"/>
          <a:stretch/>
        </p:blipFill>
        <p:spPr bwMode="auto">
          <a:xfrm flipH="1">
            <a:off x="1" y="1"/>
            <a:ext cx="9143999" cy="686349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923691" y="5461539"/>
            <a:ext cx="7013275" cy="1200329"/>
          </a:xfrm>
          <a:prstGeom prst="rect">
            <a:avLst/>
          </a:prstGeom>
        </p:spPr>
        <p:txBody>
          <a:bodyPr wrap="square">
            <a:spAutoFit/>
          </a:bodyPr>
          <a:lstStyle/>
          <a:p>
            <a:pPr algn="r"/>
            <a:r>
              <a:rPr lang="en-US" sz="1100" dirty="0" smtClean="0">
                <a:solidFill>
                  <a:srgbClr val="000000"/>
                </a:solidFill>
                <a:latin typeface="Arial" panose="020B0604020202020204" pitchFamily="34" charset="0"/>
              </a:rPr>
              <a:t> </a:t>
            </a:r>
            <a:r>
              <a:rPr lang="en-US" sz="3600" b="1" dirty="0">
                <a:solidFill>
                  <a:schemeClr val="bg1"/>
                </a:solidFill>
                <a:latin typeface="Roboto Condensed" panose="02000000000000000000" pitchFamily="2" charset="0"/>
                <a:ea typeface="Roboto Condensed" panose="02000000000000000000" pitchFamily="2" charset="0"/>
              </a:rPr>
              <a:t>Forensics and File Recovery </a:t>
            </a:r>
            <a:endParaRPr lang="en-US" sz="3600" dirty="0">
              <a:solidFill>
                <a:schemeClr val="bg1"/>
              </a:solidFill>
              <a:latin typeface="Roboto Condensed" panose="02000000000000000000" pitchFamily="2" charset="0"/>
              <a:ea typeface="Roboto Condensed" panose="02000000000000000000" pitchFamily="2" charset="0"/>
            </a:endParaRPr>
          </a:p>
          <a:p>
            <a:pPr algn="r"/>
            <a:r>
              <a:rPr lang="en-US" sz="3600" b="1" dirty="0">
                <a:solidFill>
                  <a:schemeClr val="bg1"/>
                </a:solidFill>
                <a:latin typeface="Roboto Condensed" panose="02000000000000000000" pitchFamily="2" charset="0"/>
                <a:ea typeface="Roboto Condensed" panose="02000000000000000000" pitchFamily="2" charset="0"/>
              </a:rPr>
              <a:t>on the Lustre Distributed File System </a:t>
            </a:r>
            <a:endParaRPr lang="en-US" sz="3600" dirty="0">
              <a:solidFill>
                <a:schemeClr val="bg1"/>
              </a:solidFill>
              <a:latin typeface="Roboto Condensed" panose="02000000000000000000" pitchFamily="2" charset="0"/>
              <a:ea typeface="Roboto Condensed" panose="02000000000000000000" pitchFamily="2" charset="0"/>
            </a:endParaRPr>
          </a:p>
        </p:txBody>
      </p:sp>
      <p:sp>
        <p:nvSpPr>
          <p:cNvPr id="4" name="Rectangle 3"/>
          <p:cNvSpPr/>
          <p:nvPr/>
        </p:nvSpPr>
        <p:spPr>
          <a:xfrm>
            <a:off x="5788325" y="4879104"/>
            <a:ext cx="3148641" cy="461665"/>
          </a:xfrm>
          <a:prstGeom prst="rect">
            <a:avLst/>
          </a:prstGeom>
        </p:spPr>
        <p:txBody>
          <a:bodyPr wrap="square">
            <a:spAutoFit/>
          </a:bodyPr>
          <a:lstStyle/>
          <a:p>
            <a:pPr algn="r"/>
            <a:r>
              <a:rPr lang="en-US" sz="2400" dirty="0" smtClean="0">
                <a:solidFill>
                  <a:srgbClr val="4FFFC0"/>
                </a:solidFill>
                <a:latin typeface="Roboto Condensed" panose="02000000000000000000" pitchFamily="2" charset="0"/>
                <a:ea typeface="Roboto Condensed" panose="02000000000000000000" pitchFamily="2" charset="0"/>
              </a:rPr>
              <a:t>JUSTIN ALBANO</a:t>
            </a:r>
            <a:endParaRPr lang="en-US" sz="4800" dirty="0">
              <a:solidFill>
                <a:srgbClr val="4FFFC0"/>
              </a:solidFill>
              <a:latin typeface="Roboto Condensed" panose="02000000000000000000" pitchFamily="2" charset="0"/>
              <a:ea typeface="Roboto Condensed" panose="02000000000000000000" pitchFamily="2" charset="0"/>
            </a:endParaRPr>
          </a:p>
        </p:txBody>
      </p:sp>
      <p:sp>
        <p:nvSpPr>
          <p:cNvPr id="3" name="TextBox 2"/>
          <p:cNvSpPr txBox="1"/>
          <p:nvPr/>
        </p:nvSpPr>
        <p:spPr>
          <a:xfrm>
            <a:off x="5331126" y="60383"/>
            <a:ext cx="3769744" cy="230832"/>
          </a:xfrm>
          <a:prstGeom prst="rect">
            <a:avLst/>
          </a:prstGeom>
          <a:noFill/>
        </p:spPr>
        <p:txBody>
          <a:bodyPr wrap="square" rtlCol="0">
            <a:spAutoFit/>
          </a:bodyPr>
          <a:lstStyle/>
          <a:p>
            <a:pPr algn="r"/>
            <a:r>
              <a:rPr lang="en-US" sz="900" dirty="0" smtClean="0">
                <a:solidFill>
                  <a:srgbClr val="2079A5"/>
                </a:solidFill>
              </a:rPr>
              <a:t>Image from http</a:t>
            </a:r>
            <a:r>
              <a:rPr lang="en-US" sz="900" dirty="0">
                <a:solidFill>
                  <a:srgbClr val="2079A5"/>
                </a:solidFill>
              </a:rPr>
              <a:t>://hdw.eweb4.com/out/1099312.html</a:t>
            </a:r>
          </a:p>
        </p:txBody>
      </p:sp>
      <p:sp>
        <p:nvSpPr>
          <p:cNvPr id="5" name="Slide Number Placeholder 4"/>
          <p:cNvSpPr>
            <a:spLocks noGrp="1"/>
          </p:cNvSpPr>
          <p:nvPr>
            <p:ph type="sldNum" sz="quarter" idx="12"/>
          </p:nvPr>
        </p:nvSpPr>
        <p:spPr/>
        <p:txBody>
          <a:bodyPr/>
          <a:lstStyle/>
          <a:p>
            <a:fld id="{79A9F26D-CCBE-47A9-B957-B1F36E881945}" type="slidenum">
              <a:rPr lang="en-US" smtClean="0"/>
              <a:t>1</a:t>
            </a:fld>
            <a:endParaRPr lang="en-US"/>
          </a:p>
        </p:txBody>
      </p:sp>
    </p:spTree>
    <p:extLst>
      <p:ext uri="{BB962C8B-B14F-4D97-AF65-F5344CB8AC3E}">
        <p14:creationId xmlns:p14="http://schemas.microsoft.com/office/powerpoint/2010/main" val="3093304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a:off x="1597046" y="2021722"/>
            <a:ext cx="1357479" cy="7338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65620" y="2936820"/>
            <a:ext cx="1167153" cy="1594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1665618" y="3400645"/>
            <a:ext cx="1145040" cy="416957"/>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743401" y="3552322"/>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2" name="Rectangle 71"/>
          <p:cNvSpPr/>
          <p:nvPr/>
        </p:nvSpPr>
        <p:spPr>
          <a:xfrm>
            <a:off x="753124" y="2711503"/>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4" name="Rectangle 73"/>
          <p:cNvSpPr/>
          <p:nvPr/>
        </p:nvSpPr>
        <p:spPr>
          <a:xfrm>
            <a:off x="756302" y="1848824"/>
            <a:ext cx="1022408" cy="473931"/>
          </a:xfrm>
          <a:prstGeom prst="rect">
            <a:avLst/>
          </a:prstGeom>
          <a:solidFill>
            <a:srgbClr val="54823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cxnSp>
        <p:nvCxnSpPr>
          <p:cNvPr id="57" name="Straight Connector 56"/>
          <p:cNvCxnSpPr/>
          <p:nvPr/>
        </p:nvCxnSpPr>
        <p:spPr>
          <a:xfrm flipV="1">
            <a:off x="7136690" y="4040584"/>
            <a:ext cx="816740" cy="55923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231790" y="4664509"/>
            <a:ext cx="752958" cy="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76" idx="1"/>
          </p:cNvCxnSpPr>
          <p:nvPr/>
        </p:nvCxnSpPr>
        <p:spPr>
          <a:xfrm>
            <a:off x="7161945" y="4769192"/>
            <a:ext cx="728843" cy="53513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136691" y="2710630"/>
            <a:ext cx="851113" cy="50544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136691" y="2593354"/>
            <a:ext cx="851113" cy="2761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104184" y="2019018"/>
            <a:ext cx="756014" cy="5319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95" idx="1"/>
          </p:cNvCxnSpPr>
          <p:nvPr/>
        </p:nvCxnSpPr>
        <p:spPr>
          <a:xfrm>
            <a:off x="5277768" y="3337943"/>
            <a:ext cx="1264407" cy="1307274"/>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466404" y="2613124"/>
            <a:ext cx="1175636" cy="31795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6" idx="3"/>
          </p:cNvCxnSpPr>
          <p:nvPr/>
        </p:nvCxnSpPr>
        <p:spPr>
          <a:xfrm flipH="1" flipV="1">
            <a:off x="4838959" y="3624068"/>
            <a:ext cx="168034" cy="97588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395787" y="3735254"/>
            <a:ext cx="383350" cy="86469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688016" y="1867772"/>
            <a:ext cx="3206146" cy="1949829"/>
            <a:chOff x="1475117" y="903617"/>
            <a:chExt cx="3870385" cy="2201892"/>
          </a:xfrm>
          <a:solidFill>
            <a:srgbClr val="BEDAE4"/>
          </a:solidFill>
        </p:grpSpPr>
        <p:sp>
          <p:nvSpPr>
            <p:cNvPr id="7" name="Oval 6"/>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p:cNvGrpSpPr/>
            <p:nvPr/>
          </p:nvGrpSpPr>
          <p:grpSpPr>
            <a:xfrm>
              <a:off x="1475117" y="1400535"/>
              <a:ext cx="3870385" cy="1704974"/>
              <a:chOff x="1475117" y="1400535"/>
              <a:chExt cx="3870385" cy="1704974"/>
            </a:xfrm>
            <a:grpFill/>
          </p:grpSpPr>
          <p:sp>
            <p:nvSpPr>
              <p:cNvPr id="4" name="Rounded Rectangle 3"/>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1" name="TextBox 10"/>
          <p:cNvSpPr txBox="1"/>
          <p:nvPr/>
        </p:nvSpPr>
        <p:spPr>
          <a:xfrm>
            <a:off x="3291849" y="2731798"/>
            <a:ext cx="2065177" cy="692497"/>
          </a:xfrm>
          <a:prstGeom prst="rect">
            <a:avLst/>
          </a:prstGeom>
          <a:noFill/>
        </p:spPr>
        <p:txBody>
          <a:bodyPr wrap="square" rtlCol="0">
            <a:spAutoFit/>
          </a:bodyPr>
          <a:lstStyle/>
          <a:p>
            <a:pPr algn="ctr">
              <a:spcAft>
                <a:spcPts val="600"/>
              </a:spcAft>
            </a:pPr>
            <a:r>
              <a:rPr lang="en-US" b="1" dirty="0">
                <a:solidFill>
                  <a:srgbClr val="366E8A"/>
                </a:solidFill>
              </a:rPr>
              <a:t>Network Fabric </a:t>
            </a:r>
          </a:p>
          <a:p>
            <a:pPr algn="ctr"/>
            <a:r>
              <a:rPr lang="en-US" sz="1600" b="1" dirty="0">
                <a:solidFill>
                  <a:srgbClr val="458DB1"/>
                </a:solidFill>
              </a:rPr>
              <a:t>InfiniBand, TCP/IP</a:t>
            </a:r>
          </a:p>
        </p:txBody>
      </p:sp>
      <p:cxnSp>
        <p:nvCxnSpPr>
          <p:cNvPr id="28" name="Straight Connector 27"/>
          <p:cNvCxnSpPr/>
          <p:nvPr/>
        </p:nvCxnSpPr>
        <p:spPr>
          <a:xfrm>
            <a:off x="3427511" y="4819969"/>
            <a:ext cx="0"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81114" y="4867775"/>
            <a:ext cx="2888"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6542175" y="4402574"/>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115" name="Rectangle 114"/>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118" name="TextBox 117"/>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119" name="TextBox 118"/>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120" name="Isosceles Triangle 119"/>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65" name="Rectangle 64"/>
          <p:cNvSpPr/>
          <p:nvPr/>
        </p:nvSpPr>
        <p:spPr>
          <a:xfrm>
            <a:off x="6546327" y="2378646"/>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66" name="Rectangle 65"/>
          <p:cNvSpPr/>
          <p:nvPr/>
        </p:nvSpPr>
        <p:spPr>
          <a:xfrm>
            <a:off x="459977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MDS</a:t>
            </a:r>
            <a:endParaRPr lang="en-US" sz="1600" b="1" dirty="0">
              <a:solidFill>
                <a:schemeClr val="bg1"/>
              </a:solidFill>
            </a:endParaRPr>
          </a:p>
        </p:txBody>
      </p:sp>
      <p:sp>
        <p:nvSpPr>
          <p:cNvPr id="71" name="Rectangle 70"/>
          <p:cNvSpPr/>
          <p:nvPr/>
        </p:nvSpPr>
        <p:spPr>
          <a:xfrm>
            <a:off x="3061824" y="539175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MGT</a:t>
            </a:r>
            <a:endParaRPr lang="en-US" sz="1600" b="1" dirty="0">
              <a:solidFill>
                <a:schemeClr val="bg1"/>
              </a:solidFill>
            </a:endParaRPr>
          </a:p>
        </p:txBody>
      </p:sp>
      <p:sp>
        <p:nvSpPr>
          <p:cNvPr id="49" name="Rectangle 48"/>
          <p:cNvSpPr/>
          <p:nvPr/>
        </p:nvSpPr>
        <p:spPr>
          <a:xfrm>
            <a:off x="4581068" y="538048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51" name="Rectangle 50"/>
          <p:cNvSpPr/>
          <p:nvPr/>
        </p:nvSpPr>
        <p:spPr>
          <a:xfrm>
            <a:off x="7860198" y="174741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2" name="Rectangle 51"/>
          <p:cNvSpPr/>
          <p:nvPr/>
        </p:nvSpPr>
        <p:spPr>
          <a:xfrm>
            <a:off x="7866836" y="236330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4" name="Rectangle 53"/>
          <p:cNvSpPr/>
          <p:nvPr/>
        </p:nvSpPr>
        <p:spPr>
          <a:xfrm>
            <a:off x="7866898" y="297467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5" name="Rectangle 54"/>
          <p:cNvSpPr/>
          <p:nvPr/>
        </p:nvSpPr>
        <p:spPr>
          <a:xfrm>
            <a:off x="7884088" y="383441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5" name="Rectangle 74"/>
          <p:cNvSpPr/>
          <p:nvPr/>
        </p:nvSpPr>
        <p:spPr>
          <a:xfrm>
            <a:off x="7890726" y="445031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6" name="Rectangle 75"/>
          <p:cNvSpPr/>
          <p:nvPr/>
        </p:nvSpPr>
        <p:spPr>
          <a:xfrm>
            <a:off x="7890788" y="506168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2" name="Rectangle 1"/>
          <p:cNvSpPr/>
          <p:nvPr/>
        </p:nvSpPr>
        <p:spPr>
          <a:xfrm>
            <a:off x="457200" y="1597966"/>
            <a:ext cx="8402128" cy="4500265"/>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2974227" y="3033080"/>
            <a:ext cx="4689714" cy="1249719"/>
            <a:chOff x="2139161" y="1048640"/>
            <a:chExt cx="3695464" cy="1249719"/>
          </a:xfrm>
        </p:grpSpPr>
        <p:sp>
          <p:nvSpPr>
            <p:cNvPr id="56" name="TextBox 55"/>
            <p:cNvSpPr txBox="1"/>
            <p:nvPr/>
          </p:nvSpPr>
          <p:spPr>
            <a:xfrm>
              <a:off x="2139822" y="1775139"/>
              <a:ext cx="3163824" cy="523220"/>
            </a:xfrm>
            <a:prstGeom prst="rect">
              <a:avLst/>
            </a:prstGeom>
            <a:noFill/>
          </p:spPr>
          <p:txBody>
            <a:bodyPr wrap="square" rtlCol="0">
              <a:spAutoFit/>
            </a:bodyPr>
            <a:lstStyle/>
            <a:p>
              <a:r>
                <a:rPr lang="en-US" sz="2800" dirty="0" smtClean="0">
                  <a:solidFill>
                    <a:srgbClr val="0066A0"/>
                  </a:solidFill>
                  <a:latin typeface="Roboto Condensed" pitchFamily="2" charset="0"/>
                  <a:ea typeface="Roboto Condensed" pitchFamily="2" charset="0"/>
                </a:rPr>
                <a:t>Management Server</a:t>
              </a:r>
              <a:endParaRPr lang="en-US" sz="2800" dirty="0">
                <a:solidFill>
                  <a:srgbClr val="0066A0"/>
                </a:solidFill>
                <a:latin typeface="Roboto Condensed" pitchFamily="2" charset="0"/>
                <a:ea typeface="Roboto Condensed" pitchFamily="2" charset="0"/>
              </a:endParaRPr>
            </a:p>
          </p:txBody>
        </p:sp>
        <p:sp>
          <p:nvSpPr>
            <p:cNvPr id="58" name="TextBox 57"/>
            <p:cNvSpPr txBox="1"/>
            <p:nvPr/>
          </p:nvSpPr>
          <p:spPr>
            <a:xfrm>
              <a:off x="2139161" y="1048640"/>
              <a:ext cx="3683007" cy="646331"/>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The component responsible for managing the configuration data for a Lustre file system</a:t>
              </a:r>
              <a:endParaRPr lang="en-US" dirty="0">
                <a:solidFill>
                  <a:srgbClr val="6F6F6F"/>
                </a:solidFill>
                <a:latin typeface="Roboto Condensed" pitchFamily="2" charset="0"/>
                <a:ea typeface="Roboto Condensed" pitchFamily="2" charset="0"/>
              </a:endParaRPr>
            </a:p>
          </p:txBody>
        </p:sp>
        <p:cxnSp>
          <p:nvCxnSpPr>
            <p:cNvPr id="12" name="Straight Connector 11"/>
            <p:cNvCxnSpPr/>
            <p:nvPr/>
          </p:nvCxnSpPr>
          <p:spPr>
            <a:xfrm>
              <a:off x="2151618" y="1745752"/>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7" name="Rectangle 66"/>
          <p:cNvSpPr/>
          <p:nvPr/>
        </p:nvSpPr>
        <p:spPr>
          <a:xfrm>
            <a:off x="306182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MGS</a:t>
            </a:r>
            <a:endParaRPr lang="en-US" sz="1600" b="1" dirty="0">
              <a:solidFill>
                <a:schemeClr val="bg1"/>
              </a:solidFill>
            </a:endParaRPr>
          </a:p>
        </p:txBody>
      </p:sp>
      <p:sp>
        <p:nvSpPr>
          <p:cNvPr id="3" name="Slide Number Placeholder 2"/>
          <p:cNvSpPr>
            <a:spLocks noGrp="1"/>
          </p:cNvSpPr>
          <p:nvPr>
            <p:ph type="sldNum" sz="quarter" idx="12"/>
          </p:nvPr>
        </p:nvSpPr>
        <p:spPr/>
        <p:txBody>
          <a:bodyPr/>
          <a:lstStyle/>
          <a:p>
            <a:fld id="{79A9F26D-CCBE-47A9-B957-B1F36E881945}" type="slidenum">
              <a:rPr lang="en-US" smtClean="0"/>
              <a:t>10</a:t>
            </a:fld>
            <a:endParaRPr lang="en-US"/>
          </a:p>
        </p:txBody>
      </p:sp>
    </p:spTree>
    <p:extLst>
      <p:ext uri="{BB962C8B-B14F-4D97-AF65-F5344CB8AC3E}">
        <p14:creationId xmlns:p14="http://schemas.microsoft.com/office/powerpoint/2010/main" val="755762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a:off x="1597046" y="2021722"/>
            <a:ext cx="1357479" cy="7338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65620" y="2936820"/>
            <a:ext cx="1167153" cy="1594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1665618" y="3400645"/>
            <a:ext cx="1145040" cy="416957"/>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743401" y="3552322"/>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2" name="Rectangle 71"/>
          <p:cNvSpPr/>
          <p:nvPr/>
        </p:nvSpPr>
        <p:spPr>
          <a:xfrm>
            <a:off x="753124" y="2711503"/>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4" name="Rectangle 73"/>
          <p:cNvSpPr/>
          <p:nvPr/>
        </p:nvSpPr>
        <p:spPr>
          <a:xfrm>
            <a:off x="756302" y="1848824"/>
            <a:ext cx="1022408" cy="473931"/>
          </a:xfrm>
          <a:prstGeom prst="rect">
            <a:avLst/>
          </a:prstGeom>
          <a:solidFill>
            <a:srgbClr val="54823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cxnSp>
        <p:nvCxnSpPr>
          <p:cNvPr id="57" name="Straight Connector 56"/>
          <p:cNvCxnSpPr/>
          <p:nvPr/>
        </p:nvCxnSpPr>
        <p:spPr>
          <a:xfrm flipV="1">
            <a:off x="7136690" y="4040584"/>
            <a:ext cx="816740" cy="55923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231790" y="4664509"/>
            <a:ext cx="752958" cy="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76" idx="1"/>
          </p:cNvCxnSpPr>
          <p:nvPr/>
        </p:nvCxnSpPr>
        <p:spPr>
          <a:xfrm>
            <a:off x="7161945" y="4769192"/>
            <a:ext cx="728843" cy="53513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136691" y="2710630"/>
            <a:ext cx="851113" cy="50544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136691" y="2593354"/>
            <a:ext cx="851113" cy="2761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104184" y="2019018"/>
            <a:ext cx="756014" cy="5319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95" idx="1"/>
          </p:cNvCxnSpPr>
          <p:nvPr/>
        </p:nvCxnSpPr>
        <p:spPr>
          <a:xfrm>
            <a:off x="5277768" y="3337943"/>
            <a:ext cx="1264407" cy="1307274"/>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466404" y="2613124"/>
            <a:ext cx="1175636" cy="31795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6" idx="3"/>
          </p:cNvCxnSpPr>
          <p:nvPr/>
        </p:nvCxnSpPr>
        <p:spPr>
          <a:xfrm flipH="1" flipV="1">
            <a:off x="4838959" y="3624068"/>
            <a:ext cx="168034" cy="97588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395787" y="3735254"/>
            <a:ext cx="383350" cy="86469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688016" y="1867772"/>
            <a:ext cx="3206146" cy="1949829"/>
            <a:chOff x="1475117" y="903617"/>
            <a:chExt cx="3870385" cy="2201892"/>
          </a:xfrm>
          <a:solidFill>
            <a:srgbClr val="BEDAE4"/>
          </a:solidFill>
        </p:grpSpPr>
        <p:sp>
          <p:nvSpPr>
            <p:cNvPr id="7" name="Oval 6"/>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p:cNvGrpSpPr/>
            <p:nvPr/>
          </p:nvGrpSpPr>
          <p:grpSpPr>
            <a:xfrm>
              <a:off x="1475117" y="1400535"/>
              <a:ext cx="3870385" cy="1704974"/>
              <a:chOff x="1475117" y="1400535"/>
              <a:chExt cx="3870385" cy="1704974"/>
            </a:xfrm>
            <a:grpFill/>
          </p:grpSpPr>
          <p:sp>
            <p:nvSpPr>
              <p:cNvPr id="4" name="Rounded Rectangle 3"/>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1" name="TextBox 10"/>
          <p:cNvSpPr txBox="1"/>
          <p:nvPr/>
        </p:nvSpPr>
        <p:spPr>
          <a:xfrm>
            <a:off x="3291849" y="2731798"/>
            <a:ext cx="2065177" cy="692497"/>
          </a:xfrm>
          <a:prstGeom prst="rect">
            <a:avLst/>
          </a:prstGeom>
          <a:noFill/>
        </p:spPr>
        <p:txBody>
          <a:bodyPr wrap="square" rtlCol="0">
            <a:spAutoFit/>
          </a:bodyPr>
          <a:lstStyle/>
          <a:p>
            <a:pPr algn="ctr">
              <a:spcAft>
                <a:spcPts val="600"/>
              </a:spcAft>
            </a:pPr>
            <a:r>
              <a:rPr lang="en-US" b="1" dirty="0">
                <a:solidFill>
                  <a:srgbClr val="366E8A"/>
                </a:solidFill>
              </a:rPr>
              <a:t>Network Fabric </a:t>
            </a:r>
          </a:p>
          <a:p>
            <a:pPr algn="ctr"/>
            <a:r>
              <a:rPr lang="en-US" sz="1600" b="1" dirty="0">
                <a:solidFill>
                  <a:srgbClr val="458DB1"/>
                </a:solidFill>
              </a:rPr>
              <a:t>InfiniBand, TCP/IP</a:t>
            </a:r>
          </a:p>
        </p:txBody>
      </p:sp>
      <p:cxnSp>
        <p:nvCxnSpPr>
          <p:cNvPr id="28" name="Straight Connector 27"/>
          <p:cNvCxnSpPr/>
          <p:nvPr/>
        </p:nvCxnSpPr>
        <p:spPr>
          <a:xfrm>
            <a:off x="3427511" y="4819969"/>
            <a:ext cx="0"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81114" y="4867775"/>
            <a:ext cx="2888"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6542175" y="4402574"/>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115" name="Rectangle 114"/>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118" name="TextBox 117"/>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119" name="TextBox 118"/>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120" name="Isosceles Triangle 119"/>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65" name="Rectangle 64"/>
          <p:cNvSpPr/>
          <p:nvPr/>
        </p:nvSpPr>
        <p:spPr>
          <a:xfrm>
            <a:off x="6546327" y="2378646"/>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66" name="Rectangle 65"/>
          <p:cNvSpPr/>
          <p:nvPr/>
        </p:nvSpPr>
        <p:spPr>
          <a:xfrm>
            <a:off x="459977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MDS</a:t>
            </a:r>
            <a:endParaRPr lang="en-US" sz="1600" b="1" dirty="0">
              <a:solidFill>
                <a:schemeClr val="bg1"/>
              </a:solidFill>
            </a:endParaRPr>
          </a:p>
        </p:txBody>
      </p:sp>
      <p:sp>
        <p:nvSpPr>
          <p:cNvPr id="49" name="Rectangle 48"/>
          <p:cNvSpPr/>
          <p:nvPr/>
        </p:nvSpPr>
        <p:spPr>
          <a:xfrm>
            <a:off x="4581068" y="538048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51" name="Rectangle 50"/>
          <p:cNvSpPr/>
          <p:nvPr/>
        </p:nvSpPr>
        <p:spPr>
          <a:xfrm>
            <a:off x="7860198" y="174741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2" name="Rectangle 51"/>
          <p:cNvSpPr/>
          <p:nvPr/>
        </p:nvSpPr>
        <p:spPr>
          <a:xfrm>
            <a:off x="7866836" y="236330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4" name="Rectangle 53"/>
          <p:cNvSpPr/>
          <p:nvPr/>
        </p:nvSpPr>
        <p:spPr>
          <a:xfrm>
            <a:off x="7866898" y="297467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5" name="Rectangle 54"/>
          <p:cNvSpPr/>
          <p:nvPr/>
        </p:nvSpPr>
        <p:spPr>
          <a:xfrm>
            <a:off x="7884088" y="383441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5" name="Rectangle 74"/>
          <p:cNvSpPr/>
          <p:nvPr/>
        </p:nvSpPr>
        <p:spPr>
          <a:xfrm>
            <a:off x="7890726" y="445031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6" name="Rectangle 75"/>
          <p:cNvSpPr/>
          <p:nvPr/>
        </p:nvSpPr>
        <p:spPr>
          <a:xfrm>
            <a:off x="7890788" y="506168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7" name="Rectangle 66"/>
          <p:cNvSpPr/>
          <p:nvPr/>
        </p:nvSpPr>
        <p:spPr>
          <a:xfrm>
            <a:off x="306182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MGS</a:t>
            </a:r>
            <a:endParaRPr lang="en-US" sz="1600" b="1" dirty="0">
              <a:solidFill>
                <a:schemeClr val="bg1"/>
              </a:solidFill>
            </a:endParaRPr>
          </a:p>
        </p:txBody>
      </p:sp>
      <p:sp>
        <p:nvSpPr>
          <p:cNvPr id="2" name="Rectangle 1"/>
          <p:cNvSpPr/>
          <p:nvPr/>
        </p:nvSpPr>
        <p:spPr>
          <a:xfrm>
            <a:off x="457200" y="1597966"/>
            <a:ext cx="8402128" cy="4500265"/>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2974227" y="3938863"/>
            <a:ext cx="4689714" cy="1249719"/>
            <a:chOff x="2139161" y="1048640"/>
            <a:chExt cx="3695464" cy="1249719"/>
          </a:xfrm>
        </p:grpSpPr>
        <p:sp>
          <p:nvSpPr>
            <p:cNvPr id="56" name="TextBox 55"/>
            <p:cNvSpPr txBox="1"/>
            <p:nvPr/>
          </p:nvSpPr>
          <p:spPr>
            <a:xfrm>
              <a:off x="2139822" y="1775139"/>
              <a:ext cx="3163824" cy="523220"/>
            </a:xfrm>
            <a:prstGeom prst="rect">
              <a:avLst/>
            </a:prstGeom>
            <a:noFill/>
          </p:spPr>
          <p:txBody>
            <a:bodyPr wrap="square" rtlCol="0">
              <a:spAutoFit/>
            </a:bodyPr>
            <a:lstStyle/>
            <a:p>
              <a:r>
                <a:rPr lang="en-US" sz="2800" dirty="0" smtClean="0">
                  <a:solidFill>
                    <a:srgbClr val="5A2781"/>
                  </a:solidFill>
                  <a:latin typeface="Roboto Condensed" pitchFamily="2" charset="0"/>
                  <a:ea typeface="Roboto Condensed" pitchFamily="2" charset="0"/>
                </a:rPr>
                <a:t>Management Target</a:t>
              </a:r>
              <a:endParaRPr lang="en-US" sz="2800" dirty="0">
                <a:solidFill>
                  <a:srgbClr val="5A2781"/>
                </a:solidFill>
                <a:latin typeface="Roboto Condensed" pitchFamily="2" charset="0"/>
                <a:ea typeface="Roboto Condensed" pitchFamily="2" charset="0"/>
              </a:endParaRPr>
            </a:p>
          </p:txBody>
        </p:sp>
        <p:sp>
          <p:nvSpPr>
            <p:cNvPr id="58" name="TextBox 57"/>
            <p:cNvSpPr txBox="1"/>
            <p:nvPr/>
          </p:nvSpPr>
          <p:spPr>
            <a:xfrm>
              <a:off x="2139161" y="1048640"/>
              <a:ext cx="3683007" cy="646331"/>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The component responsible for persisting the configuration data for a Lustre file system</a:t>
              </a:r>
              <a:endParaRPr lang="en-US" dirty="0">
                <a:solidFill>
                  <a:srgbClr val="6F6F6F"/>
                </a:solidFill>
                <a:latin typeface="Roboto Condensed" pitchFamily="2" charset="0"/>
                <a:ea typeface="Roboto Condensed" pitchFamily="2" charset="0"/>
              </a:endParaRPr>
            </a:p>
          </p:txBody>
        </p:sp>
        <p:cxnSp>
          <p:nvCxnSpPr>
            <p:cNvPr id="12" name="Straight Connector 11"/>
            <p:cNvCxnSpPr/>
            <p:nvPr/>
          </p:nvCxnSpPr>
          <p:spPr>
            <a:xfrm>
              <a:off x="2151618" y="1745752"/>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1" name="Rectangle 70"/>
          <p:cNvSpPr/>
          <p:nvPr/>
        </p:nvSpPr>
        <p:spPr>
          <a:xfrm>
            <a:off x="3061824" y="539175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MGT</a:t>
            </a:r>
            <a:endParaRPr lang="en-US" sz="1600" b="1" dirty="0">
              <a:solidFill>
                <a:schemeClr val="bg1"/>
              </a:solidFill>
            </a:endParaRPr>
          </a:p>
        </p:txBody>
      </p:sp>
      <p:sp>
        <p:nvSpPr>
          <p:cNvPr id="3" name="Slide Number Placeholder 2"/>
          <p:cNvSpPr>
            <a:spLocks noGrp="1"/>
          </p:cNvSpPr>
          <p:nvPr>
            <p:ph type="sldNum" sz="quarter" idx="12"/>
          </p:nvPr>
        </p:nvSpPr>
        <p:spPr/>
        <p:txBody>
          <a:bodyPr/>
          <a:lstStyle/>
          <a:p>
            <a:fld id="{79A9F26D-CCBE-47A9-B957-B1F36E881945}" type="slidenum">
              <a:rPr lang="en-US" smtClean="0"/>
              <a:t>11</a:t>
            </a:fld>
            <a:endParaRPr lang="en-US"/>
          </a:p>
        </p:txBody>
      </p:sp>
    </p:spTree>
    <p:extLst>
      <p:ext uri="{BB962C8B-B14F-4D97-AF65-F5344CB8AC3E}">
        <p14:creationId xmlns:p14="http://schemas.microsoft.com/office/powerpoint/2010/main" val="1044820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a:off x="1597046" y="2021722"/>
            <a:ext cx="1357479" cy="7338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65620" y="2936820"/>
            <a:ext cx="1167153" cy="1594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1665618" y="3400645"/>
            <a:ext cx="1145040" cy="416957"/>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743401" y="3552322"/>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2" name="Rectangle 71"/>
          <p:cNvSpPr/>
          <p:nvPr/>
        </p:nvSpPr>
        <p:spPr>
          <a:xfrm>
            <a:off x="753124" y="2711503"/>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4" name="Rectangle 73"/>
          <p:cNvSpPr/>
          <p:nvPr/>
        </p:nvSpPr>
        <p:spPr>
          <a:xfrm>
            <a:off x="756302" y="1848824"/>
            <a:ext cx="1022408" cy="473931"/>
          </a:xfrm>
          <a:prstGeom prst="rect">
            <a:avLst/>
          </a:prstGeom>
          <a:solidFill>
            <a:srgbClr val="54823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cxnSp>
        <p:nvCxnSpPr>
          <p:cNvPr id="57" name="Straight Connector 56"/>
          <p:cNvCxnSpPr/>
          <p:nvPr/>
        </p:nvCxnSpPr>
        <p:spPr>
          <a:xfrm flipV="1">
            <a:off x="7136690" y="4040584"/>
            <a:ext cx="816740" cy="55923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231790" y="4664509"/>
            <a:ext cx="752958" cy="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76" idx="1"/>
          </p:cNvCxnSpPr>
          <p:nvPr/>
        </p:nvCxnSpPr>
        <p:spPr>
          <a:xfrm>
            <a:off x="7161945" y="4769192"/>
            <a:ext cx="728843" cy="53513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136691" y="2710630"/>
            <a:ext cx="851113" cy="50544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136691" y="2593354"/>
            <a:ext cx="851113" cy="2761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104184" y="2019018"/>
            <a:ext cx="756014" cy="5319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95" idx="1"/>
          </p:cNvCxnSpPr>
          <p:nvPr/>
        </p:nvCxnSpPr>
        <p:spPr>
          <a:xfrm>
            <a:off x="5277768" y="3337943"/>
            <a:ext cx="1264407" cy="1307274"/>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466404" y="2613124"/>
            <a:ext cx="1175636" cy="31795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6" idx="3"/>
          </p:cNvCxnSpPr>
          <p:nvPr/>
        </p:nvCxnSpPr>
        <p:spPr>
          <a:xfrm flipH="1" flipV="1">
            <a:off x="4838959" y="3624068"/>
            <a:ext cx="168034" cy="97588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395787" y="3735254"/>
            <a:ext cx="383350" cy="86469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688016" y="1867772"/>
            <a:ext cx="3206146" cy="1949829"/>
            <a:chOff x="1475117" y="903617"/>
            <a:chExt cx="3870385" cy="2201892"/>
          </a:xfrm>
          <a:solidFill>
            <a:srgbClr val="BEDAE4"/>
          </a:solidFill>
        </p:grpSpPr>
        <p:sp>
          <p:nvSpPr>
            <p:cNvPr id="7" name="Oval 6"/>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p:cNvGrpSpPr/>
            <p:nvPr/>
          </p:nvGrpSpPr>
          <p:grpSpPr>
            <a:xfrm>
              <a:off x="1475117" y="1400535"/>
              <a:ext cx="3870385" cy="1704974"/>
              <a:chOff x="1475117" y="1400535"/>
              <a:chExt cx="3870385" cy="1704974"/>
            </a:xfrm>
            <a:grpFill/>
          </p:grpSpPr>
          <p:sp>
            <p:nvSpPr>
              <p:cNvPr id="4" name="Rounded Rectangle 3"/>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1" name="TextBox 10"/>
          <p:cNvSpPr txBox="1"/>
          <p:nvPr/>
        </p:nvSpPr>
        <p:spPr>
          <a:xfrm>
            <a:off x="3291849" y="2731798"/>
            <a:ext cx="2065177" cy="692497"/>
          </a:xfrm>
          <a:prstGeom prst="rect">
            <a:avLst/>
          </a:prstGeom>
          <a:noFill/>
        </p:spPr>
        <p:txBody>
          <a:bodyPr wrap="square" rtlCol="0">
            <a:spAutoFit/>
          </a:bodyPr>
          <a:lstStyle/>
          <a:p>
            <a:pPr algn="ctr">
              <a:spcAft>
                <a:spcPts val="600"/>
              </a:spcAft>
            </a:pPr>
            <a:r>
              <a:rPr lang="en-US" b="1" dirty="0">
                <a:solidFill>
                  <a:srgbClr val="366E8A"/>
                </a:solidFill>
              </a:rPr>
              <a:t>Network Fabric </a:t>
            </a:r>
          </a:p>
          <a:p>
            <a:pPr algn="ctr"/>
            <a:r>
              <a:rPr lang="en-US" sz="1600" b="1" dirty="0">
                <a:solidFill>
                  <a:srgbClr val="458DB1"/>
                </a:solidFill>
              </a:rPr>
              <a:t>InfiniBand, TCP/IP</a:t>
            </a:r>
          </a:p>
        </p:txBody>
      </p:sp>
      <p:cxnSp>
        <p:nvCxnSpPr>
          <p:cNvPr id="28" name="Straight Connector 27"/>
          <p:cNvCxnSpPr/>
          <p:nvPr/>
        </p:nvCxnSpPr>
        <p:spPr>
          <a:xfrm>
            <a:off x="3427511" y="4819969"/>
            <a:ext cx="0"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81114" y="4867775"/>
            <a:ext cx="2888"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6542175" y="4402574"/>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115" name="Rectangle 114"/>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118" name="TextBox 117"/>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119" name="TextBox 118"/>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120" name="Isosceles Triangle 119"/>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65" name="Rectangle 64"/>
          <p:cNvSpPr/>
          <p:nvPr/>
        </p:nvSpPr>
        <p:spPr>
          <a:xfrm>
            <a:off x="6546327" y="2378646"/>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71" name="Rectangle 70"/>
          <p:cNvSpPr/>
          <p:nvPr/>
        </p:nvSpPr>
        <p:spPr>
          <a:xfrm>
            <a:off x="3061824" y="539175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MGT</a:t>
            </a:r>
            <a:endParaRPr lang="en-US" sz="1600" b="1" dirty="0">
              <a:solidFill>
                <a:schemeClr val="bg1"/>
              </a:solidFill>
            </a:endParaRPr>
          </a:p>
        </p:txBody>
      </p:sp>
      <p:sp>
        <p:nvSpPr>
          <p:cNvPr id="49" name="Rectangle 48"/>
          <p:cNvSpPr/>
          <p:nvPr/>
        </p:nvSpPr>
        <p:spPr>
          <a:xfrm>
            <a:off x="4581068" y="538048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51" name="Rectangle 50"/>
          <p:cNvSpPr/>
          <p:nvPr/>
        </p:nvSpPr>
        <p:spPr>
          <a:xfrm>
            <a:off x="7860198" y="174741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2" name="Rectangle 51"/>
          <p:cNvSpPr/>
          <p:nvPr/>
        </p:nvSpPr>
        <p:spPr>
          <a:xfrm>
            <a:off x="7866836" y="236330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4" name="Rectangle 53"/>
          <p:cNvSpPr/>
          <p:nvPr/>
        </p:nvSpPr>
        <p:spPr>
          <a:xfrm>
            <a:off x="7866898" y="297467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5" name="Rectangle 54"/>
          <p:cNvSpPr/>
          <p:nvPr/>
        </p:nvSpPr>
        <p:spPr>
          <a:xfrm>
            <a:off x="7884088" y="383441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5" name="Rectangle 74"/>
          <p:cNvSpPr/>
          <p:nvPr/>
        </p:nvSpPr>
        <p:spPr>
          <a:xfrm>
            <a:off x="7890726" y="445031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6" name="Rectangle 75"/>
          <p:cNvSpPr/>
          <p:nvPr/>
        </p:nvSpPr>
        <p:spPr>
          <a:xfrm>
            <a:off x="7890788" y="506168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7" name="Rectangle 66"/>
          <p:cNvSpPr/>
          <p:nvPr/>
        </p:nvSpPr>
        <p:spPr>
          <a:xfrm>
            <a:off x="306182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MGS</a:t>
            </a:r>
            <a:endParaRPr lang="en-US" sz="1600" b="1" dirty="0">
              <a:solidFill>
                <a:schemeClr val="bg1"/>
              </a:solidFill>
            </a:endParaRPr>
          </a:p>
        </p:txBody>
      </p:sp>
      <p:sp>
        <p:nvSpPr>
          <p:cNvPr id="2" name="Rectangle 1"/>
          <p:cNvSpPr/>
          <p:nvPr/>
        </p:nvSpPr>
        <p:spPr>
          <a:xfrm>
            <a:off x="457200" y="1597966"/>
            <a:ext cx="8402128" cy="4397392"/>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4517994" y="3024766"/>
            <a:ext cx="4673905" cy="1249719"/>
            <a:chOff x="2139161" y="1048640"/>
            <a:chExt cx="3683007" cy="1249719"/>
          </a:xfrm>
        </p:grpSpPr>
        <p:sp>
          <p:nvSpPr>
            <p:cNvPr id="56" name="TextBox 55"/>
            <p:cNvSpPr txBox="1"/>
            <p:nvPr/>
          </p:nvSpPr>
          <p:spPr>
            <a:xfrm>
              <a:off x="2139822" y="1775139"/>
              <a:ext cx="3163824" cy="523220"/>
            </a:xfrm>
            <a:prstGeom prst="rect">
              <a:avLst/>
            </a:prstGeom>
            <a:noFill/>
          </p:spPr>
          <p:txBody>
            <a:bodyPr wrap="square" rtlCol="0">
              <a:spAutoFit/>
            </a:bodyPr>
            <a:lstStyle/>
            <a:p>
              <a:r>
                <a:rPr lang="en-US" sz="2800" dirty="0" smtClean="0">
                  <a:solidFill>
                    <a:srgbClr val="0066A0"/>
                  </a:solidFill>
                  <a:latin typeface="Roboto Condensed" pitchFamily="2" charset="0"/>
                  <a:ea typeface="Roboto Condensed" pitchFamily="2" charset="0"/>
                </a:rPr>
                <a:t>Metadata Server</a:t>
              </a:r>
              <a:endParaRPr lang="en-US" sz="2800" dirty="0">
                <a:solidFill>
                  <a:srgbClr val="0066A0"/>
                </a:solidFill>
                <a:latin typeface="Roboto Condensed" pitchFamily="2" charset="0"/>
                <a:ea typeface="Roboto Condensed" pitchFamily="2" charset="0"/>
              </a:endParaRPr>
            </a:p>
          </p:txBody>
        </p:sp>
        <p:sp>
          <p:nvSpPr>
            <p:cNvPr id="58" name="TextBox 57"/>
            <p:cNvSpPr txBox="1"/>
            <p:nvPr/>
          </p:nvSpPr>
          <p:spPr>
            <a:xfrm>
              <a:off x="2139161" y="1048640"/>
              <a:ext cx="3683007" cy="646331"/>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The component responsible for managing the metadata for all files on a Lustre file system</a:t>
              </a:r>
              <a:endParaRPr lang="en-US" dirty="0">
                <a:solidFill>
                  <a:srgbClr val="6F6F6F"/>
                </a:solidFill>
                <a:latin typeface="Roboto Condensed" pitchFamily="2" charset="0"/>
                <a:ea typeface="Roboto Condensed" pitchFamily="2" charset="0"/>
              </a:endParaRPr>
            </a:p>
          </p:txBody>
        </p:sp>
        <p:cxnSp>
          <p:nvCxnSpPr>
            <p:cNvPr id="12" name="Straight Connector 11"/>
            <p:cNvCxnSpPr/>
            <p:nvPr/>
          </p:nvCxnSpPr>
          <p:spPr>
            <a:xfrm>
              <a:off x="2151618" y="1745752"/>
              <a:ext cx="3306846" cy="15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6" name="Rectangle 65"/>
          <p:cNvSpPr/>
          <p:nvPr/>
        </p:nvSpPr>
        <p:spPr>
          <a:xfrm>
            <a:off x="459977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MDS</a:t>
            </a:r>
            <a:endParaRPr lang="en-US" sz="1600" b="1" dirty="0">
              <a:solidFill>
                <a:schemeClr val="bg1"/>
              </a:solidFill>
            </a:endParaRPr>
          </a:p>
        </p:txBody>
      </p:sp>
      <p:sp>
        <p:nvSpPr>
          <p:cNvPr id="3" name="Slide Number Placeholder 2"/>
          <p:cNvSpPr>
            <a:spLocks noGrp="1"/>
          </p:cNvSpPr>
          <p:nvPr>
            <p:ph type="sldNum" sz="quarter" idx="12"/>
          </p:nvPr>
        </p:nvSpPr>
        <p:spPr/>
        <p:txBody>
          <a:bodyPr/>
          <a:lstStyle/>
          <a:p>
            <a:fld id="{79A9F26D-CCBE-47A9-B957-B1F36E881945}" type="slidenum">
              <a:rPr lang="en-US" smtClean="0"/>
              <a:t>12</a:t>
            </a:fld>
            <a:endParaRPr lang="en-US"/>
          </a:p>
        </p:txBody>
      </p:sp>
    </p:spTree>
    <p:extLst>
      <p:ext uri="{BB962C8B-B14F-4D97-AF65-F5344CB8AC3E}">
        <p14:creationId xmlns:p14="http://schemas.microsoft.com/office/powerpoint/2010/main" val="415466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a:off x="1597046" y="2021722"/>
            <a:ext cx="1357479" cy="7338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65620" y="2936820"/>
            <a:ext cx="1167153" cy="1594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1665618" y="3400645"/>
            <a:ext cx="1145040" cy="416957"/>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743401" y="3552322"/>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2" name="Rectangle 71"/>
          <p:cNvSpPr/>
          <p:nvPr/>
        </p:nvSpPr>
        <p:spPr>
          <a:xfrm>
            <a:off x="753124" y="2711503"/>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4" name="Rectangle 73"/>
          <p:cNvSpPr/>
          <p:nvPr/>
        </p:nvSpPr>
        <p:spPr>
          <a:xfrm>
            <a:off x="756302" y="1848824"/>
            <a:ext cx="1022408" cy="473931"/>
          </a:xfrm>
          <a:prstGeom prst="rect">
            <a:avLst/>
          </a:prstGeom>
          <a:solidFill>
            <a:srgbClr val="54823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cxnSp>
        <p:nvCxnSpPr>
          <p:cNvPr id="57" name="Straight Connector 56"/>
          <p:cNvCxnSpPr/>
          <p:nvPr/>
        </p:nvCxnSpPr>
        <p:spPr>
          <a:xfrm flipV="1">
            <a:off x="7136690" y="4040584"/>
            <a:ext cx="816740" cy="55923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231790" y="4664509"/>
            <a:ext cx="752958" cy="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76" idx="1"/>
          </p:cNvCxnSpPr>
          <p:nvPr/>
        </p:nvCxnSpPr>
        <p:spPr>
          <a:xfrm>
            <a:off x="7161945" y="4769192"/>
            <a:ext cx="728843" cy="53513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136691" y="2710630"/>
            <a:ext cx="851113" cy="50544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136691" y="2593354"/>
            <a:ext cx="851113" cy="2761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104184" y="2019018"/>
            <a:ext cx="756014" cy="5319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95" idx="1"/>
          </p:cNvCxnSpPr>
          <p:nvPr/>
        </p:nvCxnSpPr>
        <p:spPr>
          <a:xfrm>
            <a:off x="5277768" y="3337943"/>
            <a:ext cx="1264407" cy="1307274"/>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466404" y="2613124"/>
            <a:ext cx="1175636" cy="31795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6" idx="3"/>
          </p:cNvCxnSpPr>
          <p:nvPr/>
        </p:nvCxnSpPr>
        <p:spPr>
          <a:xfrm flipH="1" flipV="1">
            <a:off x="4838959" y="3624068"/>
            <a:ext cx="168034" cy="97588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395787" y="3735254"/>
            <a:ext cx="383350" cy="86469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688016" y="1867772"/>
            <a:ext cx="3206146" cy="1949829"/>
            <a:chOff x="1475117" y="903617"/>
            <a:chExt cx="3870385" cy="2201892"/>
          </a:xfrm>
          <a:solidFill>
            <a:srgbClr val="BEDAE4"/>
          </a:solidFill>
        </p:grpSpPr>
        <p:sp>
          <p:nvSpPr>
            <p:cNvPr id="7" name="Oval 6"/>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p:cNvGrpSpPr/>
            <p:nvPr/>
          </p:nvGrpSpPr>
          <p:grpSpPr>
            <a:xfrm>
              <a:off x="1475117" y="1400535"/>
              <a:ext cx="3870385" cy="1704974"/>
              <a:chOff x="1475117" y="1400535"/>
              <a:chExt cx="3870385" cy="1704974"/>
            </a:xfrm>
            <a:grpFill/>
          </p:grpSpPr>
          <p:sp>
            <p:nvSpPr>
              <p:cNvPr id="4" name="Rounded Rectangle 3"/>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1" name="TextBox 10"/>
          <p:cNvSpPr txBox="1"/>
          <p:nvPr/>
        </p:nvSpPr>
        <p:spPr>
          <a:xfrm>
            <a:off x="3291849" y="2731798"/>
            <a:ext cx="2065177" cy="692497"/>
          </a:xfrm>
          <a:prstGeom prst="rect">
            <a:avLst/>
          </a:prstGeom>
          <a:noFill/>
        </p:spPr>
        <p:txBody>
          <a:bodyPr wrap="square" rtlCol="0">
            <a:spAutoFit/>
          </a:bodyPr>
          <a:lstStyle/>
          <a:p>
            <a:pPr algn="ctr">
              <a:spcAft>
                <a:spcPts val="600"/>
              </a:spcAft>
            </a:pPr>
            <a:r>
              <a:rPr lang="en-US" b="1" dirty="0">
                <a:solidFill>
                  <a:srgbClr val="366E8A"/>
                </a:solidFill>
              </a:rPr>
              <a:t>Network Fabric </a:t>
            </a:r>
          </a:p>
          <a:p>
            <a:pPr algn="ctr"/>
            <a:r>
              <a:rPr lang="en-US" sz="1600" b="1" dirty="0">
                <a:solidFill>
                  <a:srgbClr val="458DB1"/>
                </a:solidFill>
              </a:rPr>
              <a:t>InfiniBand, TCP/IP</a:t>
            </a:r>
          </a:p>
        </p:txBody>
      </p:sp>
      <p:cxnSp>
        <p:nvCxnSpPr>
          <p:cNvPr id="28" name="Straight Connector 27"/>
          <p:cNvCxnSpPr/>
          <p:nvPr/>
        </p:nvCxnSpPr>
        <p:spPr>
          <a:xfrm>
            <a:off x="3427511" y="4819969"/>
            <a:ext cx="0"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81114" y="4867775"/>
            <a:ext cx="2888"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6542175" y="4402574"/>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115" name="Rectangle 114"/>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118" name="TextBox 117"/>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119" name="TextBox 118"/>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120" name="Isosceles Triangle 119"/>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65" name="Rectangle 64"/>
          <p:cNvSpPr/>
          <p:nvPr/>
        </p:nvSpPr>
        <p:spPr>
          <a:xfrm>
            <a:off x="6546327" y="2378646"/>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71" name="Rectangle 70"/>
          <p:cNvSpPr/>
          <p:nvPr/>
        </p:nvSpPr>
        <p:spPr>
          <a:xfrm>
            <a:off x="3061824" y="539175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MGT</a:t>
            </a:r>
            <a:endParaRPr lang="en-US" sz="1600" b="1" dirty="0">
              <a:solidFill>
                <a:schemeClr val="bg1"/>
              </a:solidFill>
            </a:endParaRPr>
          </a:p>
        </p:txBody>
      </p:sp>
      <p:sp>
        <p:nvSpPr>
          <p:cNvPr id="51" name="Rectangle 50"/>
          <p:cNvSpPr/>
          <p:nvPr/>
        </p:nvSpPr>
        <p:spPr>
          <a:xfrm>
            <a:off x="7860198" y="174741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2" name="Rectangle 51"/>
          <p:cNvSpPr/>
          <p:nvPr/>
        </p:nvSpPr>
        <p:spPr>
          <a:xfrm>
            <a:off x="7866836" y="236330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4" name="Rectangle 53"/>
          <p:cNvSpPr/>
          <p:nvPr/>
        </p:nvSpPr>
        <p:spPr>
          <a:xfrm>
            <a:off x="7866898" y="297467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5" name="Rectangle 54"/>
          <p:cNvSpPr/>
          <p:nvPr/>
        </p:nvSpPr>
        <p:spPr>
          <a:xfrm>
            <a:off x="7884088" y="383441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5" name="Rectangle 74"/>
          <p:cNvSpPr/>
          <p:nvPr/>
        </p:nvSpPr>
        <p:spPr>
          <a:xfrm>
            <a:off x="7890726" y="445031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6" name="Rectangle 75"/>
          <p:cNvSpPr/>
          <p:nvPr/>
        </p:nvSpPr>
        <p:spPr>
          <a:xfrm>
            <a:off x="7890788" y="506168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7" name="Rectangle 66"/>
          <p:cNvSpPr/>
          <p:nvPr/>
        </p:nvSpPr>
        <p:spPr>
          <a:xfrm>
            <a:off x="306182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MGS</a:t>
            </a:r>
            <a:endParaRPr lang="en-US" sz="1600" b="1" dirty="0">
              <a:solidFill>
                <a:schemeClr val="bg1"/>
              </a:solidFill>
            </a:endParaRPr>
          </a:p>
        </p:txBody>
      </p:sp>
      <p:sp>
        <p:nvSpPr>
          <p:cNvPr id="66" name="Rectangle 65"/>
          <p:cNvSpPr/>
          <p:nvPr/>
        </p:nvSpPr>
        <p:spPr>
          <a:xfrm>
            <a:off x="459977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MDS</a:t>
            </a:r>
            <a:endParaRPr lang="en-US" sz="1600" b="1" dirty="0">
              <a:solidFill>
                <a:schemeClr val="bg1"/>
              </a:solidFill>
            </a:endParaRPr>
          </a:p>
        </p:txBody>
      </p:sp>
      <p:sp>
        <p:nvSpPr>
          <p:cNvPr id="2" name="Rectangle 1"/>
          <p:cNvSpPr/>
          <p:nvPr/>
        </p:nvSpPr>
        <p:spPr>
          <a:xfrm>
            <a:off x="457200" y="1597966"/>
            <a:ext cx="8402128" cy="4500266"/>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4495216" y="3903468"/>
            <a:ext cx="4673905" cy="1249719"/>
            <a:chOff x="2139161" y="1048640"/>
            <a:chExt cx="3683007" cy="1249719"/>
          </a:xfrm>
        </p:grpSpPr>
        <p:sp>
          <p:nvSpPr>
            <p:cNvPr id="56" name="TextBox 55"/>
            <p:cNvSpPr txBox="1"/>
            <p:nvPr/>
          </p:nvSpPr>
          <p:spPr>
            <a:xfrm>
              <a:off x="2139822" y="1775139"/>
              <a:ext cx="3163824" cy="523220"/>
            </a:xfrm>
            <a:prstGeom prst="rect">
              <a:avLst/>
            </a:prstGeom>
            <a:noFill/>
          </p:spPr>
          <p:txBody>
            <a:bodyPr wrap="square" rtlCol="0">
              <a:spAutoFit/>
            </a:bodyPr>
            <a:lstStyle/>
            <a:p>
              <a:r>
                <a:rPr lang="en-US" sz="2800" dirty="0" smtClean="0">
                  <a:solidFill>
                    <a:srgbClr val="5A2781"/>
                  </a:solidFill>
                  <a:latin typeface="Roboto Condensed" pitchFamily="2" charset="0"/>
                  <a:ea typeface="Roboto Condensed" pitchFamily="2" charset="0"/>
                </a:rPr>
                <a:t>Metadata Target</a:t>
              </a:r>
              <a:endParaRPr lang="en-US" sz="2800" dirty="0">
                <a:solidFill>
                  <a:srgbClr val="5A2781"/>
                </a:solidFill>
                <a:latin typeface="Roboto Condensed" pitchFamily="2" charset="0"/>
                <a:ea typeface="Roboto Condensed" pitchFamily="2" charset="0"/>
              </a:endParaRPr>
            </a:p>
          </p:txBody>
        </p:sp>
        <p:sp>
          <p:nvSpPr>
            <p:cNvPr id="58" name="TextBox 57"/>
            <p:cNvSpPr txBox="1"/>
            <p:nvPr/>
          </p:nvSpPr>
          <p:spPr>
            <a:xfrm>
              <a:off x="2139161" y="1048640"/>
              <a:ext cx="3683007" cy="646331"/>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The component responsible for persisting the metadata for all files on a Lustre file system</a:t>
              </a:r>
              <a:endParaRPr lang="en-US" dirty="0">
                <a:solidFill>
                  <a:srgbClr val="6F6F6F"/>
                </a:solidFill>
                <a:latin typeface="Roboto Condensed" pitchFamily="2" charset="0"/>
                <a:ea typeface="Roboto Condensed" pitchFamily="2" charset="0"/>
              </a:endParaRPr>
            </a:p>
          </p:txBody>
        </p:sp>
        <p:cxnSp>
          <p:nvCxnSpPr>
            <p:cNvPr id="12" name="Straight Connector 11"/>
            <p:cNvCxnSpPr/>
            <p:nvPr/>
          </p:nvCxnSpPr>
          <p:spPr>
            <a:xfrm>
              <a:off x="2151618" y="1745752"/>
              <a:ext cx="3306846" cy="15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9" name="Rectangle 48"/>
          <p:cNvSpPr/>
          <p:nvPr/>
        </p:nvSpPr>
        <p:spPr>
          <a:xfrm>
            <a:off x="4581068" y="538048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3" name="Slide Number Placeholder 2"/>
          <p:cNvSpPr>
            <a:spLocks noGrp="1"/>
          </p:cNvSpPr>
          <p:nvPr>
            <p:ph type="sldNum" sz="quarter" idx="12"/>
          </p:nvPr>
        </p:nvSpPr>
        <p:spPr/>
        <p:txBody>
          <a:bodyPr/>
          <a:lstStyle/>
          <a:p>
            <a:fld id="{79A9F26D-CCBE-47A9-B957-B1F36E881945}" type="slidenum">
              <a:rPr lang="en-US" smtClean="0"/>
              <a:t>13</a:t>
            </a:fld>
            <a:endParaRPr lang="en-US"/>
          </a:p>
        </p:txBody>
      </p:sp>
    </p:spTree>
    <p:extLst>
      <p:ext uri="{BB962C8B-B14F-4D97-AF65-F5344CB8AC3E}">
        <p14:creationId xmlns:p14="http://schemas.microsoft.com/office/powerpoint/2010/main" val="771031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a:off x="1597046" y="2021722"/>
            <a:ext cx="1357479" cy="7338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65620" y="2936820"/>
            <a:ext cx="1167153" cy="1594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1665618" y="3400645"/>
            <a:ext cx="1145040" cy="416957"/>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743401" y="3552322"/>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2" name="Rectangle 71"/>
          <p:cNvSpPr/>
          <p:nvPr/>
        </p:nvSpPr>
        <p:spPr>
          <a:xfrm>
            <a:off x="753124" y="2711503"/>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4" name="Rectangle 73"/>
          <p:cNvSpPr/>
          <p:nvPr/>
        </p:nvSpPr>
        <p:spPr>
          <a:xfrm>
            <a:off x="756302" y="1848824"/>
            <a:ext cx="1022408" cy="473931"/>
          </a:xfrm>
          <a:prstGeom prst="rect">
            <a:avLst/>
          </a:prstGeom>
          <a:solidFill>
            <a:srgbClr val="54823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cxnSp>
        <p:nvCxnSpPr>
          <p:cNvPr id="57" name="Straight Connector 56"/>
          <p:cNvCxnSpPr/>
          <p:nvPr/>
        </p:nvCxnSpPr>
        <p:spPr>
          <a:xfrm flipV="1">
            <a:off x="7136690" y="4040584"/>
            <a:ext cx="816740" cy="55923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231790" y="4664509"/>
            <a:ext cx="752958" cy="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76" idx="1"/>
          </p:cNvCxnSpPr>
          <p:nvPr/>
        </p:nvCxnSpPr>
        <p:spPr>
          <a:xfrm>
            <a:off x="7161945" y="4769192"/>
            <a:ext cx="728843" cy="53513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136691" y="2710630"/>
            <a:ext cx="851113" cy="50544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136691" y="2593354"/>
            <a:ext cx="851113" cy="2761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104184" y="2019018"/>
            <a:ext cx="756014" cy="5319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95" idx="1"/>
          </p:cNvCxnSpPr>
          <p:nvPr/>
        </p:nvCxnSpPr>
        <p:spPr>
          <a:xfrm>
            <a:off x="5277768" y="3337943"/>
            <a:ext cx="1264407" cy="1307274"/>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466404" y="2613124"/>
            <a:ext cx="1175636" cy="31795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6" idx="3"/>
          </p:cNvCxnSpPr>
          <p:nvPr/>
        </p:nvCxnSpPr>
        <p:spPr>
          <a:xfrm flipH="1" flipV="1">
            <a:off x="4838959" y="3624068"/>
            <a:ext cx="168034" cy="97588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395787" y="3735254"/>
            <a:ext cx="383350" cy="86469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688016" y="1867772"/>
            <a:ext cx="3206146" cy="1949829"/>
            <a:chOff x="1475117" y="903617"/>
            <a:chExt cx="3870385" cy="2201892"/>
          </a:xfrm>
          <a:solidFill>
            <a:srgbClr val="BEDAE4"/>
          </a:solidFill>
        </p:grpSpPr>
        <p:sp>
          <p:nvSpPr>
            <p:cNvPr id="7" name="Oval 6"/>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p:cNvGrpSpPr/>
            <p:nvPr/>
          </p:nvGrpSpPr>
          <p:grpSpPr>
            <a:xfrm>
              <a:off x="1475117" y="1400535"/>
              <a:ext cx="3870385" cy="1704974"/>
              <a:chOff x="1475117" y="1400535"/>
              <a:chExt cx="3870385" cy="1704974"/>
            </a:xfrm>
            <a:grpFill/>
          </p:grpSpPr>
          <p:sp>
            <p:nvSpPr>
              <p:cNvPr id="4" name="Rounded Rectangle 3"/>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1" name="TextBox 10"/>
          <p:cNvSpPr txBox="1"/>
          <p:nvPr/>
        </p:nvSpPr>
        <p:spPr>
          <a:xfrm>
            <a:off x="3291849" y="2731798"/>
            <a:ext cx="2065177" cy="692497"/>
          </a:xfrm>
          <a:prstGeom prst="rect">
            <a:avLst/>
          </a:prstGeom>
          <a:noFill/>
        </p:spPr>
        <p:txBody>
          <a:bodyPr wrap="square" rtlCol="0">
            <a:spAutoFit/>
          </a:bodyPr>
          <a:lstStyle/>
          <a:p>
            <a:pPr algn="ctr">
              <a:spcAft>
                <a:spcPts val="600"/>
              </a:spcAft>
            </a:pPr>
            <a:r>
              <a:rPr lang="en-US" b="1" dirty="0">
                <a:solidFill>
                  <a:srgbClr val="366E8A"/>
                </a:solidFill>
              </a:rPr>
              <a:t>Network Fabric </a:t>
            </a:r>
          </a:p>
          <a:p>
            <a:pPr algn="ctr"/>
            <a:r>
              <a:rPr lang="en-US" sz="1600" b="1" dirty="0">
                <a:solidFill>
                  <a:srgbClr val="458DB1"/>
                </a:solidFill>
              </a:rPr>
              <a:t>InfiniBand, TCP/IP</a:t>
            </a:r>
          </a:p>
        </p:txBody>
      </p:sp>
      <p:cxnSp>
        <p:nvCxnSpPr>
          <p:cNvPr id="28" name="Straight Connector 27"/>
          <p:cNvCxnSpPr/>
          <p:nvPr/>
        </p:nvCxnSpPr>
        <p:spPr>
          <a:xfrm>
            <a:off x="3427511" y="4819969"/>
            <a:ext cx="0"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81114" y="4867775"/>
            <a:ext cx="2888"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118" name="TextBox 117"/>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119" name="TextBox 118"/>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120" name="Isosceles Triangle 119"/>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66" name="Rectangle 65"/>
          <p:cNvSpPr/>
          <p:nvPr/>
        </p:nvSpPr>
        <p:spPr>
          <a:xfrm>
            <a:off x="459977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MDS</a:t>
            </a:r>
            <a:endParaRPr lang="en-US" sz="1600" b="1" dirty="0">
              <a:solidFill>
                <a:schemeClr val="bg1"/>
              </a:solidFill>
            </a:endParaRPr>
          </a:p>
        </p:txBody>
      </p:sp>
      <p:sp>
        <p:nvSpPr>
          <p:cNvPr id="71" name="Rectangle 70"/>
          <p:cNvSpPr/>
          <p:nvPr/>
        </p:nvSpPr>
        <p:spPr>
          <a:xfrm>
            <a:off x="3061824" y="539175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MGT</a:t>
            </a:r>
            <a:endParaRPr lang="en-US" sz="1600" b="1" dirty="0">
              <a:solidFill>
                <a:schemeClr val="bg1"/>
              </a:solidFill>
            </a:endParaRPr>
          </a:p>
        </p:txBody>
      </p:sp>
      <p:sp>
        <p:nvSpPr>
          <p:cNvPr id="49" name="Rectangle 48"/>
          <p:cNvSpPr/>
          <p:nvPr/>
        </p:nvSpPr>
        <p:spPr>
          <a:xfrm>
            <a:off x="4581068" y="538048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51" name="Rectangle 50"/>
          <p:cNvSpPr/>
          <p:nvPr/>
        </p:nvSpPr>
        <p:spPr>
          <a:xfrm>
            <a:off x="7860198" y="174741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2" name="Rectangle 51"/>
          <p:cNvSpPr/>
          <p:nvPr/>
        </p:nvSpPr>
        <p:spPr>
          <a:xfrm>
            <a:off x="7866836" y="236330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4" name="Rectangle 53"/>
          <p:cNvSpPr/>
          <p:nvPr/>
        </p:nvSpPr>
        <p:spPr>
          <a:xfrm>
            <a:off x="7866898" y="297467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5" name="Rectangle 54"/>
          <p:cNvSpPr/>
          <p:nvPr/>
        </p:nvSpPr>
        <p:spPr>
          <a:xfrm>
            <a:off x="7884088" y="383441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5" name="Rectangle 74"/>
          <p:cNvSpPr/>
          <p:nvPr/>
        </p:nvSpPr>
        <p:spPr>
          <a:xfrm>
            <a:off x="7890726" y="445031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6" name="Rectangle 75"/>
          <p:cNvSpPr/>
          <p:nvPr/>
        </p:nvSpPr>
        <p:spPr>
          <a:xfrm>
            <a:off x="7890788" y="506168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7" name="Rectangle 66"/>
          <p:cNvSpPr/>
          <p:nvPr/>
        </p:nvSpPr>
        <p:spPr>
          <a:xfrm>
            <a:off x="306182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MGS</a:t>
            </a:r>
            <a:endParaRPr lang="en-US" sz="1600" b="1" dirty="0">
              <a:solidFill>
                <a:schemeClr val="bg1"/>
              </a:solidFill>
            </a:endParaRPr>
          </a:p>
        </p:txBody>
      </p:sp>
      <p:sp>
        <p:nvSpPr>
          <p:cNvPr id="2" name="Rectangle 1"/>
          <p:cNvSpPr/>
          <p:nvPr/>
        </p:nvSpPr>
        <p:spPr>
          <a:xfrm>
            <a:off x="457200" y="1597966"/>
            <a:ext cx="8331200" cy="4500265"/>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6542175" y="4402574"/>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65" name="Rectangle 64"/>
          <p:cNvSpPr/>
          <p:nvPr/>
        </p:nvSpPr>
        <p:spPr>
          <a:xfrm>
            <a:off x="6546327" y="2378646"/>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grpSp>
        <p:nvGrpSpPr>
          <p:cNvPr id="59" name="Group 58"/>
          <p:cNvGrpSpPr/>
          <p:nvPr/>
        </p:nvGrpSpPr>
        <p:grpSpPr>
          <a:xfrm>
            <a:off x="1303865" y="2315677"/>
            <a:ext cx="4952312" cy="1219388"/>
            <a:chOff x="2139821" y="1741271"/>
            <a:chExt cx="3683008" cy="1219388"/>
          </a:xfrm>
        </p:grpSpPr>
        <p:sp>
          <p:nvSpPr>
            <p:cNvPr id="61" name="TextBox 60"/>
            <p:cNvSpPr txBox="1"/>
            <p:nvPr/>
          </p:nvSpPr>
          <p:spPr>
            <a:xfrm>
              <a:off x="2139821" y="1741271"/>
              <a:ext cx="3683007" cy="523220"/>
            </a:xfrm>
            <a:prstGeom prst="rect">
              <a:avLst/>
            </a:prstGeom>
            <a:noFill/>
          </p:spPr>
          <p:txBody>
            <a:bodyPr wrap="square" rtlCol="0">
              <a:spAutoFit/>
            </a:bodyPr>
            <a:lstStyle/>
            <a:p>
              <a:pPr algn="r"/>
              <a:r>
                <a:rPr lang="en-US" sz="2800" dirty="0" smtClean="0">
                  <a:solidFill>
                    <a:srgbClr val="0066A0"/>
                  </a:solidFill>
                  <a:latin typeface="Roboto Condensed" pitchFamily="2" charset="0"/>
                  <a:ea typeface="Roboto Condensed" pitchFamily="2" charset="0"/>
                </a:rPr>
                <a:t>Object Storage Server</a:t>
              </a:r>
              <a:endParaRPr lang="en-US" sz="2800" dirty="0">
                <a:solidFill>
                  <a:srgbClr val="0066A0"/>
                </a:solidFill>
                <a:latin typeface="Roboto Condensed" pitchFamily="2" charset="0"/>
                <a:ea typeface="Roboto Condensed" pitchFamily="2" charset="0"/>
              </a:endParaRPr>
            </a:p>
          </p:txBody>
        </p:sp>
        <p:sp>
          <p:nvSpPr>
            <p:cNvPr id="62" name="TextBox 61"/>
            <p:cNvSpPr txBox="1"/>
            <p:nvPr/>
          </p:nvSpPr>
          <p:spPr>
            <a:xfrm>
              <a:off x="2139822" y="2314328"/>
              <a:ext cx="3683007" cy="646331"/>
            </a:xfrm>
            <a:prstGeom prst="rect">
              <a:avLst/>
            </a:prstGeom>
            <a:noFill/>
          </p:spPr>
          <p:txBody>
            <a:bodyPr wrap="square" rtlCol="0">
              <a:spAutoFit/>
            </a:bodyPr>
            <a:lstStyle/>
            <a:p>
              <a:pPr algn="r"/>
              <a:r>
                <a:rPr lang="en-US" dirty="0" smtClean="0">
                  <a:solidFill>
                    <a:srgbClr val="6F6F6F"/>
                  </a:solidFill>
                  <a:latin typeface="Roboto Condensed" pitchFamily="2" charset="0"/>
                  <a:ea typeface="Roboto Condensed" pitchFamily="2" charset="0"/>
                </a:rPr>
                <a:t>The component responsible for managing the objects that make up the files of a Lustre file system</a:t>
              </a:r>
              <a:endParaRPr lang="en-US" dirty="0">
                <a:solidFill>
                  <a:srgbClr val="6F6F6F"/>
                </a:solidFill>
                <a:latin typeface="Roboto Condensed" pitchFamily="2" charset="0"/>
                <a:ea typeface="Roboto Condensed" pitchFamily="2" charset="0"/>
              </a:endParaRPr>
            </a:p>
          </p:txBody>
        </p:sp>
        <p:cxnSp>
          <p:nvCxnSpPr>
            <p:cNvPr id="64" name="Straight Connector 63"/>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 name="Slide Number Placeholder 2"/>
          <p:cNvSpPr>
            <a:spLocks noGrp="1"/>
          </p:cNvSpPr>
          <p:nvPr>
            <p:ph type="sldNum" sz="quarter" idx="12"/>
          </p:nvPr>
        </p:nvSpPr>
        <p:spPr/>
        <p:txBody>
          <a:bodyPr/>
          <a:lstStyle/>
          <a:p>
            <a:fld id="{79A9F26D-CCBE-47A9-B957-B1F36E881945}" type="slidenum">
              <a:rPr lang="en-US" smtClean="0"/>
              <a:t>14</a:t>
            </a:fld>
            <a:endParaRPr lang="en-US"/>
          </a:p>
        </p:txBody>
      </p:sp>
    </p:spTree>
    <p:extLst>
      <p:ext uri="{BB962C8B-B14F-4D97-AF65-F5344CB8AC3E}">
        <p14:creationId xmlns:p14="http://schemas.microsoft.com/office/powerpoint/2010/main" val="3477205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a:off x="1597046" y="2021722"/>
            <a:ext cx="1357479" cy="7338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65620" y="2936820"/>
            <a:ext cx="1167153" cy="1594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1665618" y="3400645"/>
            <a:ext cx="1145040" cy="416957"/>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743401" y="3552322"/>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2" name="Rectangle 71"/>
          <p:cNvSpPr/>
          <p:nvPr/>
        </p:nvSpPr>
        <p:spPr>
          <a:xfrm>
            <a:off x="753124" y="2711503"/>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4" name="Rectangle 73"/>
          <p:cNvSpPr/>
          <p:nvPr/>
        </p:nvSpPr>
        <p:spPr>
          <a:xfrm>
            <a:off x="756302" y="1848824"/>
            <a:ext cx="1022408" cy="473931"/>
          </a:xfrm>
          <a:prstGeom prst="rect">
            <a:avLst/>
          </a:prstGeom>
          <a:solidFill>
            <a:srgbClr val="54823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cxnSp>
        <p:nvCxnSpPr>
          <p:cNvPr id="57" name="Straight Connector 56"/>
          <p:cNvCxnSpPr/>
          <p:nvPr/>
        </p:nvCxnSpPr>
        <p:spPr>
          <a:xfrm flipV="1">
            <a:off x="7136690" y="4040584"/>
            <a:ext cx="816740" cy="55923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231790" y="4664509"/>
            <a:ext cx="752958" cy="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76" idx="1"/>
          </p:cNvCxnSpPr>
          <p:nvPr/>
        </p:nvCxnSpPr>
        <p:spPr>
          <a:xfrm>
            <a:off x="7161945" y="4769192"/>
            <a:ext cx="728843" cy="53513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136691" y="2710630"/>
            <a:ext cx="851113" cy="50544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136691" y="2593354"/>
            <a:ext cx="851113" cy="2761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104184" y="2019018"/>
            <a:ext cx="756014" cy="5319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95" idx="1"/>
          </p:cNvCxnSpPr>
          <p:nvPr/>
        </p:nvCxnSpPr>
        <p:spPr>
          <a:xfrm>
            <a:off x="5277768" y="3337943"/>
            <a:ext cx="1264407" cy="1307274"/>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466404" y="2613124"/>
            <a:ext cx="1175636" cy="31795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6" idx="3"/>
          </p:cNvCxnSpPr>
          <p:nvPr/>
        </p:nvCxnSpPr>
        <p:spPr>
          <a:xfrm flipH="1" flipV="1">
            <a:off x="4838959" y="3624068"/>
            <a:ext cx="168034" cy="97588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395787" y="3735254"/>
            <a:ext cx="383350" cy="86469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688016" y="1867772"/>
            <a:ext cx="3206146" cy="1949829"/>
            <a:chOff x="1475117" y="903617"/>
            <a:chExt cx="3870385" cy="2201892"/>
          </a:xfrm>
          <a:solidFill>
            <a:srgbClr val="BEDAE4"/>
          </a:solidFill>
        </p:grpSpPr>
        <p:sp>
          <p:nvSpPr>
            <p:cNvPr id="7" name="Oval 6"/>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p:cNvGrpSpPr/>
            <p:nvPr/>
          </p:nvGrpSpPr>
          <p:grpSpPr>
            <a:xfrm>
              <a:off x="1475117" y="1400535"/>
              <a:ext cx="3870385" cy="1704974"/>
              <a:chOff x="1475117" y="1400535"/>
              <a:chExt cx="3870385" cy="1704974"/>
            </a:xfrm>
            <a:grpFill/>
          </p:grpSpPr>
          <p:sp>
            <p:nvSpPr>
              <p:cNvPr id="4" name="Rounded Rectangle 3"/>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1" name="TextBox 10"/>
          <p:cNvSpPr txBox="1"/>
          <p:nvPr/>
        </p:nvSpPr>
        <p:spPr>
          <a:xfrm>
            <a:off x="3291849" y="2731798"/>
            <a:ext cx="2065177" cy="692497"/>
          </a:xfrm>
          <a:prstGeom prst="rect">
            <a:avLst/>
          </a:prstGeom>
          <a:noFill/>
        </p:spPr>
        <p:txBody>
          <a:bodyPr wrap="square" rtlCol="0">
            <a:spAutoFit/>
          </a:bodyPr>
          <a:lstStyle/>
          <a:p>
            <a:pPr algn="ctr">
              <a:spcAft>
                <a:spcPts val="600"/>
              </a:spcAft>
            </a:pPr>
            <a:r>
              <a:rPr lang="en-US" b="1" dirty="0">
                <a:solidFill>
                  <a:srgbClr val="366E8A"/>
                </a:solidFill>
              </a:rPr>
              <a:t>Network Fabric </a:t>
            </a:r>
          </a:p>
          <a:p>
            <a:pPr algn="ctr"/>
            <a:r>
              <a:rPr lang="en-US" sz="1600" b="1" dirty="0">
                <a:solidFill>
                  <a:srgbClr val="458DB1"/>
                </a:solidFill>
              </a:rPr>
              <a:t>InfiniBand, TCP/IP</a:t>
            </a:r>
          </a:p>
        </p:txBody>
      </p:sp>
      <p:cxnSp>
        <p:nvCxnSpPr>
          <p:cNvPr id="28" name="Straight Connector 27"/>
          <p:cNvCxnSpPr/>
          <p:nvPr/>
        </p:nvCxnSpPr>
        <p:spPr>
          <a:xfrm>
            <a:off x="3427511" y="4819969"/>
            <a:ext cx="0"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81114" y="4867775"/>
            <a:ext cx="2888"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118" name="TextBox 117"/>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119" name="TextBox 118"/>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120" name="Isosceles Triangle 119"/>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66" name="Rectangle 65"/>
          <p:cNvSpPr/>
          <p:nvPr/>
        </p:nvSpPr>
        <p:spPr>
          <a:xfrm>
            <a:off x="459977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MDS</a:t>
            </a:r>
            <a:endParaRPr lang="en-US" sz="1600" b="1" dirty="0">
              <a:solidFill>
                <a:schemeClr val="bg1"/>
              </a:solidFill>
            </a:endParaRPr>
          </a:p>
        </p:txBody>
      </p:sp>
      <p:sp>
        <p:nvSpPr>
          <p:cNvPr id="71" name="Rectangle 70"/>
          <p:cNvSpPr/>
          <p:nvPr/>
        </p:nvSpPr>
        <p:spPr>
          <a:xfrm>
            <a:off x="3061824" y="539175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MGT</a:t>
            </a:r>
            <a:endParaRPr lang="en-US" sz="1600" b="1" dirty="0">
              <a:solidFill>
                <a:schemeClr val="bg1"/>
              </a:solidFill>
            </a:endParaRPr>
          </a:p>
        </p:txBody>
      </p:sp>
      <p:sp>
        <p:nvSpPr>
          <p:cNvPr id="49" name="Rectangle 48"/>
          <p:cNvSpPr/>
          <p:nvPr/>
        </p:nvSpPr>
        <p:spPr>
          <a:xfrm>
            <a:off x="4581068" y="538048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67" name="Rectangle 66"/>
          <p:cNvSpPr/>
          <p:nvPr/>
        </p:nvSpPr>
        <p:spPr>
          <a:xfrm>
            <a:off x="306182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MGS</a:t>
            </a:r>
            <a:endParaRPr lang="en-US" sz="1600" b="1" dirty="0">
              <a:solidFill>
                <a:schemeClr val="bg1"/>
              </a:solidFill>
            </a:endParaRPr>
          </a:p>
        </p:txBody>
      </p:sp>
      <p:sp>
        <p:nvSpPr>
          <p:cNvPr id="95" name="Rectangle 94"/>
          <p:cNvSpPr/>
          <p:nvPr/>
        </p:nvSpPr>
        <p:spPr>
          <a:xfrm>
            <a:off x="6542175" y="4402574"/>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65" name="Rectangle 64"/>
          <p:cNvSpPr/>
          <p:nvPr/>
        </p:nvSpPr>
        <p:spPr>
          <a:xfrm>
            <a:off x="6546327" y="2378646"/>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2" name="Rectangle 1"/>
          <p:cNvSpPr/>
          <p:nvPr/>
        </p:nvSpPr>
        <p:spPr>
          <a:xfrm>
            <a:off x="457200" y="1597966"/>
            <a:ext cx="8432800" cy="4500265"/>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p:cNvGrpSpPr/>
          <p:nvPr/>
        </p:nvGrpSpPr>
        <p:grpSpPr>
          <a:xfrm>
            <a:off x="2655957" y="1705639"/>
            <a:ext cx="4952312" cy="1773386"/>
            <a:chOff x="2139821" y="1741271"/>
            <a:chExt cx="3683008" cy="1773386"/>
          </a:xfrm>
        </p:grpSpPr>
        <p:sp>
          <p:nvSpPr>
            <p:cNvPr id="61" name="TextBox 60"/>
            <p:cNvSpPr txBox="1"/>
            <p:nvPr/>
          </p:nvSpPr>
          <p:spPr>
            <a:xfrm>
              <a:off x="2139821" y="1741271"/>
              <a:ext cx="3683007" cy="523220"/>
            </a:xfrm>
            <a:prstGeom prst="rect">
              <a:avLst/>
            </a:prstGeom>
            <a:noFill/>
          </p:spPr>
          <p:txBody>
            <a:bodyPr wrap="square" rtlCol="0">
              <a:spAutoFit/>
            </a:bodyPr>
            <a:lstStyle/>
            <a:p>
              <a:pPr algn="r"/>
              <a:r>
                <a:rPr lang="en-US" sz="2800" dirty="0" smtClean="0">
                  <a:solidFill>
                    <a:srgbClr val="5A2781"/>
                  </a:solidFill>
                  <a:latin typeface="Roboto Condensed" pitchFamily="2" charset="0"/>
                  <a:ea typeface="Roboto Condensed" pitchFamily="2" charset="0"/>
                </a:rPr>
                <a:t>Object Storage Target</a:t>
              </a:r>
              <a:endParaRPr lang="en-US" sz="2800" dirty="0">
                <a:solidFill>
                  <a:srgbClr val="5A2781"/>
                </a:solidFill>
                <a:latin typeface="Roboto Condensed" pitchFamily="2" charset="0"/>
                <a:ea typeface="Roboto Condensed" pitchFamily="2" charset="0"/>
              </a:endParaRPr>
            </a:p>
          </p:txBody>
        </p:sp>
        <p:sp>
          <p:nvSpPr>
            <p:cNvPr id="62" name="TextBox 61"/>
            <p:cNvSpPr txBox="1"/>
            <p:nvPr/>
          </p:nvSpPr>
          <p:spPr>
            <a:xfrm>
              <a:off x="2139822" y="2314328"/>
              <a:ext cx="3683007" cy="1200329"/>
            </a:xfrm>
            <a:prstGeom prst="rect">
              <a:avLst/>
            </a:prstGeom>
            <a:noFill/>
          </p:spPr>
          <p:txBody>
            <a:bodyPr wrap="square" rtlCol="0">
              <a:spAutoFit/>
            </a:bodyPr>
            <a:lstStyle/>
            <a:p>
              <a:pPr algn="r"/>
              <a:r>
                <a:rPr lang="en-US" dirty="0" smtClean="0">
                  <a:solidFill>
                    <a:srgbClr val="6F6F6F"/>
                  </a:solidFill>
                  <a:latin typeface="Roboto Condensed" pitchFamily="2" charset="0"/>
                  <a:ea typeface="Roboto Condensed" pitchFamily="2" charset="0"/>
                </a:rPr>
                <a:t>The component responsible for persisting the objects that make up the files of a Lustre file system</a:t>
              </a:r>
            </a:p>
            <a:p>
              <a:pPr algn="r"/>
              <a:endParaRPr lang="en-US" dirty="0">
                <a:solidFill>
                  <a:srgbClr val="6F6F6F"/>
                </a:solidFill>
                <a:latin typeface="Roboto Condensed" pitchFamily="2" charset="0"/>
                <a:ea typeface="Roboto Condensed" pitchFamily="2" charset="0"/>
              </a:endParaRPr>
            </a:p>
            <a:p>
              <a:pPr algn="r"/>
              <a:r>
                <a:rPr lang="en-US" dirty="0" smtClean="0">
                  <a:solidFill>
                    <a:srgbClr val="6F6F6F"/>
                  </a:solidFill>
                  <a:latin typeface="Roboto Condensed" pitchFamily="2" charset="0"/>
                  <a:ea typeface="Roboto Condensed" pitchFamily="2" charset="0"/>
                </a:rPr>
                <a:t>Objects ultimately reside on this component</a:t>
              </a:r>
              <a:endParaRPr lang="en-US" dirty="0">
                <a:solidFill>
                  <a:srgbClr val="6F6F6F"/>
                </a:solidFill>
                <a:latin typeface="Roboto Condensed" pitchFamily="2" charset="0"/>
                <a:ea typeface="Roboto Condensed" pitchFamily="2" charset="0"/>
              </a:endParaRPr>
            </a:p>
          </p:txBody>
        </p:sp>
        <p:cxnSp>
          <p:nvCxnSpPr>
            <p:cNvPr id="64" name="Straight Connector 63"/>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1" name="Rectangle 50"/>
          <p:cNvSpPr/>
          <p:nvPr/>
        </p:nvSpPr>
        <p:spPr>
          <a:xfrm>
            <a:off x="7860198" y="174741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2" name="Rectangle 51"/>
          <p:cNvSpPr/>
          <p:nvPr/>
        </p:nvSpPr>
        <p:spPr>
          <a:xfrm>
            <a:off x="7866836" y="236330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4" name="Rectangle 53"/>
          <p:cNvSpPr/>
          <p:nvPr/>
        </p:nvSpPr>
        <p:spPr>
          <a:xfrm>
            <a:off x="7866898" y="297467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5" name="Rectangle 54"/>
          <p:cNvSpPr/>
          <p:nvPr/>
        </p:nvSpPr>
        <p:spPr>
          <a:xfrm>
            <a:off x="7884088" y="383441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5" name="Rectangle 74"/>
          <p:cNvSpPr/>
          <p:nvPr/>
        </p:nvSpPr>
        <p:spPr>
          <a:xfrm>
            <a:off x="7890726" y="445031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6" name="Rectangle 75"/>
          <p:cNvSpPr/>
          <p:nvPr/>
        </p:nvSpPr>
        <p:spPr>
          <a:xfrm>
            <a:off x="7890788" y="506168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3" name="Slide Number Placeholder 2"/>
          <p:cNvSpPr>
            <a:spLocks noGrp="1"/>
          </p:cNvSpPr>
          <p:nvPr>
            <p:ph type="sldNum" sz="quarter" idx="12"/>
          </p:nvPr>
        </p:nvSpPr>
        <p:spPr/>
        <p:txBody>
          <a:bodyPr/>
          <a:lstStyle/>
          <a:p>
            <a:fld id="{79A9F26D-CCBE-47A9-B957-B1F36E881945}" type="slidenum">
              <a:rPr lang="en-US" smtClean="0"/>
              <a:t>15</a:t>
            </a:fld>
            <a:endParaRPr lang="en-US"/>
          </a:p>
        </p:txBody>
      </p:sp>
    </p:spTree>
    <p:extLst>
      <p:ext uri="{BB962C8B-B14F-4D97-AF65-F5344CB8AC3E}">
        <p14:creationId xmlns:p14="http://schemas.microsoft.com/office/powerpoint/2010/main" val="472298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are objects distributed on each OST?</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8183592" cy="1025922"/>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OSTs are selected to store each object </a:t>
            </a:r>
            <a:r>
              <a:rPr lang="en-US" smtClean="0">
                <a:solidFill>
                  <a:schemeClr val="tx1">
                    <a:lumMod val="50000"/>
                    <a:lumOff val="50000"/>
                  </a:schemeClr>
                </a:solidFill>
                <a:latin typeface="Roboto Condensed" pitchFamily="2" charset="0"/>
                <a:ea typeface="Roboto Condensed" pitchFamily="2" charset="0"/>
              </a:rPr>
              <a:t>associated with a file</a:t>
            </a:r>
            <a:endParaRPr lang="en-US" dirty="0" smtClean="0">
              <a:solidFill>
                <a:schemeClr val="tx1">
                  <a:lumMod val="50000"/>
                  <a:lumOff val="50000"/>
                </a:schemeClr>
              </a:solidFill>
              <a:latin typeface="Roboto Condensed" pitchFamily="2" charset="0"/>
              <a:ea typeface="Roboto Condensed" pitchFamily="2" charset="0"/>
            </a:endParaRP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Each object contains stripes that are written to the object in a round-robin fashion, similar to RAID 0 on a local disk array</a:t>
            </a:r>
          </a:p>
        </p:txBody>
      </p:sp>
      <p:grpSp>
        <p:nvGrpSpPr>
          <p:cNvPr id="25" name="Group 24"/>
          <p:cNvGrpSpPr/>
          <p:nvPr/>
        </p:nvGrpSpPr>
        <p:grpSpPr>
          <a:xfrm>
            <a:off x="3521220" y="3418197"/>
            <a:ext cx="2101560" cy="2435641"/>
            <a:chOff x="1584599" y="3140051"/>
            <a:chExt cx="2073002" cy="2435641"/>
          </a:xfrm>
        </p:grpSpPr>
        <p:sp>
          <p:nvSpPr>
            <p:cNvPr id="26" name="Rectangle 25"/>
            <p:cNvSpPr/>
            <p:nvPr/>
          </p:nvSpPr>
          <p:spPr>
            <a:xfrm>
              <a:off x="1584599" y="3140051"/>
              <a:ext cx="2073002" cy="243564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27" name="Rectangle 26"/>
            <p:cNvSpPr/>
            <p:nvPr/>
          </p:nvSpPr>
          <p:spPr>
            <a:xfrm>
              <a:off x="1708465" y="3592162"/>
              <a:ext cx="1844291" cy="775832"/>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A-2</a:t>
              </a:r>
              <a:endParaRPr lang="en-US" sz="1400" b="1" dirty="0">
                <a:solidFill>
                  <a:schemeClr val="tx1">
                    <a:lumMod val="65000"/>
                    <a:lumOff val="35000"/>
                  </a:schemeClr>
                </a:solidFill>
              </a:endParaRPr>
            </a:p>
          </p:txBody>
        </p:sp>
      </p:grpSp>
      <p:grpSp>
        <p:nvGrpSpPr>
          <p:cNvPr id="38" name="Group 37"/>
          <p:cNvGrpSpPr/>
          <p:nvPr/>
        </p:nvGrpSpPr>
        <p:grpSpPr>
          <a:xfrm>
            <a:off x="5935949" y="3418197"/>
            <a:ext cx="2073002" cy="2435641"/>
            <a:chOff x="1584599" y="3140051"/>
            <a:chExt cx="2073002" cy="2435641"/>
          </a:xfrm>
        </p:grpSpPr>
        <p:sp>
          <p:nvSpPr>
            <p:cNvPr id="41" name="Rectangle 40"/>
            <p:cNvSpPr/>
            <p:nvPr/>
          </p:nvSpPr>
          <p:spPr>
            <a:xfrm>
              <a:off x="1584599" y="3140051"/>
              <a:ext cx="2073002" cy="243564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42" name="Rectangle 41"/>
            <p:cNvSpPr/>
            <p:nvPr/>
          </p:nvSpPr>
          <p:spPr>
            <a:xfrm>
              <a:off x="1708465" y="3592162"/>
              <a:ext cx="1844291" cy="775832"/>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A-3</a:t>
              </a:r>
              <a:endParaRPr lang="en-US" sz="1400" b="1" dirty="0">
                <a:solidFill>
                  <a:schemeClr val="tx1">
                    <a:lumMod val="65000"/>
                    <a:lumOff val="35000"/>
                  </a:schemeClr>
                </a:solidFill>
              </a:endParaRPr>
            </a:p>
          </p:txBody>
        </p:sp>
      </p:grpSp>
      <p:grpSp>
        <p:nvGrpSpPr>
          <p:cNvPr id="2" name="Group 1"/>
          <p:cNvGrpSpPr/>
          <p:nvPr/>
        </p:nvGrpSpPr>
        <p:grpSpPr>
          <a:xfrm>
            <a:off x="1106083" y="3418197"/>
            <a:ext cx="2101970" cy="2435641"/>
            <a:chOff x="550755" y="3470817"/>
            <a:chExt cx="2073002" cy="2435641"/>
          </a:xfrm>
        </p:grpSpPr>
        <p:grpSp>
          <p:nvGrpSpPr>
            <p:cNvPr id="11" name="Group 10"/>
            <p:cNvGrpSpPr/>
            <p:nvPr/>
          </p:nvGrpSpPr>
          <p:grpSpPr>
            <a:xfrm>
              <a:off x="550755" y="3470817"/>
              <a:ext cx="2073002" cy="2435641"/>
              <a:chOff x="1584599" y="3140051"/>
              <a:chExt cx="2073002" cy="2435641"/>
            </a:xfrm>
          </p:grpSpPr>
          <p:sp>
            <p:nvSpPr>
              <p:cNvPr id="20" name="Rectangle 19"/>
              <p:cNvSpPr/>
              <p:nvPr/>
            </p:nvSpPr>
            <p:spPr>
              <a:xfrm>
                <a:off x="1584599" y="3140051"/>
                <a:ext cx="2073002" cy="243564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28" name="Rectangle 27"/>
              <p:cNvSpPr/>
              <p:nvPr/>
            </p:nvSpPr>
            <p:spPr>
              <a:xfrm>
                <a:off x="1708465" y="3592162"/>
                <a:ext cx="1844291" cy="115539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A-1</a:t>
                </a:r>
                <a:endParaRPr lang="en-US" sz="1400" b="1" dirty="0">
                  <a:solidFill>
                    <a:schemeClr val="tx1">
                      <a:lumMod val="65000"/>
                      <a:lumOff val="35000"/>
                    </a:schemeClr>
                  </a:solidFill>
                </a:endParaRPr>
              </a:p>
            </p:txBody>
          </p:sp>
        </p:grpSp>
        <p:sp>
          <p:nvSpPr>
            <p:cNvPr id="43" name="Rectangle 42"/>
            <p:cNvSpPr/>
            <p:nvPr/>
          </p:nvSpPr>
          <p:spPr>
            <a:xfrm>
              <a:off x="814634" y="4264593"/>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44" name="Rectangle 43"/>
            <p:cNvSpPr/>
            <p:nvPr/>
          </p:nvSpPr>
          <p:spPr>
            <a:xfrm>
              <a:off x="814634" y="4634745"/>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4</a:t>
              </a:r>
              <a:endParaRPr lang="en-US" sz="1400" b="1" dirty="0">
                <a:solidFill>
                  <a:schemeClr val="bg1"/>
                </a:solidFill>
              </a:endParaRPr>
            </a:p>
          </p:txBody>
        </p:sp>
      </p:grpSp>
      <p:sp>
        <p:nvSpPr>
          <p:cNvPr id="45" name="Rectangle 44"/>
          <p:cNvSpPr/>
          <p:nvPr/>
        </p:nvSpPr>
        <p:spPr>
          <a:xfrm>
            <a:off x="3771163" y="4216226"/>
            <a:ext cx="1614067"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2</a:t>
            </a:r>
            <a:endParaRPr lang="en-US" sz="1400" b="1" dirty="0">
              <a:solidFill>
                <a:schemeClr val="bg1"/>
              </a:solidFill>
            </a:endParaRPr>
          </a:p>
        </p:txBody>
      </p:sp>
      <p:sp>
        <p:nvSpPr>
          <p:cNvPr id="46" name="Rectangle 45"/>
          <p:cNvSpPr/>
          <p:nvPr/>
        </p:nvSpPr>
        <p:spPr>
          <a:xfrm>
            <a:off x="6185892" y="4212611"/>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sp>
        <p:nvSpPr>
          <p:cNvPr id="49" name="Rectangle 48"/>
          <p:cNvSpPr/>
          <p:nvPr/>
        </p:nvSpPr>
        <p:spPr>
          <a:xfrm>
            <a:off x="6059815" y="4777672"/>
            <a:ext cx="1844291" cy="927376"/>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B-2</a:t>
            </a:r>
            <a:endParaRPr lang="en-US" sz="1400" b="1" dirty="0">
              <a:solidFill>
                <a:schemeClr val="tx1">
                  <a:lumMod val="65000"/>
                  <a:lumOff val="35000"/>
                </a:schemeClr>
              </a:solidFill>
            </a:endParaRPr>
          </a:p>
        </p:txBody>
      </p:sp>
      <p:sp>
        <p:nvSpPr>
          <p:cNvPr id="52" name="Rectangle 51"/>
          <p:cNvSpPr/>
          <p:nvPr/>
        </p:nvSpPr>
        <p:spPr>
          <a:xfrm>
            <a:off x="6185892" y="5083946"/>
            <a:ext cx="1592135" cy="534838"/>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2</a:t>
            </a:r>
            <a:endParaRPr lang="en-US" sz="1400" b="1" dirty="0">
              <a:solidFill>
                <a:schemeClr val="bg1"/>
              </a:solidFill>
            </a:endParaRPr>
          </a:p>
        </p:txBody>
      </p:sp>
      <p:sp>
        <p:nvSpPr>
          <p:cNvPr id="47" name="Rectangle 46"/>
          <p:cNvSpPr/>
          <p:nvPr/>
        </p:nvSpPr>
        <p:spPr>
          <a:xfrm>
            <a:off x="3645087" y="4779811"/>
            <a:ext cx="1869698" cy="927376"/>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B-1</a:t>
            </a:r>
            <a:endParaRPr lang="en-US" sz="1400" b="1" dirty="0">
              <a:solidFill>
                <a:schemeClr val="tx1">
                  <a:lumMod val="65000"/>
                  <a:lumOff val="35000"/>
                </a:schemeClr>
              </a:solidFill>
            </a:endParaRPr>
          </a:p>
        </p:txBody>
      </p:sp>
      <p:sp>
        <p:nvSpPr>
          <p:cNvPr id="48" name="Rectangle 47"/>
          <p:cNvSpPr/>
          <p:nvPr/>
        </p:nvSpPr>
        <p:spPr>
          <a:xfrm>
            <a:off x="3779789" y="5086085"/>
            <a:ext cx="1614067" cy="534838"/>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3" name="Slide Number Placeholder 2"/>
          <p:cNvSpPr>
            <a:spLocks noGrp="1"/>
          </p:cNvSpPr>
          <p:nvPr>
            <p:ph type="sldNum" sz="quarter" idx="12"/>
          </p:nvPr>
        </p:nvSpPr>
        <p:spPr/>
        <p:txBody>
          <a:bodyPr/>
          <a:lstStyle/>
          <a:p>
            <a:fld id="{79A9F26D-CCBE-47A9-B957-B1F36E881945}" type="slidenum">
              <a:rPr lang="en-US" smtClean="0"/>
              <a:t>16</a:t>
            </a:fld>
            <a:endParaRPr lang="en-US"/>
          </a:p>
        </p:txBody>
      </p:sp>
    </p:spTree>
    <p:extLst>
      <p:ext uri="{BB962C8B-B14F-4D97-AF65-F5344CB8AC3E}">
        <p14:creationId xmlns:p14="http://schemas.microsoft.com/office/powerpoint/2010/main" val="3499855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are objects distributed on each OST?</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5794076" cy="1025922"/>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OSTs are selected to store each object that make up a file</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Each object contains stripes that are written to the object in a round-robin fashion, similar to RAID 0 on a local disk array</a:t>
            </a:r>
          </a:p>
        </p:txBody>
      </p:sp>
      <p:grpSp>
        <p:nvGrpSpPr>
          <p:cNvPr id="25" name="Group 24"/>
          <p:cNvGrpSpPr/>
          <p:nvPr/>
        </p:nvGrpSpPr>
        <p:grpSpPr>
          <a:xfrm>
            <a:off x="3521220" y="3418197"/>
            <a:ext cx="2101560" cy="2435641"/>
            <a:chOff x="1584599" y="3140051"/>
            <a:chExt cx="2073002" cy="2435641"/>
          </a:xfrm>
        </p:grpSpPr>
        <p:sp>
          <p:nvSpPr>
            <p:cNvPr id="26" name="Rectangle 25"/>
            <p:cNvSpPr/>
            <p:nvPr/>
          </p:nvSpPr>
          <p:spPr>
            <a:xfrm>
              <a:off x="1584599" y="3140051"/>
              <a:ext cx="2073002" cy="243564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27" name="Rectangle 26"/>
            <p:cNvSpPr/>
            <p:nvPr/>
          </p:nvSpPr>
          <p:spPr>
            <a:xfrm>
              <a:off x="1708465" y="3592162"/>
              <a:ext cx="1844291" cy="775832"/>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A-2</a:t>
              </a:r>
              <a:endParaRPr lang="en-US" sz="1400" b="1" dirty="0">
                <a:solidFill>
                  <a:schemeClr val="tx1">
                    <a:lumMod val="65000"/>
                    <a:lumOff val="35000"/>
                  </a:schemeClr>
                </a:solidFill>
              </a:endParaRPr>
            </a:p>
          </p:txBody>
        </p:sp>
      </p:grpSp>
      <p:grpSp>
        <p:nvGrpSpPr>
          <p:cNvPr id="38" name="Group 37"/>
          <p:cNvGrpSpPr/>
          <p:nvPr/>
        </p:nvGrpSpPr>
        <p:grpSpPr>
          <a:xfrm>
            <a:off x="5935949" y="3418197"/>
            <a:ext cx="2073002" cy="2435641"/>
            <a:chOff x="1584599" y="3140051"/>
            <a:chExt cx="2073002" cy="2435641"/>
          </a:xfrm>
        </p:grpSpPr>
        <p:sp>
          <p:nvSpPr>
            <p:cNvPr id="41" name="Rectangle 40"/>
            <p:cNvSpPr/>
            <p:nvPr/>
          </p:nvSpPr>
          <p:spPr>
            <a:xfrm>
              <a:off x="1584599" y="3140051"/>
              <a:ext cx="2073002" cy="243564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42" name="Rectangle 41"/>
            <p:cNvSpPr/>
            <p:nvPr/>
          </p:nvSpPr>
          <p:spPr>
            <a:xfrm>
              <a:off x="1708465" y="3592162"/>
              <a:ext cx="1844291" cy="775832"/>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A-3</a:t>
              </a:r>
              <a:endParaRPr lang="en-US" sz="1400" b="1" dirty="0">
                <a:solidFill>
                  <a:schemeClr val="tx1">
                    <a:lumMod val="65000"/>
                    <a:lumOff val="35000"/>
                  </a:schemeClr>
                </a:solidFill>
              </a:endParaRPr>
            </a:p>
          </p:txBody>
        </p:sp>
      </p:grpSp>
      <p:grpSp>
        <p:nvGrpSpPr>
          <p:cNvPr id="2" name="Group 1"/>
          <p:cNvGrpSpPr/>
          <p:nvPr/>
        </p:nvGrpSpPr>
        <p:grpSpPr>
          <a:xfrm>
            <a:off x="1106083" y="3418197"/>
            <a:ext cx="2101970" cy="2435641"/>
            <a:chOff x="550755" y="3470817"/>
            <a:chExt cx="2073002" cy="2435641"/>
          </a:xfrm>
        </p:grpSpPr>
        <p:grpSp>
          <p:nvGrpSpPr>
            <p:cNvPr id="11" name="Group 10"/>
            <p:cNvGrpSpPr/>
            <p:nvPr/>
          </p:nvGrpSpPr>
          <p:grpSpPr>
            <a:xfrm>
              <a:off x="550755" y="3470817"/>
              <a:ext cx="2073002" cy="2435641"/>
              <a:chOff x="1584599" y="3140051"/>
              <a:chExt cx="2073002" cy="2435641"/>
            </a:xfrm>
          </p:grpSpPr>
          <p:sp>
            <p:nvSpPr>
              <p:cNvPr id="20" name="Rectangle 19"/>
              <p:cNvSpPr/>
              <p:nvPr/>
            </p:nvSpPr>
            <p:spPr>
              <a:xfrm>
                <a:off x="1584599" y="3140051"/>
                <a:ext cx="2073002" cy="243564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28" name="Rectangle 27"/>
              <p:cNvSpPr/>
              <p:nvPr/>
            </p:nvSpPr>
            <p:spPr>
              <a:xfrm>
                <a:off x="1708465" y="3592162"/>
                <a:ext cx="1844291" cy="115539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A-1</a:t>
                </a:r>
                <a:endParaRPr lang="en-US" sz="1400" b="1" dirty="0">
                  <a:solidFill>
                    <a:schemeClr val="tx1">
                      <a:lumMod val="65000"/>
                      <a:lumOff val="35000"/>
                    </a:schemeClr>
                  </a:solidFill>
                </a:endParaRPr>
              </a:p>
            </p:txBody>
          </p:sp>
        </p:grpSp>
        <p:sp>
          <p:nvSpPr>
            <p:cNvPr id="43" name="Rectangle 42"/>
            <p:cNvSpPr/>
            <p:nvPr/>
          </p:nvSpPr>
          <p:spPr>
            <a:xfrm>
              <a:off x="814634" y="4264593"/>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44" name="Rectangle 43"/>
            <p:cNvSpPr/>
            <p:nvPr/>
          </p:nvSpPr>
          <p:spPr>
            <a:xfrm>
              <a:off x="814634" y="4634745"/>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4</a:t>
              </a:r>
              <a:endParaRPr lang="en-US" sz="1400" b="1" dirty="0">
                <a:solidFill>
                  <a:schemeClr val="bg1"/>
                </a:solidFill>
              </a:endParaRPr>
            </a:p>
          </p:txBody>
        </p:sp>
      </p:grpSp>
      <p:sp>
        <p:nvSpPr>
          <p:cNvPr id="45" name="Rectangle 44"/>
          <p:cNvSpPr/>
          <p:nvPr/>
        </p:nvSpPr>
        <p:spPr>
          <a:xfrm>
            <a:off x="3771163" y="4216226"/>
            <a:ext cx="1614067"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2</a:t>
            </a:r>
            <a:endParaRPr lang="en-US" sz="1400" b="1" dirty="0">
              <a:solidFill>
                <a:schemeClr val="bg1"/>
              </a:solidFill>
            </a:endParaRPr>
          </a:p>
        </p:txBody>
      </p:sp>
      <p:sp>
        <p:nvSpPr>
          <p:cNvPr id="46" name="Rectangle 45"/>
          <p:cNvSpPr/>
          <p:nvPr/>
        </p:nvSpPr>
        <p:spPr>
          <a:xfrm>
            <a:off x="6185892" y="4212611"/>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sp>
        <p:nvSpPr>
          <p:cNvPr id="49" name="Rectangle 48"/>
          <p:cNvSpPr/>
          <p:nvPr/>
        </p:nvSpPr>
        <p:spPr>
          <a:xfrm>
            <a:off x="6059815" y="4777672"/>
            <a:ext cx="1844291" cy="927376"/>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B-2</a:t>
            </a:r>
            <a:endParaRPr lang="en-US" sz="1400" b="1" dirty="0">
              <a:solidFill>
                <a:schemeClr val="tx1">
                  <a:lumMod val="65000"/>
                  <a:lumOff val="35000"/>
                </a:schemeClr>
              </a:solidFill>
            </a:endParaRPr>
          </a:p>
        </p:txBody>
      </p:sp>
      <p:sp>
        <p:nvSpPr>
          <p:cNvPr id="52" name="Rectangle 51"/>
          <p:cNvSpPr/>
          <p:nvPr/>
        </p:nvSpPr>
        <p:spPr>
          <a:xfrm>
            <a:off x="6185892" y="5083946"/>
            <a:ext cx="1592135" cy="534838"/>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2</a:t>
            </a:r>
            <a:endParaRPr lang="en-US" sz="1400" b="1" dirty="0">
              <a:solidFill>
                <a:schemeClr val="bg1"/>
              </a:solidFill>
            </a:endParaRPr>
          </a:p>
        </p:txBody>
      </p:sp>
      <p:sp>
        <p:nvSpPr>
          <p:cNvPr id="47" name="Rectangle 46"/>
          <p:cNvSpPr/>
          <p:nvPr/>
        </p:nvSpPr>
        <p:spPr>
          <a:xfrm>
            <a:off x="3645087" y="4779811"/>
            <a:ext cx="1869698" cy="927376"/>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B-1</a:t>
            </a:r>
            <a:endParaRPr lang="en-US" sz="1400" b="1" dirty="0">
              <a:solidFill>
                <a:schemeClr val="tx1">
                  <a:lumMod val="65000"/>
                  <a:lumOff val="35000"/>
                </a:schemeClr>
              </a:solidFill>
            </a:endParaRPr>
          </a:p>
        </p:txBody>
      </p:sp>
      <p:sp>
        <p:nvSpPr>
          <p:cNvPr id="48" name="Rectangle 47"/>
          <p:cNvSpPr/>
          <p:nvPr/>
        </p:nvSpPr>
        <p:spPr>
          <a:xfrm>
            <a:off x="3779789" y="5086085"/>
            <a:ext cx="1614067" cy="534838"/>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3" name="Rectangle 2"/>
          <p:cNvSpPr/>
          <p:nvPr/>
        </p:nvSpPr>
        <p:spPr>
          <a:xfrm>
            <a:off x="78289" y="1613140"/>
            <a:ext cx="6581303" cy="1558564"/>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a:off x="1106083" y="1756690"/>
            <a:ext cx="6902868" cy="1296332"/>
            <a:chOff x="2139821" y="1741271"/>
            <a:chExt cx="3683008" cy="1296332"/>
          </a:xfrm>
        </p:grpSpPr>
        <p:sp>
          <p:nvSpPr>
            <p:cNvPr id="39" name="TextBox 38"/>
            <p:cNvSpPr txBox="1"/>
            <p:nvPr/>
          </p:nvSpPr>
          <p:spPr>
            <a:xfrm>
              <a:off x="2139821" y="1741271"/>
              <a:ext cx="3683007" cy="523220"/>
            </a:xfrm>
            <a:prstGeom prst="rect">
              <a:avLst/>
            </a:prstGeom>
            <a:noFill/>
          </p:spPr>
          <p:txBody>
            <a:bodyPr wrap="square" rtlCol="0">
              <a:spAutoFit/>
            </a:bodyPr>
            <a:lstStyle/>
            <a:p>
              <a:r>
                <a:rPr lang="en-US" sz="2800" dirty="0" smtClean="0">
                  <a:solidFill>
                    <a:srgbClr val="5A2781"/>
                  </a:solidFill>
                  <a:latin typeface="Roboto Condensed" pitchFamily="2" charset="0"/>
                  <a:ea typeface="Roboto Condensed" pitchFamily="2" charset="0"/>
                </a:rPr>
                <a:t>Object Striping Parameterization</a:t>
              </a:r>
              <a:endParaRPr lang="en-US" sz="2800" dirty="0">
                <a:solidFill>
                  <a:srgbClr val="5A2781"/>
                </a:solidFill>
                <a:latin typeface="Roboto Condensed" pitchFamily="2" charset="0"/>
                <a:ea typeface="Roboto Condensed" pitchFamily="2" charset="0"/>
              </a:endParaRPr>
            </a:p>
          </p:txBody>
        </p:sp>
        <p:sp>
          <p:nvSpPr>
            <p:cNvPr id="40" name="TextBox 39"/>
            <p:cNvSpPr txBox="1"/>
            <p:nvPr/>
          </p:nvSpPr>
          <p:spPr>
            <a:xfrm>
              <a:off x="2139822" y="2314328"/>
              <a:ext cx="3683007" cy="723275"/>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b="1" dirty="0" smtClean="0">
                  <a:solidFill>
                    <a:srgbClr val="6F6F6F"/>
                  </a:solidFill>
                  <a:latin typeface="Roboto Condensed" pitchFamily="2" charset="0"/>
                  <a:ea typeface="Roboto Condensed" pitchFamily="2" charset="0"/>
                </a:rPr>
                <a:t>Stripe size</a:t>
              </a:r>
              <a:r>
                <a:rPr lang="en-US" dirty="0" smtClean="0">
                  <a:solidFill>
                    <a:srgbClr val="6F6F6F"/>
                  </a:solidFill>
                  <a:latin typeface="Roboto Condensed" pitchFamily="2" charset="0"/>
                  <a:ea typeface="Roboto Condensed" pitchFamily="2" charset="0"/>
                </a:rPr>
                <a:t>: the number of bytes containing in a single stripe</a:t>
              </a:r>
            </a:p>
            <a:p>
              <a:pPr marL="285750" indent="-285750">
                <a:spcAft>
                  <a:spcPts val="600"/>
                </a:spcAft>
                <a:buFont typeface="Arial" panose="020B0604020202020204" pitchFamily="34" charset="0"/>
                <a:buChar char="•"/>
              </a:pPr>
              <a:r>
                <a:rPr lang="en-US" b="1" dirty="0" smtClean="0">
                  <a:solidFill>
                    <a:srgbClr val="6F6F6F"/>
                  </a:solidFill>
                  <a:latin typeface="Roboto Condensed" pitchFamily="2" charset="0"/>
                  <a:ea typeface="Roboto Condensed" pitchFamily="2" charset="0"/>
                </a:rPr>
                <a:t>Stripe count</a:t>
              </a:r>
              <a:r>
                <a:rPr lang="en-US" dirty="0" smtClean="0">
                  <a:solidFill>
                    <a:srgbClr val="6F6F6F"/>
                  </a:solidFill>
                  <a:latin typeface="Roboto Condensed" pitchFamily="2" charset="0"/>
                  <a:ea typeface="Roboto Condensed" pitchFamily="2" charset="0"/>
                </a:rPr>
                <a:t>: the number of </a:t>
              </a:r>
              <a:r>
                <a:rPr lang="en-US" i="1" dirty="0" smtClean="0">
                  <a:solidFill>
                    <a:srgbClr val="6F6F6F"/>
                  </a:solidFill>
                  <a:latin typeface="Roboto Condensed" pitchFamily="2" charset="0"/>
                  <a:ea typeface="Roboto Condensed" pitchFamily="2" charset="0"/>
                </a:rPr>
                <a:t>objects</a:t>
              </a:r>
              <a:r>
                <a:rPr lang="en-US" dirty="0" smtClean="0">
                  <a:solidFill>
                    <a:srgbClr val="6F6F6F"/>
                  </a:solidFill>
                  <a:latin typeface="Roboto Condensed" pitchFamily="2" charset="0"/>
                  <a:ea typeface="Roboto Condensed" pitchFamily="2" charset="0"/>
                </a:rPr>
                <a:t> over which the file is striped</a:t>
              </a:r>
              <a:endParaRPr lang="en-US" b="1" dirty="0">
                <a:solidFill>
                  <a:srgbClr val="6F6F6F"/>
                </a:solidFill>
                <a:latin typeface="Roboto Condensed" pitchFamily="2" charset="0"/>
                <a:ea typeface="Roboto Condensed" pitchFamily="2" charset="0"/>
              </a:endParaRPr>
            </a:p>
          </p:txBody>
        </p:sp>
        <p:cxnSp>
          <p:nvCxnSpPr>
            <p:cNvPr id="53" name="Straight Connector 52"/>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 name="Slide Number Placeholder 3"/>
          <p:cNvSpPr>
            <a:spLocks noGrp="1"/>
          </p:cNvSpPr>
          <p:nvPr>
            <p:ph type="sldNum" sz="quarter" idx="12"/>
          </p:nvPr>
        </p:nvSpPr>
        <p:spPr/>
        <p:txBody>
          <a:bodyPr/>
          <a:lstStyle/>
          <a:p>
            <a:fld id="{79A9F26D-CCBE-47A9-B957-B1F36E881945}" type="slidenum">
              <a:rPr lang="en-US" smtClean="0"/>
              <a:t>17</a:t>
            </a:fld>
            <a:endParaRPr lang="en-US"/>
          </a:p>
        </p:txBody>
      </p:sp>
    </p:spTree>
    <p:extLst>
      <p:ext uri="{BB962C8B-B14F-4D97-AF65-F5344CB8AC3E}">
        <p14:creationId xmlns:p14="http://schemas.microsoft.com/office/powerpoint/2010/main" val="400813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2" name="Straight Arrow Connector 4"/>
          <p:cNvCxnSpPr>
            <a:stCxn id="79" idx="1"/>
          </p:cNvCxnSpPr>
          <p:nvPr/>
        </p:nvCxnSpPr>
        <p:spPr>
          <a:xfrm rot="10800000" flipV="1">
            <a:off x="2678751" y="2849734"/>
            <a:ext cx="4066898" cy="1076466"/>
          </a:xfrm>
          <a:prstGeom prst="bentConnector3">
            <a:avLst>
              <a:gd name="adj1" fmla="val 41939"/>
            </a:avLst>
          </a:prstGeom>
          <a:ln w="1778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4"/>
          <p:cNvCxnSpPr>
            <a:stCxn id="71" idx="0"/>
            <a:endCxn id="60" idx="3"/>
          </p:cNvCxnSpPr>
          <p:nvPr/>
        </p:nvCxnSpPr>
        <p:spPr>
          <a:xfrm rot="16200000" flipH="1" flipV="1">
            <a:off x="5146754" y="1948495"/>
            <a:ext cx="466508" cy="5357005"/>
          </a:xfrm>
          <a:prstGeom prst="bentConnector4">
            <a:avLst>
              <a:gd name="adj1" fmla="val 100779"/>
              <a:gd name="adj2" fmla="val 56643"/>
            </a:avLst>
          </a:prstGeom>
          <a:ln w="1778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is a file reconstructed from its objects?</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4793411" cy="1000274"/>
          </a:xfrm>
          <a:prstGeom prst="rect">
            <a:avLst/>
          </a:prstGeom>
          <a:noFill/>
        </p:spPr>
        <p:txBody>
          <a:bodyPr wrap="square" rtlCol="0">
            <a:spAutoFit/>
          </a:bodyPr>
          <a:lstStyle/>
          <a:p>
            <a:pPr marL="342900" indent="-342900">
              <a:spcAft>
                <a:spcPts val="3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The file metadata is retrieved from the MDS</a:t>
            </a:r>
          </a:p>
          <a:p>
            <a:pPr marL="342900" indent="-342900">
              <a:spcAft>
                <a:spcPts val="300"/>
              </a:spcAft>
              <a:buFont typeface="+mj-lt"/>
              <a:buAutoNum type="arabicPeriod"/>
            </a:pPr>
            <a:r>
              <a:rPr lang="en-US" dirty="0">
                <a:solidFill>
                  <a:schemeClr val="tx1">
                    <a:lumMod val="50000"/>
                    <a:lumOff val="50000"/>
                  </a:schemeClr>
                </a:solidFill>
                <a:latin typeface="Roboto Condensed" pitchFamily="2" charset="0"/>
                <a:ea typeface="Roboto Condensed" pitchFamily="2" charset="0"/>
              </a:rPr>
              <a:t>T</a:t>
            </a:r>
            <a:r>
              <a:rPr lang="en-US" dirty="0" smtClean="0">
                <a:solidFill>
                  <a:schemeClr val="tx1">
                    <a:lumMod val="50000"/>
                    <a:lumOff val="50000"/>
                  </a:schemeClr>
                </a:solidFill>
                <a:latin typeface="Roboto Condensed" pitchFamily="2" charset="0"/>
                <a:ea typeface="Roboto Condensed" pitchFamily="2" charset="0"/>
              </a:rPr>
              <a:t>he objects are retrieved from the OSTs</a:t>
            </a:r>
          </a:p>
          <a:p>
            <a:pPr marL="342900" indent="-342900">
              <a:spcAft>
                <a:spcPts val="3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The stripes are reordered by the client</a:t>
            </a:r>
          </a:p>
        </p:txBody>
      </p:sp>
      <p:grpSp>
        <p:nvGrpSpPr>
          <p:cNvPr id="2" name="Group 1"/>
          <p:cNvGrpSpPr/>
          <p:nvPr/>
        </p:nvGrpSpPr>
        <p:grpSpPr>
          <a:xfrm>
            <a:off x="5810975" y="4390890"/>
            <a:ext cx="1423359" cy="1671345"/>
            <a:chOff x="466391" y="3470818"/>
            <a:chExt cx="2237777" cy="1671345"/>
          </a:xfrm>
        </p:grpSpPr>
        <p:grpSp>
          <p:nvGrpSpPr>
            <p:cNvPr id="11" name="Group 10"/>
            <p:cNvGrpSpPr/>
            <p:nvPr/>
          </p:nvGrpSpPr>
          <p:grpSpPr>
            <a:xfrm>
              <a:off x="466391" y="3470818"/>
              <a:ext cx="2237777" cy="1671345"/>
              <a:chOff x="1500235" y="3140052"/>
              <a:chExt cx="2237777" cy="1671345"/>
            </a:xfrm>
          </p:grpSpPr>
          <p:sp>
            <p:nvSpPr>
              <p:cNvPr id="20" name="Rectangle 19"/>
              <p:cNvSpPr/>
              <p:nvPr/>
            </p:nvSpPr>
            <p:spPr>
              <a:xfrm>
                <a:off x="1500235" y="3140052"/>
                <a:ext cx="2237777" cy="167134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28" name="Rectangle 27"/>
              <p:cNvSpPr/>
              <p:nvPr/>
            </p:nvSpPr>
            <p:spPr>
              <a:xfrm>
                <a:off x="1722027" y="3609414"/>
                <a:ext cx="1844292" cy="1057421"/>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grpSp>
        <p:sp>
          <p:nvSpPr>
            <p:cNvPr id="43" name="Rectangle 42"/>
            <p:cNvSpPr/>
            <p:nvPr/>
          </p:nvSpPr>
          <p:spPr>
            <a:xfrm>
              <a:off x="814634" y="4264593"/>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44" name="Rectangle 43"/>
            <p:cNvSpPr/>
            <p:nvPr/>
          </p:nvSpPr>
          <p:spPr>
            <a:xfrm>
              <a:off x="814633" y="4608867"/>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grpSp>
      <p:grpSp>
        <p:nvGrpSpPr>
          <p:cNvPr id="14" name="Group 13"/>
          <p:cNvGrpSpPr/>
          <p:nvPr/>
        </p:nvGrpSpPr>
        <p:grpSpPr>
          <a:xfrm>
            <a:off x="1328465" y="3693819"/>
            <a:ext cx="1373040" cy="2332866"/>
            <a:chOff x="571247" y="3120815"/>
            <a:chExt cx="2101970" cy="2332866"/>
          </a:xfrm>
        </p:grpSpPr>
        <p:sp>
          <p:nvSpPr>
            <p:cNvPr id="60" name="Rectangle 59"/>
            <p:cNvSpPr/>
            <p:nvPr/>
          </p:nvSpPr>
          <p:spPr>
            <a:xfrm>
              <a:off x="571247" y="3120815"/>
              <a:ext cx="2101970" cy="2332866"/>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bg1"/>
                  </a:solidFill>
                </a:rPr>
                <a:t>Client</a:t>
              </a:r>
            </a:p>
          </p:txBody>
        </p:sp>
        <p:sp>
          <p:nvSpPr>
            <p:cNvPr id="61" name="Rectangle 60"/>
            <p:cNvSpPr/>
            <p:nvPr/>
          </p:nvSpPr>
          <p:spPr>
            <a:xfrm>
              <a:off x="690658" y="3524517"/>
              <a:ext cx="1870063" cy="176729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File</a:t>
              </a:r>
              <a:endParaRPr lang="en-US" sz="1400" b="1" dirty="0">
                <a:solidFill>
                  <a:schemeClr val="tx1">
                    <a:lumMod val="65000"/>
                    <a:lumOff val="35000"/>
                  </a:schemeClr>
                </a:solidFill>
              </a:endParaRPr>
            </a:p>
          </p:txBody>
        </p:sp>
        <p:sp>
          <p:nvSpPr>
            <p:cNvPr id="62" name="Rectangle 61"/>
            <p:cNvSpPr/>
            <p:nvPr/>
          </p:nvSpPr>
          <p:spPr>
            <a:xfrm>
              <a:off x="832628" y="3874808"/>
              <a:ext cx="161438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63" name="Rectangle 62"/>
            <p:cNvSpPr/>
            <p:nvPr/>
          </p:nvSpPr>
          <p:spPr>
            <a:xfrm>
              <a:off x="832628" y="4201830"/>
              <a:ext cx="161438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2</a:t>
              </a:r>
              <a:endParaRPr lang="en-US" sz="1400" b="1" dirty="0">
                <a:solidFill>
                  <a:schemeClr val="bg1"/>
                </a:solidFill>
              </a:endParaRPr>
            </a:p>
          </p:txBody>
        </p:sp>
        <p:sp>
          <p:nvSpPr>
            <p:cNvPr id="64" name="Rectangle 63"/>
            <p:cNvSpPr/>
            <p:nvPr/>
          </p:nvSpPr>
          <p:spPr>
            <a:xfrm>
              <a:off x="832628" y="4528852"/>
              <a:ext cx="161438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sp>
          <p:nvSpPr>
            <p:cNvPr id="65" name="Rectangle 64"/>
            <p:cNvSpPr/>
            <p:nvPr/>
          </p:nvSpPr>
          <p:spPr>
            <a:xfrm>
              <a:off x="832628" y="4864007"/>
              <a:ext cx="161438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4</a:t>
              </a:r>
              <a:endParaRPr lang="en-US" sz="1400" b="1" dirty="0">
                <a:solidFill>
                  <a:schemeClr val="bg1"/>
                </a:solidFill>
              </a:endParaRPr>
            </a:p>
          </p:txBody>
        </p:sp>
      </p:grpSp>
      <p:grpSp>
        <p:nvGrpSpPr>
          <p:cNvPr id="67" name="Group 66"/>
          <p:cNvGrpSpPr/>
          <p:nvPr/>
        </p:nvGrpSpPr>
        <p:grpSpPr>
          <a:xfrm>
            <a:off x="7346830" y="4393744"/>
            <a:ext cx="1423359" cy="1671345"/>
            <a:chOff x="466391" y="3470818"/>
            <a:chExt cx="2237777" cy="1671345"/>
          </a:xfrm>
        </p:grpSpPr>
        <p:grpSp>
          <p:nvGrpSpPr>
            <p:cNvPr id="68" name="Group 67"/>
            <p:cNvGrpSpPr/>
            <p:nvPr/>
          </p:nvGrpSpPr>
          <p:grpSpPr>
            <a:xfrm>
              <a:off x="466391" y="3470818"/>
              <a:ext cx="2237777" cy="1671345"/>
              <a:chOff x="1500235" y="3140052"/>
              <a:chExt cx="2237777" cy="1671345"/>
            </a:xfrm>
          </p:grpSpPr>
          <p:sp>
            <p:nvSpPr>
              <p:cNvPr id="71" name="Rectangle 70"/>
              <p:cNvSpPr/>
              <p:nvPr/>
            </p:nvSpPr>
            <p:spPr>
              <a:xfrm>
                <a:off x="1500235" y="3140052"/>
                <a:ext cx="2237777" cy="167134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72" name="Rectangle 71"/>
              <p:cNvSpPr/>
              <p:nvPr/>
            </p:nvSpPr>
            <p:spPr>
              <a:xfrm>
                <a:off x="1722027" y="3609414"/>
                <a:ext cx="1844292" cy="1057421"/>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grpSp>
        <p:sp>
          <p:nvSpPr>
            <p:cNvPr id="69" name="Rectangle 68"/>
            <p:cNvSpPr/>
            <p:nvPr/>
          </p:nvSpPr>
          <p:spPr>
            <a:xfrm>
              <a:off x="814634" y="4264593"/>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70" name="Rectangle 69"/>
            <p:cNvSpPr/>
            <p:nvPr/>
          </p:nvSpPr>
          <p:spPr>
            <a:xfrm>
              <a:off x="814633" y="4608867"/>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grpSp>
      <p:sp>
        <p:nvSpPr>
          <p:cNvPr id="74" name="TextBox 73"/>
          <p:cNvSpPr txBox="1"/>
          <p:nvPr/>
        </p:nvSpPr>
        <p:spPr>
          <a:xfrm>
            <a:off x="3558385" y="4984875"/>
            <a:ext cx="2027229" cy="584775"/>
          </a:xfrm>
          <a:prstGeom prst="rect">
            <a:avLst/>
          </a:prstGeom>
          <a:noFill/>
        </p:spPr>
        <p:txBody>
          <a:bodyPr wrap="square" rtlCol="0">
            <a:spAutoFit/>
          </a:bodyPr>
          <a:lstStyle/>
          <a:p>
            <a:pPr algn="ctr"/>
            <a:r>
              <a:rPr lang="en-US" sz="1600" dirty="0" smtClean="0">
                <a:solidFill>
                  <a:schemeClr val="tx1">
                    <a:lumMod val="50000"/>
                    <a:lumOff val="50000"/>
                  </a:schemeClr>
                </a:solidFill>
                <a:latin typeface="Roboto Condensed" pitchFamily="2" charset="0"/>
                <a:ea typeface="Roboto Condensed" pitchFamily="2" charset="0"/>
              </a:rPr>
              <a:t>Client retrieves </a:t>
            </a:r>
          </a:p>
          <a:p>
            <a:pPr algn="ctr"/>
            <a:r>
              <a:rPr lang="en-US" sz="1600" dirty="0" smtClean="0">
                <a:solidFill>
                  <a:schemeClr val="tx1">
                    <a:lumMod val="50000"/>
                    <a:lumOff val="50000"/>
                  </a:schemeClr>
                </a:solidFill>
                <a:latin typeface="Roboto Condensed" pitchFamily="2" charset="0"/>
                <a:ea typeface="Roboto Condensed" pitchFamily="2" charset="0"/>
              </a:rPr>
              <a:t>objects from OSTs</a:t>
            </a:r>
          </a:p>
        </p:txBody>
      </p:sp>
      <p:grpSp>
        <p:nvGrpSpPr>
          <p:cNvPr id="75" name="Group 74"/>
          <p:cNvGrpSpPr/>
          <p:nvPr/>
        </p:nvGrpSpPr>
        <p:grpSpPr>
          <a:xfrm>
            <a:off x="6745649" y="1696014"/>
            <a:ext cx="2024540" cy="2307440"/>
            <a:chOff x="-478772" y="2834724"/>
            <a:chExt cx="3182942" cy="2307440"/>
          </a:xfrm>
        </p:grpSpPr>
        <p:grpSp>
          <p:nvGrpSpPr>
            <p:cNvPr id="76" name="Group 75"/>
            <p:cNvGrpSpPr/>
            <p:nvPr/>
          </p:nvGrpSpPr>
          <p:grpSpPr>
            <a:xfrm>
              <a:off x="-478772" y="2834724"/>
              <a:ext cx="3182942" cy="2307440"/>
              <a:chOff x="555072" y="2503958"/>
              <a:chExt cx="3182942" cy="2307440"/>
            </a:xfrm>
          </p:grpSpPr>
          <p:sp>
            <p:nvSpPr>
              <p:cNvPr id="79" name="Rectangle 78"/>
              <p:cNvSpPr/>
              <p:nvPr/>
            </p:nvSpPr>
            <p:spPr>
              <a:xfrm>
                <a:off x="555072" y="2503958"/>
                <a:ext cx="3182942" cy="230744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80" name="Rectangle 79"/>
              <p:cNvSpPr/>
              <p:nvPr/>
            </p:nvSpPr>
            <p:spPr>
              <a:xfrm>
                <a:off x="736980" y="2953726"/>
                <a:ext cx="2829198" cy="168638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File Metadata</a:t>
                </a:r>
                <a:endParaRPr lang="en-US" sz="1400" b="1" dirty="0">
                  <a:solidFill>
                    <a:schemeClr val="tx1">
                      <a:lumMod val="65000"/>
                      <a:lumOff val="35000"/>
                    </a:schemeClr>
                  </a:solidFill>
                </a:endParaRPr>
              </a:p>
            </p:txBody>
          </p:sp>
        </p:grpSp>
        <mc:AlternateContent xmlns:mc="http://schemas.openxmlformats.org/markup-compatibility/2006" xmlns:a14="http://schemas.microsoft.com/office/drawing/2010/main">
          <mc:Choice Requires="a14">
            <p:sp>
              <p:nvSpPr>
                <p:cNvPr id="77" name="Rectangle 76"/>
                <p:cNvSpPr/>
                <p:nvPr/>
              </p:nvSpPr>
              <p:spPr>
                <a:xfrm>
                  <a:off x="-166561" y="3623123"/>
                  <a:ext cx="2559767" cy="578444"/>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Object 1 </a:t>
                  </a:r>
                  <a14:m>
                    <m:oMath xmlns:m="http://schemas.openxmlformats.org/officeDocument/2006/math">
                      <m:r>
                        <a:rPr lang="en-US" sz="1400" b="1" i="1" smtClean="0">
                          <a:solidFill>
                            <a:schemeClr val="bg1"/>
                          </a:solidFill>
                          <a:latin typeface="Cambria Math" panose="02040503050406030204" pitchFamily="18" charset="0"/>
                        </a:rPr>
                        <m:t>→</m:t>
                      </m:r>
                    </m:oMath>
                  </a14:m>
                  <a:r>
                    <a:rPr lang="en-US" sz="1400" b="1" dirty="0" smtClean="0">
                      <a:solidFill>
                        <a:schemeClr val="bg1"/>
                      </a:solidFill>
                    </a:rPr>
                    <a:t> OST 1</a:t>
                  </a:r>
                </a:p>
                <a:p>
                  <a:pPr algn="ctr"/>
                  <a:r>
                    <a:rPr lang="en-US" sz="1400" b="1" dirty="0">
                      <a:solidFill>
                        <a:schemeClr val="bg1"/>
                      </a:solidFill>
                    </a:rPr>
                    <a:t>Object </a:t>
                  </a:r>
                  <a:r>
                    <a:rPr lang="en-US" sz="1400" b="1" dirty="0" smtClean="0">
                      <a:solidFill>
                        <a:schemeClr val="bg1"/>
                      </a:solidFill>
                    </a:rPr>
                    <a:t>2 </a:t>
                  </a:r>
                  <a14:m>
                    <m:oMath xmlns:m="http://schemas.openxmlformats.org/officeDocument/2006/math">
                      <m:r>
                        <a:rPr lang="en-US" sz="1400" b="1" i="1">
                          <a:solidFill>
                            <a:schemeClr val="bg1"/>
                          </a:solidFill>
                          <a:latin typeface="Cambria Math" panose="02040503050406030204" pitchFamily="18" charset="0"/>
                        </a:rPr>
                        <m:t>→</m:t>
                      </m:r>
                    </m:oMath>
                  </a14:m>
                  <a:r>
                    <a:rPr lang="en-US" sz="1400" b="1" dirty="0">
                      <a:solidFill>
                        <a:schemeClr val="bg1"/>
                      </a:solidFill>
                    </a:rPr>
                    <a:t> OST </a:t>
                  </a:r>
                  <a:r>
                    <a:rPr lang="en-US" sz="1400" b="1" dirty="0" smtClean="0">
                      <a:solidFill>
                        <a:schemeClr val="bg1"/>
                      </a:solidFill>
                    </a:rPr>
                    <a:t>2</a:t>
                  </a:r>
                  <a:endParaRPr lang="en-US" sz="1400" b="1" dirty="0">
                    <a:solidFill>
                      <a:schemeClr val="bg1"/>
                    </a:solidFill>
                  </a:endParaRPr>
                </a:p>
              </p:txBody>
            </p:sp>
          </mc:Choice>
          <mc:Fallback xmlns="">
            <p:sp>
              <p:nvSpPr>
                <p:cNvPr id="77" name="Rectangle 76"/>
                <p:cNvSpPr>
                  <a:spLocks noRot="1" noChangeAspect="1" noMove="1" noResize="1" noEditPoints="1" noAdjustHandles="1" noChangeArrowheads="1" noChangeShapeType="1" noTextEdit="1"/>
                </p:cNvSpPr>
                <p:nvPr/>
              </p:nvSpPr>
              <p:spPr>
                <a:xfrm>
                  <a:off x="-166561" y="3623123"/>
                  <a:ext cx="2559767" cy="578444"/>
                </a:xfrm>
                <a:prstGeom prst="rect">
                  <a:avLst/>
                </a:prstGeom>
                <a:blipFill rotWithShape="0">
                  <a:blip r:embed="rId2"/>
                  <a:stretch>
                    <a:fillRect b="-6383"/>
                  </a:stretch>
                </a:blipFill>
                <a:ln w="9525">
                  <a:noFill/>
                </a:ln>
              </p:spPr>
              <p:txBody>
                <a:bodyPr/>
                <a:lstStyle/>
                <a:p>
                  <a:r>
                    <a:rPr lang="en-US">
                      <a:noFill/>
                    </a:rPr>
                    <a:t> </a:t>
                  </a:r>
                </a:p>
              </p:txBody>
            </p:sp>
          </mc:Fallback>
        </mc:AlternateContent>
        <p:sp>
          <p:nvSpPr>
            <p:cNvPr id="78" name="Rectangle 77"/>
            <p:cNvSpPr/>
            <p:nvPr/>
          </p:nvSpPr>
          <p:spPr>
            <a:xfrm>
              <a:off x="-167185" y="4236728"/>
              <a:ext cx="2559766"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size</a:t>
              </a:r>
              <a:endParaRPr lang="en-US" sz="1400" b="1" dirty="0">
                <a:solidFill>
                  <a:schemeClr val="bg1"/>
                </a:solidFill>
              </a:endParaRPr>
            </a:p>
          </p:txBody>
        </p:sp>
      </p:grpSp>
      <p:sp>
        <p:nvSpPr>
          <p:cNvPr id="86" name="TextBox 85"/>
          <p:cNvSpPr txBox="1"/>
          <p:nvPr/>
        </p:nvSpPr>
        <p:spPr>
          <a:xfrm>
            <a:off x="5013702" y="2988696"/>
            <a:ext cx="1888893" cy="830997"/>
          </a:xfrm>
          <a:prstGeom prst="rect">
            <a:avLst/>
          </a:prstGeom>
          <a:noFill/>
        </p:spPr>
        <p:txBody>
          <a:bodyPr wrap="square" rtlCol="0">
            <a:spAutoFit/>
          </a:bodyPr>
          <a:lstStyle/>
          <a:p>
            <a:pPr algn="ctr"/>
            <a:r>
              <a:rPr lang="en-US" sz="1600" dirty="0" smtClean="0">
                <a:solidFill>
                  <a:schemeClr val="tx1">
                    <a:lumMod val="50000"/>
                    <a:lumOff val="50000"/>
                  </a:schemeClr>
                </a:solidFill>
                <a:latin typeface="Roboto Condensed" pitchFamily="2" charset="0"/>
                <a:ea typeface="Roboto Condensed" pitchFamily="2" charset="0"/>
              </a:rPr>
              <a:t>Client retrieves </a:t>
            </a:r>
          </a:p>
          <a:p>
            <a:pPr algn="ctr"/>
            <a:r>
              <a:rPr lang="en-US" sz="1600" dirty="0" smtClean="0">
                <a:solidFill>
                  <a:schemeClr val="tx1">
                    <a:lumMod val="50000"/>
                    <a:lumOff val="50000"/>
                  </a:schemeClr>
                </a:solidFill>
                <a:latin typeface="Roboto Condensed" pitchFamily="2" charset="0"/>
                <a:ea typeface="Roboto Condensed" pitchFamily="2" charset="0"/>
              </a:rPr>
              <a:t>file metadata </a:t>
            </a:r>
          </a:p>
          <a:p>
            <a:pPr algn="ctr"/>
            <a:r>
              <a:rPr lang="en-US" sz="1600" dirty="0" smtClean="0">
                <a:solidFill>
                  <a:schemeClr val="tx1">
                    <a:lumMod val="50000"/>
                    <a:lumOff val="50000"/>
                  </a:schemeClr>
                </a:solidFill>
                <a:latin typeface="Roboto Condensed" pitchFamily="2" charset="0"/>
                <a:ea typeface="Roboto Condensed" pitchFamily="2" charset="0"/>
              </a:rPr>
              <a:t>from MDS</a:t>
            </a:r>
          </a:p>
        </p:txBody>
      </p:sp>
      <p:sp>
        <p:nvSpPr>
          <p:cNvPr id="93" name="Rectangle 92"/>
          <p:cNvSpPr/>
          <p:nvPr/>
        </p:nvSpPr>
        <p:spPr>
          <a:xfrm>
            <a:off x="6947040" y="3444648"/>
            <a:ext cx="162816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count</a:t>
            </a:r>
            <a:endParaRPr lang="en-US" sz="1400" b="1" dirty="0">
              <a:solidFill>
                <a:schemeClr val="bg1"/>
              </a:solidFill>
            </a:endParaRPr>
          </a:p>
        </p:txBody>
      </p:sp>
      <p:sp>
        <p:nvSpPr>
          <p:cNvPr id="3" name="Slide Number Placeholder 2"/>
          <p:cNvSpPr>
            <a:spLocks noGrp="1"/>
          </p:cNvSpPr>
          <p:nvPr>
            <p:ph type="sldNum" sz="quarter" idx="12"/>
          </p:nvPr>
        </p:nvSpPr>
        <p:spPr/>
        <p:txBody>
          <a:bodyPr/>
          <a:lstStyle/>
          <a:p>
            <a:fld id="{79A9F26D-CCBE-47A9-B957-B1F36E881945}" type="slidenum">
              <a:rPr lang="en-US" smtClean="0"/>
              <a:t>18</a:t>
            </a:fld>
            <a:endParaRPr lang="en-US"/>
          </a:p>
        </p:txBody>
      </p:sp>
    </p:spTree>
    <p:extLst>
      <p:ext uri="{BB962C8B-B14F-4D97-AF65-F5344CB8AC3E}">
        <p14:creationId xmlns:p14="http://schemas.microsoft.com/office/powerpoint/2010/main" val="2314590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2" name="Straight Arrow Connector 4"/>
          <p:cNvCxnSpPr>
            <a:stCxn id="79" idx="1"/>
          </p:cNvCxnSpPr>
          <p:nvPr/>
        </p:nvCxnSpPr>
        <p:spPr>
          <a:xfrm rot="10800000" flipV="1">
            <a:off x="2678751" y="2849734"/>
            <a:ext cx="4066898" cy="1076466"/>
          </a:xfrm>
          <a:prstGeom prst="bentConnector3">
            <a:avLst>
              <a:gd name="adj1" fmla="val 41939"/>
            </a:avLst>
          </a:prstGeom>
          <a:ln w="1778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4"/>
          <p:cNvCxnSpPr>
            <a:stCxn id="71" idx="0"/>
            <a:endCxn id="60" idx="3"/>
          </p:cNvCxnSpPr>
          <p:nvPr/>
        </p:nvCxnSpPr>
        <p:spPr>
          <a:xfrm rot="16200000" flipH="1" flipV="1">
            <a:off x="5146754" y="1948495"/>
            <a:ext cx="466508" cy="5357005"/>
          </a:xfrm>
          <a:prstGeom prst="bentConnector4">
            <a:avLst>
              <a:gd name="adj1" fmla="val 100779"/>
              <a:gd name="adj2" fmla="val 56643"/>
            </a:avLst>
          </a:prstGeom>
          <a:ln w="1778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is a file reconstructed from its objects?</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4793411" cy="1000274"/>
          </a:xfrm>
          <a:prstGeom prst="rect">
            <a:avLst/>
          </a:prstGeom>
          <a:noFill/>
        </p:spPr>
        <p:txBody>
          <a:bodyPr wrap="square" rtlCol="0">
            <a:spAutoFit/>
          </a:bodyPr>
          <a:lstStyle/>
          <a:p>
            <a:pPr marL="342900" indent="-342900">
              <a:spcAft>
                <a:spcPts val="3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The file metadata is retrieved from the MDS</a:t>
            </a:r>
          </a:p>
          <a:p>
            <a:pPr marL="342900" indent="-342900">
              <a:spcAft>
                <a:spcPts val="300"/>
              </a:spcAft>
              <a:buFont typeface="+mj-lt"/>
              <a:buAutoNum type="arabicPeriod"/>
            </a:pPr>
            <a:r>
              <a:rPr lang="en-US" dirty="0">
                <a:solidFill>
                  <a:schemeClr val="tx1">
                    <a:lumMod val="50000"/>
                    <a:lumOff val="50000"/>
                  </a:schemeClr>
                </a:solidFill>
                <a:latin typeface="Roboto Condensed" pitchFamily="2" charset="0"/>
                <a:ea typeface="Roboto Condensed" pitchFamily="2" charset="0"/>
              </a:rPr>
              <a:t>T</a:t>
            </a:r>
            <a:r>
              <a:rPr lang="en-US" dirty="0" smtClean="0">
                <a:solidFill>
                  <a:schemeClr val="tx1">
                    <a:lumMod val="50000"/>
                    <a:lumOff val="50000"/>
                  </a:schemeClr>
                </a:solidFill>
                <a:latin typeface="Roboto Condensed" pitchFamily="2" charset="0"/>
                <a:ea typeface="Roboto Condensed" pitchFamily="2" charset="0"/>
              </a:rPr>
              <a:t>he objects are retrieved from the OSTs</a:t>
            </a:r>
          </a:p>
          <a:p>
            <a:pPr marL="342900" indent="-342900">
              <a:spcAft>
                <a:spcPts val="3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The stripes are reordered by the client</a:t>
            </a:r>
          </a:p>
        </p:txBody>
      </p:sp>
      <p:grpSp>
        <p:nvGrpSpPr>
          <p:cNvPr id="14" name="Group 13"/>
          <p:cNvGrpSpPr/>
          <p:nvPr/>
        </p:nvGrpSpPr>
        <p:grpSpPr>
          <a:xfrm>
            <a:off x="1328465" y="3693819"/>
            <a:ext cx="1373040" cy="2332866"/>
            <a:chOff x="571247" y="3120815"/>
            <a:chExt cx="2101970" cy="2332866"/>
          </a:xfrm>
        </p:grpSpPr>
        <p:sp>
          <p:nvSpPr>
            <p:cNvPr id="60" name="Rectangle 59"/>
            <p:cNvSpPr/>
            <p:nvPr/>
          </p:nvSpPr>
          <p:spPr>
            <a:xfrm>
              <a:off x="571247" y="3120815"/>
              <a:ext cx="2101970" cy="2332866"/>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bg1"/>
                  </a:solidFill>
                </a:rPr>
                <a:t>Client</a:t>
              </a:r>
            </a:p>
          </p:txBody>
        </p:sp>
        <p:sp>
          <p:nvSpPr>
            <p:cNvPr id="61" name="Rectangle 60"/>
            <p:cNvSpPr/>
            <p:nvPr/>
          </p:nvSpPr>
          <p:spPr>
            <a:xfrm>
              <a:off x="690658" y="3524517"/>
              <a:ext cx="1870063" cy="176729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File</a:t>
              </a:r>
              <a:endParaRPr lang="en-US" sz="1400" b="1" dirty="0">
                <a:solidFill>
                  <a:schemeClr val="tx1">
                    <a:lumMod val="65000"/>
                    <a:lumOff val="35000"/>
                  </a:schemeClr>
                </a:solidFill>
              </a:endParaRPr>
            </a:p>
          </p:txBody>
        </p:sp>
        <p:sp>
          <p:nvSpPr>
            <p:cNvPr id="62" name="Rectangle 61"/>
            <p:cNvSpPr/>
            <p:nvPr/>
          </p:nvSpPr>
          <p:spPr>
            <a:xfrm>
              <a:off x="832628" y="3874808"/>
              <a:ext cx="161438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63" name="Rectangle 62"/>
            <p:cNvSpPr/>
            <p:nvPr/>
          </p:nvSpPr>
          <p:spPr>
            <a:xfrm>
              <a:off x="832628" y="4201830"/>
              <a:ext cx="161438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2</a:t>
              </a:r>
              <a:endParaRPr lang="en-US" sz="1400" b="1" dirty="0">
                <a:solidFill>
                  <a:schemeClr val="bg1"/>
                </a:solidFill>
              </a:endParaRPr>
            </a:p>
          </p:txBody>
        </p:sp>
        <p:sp>
          <p:nvSpPr>
            <p:cNvPr id="64" name="Rectangle 63"/>
            <p:cNvSpPr/>
            <p:nvPr/>
          </p:nvSpPr>
          <p:spPr>
            <a:xfrm>
              <a:off x="832628" y="4528852"/>
              <a:ext cx="161438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sp>
          <p:nvSpPr>
            <p:cNvPr id="65" name="Rectangle 64"/>
            <p:cNvSpPr/>
            <p:nvPr/>
          </p:nvSpPr>
          <p:spPr>
            <a:xfrm>
              <a:off x="832628" y="4864007"/>
              <a:ext cx="161438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4</a:t>
              </a:r>
              <a:endParaRPr lang="en-US" sz="1400" b="1" dirty="0">
                <a:solidFill>
                  <a:schemeClr val="bg1"/>
                </a:solidFill>
              </a:endParaRPr>
            </a:p>
          </p:txBody>
        </p:sp>
      </p:grpSp>
      <p:sp>
        <p:nvSpPr>
          <p:cNvPr id="74" name="TextBox 73"/>
          <p:cNvSpPr txBox="1"/>
          <p:nvPr/>
        </p:nvSpPr>
        <p:spPr>
          <a:xfrm>
            <a:off x="3558385" y="4984875"/>
            <a:ext cx="2027229" cy="584775"/>
          </a:xfrm>
          <a:prstGeom prst="rect">
            <a:avLst/>
          </a:prstGeom>
          <a:noFill/>
        </p:spPr>
        <p:txBody>
          <a:bodyPr wrap="square" rtlCol="0">
            <a:spAutoFit/>
          </a:bodyPr>
          <a:lstStyle/>
          <a:p>
            <a:pPr algn="ctr"/>
            <a:r>
              <a:rPr lang="en-US" sz="1600" dirty="0" smtClean="0">
                <a:solidFill>
                  <a:schemeClr val="tx1">
                    <a:lumMod val="50000"/>
                    <a:lumOff val="50000"/>
                  </a:schemeClr>
                </a:solidFill>
                <a:latin typeface="Roboto Condensed" pitchFamily="2" charset="0"/>
                <a:ea typeface="Roboto Condensed" pitchFamily="2" charset="0"/>
              </a:rPr>
              <a:t>Client retrieves </a:t>
            </a:r>
          </a:p>
          <a:p>
            <a:pPr algn="ctr"/>
            <a:r>
              <a:rPr lang="en-US" sz="1600" dirty="0" smtClean="0">
                <a:solidFill>
                  <a:schemeClr val="tx1">
                    <a:lumMod val="50000"/>
                    <a:lumOff val="50000"/>
                  </a:schemeClr>
                </a:solidFill>
                <a:latin typeface="Roboto Condensed" pitchFamily="2" charset="0"/>
                <a:ea typeface="Roboto Condensed" pitchFamily="2" charset="0"/>
              </a:rPr>
              <a:t>objects from OSTs</a:t>
            </a:r>
          </a:p>
        </p:txBody>
      </p:sp>
      <p:grpSp>
        <p:nvGrpSpPr>
          <p:cNvPr id="75" name="Group 74"/>
          <p:cNvGrpSpPr/>
          <p:nvPr/>
        </p:nvGrpSpPr>
        <p:grpSpPr>
          <a:xfrm>
            <a:off x="6745649" y="1696014"/>
            <a:ext cx="2024540" cy="2307440"/>
            <a:chOff x="-478772" y="2834724"/>
            <a:chExt cx="3182942" cy="2307440"/>
          </a:xfrm>
        </p:grpSpPr>
        <p:grpSp>
          <p:nvGrpSpPr>
            <p:cNvPr id="76" name="Group 75"/>
            <p:cNvGrpSpPr/>
            <p:nvPr/>
          </p:nvGrpSpPr>
          <p:grpSpPr>
            <a:xfrm>
              <a:off x="-478772" y="2834724"/>
              <a:ext cx="3182942" cy="2307440"/>
              <a:chOff x="555072" y="2503958"/>
              <a:chExt cx="3182942" cy="2307440"/>
            </a:xfrm>
          </p:grpSpPr>
          <p:sp>
            <p:nvSpPr>
              <p:cNvPr id="79" name="Rectangle 78"/>
              <p:cNvSpPr/>
              <p:nvPr/>
            </p:nvSpPr>
            <p:spPr>
              <a:xfrm>
                <a:off x="555072" y="2503958"/>
                <a:ext cx="3182942" cy="230744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80" name="Rectangle 79"/>
              <p:cNvSpPr/>
              <p:nvPr/>
            </p:nvSpPr>
            <p:spPr>
              <a:xfrm>
                <a:off x="736980" y="2953726"/>
                <a:ext cx="2829198" cy="168638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File Metadata</a:t>
                </a:r>
                <a:endParaRPr lang="en-US" sz="1400" b="1" dirty="0">
                  <a:solidFill>
                    <a:schemeClr val="tx1">
                      <a:lumMod val="65000"/>
                      <a:lumOff val="35000"/>
                    </a:schemeClr>
                  </a:solidFill>
                </a:endParaRPr>
              </a:p>
            </p:txBody>
          </p:sp>
        </p:grpSp>
        <mc:AlternateContent xmlns:mc="http://schemas.openxmlformats.org/markup-compatibility/2006" xmlns:a14="http://schemas.microsoft.com/office/drawing/2010/main">
          <mc:Choice Requires="a14">
            <p:sp>
              <p:nvSpPr>
                <p:cNvPr id="77" name="Rectangle 76"/>
                <p:cNvSpPr/>
                <p:nvPr/>
              </p:nvSpPr>
              <p:spPr>
                <a:xfrm>
                  <a:off x="-152999" y="3623123"/>
                  <a:ext cx="2559767" cy="578444"/>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Object 1 </a:t>
                  </a:r>
                  <a14:m>
                    <m:oMath xmlns:m="http://schemas.openxmlformats.org/officeDocument/2006/math">
                      <m:r>
                        <a:rPr lang="en-US" sz="1400" b="1" i="1" smtClean="0">
                          <a:solidFill>
                            <a:schemeClr val="bg1"/>
                          </a:solidFill>
                          <a:latin typeface="Cambria Math" panose="02040503050406030204" pitchFamily="18" charset="0"/>
                        </a:rPr>
                        <m:t>→</m:t>
                      </m:r>
                    </m:oMath>
                  </a14:m>
                  <a:r>
                    <a:rPr lang="en-US" sz="1400" b="1" dirty="0" smtClean="0">
                      <a:solidFill>
                        <a:schemeClr val="bg1"/>
                      </a:solidFill>
                    </a:rPr>
                    <a:t> OST 1</a:t>
                  </a:r>
                </a:p>
                <a:p>
                  <a:pPr algn="ctr"/>
                  <a:r>
                    <a:rPr lang="en-US" sz="1400" b="1" dirty="0">
                      <a:solidFill>
                        <a:schemeClr val="bg1"/>
                      </a:solidFill>
                    </a:rPr>
                    <a:t>Object </a:t>
                  </a:r>
                  <a:r>
                    <a:rPr lang="en-US" sz="1400" b="1" dirty="0" smtClean="0">
                      <a:solidFill>
                        <a:schemeClr val="bg1"/>
                      </a:solidFill>
                    </a:rPr>
                    <a:t>2 </a:t>
                  </a:r>
                  <a14:m>
                    <m:oMath xmlns:m="http://schemas.openxmlformats.org/officeDocument/2006/math">
                      <m:r>
                        <a:rPr lang="en-US" sz="1400" b="1" i="1">
                          <a:solidFill>
                            <a:schemeClr val="bg1"/>
                          </a:solidFill>
                          <a:latin typeface="Cambria Math" panose="02040503050406030204" pitchFamily="18" charset="0"/>
                        </a:rPr>
                        <m:t>→</m:t>
                      </m:r>
                    </m:oMath>
                  </a14:m>
                  <a:r>
                    <a:rPr lang="en-US" sz="1400" b="1" dirty="0">
                      <a:solidFill>
                        <a:schemeClr val="bg1"/>
                      </a:solidFill>
                    </a:rPr>
                    <a:t> OST </a:t>
                  </a:r>
                  <a:r>
                    <a:rPr lang="en-US" sz="1400" b="1" dirty="0" smtClean="0">
                      <a:solidFill>
                        <a:schemeClr val="bg1"/>
                      </a:solidFill>
                    </a:rPr>
                    <a:t>2</a:t>
                  </a:r>
                  <a:endParaRPr lang="en-US" sz="1400" b="1" dirty="0">
                    <a:solidFill>
                      <a:schemeClr val="bg1"/>
                    </a:solidFill>
                  </a:endParaRPr>
                </a:p>
              </p:txBody>
            </p:sp>
          </mc:Choice>
          <mc:Fallback xmlns="">
            <p:sp>
              <p:nvSpPr>
                <p:cNvPr id="77" name="Rectangle 76"/>
                <p:cNvSpPr>
                  <a:spLocks noRot="1" noChangeAspect="1" noMove="1" noResize="1" noEditPoints="1" noAdjustHandles="1" noChangeArrowheads="1" noChangeShapeType="1" noTextEdit="1"/>
                </p:cNvSpPr>
                <p:nvPr/>
              </p:nvSpPr>
              <p:spPr>
                <a:xfrm>
                  <a:off x="-152999" y="3623123"/>
                  <a:ext cx="2559767" cy="578444"/>
                </a:xfrm>
                <a:prstGeom prst="rect">
                  <a:avLst/>
                </a:prstGeom>
                <a:blipFill rotWithShape="0">
                  <a:blip r:embed="rId2"/>
                  <a:stretch>
                    <a:fillRect b="-6383"/>
                  </a:stretch>
                </a:blipFill>
                <a:ln w="9525">
                  <a:noFill/>
                </a:ln>
              </p:spPr>
              <p:txBody>
                <a:bodyPr/>
                <a:lstStyle/>
                <a:p>
                  <a:r>
                    <a:rPr lang="en-US">
                      <a:noFill/>
                    </a:rPr>
                    <a:t> </a:t>
                  </a:r>
                </a:p>
              </p:txBody>
            </p:sp>
          </mc:Fallback>
        </mc:AlternateContent>
        <p:sp>
          <p:nvSpPr>
            <p:cNvPr id="78" name="Rectangle 77"/>
            <p:cNvSpPr/>
            <p:nvPr/>
          </p:nvSpPr>
          <p:spPr>
            <a:xfrm>
              <a:off x="-167185" y="4236728"/>
              <a:ext cx="2559766"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size</a:t>
              </a:r>
              <a:endParaRPr lang="en-US" sz="1400" b="1" dirty="0">
                <a:solidFill>
                  <a:schemeClr val="bg1"/>
                </a:solidFill>
              </a:endParaRPr>
            </a:p>
          </p:txBody>
        </p:sp>
      </p:grpSp>
      <p:sp>
        <p:nvSpPr>
          <p:cNvPr id="86" name="TextBox 85"/>
          <p:cNvSpPr txBox="1"/>
          <p:nvPr/>
        </p:nvSpPr>
        <p:spPr>
          <a:xfrm>
            <a:off x="5013702" y="2988696"/>
            <a:ext cx="1888893" cy="830997"/>
          </a:xfrm>
          <a:prstGeom prst="rect">
            <a:avLst/>
          </a:prstGeom>
          <a:noFill/>
        </p:spPr>
        <p:txBody>
          <a:bodyPr wrap="square" rtlCol="0">
            <a:spAutoFit/>
          </a:bodyPr>
          <a:lstStyle/>
          <a:p>
            <a:pPr algn="ctr"/>
            <a:r>
              <a:rPr lang="en-US" sz="1600" dirty="0" smtClean="0">
                <a:solidFill>
                  <a:schemeClr val="tx1">
                    <a:lumMod val="50000"/>
                    <a:lumOff val="50000"/>
                  </a:schemeClr>
                </a:solidFill>
                <a:latin typeface="Roboto Condensed" pitchFamily="2" charset="0"/>
                <a:ea typeface="Roboto Condensed" pitchFamily="2" charset="0"/>
              </a:rPr>
              <a:t>Client retrieves </a:t>
            </a:r>
          </a:p>
          <a:p>
            <a:pPr algn="ctr"/>
            <a:r>
              <a:rPr lang="en-US" sz="1600" dirty="0" smtClean="0">
                <a:solidFill>
                  <a:schemeClr val="tx1">
                    <a:lumMod val="50000"/>
                    <a:lumOff val="50000"/>
                  </a:schemeClr>
                </a:solidFill>
                <a:latin typeface="Roboto Condensed" pitchFamily="2" charset="0"/>
                <a:ea typeface="Roboto Condensed" pitchFamily="2" charset="0"/>
              </a:rPr>
              <a:t>file metadata </a:t>
            </a:r>
          </a:p>
          <a:p>
            <a:pPr algn="ctr"/>
            <a:r>
              <a:rPr lang="en-US" sz="1600" dirty="0" smtClean="0">
                <a:solidFill>
                  <a:schemeClr val="tx1">
                    <a:lumMod val="50000"/>
                    <a:lumOff val="50000"/>
                  </a:schemeClr>
                </a:solidFill>
                <a:latin typeface="Roboto Condensed" pitchFamily="2" charset="0"/>
                <a:ea typeface="Roboto Condensed" pitchFamily="2" charset="0"/>
              </a:rPr>
              <a:t>from MDS</a:t>
            </a:r>
          </a:p>
        </p:txBody>
      </p:sp>
      <p:sp>
        <p:nvSpPr>
          <p:cNvPr id="93" name="Rectangle 92"/>
          <p:cNvSpPr/>
          <p:nvPr/>
        </p:nvSpPr>
        <p:spPr>
          <a:xfrm>
            <a:off x="6947040" y="3444648"/>
            <a:ext cx="162816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count</a:t>
            </a:r>
            <a:endParaRPr lang="en-US" sz="1400" b="1" dirty="0">
              <a:solidFill>
                <a:schemeClr val="bg1"/>
              </a:solidFill>
            </a:endParaRPr>
          </a:p>
        </p:txBody>
      </p:sp>
      <p:sp>
        <p:nvSpPr>
          <p:cNvPr id="42" name="Rectangle 41"/>
          <p:cNvSpPr/>
          <p:nvPr/>
        </p:nvSpPr>
        <p:spPr>
          <a:xfrm>
            <a:off x="78289" y="1613140"/>
            <a:ext cx="8850051" cy="4567870"/>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p:nvGrpSpPr>
        <p:grpSpPr>
          <a:xfrm>
            <a:off x="5810975" y="4390890"/>
            <a:ext cx="1423359" cy="1671345"/>
            <a:chOff x="466391" y="3470818"/>
            <a:chExt cx="2237777" cy="1671345"/>
          </a:xfrm>
        </p:grpSpPr>
        <p:grpSp>
          <p:nvGrpSpPr>
            <p:cNvPr id="11" name="Group 10"/>
            <p:cNvGrpSpPr/>
            <p:nvPr/>
          </p:nvGrpSpPr>
          <p:grpSpPr>
            <a:xfrm>
              <a:off x="466391" y="3470818"/>
              <a:ext cx="2237777" cy="1671345"/>
              <a:chOff x="1500235" y="3140052"/>
              <a:chExt cx="2237777" cy="1671345"/>
            </a:xfrm>
          </p:grpSpPr>
          <p:sp>
            <p:nvSpPr>
              <p:cNvPr id="20" name="Rectangle 19"/>
              <p:cNvSpPr/>
              <p:nvPr/>
            </p:nvSpPr>
            <p:spPr>
              <a:xfrm>
                <a:off x="1500235" y="3140052"/>
                <a:ext cx="2237777" cy="167134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28" name="Rectangle 27"/>
              <p:cNvSpPr/>
              <p:nvPr/>
            </p:nvSpPr>
            <p:spPr>
              <a:xfrm>
                <a:off x="1722027" y="3609414"/>
                <a:ext cx="1844292" cy="1057421"/>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grpSp>
        <p:sp>
          <p:nvSpPr>
            <p:cNvPr id="43" name="Rectangle 42"/>
            <p:cNvSpPr/>
            <p:nvPr/>
          </p:nvSpPr>
          <p:spPr>
            <a:xfrm>
              <a:off x="814634" y="4264593"/>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44" name="Rectangle 43"/>
            <p:cNvSpPr/>
            <p:nvPr/>
          </p:nvSpPr>
          <p:spPr>
            <a:xfrm>
              <a:off x="814633" y="4608867"/>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grpSp>
      <p:grpSp>
        <p:nvGrpSpPr>
          <p:cNvPr id="67" name="Group 66"/>
          <p:cNvGrpSpPr/>
          <p:nvPr/>
        </p:nvGrpSpPr>
        <p:grpSpPr>
          <a:xfrm>
            <a:off x="7346830" y="4393744"/>
            <a:ext cx="1423359" cy="1671345"/>
            <a:chOff x="466391" y="3470818"/>
            <a:chExt cx="2237777" cy="1671345"/>
          </a:xfrm>
        </p:grpSpPr>
        <p:grpSp>
          <p:nvGrpSpPr>
            <p:cNvPr id="68" name="Group 67"/>
            <p:cNvGrpSpPr/>
            <p:nvPr/>
          </p:nvGrpSpPr>
          <p:grpSpPr>
            <a:xfrm>
              <a:off x="466391" y="3470818"/>
              <a:ext cx="2237777" cy="1671345"/>
              <a:chOff x="1500235" y="3140052"/>
              <a:chExt cx="2237777" cy="1671345"/>
            </a:xfrm>
          </p:grpSpPr>
          <p:sp>
            <p:nvSpPr>
              <p:cNvPr id="71" name="Rectangle 70"/>
              <p:cNvSpPr/>
              <p:nvPr/>
            </p:nvSpPr>
            <p:spPr>
              <a:xfrm>
                <a:off x="1500235" y="3140052"/>
                <a:ext cx="2237777" cy="167134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72" name="Rectangle 71"/>
              <p:cNvSpPr/>
              <p:nvPr/>
            </p:nvSpPr>
            <p:spPr>
              <a:xfrm>
                <a:off x="1722027" y="3609414"/>
                <a:ext cx="1844292" cy="1057421"/>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grpSp>
        <p:sp>
          <p:nvSpPr>
            <p:cNvPr id="69" name="Rectangle 68"/>
            <p:cNvSpPr/>
            <p:nvPr/>
          </p:nvSpPr>
          <p:spPr>
            <a:xfrm>
              <a:off x="814634" y="4264593"/>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70" name="Rectangle 69"/>
            <p:cNvSpPr/>
            <p:nvPr/>
          </p:nvSpPr>
          <p:spPr>
            <a:xfrm>
              <a:off x="814633" y="4608867"/>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grpSp>
      <p:sp>
        <p:nvSpPr>
          <p:cNvPr id="45" name="Rectangle 44"/>
          <p:cNvSpPr/>
          <p:nvPr/>
        </p:nvSpPr>
        <p:spPr>
          <a:xfrm>
            <a:off x="1813557" y="2073360"/>
            <a:ext cx="3875132" cy="1513951"/>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effectLst>
                  <a:outerShdw blurRad="38100" dist="38100" dir="2700000" algn="tl">
                    <a:srgbClr val="000000">
                      <a:alpha val="43137"/>
                    </a:srgbClr>
                  </a:outerShdw>
                </a:effectLst>
              </a:rPr>
              <a:t>The OSS is used as a proxy to the OSTs: Clients do not directly access the OSTs, but rather, access the OSSs</a:t>
            </a:r>
          </a:p>
          <a:p>
            <a:endParaRPr lang="en-US" b="1" dirty="0">
              <a:effectLst>
                <a:outerShdw blurRad="38100" dist="38100" dir="2700000" algn="tl">
                  <a:srgbClr val="000000">
                    <a:alpha val="43137"/>
                  </a:srgbClr>
                </a:outerShdw>
              </a:effectLst>
            </a:endParaRPr>
          </a:p>
          <a:p>
            <a:r>
              <a:rPr lang="en-US" b="1" dirty="0" smtClean="0">
                <a:effectLst>
                  <a:outerShdw blurRad="38100" dist="38100" dir="2700000" algn="tl">
                    <a:srgbClr val="000000">
                      <a:alpha val="43137"/>
                    </a:srgbClr>
                  </a:outerShdw>
                </a:effectLst>
              </a:rPr>
              <a:t>Logically, the OST is directly accessed</a:t>
            </a:r>
            <a:endParaRPr lang="en-US" b="1" dirty="0">
              <a:effectLst>
                <a:outerShdw blurRad="38100" dist="38100" dir="2700000" algn="tl">
                  <a:srgbClr val="000000">
                    <a:alpha val="43137"/>
                  </a:srgbClr>
                </a:outerShdw>
              </a:effectLst>
            </a:endParaRPr>
          </a:p>
        </p:txBody>
      </p:sp>
      <p:cxnSp>
        <p:nvCxnSpPr>
          <p:cNvPr id="46" name="Curved Connector 45"/>
          <p:cNvCxnSpPr>
            <a:stCxn id="45" idx="3"/>
          </p:cNvCxnSpPr>
          <p:nvPr/>
        </p:nvCxnSpPr>
        <p:spPr>
          <a:xfrm>
            <a:off x="5688689" y="2830336"/>
            <a:ext cx="1014512" cy="1799817"/>
          </a:xfrm>
          <a:prstGeom prst="curvedConnector2">
            <a:avLst/>
          </a:prstGeom>
          <a:ln w="76200">
            <a:solidFill>
              <a:srgbClr val="000000">
                <a:alpha val="80000"/>
              </a:srgbClr>
            </a:solidFill>
            <a:tailEnd type="oval"/>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45" idx="3"/>
          </p:cNvCxnSpPr>
          <p:nvPr/>
        </p:nvCxnSpPr>
        <p:spPr>
          <a:xfrm>
            <a:off x="5688689" y="2830336"/>
            <a:ext cx="2618741" cy="1799817"/>
          </a:xfrm>
          <a:prstGeom prst="curvedConnector3">
            <a:avLst>
              <a:gd name="adj1" fmla="val 99741"/>
            </a:avLst>
          </a:prstGeom>
          <a:ln w="76200">
            <a:solidFill>
              <a:srgbClr val="000000">
                <a:alpha val="80000"/>
              </a:srgbClr>
            </a:solidFill>
            <a:tailEnd type="ova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79A9F26D-CCBE-47A9-B957-B1F36E881945}" type="slidenum">
              <a:rPr lang="en-US" smtClean="0"/>
              <a:t>19</a:t>
            </a:fld>
            <a:endParaRPr lang="en-US"/>
          </a:p>
        </p:txBody>
      </p:sp>
    </p:spTree>
    <p:extLst>
      <p:ext uri="{BB962C8B-B14F-4D97-AF65-F5344CB8AC3E}">
        <p14:creationId xmlns:p14="http://schemas.microsoft.com/office/powerpoint/2010/main" val="2892073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5535279" y="1371600"/>
            <a:ext cx="3160143" cy="5081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304800" y="1684117"/>
            <a:ext cx="2895600"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Overview of Lustre</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4648200" cy="748923"/>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anatomy of a distributed file system</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components of a Lustre file system</a:t>
            </a:r>
          </a:p>
        </p:txBody>
      </p:sp>
      <p:sp>
        <p:nvSpPr>
          <p:cNvPr id="52" name="TextBox 51"/>
          <p:cNvSpPr txBox="1"/>
          <p:nvPr/>
        </p:nvSpPr>
        <p:spPr>
          <a:xfrm>
            <a:off x="304800" y="3010887"/>
            <a:ext cx="45173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Background Information</a:t>
            </a:r>
            <a:endParaRPr lang="en-US" sz="2400" dirty="0">
              <a:solidFill>
                <a:srgbClr val="3A3A3A"/>
              </a:solidFill>
              <a:latin typeface="Roboto Condensed" pitchFamily="2" charset="0"/>
              <a:ea typeface="Roboto Condensed" pitchFamily="2" charset="0"/>
            </a:endParaRPr>
          </a:p>
        </p:txBody>
      </p:sp>
      <p:sp>
        <p:nvSpPr>
          <p:cNvPr id="53" name="TextBox 52"/>
          <p:cNvSpPr txBox="1"/>
          <p:nvPr/>
        </p:nvSpPr>
        <p:spPr>
          <a:xfrm>
            <a:off x="304800" y="3472552"/>
            <a:ext cx="4648200" cy="748923"/>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File Striping</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Linux Virtual File System</a:t>
            </a:r>
          </a:p>
        </p:txBody>
      </p:sp>
      <p:sp>
        <p:nvSpPr>
          <p:cNvPr id="54" name="TextBox 53"/>
          <p:cNvSpPr txBox="1"/>
          <p:nvPr/>
        </p:nvSpPr>
        <p:spPr>
          <a:xfrm>
            <a:off x="304801" y="4405185"/>
            <a:ext cx="45173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Problem &amp; Solution</a:t>
            </a:r>
            <a:endParaRPr lang="en-US" sz="2400" dirty="0">
              <a:solidFill>
                <a:srgbClr val="3A3A3A"/>
              </a:solidFill>
              <a:latin typeface="Roboto Condensed" pitchFamily="2" charset="0"/>
              <a:ea typeface="Roboto Condensed" pitchFamily="2" charset="0"/>
            </a:endParaRPr>
          </a:p>
        </p:txBody>
      </p:sp>
      <p:sp>
        <p:nvSpPr>
          <p:cNvPr id="55" name="TextBox 54"/>
          <p:cNvSpPr txBox="1"/>
          <p:nvPr/>
        </p:nvSpPr>
        <p:spPr>
          <a:xfrm>
            <a:off x="304800" y="4866850"/>
            <a:ext cx="5578415" cy="748923"/>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Description of the problem being solved</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conceptual solution and solution architecture</a:t>
            </a:r>
          </a:p>
        </p:txBody>
      </p:sp>
      <p:sp>
        <p:nvSpPr>
          <p:cNvPr id="17" name="TextBox 16"/>
          <p:cNvSpPr txBox="1"/>
          <p:nvPr/>
        </p:nvSpPr>
        <p:spPr>
          <a:xfrm>
            <a:off x="5673414" y="1776450"/>
            <a:ext cx="2895600" cy="369332"/>
          </a:xfrm>
          <a:prstGeom prst="rect">
            <a:avLst/>
          </a:prstGeom>
          <a:noFill/>
        </p:spPr>
        <p:txBody>
          <a:bodyPr wrap="square" rtlCol="0">
            <a:spAutoFit/>
          </a:bodyPr>
          <a:lstStyle/>
          <a:p>
            <a:r>
              <a:rPr lang="en-US" b="1" dirty="0" smtClean="0">
                <a:solidFill>
                  <a:schemeClr val="tx1">
                    <a:lumMod val="65000"/>
                    <a:lumOff val="35000"/>
                  </a:schemeClr>
                </a:solidFill>
                <a:latin typeface="Roboto Condensed" pitchFamily="2" charset="0"/>
                <a:ea typeface="Roboto Condensed" pitchFamily="2" charset="0"/>
              </a:rPr>
              <a:t>Purpose</a:t>
            </a:r>
            <a:endParaRPr lang="en-US" b="1" dirty="0">
              <a:solidFill>
                <a:schemeClr val="tx1">
                  <a:lumMod val="65000"/>
                  <a:lumOff val="35000"/>
                </a:schemeClr>
              </a:solidFill>
              <a:latin typeface="Roboto Condensed" pitchFamily="2" charset="0"/>
              <a:ea typeface="Roboto Condensed" pitchFamily="2" charset="0"/>
            </a:endParaRPr>
          </a:p>
        </p:txBody>
      </p:sp>
      <p:sp>
        <p:nvSpPr>
          <p:cNvPr id="18" name="TextBox 17"/>
          <p:cNvSpPr txBox="1"/>
          <p:nvPr/>
        </p:nvSpPr>
        <p:spPr>
          <a:xfrm>
            <a:off x="5666112" y="2154200"/>
            <a:ext cx="2902902" cy="3539430"/>
          </a:xfrm>
          <a:prstGeom prst="rect">
            <a:avLst/>
          </a:prstGeom>
          <a:noFill/>
        </p:spPr>
        <p:txBody>
          <a:bodyPr wrap="square" rtlCol="0">
            <a:spAutoFit/>
          </a:bodyPr>
          <a:lstStyle/>
          <a:p>
            <a:r>
              <a:rPr lang="en-US" sz="1600" dirty="0" smtClean="0">
                <a:solidFill>
                  <a:schemeClr val="tx1">
                    <a:lumMod val="50000"/>
                    <a:lumOff val="50000"/>
                  </a:schemeClr>
                </a:solidFill>
                <a:latin typeface="Roboto Condensed" pitchFamily="2" charset="0"/>
                <a:ea typeface="Roboto Condensed" pitchFamily="2" charset="0"/>
              </a:rPr>
              <a:t>Creating a systematic process for recovering a file from the Lustre distributed file system</a:t>
            </a:r>
          </a:p>
          <a:p>
            <a:endParaRPr lang="en-US" sz="1600" dirty="0">
              <a:solidFill>
                <a:schemeClr val="tx1">
                  <a:lumMod val="50000"/>
                  <a:lumOff val="50000"/>
                </a:schemeClr>
              </a:solidFill>
              <a:latin typeface="Roboto Condensed" pitchFamily="2" charset="0"/>
              <a:ea typeface="Roboto Condensed" pitchFamily="2" charset="0"/>
            </a:endParaRPr>
          </a:p>
          <a:p>
            <a:r>
              <a:rPr lang="en-US" sz="1600" dirty="0" smtClean="0">
                <a:solidFill>
                  <a:schemeClr val="tx1">
                    <a:lumMod val="50000"/>
                    <a:lumOff val="50000"/>
                  </a:schemeClr>
                </a:solidFill>
                <a:latin typeface="Roboto Condensed" pitchFamily="2" charset="0"/>
                <a:ea typeface="Roboto Condensed" pitchFamily="2" charset="0"/>
              </a:rPr>
              <a:t>Originally, the goal was to create a tool to automate this process, but the constrained timeline for this research limited this scope</a:t>
            </a:r>
          </a:p>
          <a:p>
            <a:endParaRPr lang="en-US" sz="1600" dirty="0">
              <a:solidFill>
                <a:schemeClr val="tx1">
                  <a:lumMod val="50000"/>
                  <a:lumOff val="50000"/>
                </a:schemeClr>
              </a:solidFill>
              <a:latin typeface="Roboto Condensed" pitchFamily="2" charset="0"/>
              <a:ea typeface="Roboto Condensed" pitchFamily="2" charset="0"/>
            </a:endParaRPr>
          </a:p>
          <a:p>
            <a:r>
              <a:rPr lang="en-US" sz="1600" dirty="0" smtClean="0">
                <a:solidFill>
                  <a:schemeClr val="tx1">
                    <a:lumMod val="50000"/>
                    <a:lumOff val="50000"/>
                  </a:schemeClr>
                </a:solidFill>
                <a:latin typeface="Roboto Condensed" pitchFamily="2" charset="0"/>
                <a:ea typeface="Roboto Condensed" pitchFamily="2" charset="0"/>
              </a:rPr>
              <a:t>In the end, a conceptual solution and solution architecture were devised, making the implementation of this desired tool possible with future research</a:t>
            </a:r>
          </a:p>
        </p:txBody>
      </p:sp>
      <p:sp>
        <p:nvSpPr>
          <p:cNvPr id="28" name="Rectangle 27"/>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2" name="Slide Number Placeholder 1"/>
          <p:cNvSpPr>
            <a:spLocks noGrp="1"/>
          </p:cNvSpPr>
          <p:nvPr>
            <p:ph type="sldNum" sz="quarter" idx="12"/>
          </p:nvPr>
        </p:nvSpPr>
        <p:spPr/>
        <p:txBody>
          <a:bodyPr/>
          <a:lstStyle/>
          <a:p>
            <a:fld id="{79A9F26D-CCBE-47A9-B957-B1F36E881945}" type="slidenum">
              <a:rPr lang="en-US" smtClean="0"/>
              <a:t>2</a:t>
            </a:fld>
            <a:endParaRPr lang="en-US" dirty="0"/>
          </a:p>
        </p:txBody>
      </p:sp>
    </p:spTree>
    <p:extLst>
      <p:ext uri="{BB962C8B-B14F-4D97-AF65-F5344CB8AC3E}">
        <p14:creationId xmlns:p14="http://schemas.microsoft.com/office/powerpoint/2010/main" val="670390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does the mounted file system work?</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4629509" cy="646331"/>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client component implements the Linux Virtual File System (VFS) interface</a:t>
            </a:r>
          </a:p>
        </p:txBody>
      </p:sp>
      <p:grpSp>
        <p:nvGrpSpPr>
          <p:cNvPr id="47" name="Group 46"/>
          <p:cNvGrpSpPr/>
          <p:nvPr/>
        </p:nvGrpSpPr>
        <p:grpSpPr>
          <a:xfrm>
            <a:off x="6992795" y="2470758"/>
            <a:ext cx="1423359" cy="3479623"/>
            <a:chOff x="466391" y="3266927"/>
            <a:chExt cx="2237777" cy="3479623"/>
          </a:xfrm>
        </p:grpSpPr>
        <p:grpSp>
          <p:nvGrpSpPr>
            <p:cNvPr id="48" name="Group 47"/>
            <p:cNvGrpSpPr/>
            <p:nvPr/>
          </p:nvGrpSpPr>
          <p:grpSpPr>
            <a:xfrm>
              <a:off x="466391" y="3266927"/>
              <a:ext cx="2237777" cy="3479623"/>
              <a:chOff x="1500235" y="2936161"/>
              <a:chExt cx="2237777" cy="3479623"/>
            </a:xfrm>
          </p:grpSpPr>
          <p:sp>
            <p:nvSpPr>
              <p:cNvPr id="53" name="Rectangle 52"/>
              <p:cNvSpPr/>
              <p:nvPr/>
            </p:nvSpPr>
            <p:spPr>
              <a:xfrm>
                <a:off x="1500235" y="2936161"/>
                <a:ext cx="2237777" cy="3479623"/>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Local Storage</a:t>
                </a:r>
                <a:endParaRPr lang="en-US" sz="1600" b="1" dirty="0">
                  <a:solidFill>
                    <a:schemeClr val="bg1"/>
                  </a:solidFill>
                </a:endParaRPr>
              </a:p>
            </p:txBody>
          </p:sp>
          <p:sp>
            <p:nvSpPr>
              <p:cNvPr id="54" name="Rectangle 53"/>
              <p:cNvSpPr/>
              <p:nvPr/>
            </p:nvSpPr>
            <p:spPr>
              <a:xfrm>
                <a:off x="1722026" y="3358022"/>
                <a:ext cx="1844292" cy="142614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Block Group</a:t>
                </a:r>
                <a:endParaRPr lang="en-US" sz="1400" b="1" dirty="0">
                  <a:solidFill>
                    <a:schemeClr val="tx1">
                      <a:lumMod val="65000"/>
                      <a:lumOff val="35000"/>
                    </a:schemeClr>
                  </a:solidFill>
                </a:endParaRPr>
              </a:p>
            </p:txBody>
          </p:sp>
        </p:grpSp>
        <p:sp>
          <p:nvSpPr>
            <p:cNvPr id="49" name="Rectangle 48"/>
            <p:cNvSpPr/>
            <p:nvPr/>
          </p:nvSpPr>
          <p:spPr>
            <a:xfrm>
              <a:off x="814261" y="4047964"/>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1</a:t>
              </a:r>
              <a:endParaRPr lang="en-US" sz="1400" b="1" dirty="0">
                <a:solidFill>
                  <a:schemeClr val="bg1"/>
                </a:solidFill>
              </a:endParaRPr>
            </a:p>
          </p:txBody>
        </p:sp>
        <p:sp>
          <p:nvSpPr>
            <p:cNvPr id="52" name="Rectangle 51"/>
            <p:cNvSpPr/>
            <p:nvPr/>
          </p:nvSpPr>
          <p:spPr>
            <a:xfrm>
              <a:off x="814261" y="4383612"/>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2</a:t>
              </a:r>
              <a:endParaRPr lang="en-US" sz="1400" b="1" dirty="0">
                <a:solidFill>
                  <a:schemeClr val="bg1"/>
                </a:solidFill>
              </a:endParaRPr>
            </a:p>
          </p:txBody>
        </p:sp>
      </p:grpSp>
      <p:sp>
        <p:nvSpPr>
          <p:cNvPr id="57" name="Rectangle 56"/>
          <p:cNvSpPr/>
          <p:nvPr/>
        </p:nvSpPr>
        <p:spPr>
          <a:xfrm>
            <a:off x="2562051" y="3098215"/>
            <a:ext cx="3390180" cy="2580054"/>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bg1"/>
                </a:solidFill>
              </a:rPr>
              <a:t>Client</a:t>
            </a:r>
          </a:p>
        </p:txBody>
      </p:sp>
      <p:sp>
        <p:nvSpPr>
          <p:cNvPr id="58" name="Rectangle 57"/>
          <p:cNvSpPr/>
          <p:nvPr/>
        </p:nvSpPr>
        <p:spPr>
          <a:xfrm>
            <a:off x="4281667" y="3466948"/>
            <a:ext cx="1489411"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sp>
        <p:nvSpPr>
          <p:cNvPr id="84" name="Rectangle 83"/>
          <p:cNvSpPr/>
          <p:nvPr/>
        </p:nvSpPr>
        <p:spPr>
          <a:xfrm>
            <a:off x="7214061" y="3923275"/>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3</a:t>
            </a:r>
            <a:endParaRPr lang="en-US" sz="1400" b="1" dirty="0">
              <a:solidFill>
                <a:schemeClr val="bg1"/>
              </a:solidFill>
            </a:endParaRPr>
          </a:p>
        </p:txBody>
      </p:sp>
      <p:sp>
        <p:nvSpPr>
          <p:cNvPr id="88" name="Rectangle 87"/>
          <p:cNvSpPr/>
          <p:nvPr/>
        </p:nvSpPr>
        <p:spPr>
          <a:xfrm>
            <a:off x="7133866" y="4421500"/>
            <a:ext cx="1173079" cy="142614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Block Group</a:t>
            </a:r>
            <a:endParaRPr lang="en-US" sz="1400" b="1" dirty="0">
              <a:solidFill>
                <a:schemeClr val="tx1">
                  <a:lumMod val="65000"/>
                  <a:lumOff val="35000"/>
                </a:schemeClr>
              </a:solidFill>
            </a:endParaRPr>
          </a:p>
        </p:txBody>
      </p:sp>
      <p:sp>
        <p:nvSpPr>
          <p:cNvPr id="89" name="Rectangle 88"/>
          <p:cNvSpPr/>
          <p:nvPr/>
        </p:nvSpPr>
        <p:spPr>
          <a:xfrm>
            <a:off x="7214061" y="4809123"/>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4</a:t>
            </a:r>
            <a:endParaRPr lang="en-US" sz="1400" b="1" dirty="0">
              <a:solidFill>
                <a:schemeClr val="bg1"/>
              </a:solidFill>
            </a:endParaRPr>
          </a:p>
        </p:txBody>
      </p:sp>
      <p:sp>
        <p:nvSpPr>
          <p:cNvPr id="90" name="Rectangle 89"/>
          <p:cNvSpPr/>
          <p:nvPr/>
        </p:nvSpPr>
        <p:spPr>
          <a:xfrm>
            <a:off x="7214061" y="5144771"/>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5</a:t>
            </a:r>
            <a:endParaRPr lang="en-US" sz="1400" b="1" dirty="0">
              <a:solidFill>
                <a:schemeClr val="bg1"/>
              </a:solidFill>
            </a:endParaRPr>
          </a:p>
        </p:txBody>
      </p:sp>
      <p:sp>
        <p:nvSpPr>
          <p:cNvPr id="91" name="Rectangle 90"/>
          <p:cNvSpPr/>
          <p:nvPr/>
        </p:nvSpPr>
        <p:spPr>
          <a:xfrm>
            <a:off x="7214059" y="5480419"/>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6</a:t>
            </a:r>
            <a:endParaRPr lang="en-US" sz="1400" b="1" dirty="0">
              <a:solidFill>
                <a:schemeClr val="bg1"/>
              </a:solidFill>
            </a:endParaRPr>
          </a:p>
        </p:txBody>
      </p:sp>
      <p:cxnSp>
        <p:nvCxnSpPr>
          <p:cNvPr id="96" name="Straight Arrow Connector 4"/>
          <p:cNvCxnSpPr>
            <a:endCxn id="49" idx="1"/>
          </p:cNvCxnSpPr>
          <p:nvPr/>
        </p:nvCxnSpPr>
        <p:spPr>
          <a:xfrm flipV="1">
            <a:off x="5609780" y="3406352"/>
            <a:ext cx="1604281" cy="82373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4"/>
          <p:cNvCxnSpPr>
            <a:endCxn id="90" idx="1"/>
          </p:cNvCxnSpPr>
          <p:nvPr/>
        </p:nvCxnSpPr>
        <p:spPr>
          <a:xfrm>
            <a:off x="5558542" y="4517494"/>
            <a:ext cx="1655519" cy="78183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4"/>
          <p:cNvCxnSpPr>
            <a:endCxn id="84" idx="1"/>
          </p:cNvCxnSpPr>
          <p:nvPr/>
        </p:nvCxnSpPr>
        <p:spPr>
          <a:xfrm flipV="1">
            <a:off x="5558542" y="4077832"/>
            <a:ext cx="1655519" cy="8666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4"/>
          <p:cNvCxnSpPr>
            <a:endCxn id="91" idx="1"/>
          </p:cNvCxnSpPr>
          <p:nvPr/>
        </p:nvCxnSpPr>
        <p:spPr>
          <a:xfrm>
            <a:off x="5556605" y="5230734"/>
            <a:ext cx="1657454" cy="40424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4391655" y="4056054"/>
            <a:ext cx="13017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92" name="Rectangle 91"/>
          <p:cNvSpPr/>
          <p:nvPr/>
        </p:nvSpPr>
        <p:spPr>
          <a:xfrm>
            <a:off x="4391655" y="4411174"/>
            <a:ext cx="13017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94" name="Rectangle 93"/>
          <p:cNvSpPr/>
          <p:nvPr/>
        </p:nvSpPr>
        <p:spPr>
          <a:xfrm>
            <a:off x="4390446" y="4758120"/>
            <a:ext cx="13017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95" name="Rectangle 94"/>
          <p:cNvSpPr/>
          <p:nvPr/>
        </p:nvSpPr>
        <p:spPr>
          <a:xfrm>
            <a:off x="4390446" y="5106817"/>
            <a:ext cx="13017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100" name="Rectangle 99"/>
          <p:cNvSpPr/>
          <p:nvPr/>
        </p:nvSpPr>
        <p:spPr>
          <a:xfrm>
            <a:off x="2731202" y="3466813"/>
            <a:ext cx="379594"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Linux Virtual File System</a:t>
            </a:r>
            <a:endParaRPr lang="en-US" sz="1400" b="1" dirty="0">
              <a:solidFill>
                <a:schemeClr val="tx1">
                  <a:lumMod val="65000"/>
                  <a:lumOff val="35000"/>
                </a:schemeClr>
              </a:solidFill>
            </a:endParaRPr>
          </a:p>
        </p:txBody>
      </p:sp>
      <p:sp>
        <p:nvSpPr>
          <p:cNvPr id="101" name="Rectangle 100"/>
          <p:cNvSpPr/>
          <p:nvPr/>
        </p:nvSpPr>
        <p:spPr>
          <a:xfrm>
            <a:off x="3536835" y="3466813"/>
            <a:ext cx="353329"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Ext4</a:t>
            </a:r>
            <a:endParaRPr lang="en-US" sz="1400" b="1" dirty="0">
              <a:solidFill>
                <a:schemeClr val="tx1">
                  <a:lumMod val="65000"/>
                  <a:lumOff val="35000"/>
                </a:schemeClr>
              </a:solidFill>
            </a:endParaRPr>
          </a:p>
        </p:txBody>
      </p:sp>
      <p:cxnSp>
        <p:nvCxnSpPr>
          <p:cNvPr id="102" name="Straight Arrow Connector 4"/>
          <p:cNvCxnSpPr>
            <a:stCxn id="100" idx="3"/>
            <a:endCxn id="101" idx="1"/>
          </p:cNvCxnSpPr>
          <p:nvPr/>
        </p:nvCxnSpPr>
        <p:spPr>
          <a:xfrm>
            <a:off x="3110796" y="4496368"/>
            <a:ext cx="426039" cy="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4"/>
          <p:cNvCxnSpPr>
            <a:endCxn id="58" idx="1"/>
          </p:cNvCxnSpPr>
          <p:nvPr/>
        </p:nvCxnSpPr>
        <p:spPr>
          <a:xfrm>
            <a:off x="3890165" y="4496368"/>
            <a:ext cx="391502" cy="135"/>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1173762" y="3466813"/>
            <a:ext cx="433986" cy="2059110"/>
          </a:xfrm>
          <a:prstGeom prst="rect">
            <a:avLst/>
          </a:prstGeom>
          <a:solidFill>
            <a:srgbClr val="DD4B0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t>End-User</a:t>
            </a:r>
            <a:endParaRPr lang="en-US" sz="1400" b="1" dirty="0"/>
          </a:p>
        </p:txBody>
      </p:sp>
      <p:cxnSp>
        <p:nvCxnSpPr>
          <p:cNvPr id="106" name="Straight Arrow Connector 4"/>
          <p:cNvCxnSpPr>
            <a:stCxn id="105" idx="3"/>
            <a:endCxn id="100" idx="1"/>
          </p:cNvCxnSpPr>
          <p:nvPr/>
        </p:nvCxnSpPr>
        <p:spPr>
          <a:xfrm>
            <a:off x="1607748" y="4496368"/>
            <a:ext cx="1123454" cy="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79A9F26D-CCBE-47A9-B957-B1F36E881945}" type="slidenum">
              <a:rPr lang="en-US" smtClean="0"/>
              <a:t>20</a:t>
            </a:fld>
            <a:endParaRPr lang="en-US"/>
          </a:p>
        </p:txBody>
      </p:sp>
    </p:spTree>
    <p:extLst>
      <p:ext uri="{BB962C8B-B14F-4D97-AF65-F5344CB8AC3E}">
        <p14:creationId xmlns:p14="http://schemas.microsoft.com/office/powerpoint/2010/main" val="3113221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is the Linux VFS?</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8287109" cy="3580467"/>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An abstraction of the file system that allows clients to access a mounted file system without knowing the implementation details of the file system</a:t>
            </a:r>
          </a:p>
          <a:p>
            <a:pPr marL="285750" indent="-285750">
              <a:spcAft>
                <a:spcPts val="800"/>
              </a:spcAft>
              <a:buFont typeface="Arial" panose="020B0604020202020204" pitchFamily="34" charset="0"/>
              <a:buChar char="•"/>
            </a:pPr>
            <a:endParaRPr lang="en-US" dirty="0">
              <a:solidFill>
                <a:schemeClr val="tx1">
                  <a:lumMod val="50000"/>
                  <a:lumOff val="50000"/>
                </a:schemeClr>
              </a:solidFill>
              <a:latin typeface="Roboto Condensed" pitchFamily="2" charset="0"/>
              <a:ea typeface="Roboto Condensed" pitchFamily="2" charset="0"/>
            </a:endParaRPr>
          </a:p>
          <a:p>
            <a:pPr marL="285750" indent="-285750">
              <a:spcAft>
                <a:spcPts val="800"/>
              </a:spcAft>
              <a:buFont typeface="Arial" panose="020B0604020202020204" pitchFamily="34" charset="0"/>
              <a:buChar char="•"/>
            </a:pPr>
            <a:endParaRPr lang="en-US" dirty="0" smtClean="0">
              <a:solidFill>
                <a:schemeClr val="tx1">
                  <a:lumMod val="50000"/>
                  <a:lumOff val="50000"/>
                </a:schemeClr>
              </a:solidFill>
              <a:latin typeface="Roboto Condensed" pitchFamily="2" charset="0"/>
              <a:ea typeface="Roboto Condensed" pitchFamily="2" charset="0"/>
            </a:endParaRPr>
          </a:p>
          <a:p>
            <a:pPr marL="285750" indent="-285750">
              <a:spcAft>
                <a:spcPts val="800"/>
              </a:spcAft>
              <a:buFont typeface="Arial" panose="020B0604020202020204" pitchFamily="34" charset="0"/>
              <a:buChar char="•"/>
            </a:pPr>
            <a:endParaRPr lang="en-US" dirty="0">
              <a:solidFill>
                <a:schemeClr val="tx1">
                  <a:lumMod val="50000"/>
                  <a:lumOff val="50000"/>
                </a:schemeClr>
              </a:solidFill>
              <a:latin typeface="Roboto Condensed" pitchFamily="2" charset="0"/>
              <a:ea typeface="Roboto Condensed" pitchFamily="2" charset="0"/>
            </a:endParaRPr>
          </a:p>
          <a:p>
            <a:pPr marL="285750" indent="-285750">
              <a:spcAft>
                <a:spcPts val="800"/>
              </a:spcAft>
              <a:buFont typeface="Arial" panose="020B0604020202020204" pitchFamily="34" charset="0"/>
              <a:buChar char="•"/>
            </a:pPr>
            <a:endParaRPr lang="en-US" dirty="0" smtClean="0">
              <a:solidFill>
                <a:schemeClr val="tx1">
                  <a:lumMod val="50000"/>
                  <a:lumOff val="50000"/>
                </a:schemeClr>
              </a:solidFill>
              <a:latin typeface="Roboto Condensed" pitchFamily="2" charset="0"/>
              <a:ea typeface="Roboto Condensed" pitchFamily="2" charset="0"/>
            </a:endParaRPr>
          </a:p>
          <a:p>
            <a:pPr marL="285750" indent="-285750">
              <a:spcAft>
                <a:spcPts val="800"/>
              </a:spcAft>
              <a:buFont typeface="Arial" panose="020B0604020202020204" pitchFamily="34" charset="0"/>
              <a:buChar char="•"/>
            </a:pPr>
            <a:endParaRPr lang="en-US" dirty="0">
              <a:solidFill>
                <a:schemeClr val="tx1">
                  <a:lumMod val="50000"/>
                  <a:lumOff val="50000"/>
                </a:schemeClr>
              </a:solidFill>
              <a:latin typeface="Roboto Condensed" pitchFamily="2" charset="0"/>
              <a:ea typeface="Roboto Condensed" pitchFamily="2" charset="0"/>
            </a:endParaRPr>
          </a:p>
          <a:p>
            <a:pPr marL="285750" indent="-285750">
              <a:spcAft>
                <a:spcPts val="800"/>
              </a:spcAft>
              <a:buFont typeface="Arial" panose="020B0604020202020204" pitchFamily="34" charset="0"/>
              <a:buChar char="•"/>
            </a:pPr>
            <a:endParaRPr lang="en-US" dirty="0" smtClean="0">
              <a:solidFill>
                <a:schemeClr val="tx1">
                  <a:lumMod val="50000"/>
                  <a:lumOff val="50000"/>
                </a:schemeClr>
              </a:solidFill>
              <a:latin typeface="Roboto Condensed" pitchFamily="2" charset="0"/>
              <a:ea typeface="Roboto Condensed" pitchFamily="2" charset="0"/>
            </a:endParaRP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manner in which the file is accessed depends on the object returned from the getter function: For example, </a:t>
            </a:r>
            <a:r>
              <a:rPr lang="en-US" sz="1600" dirty="0">
                <a:solidFill>
                  <a:schemeClr val="tx1">
                    <a:lumMod val="50000"/>
                    <a:lumOff val="50000"/>
                  </a:schemeClr>
                </a:solidFill>
                <a:latin typeface="Consolas" panose="020B0609020204030204" pitchFamily="49" charset="0"/>
                <a:ea typeface="Roboto Condensed" pitchFamily="2" charset="0"/>
                <a:cs typeface="Consolas" panose="020B0609020204030204" pitchFamily="49" charset="0"/>
              </a:rPr>
              <a:t>Ext4FileSystem</a:t>
            </a:r>
            <a:r>
              <a:rPr lang="en-US" dirty="0" smtClean="0">
                <a:solidFill>
                  <a:schemeClr val="tx1">
                    <a:lumMod val="50000"/>
                    <a:lumOff val="50000"/>
                  </a:schemeClr>
                </a:solidFill>
                <a:latin typeface="Roboto Condensed" pitchFamily="2" charset="0"/>
                <a:ea typeface="Roboto Condensed" pitchFamily="2" charset="0"/>
              </a:rPr>
              <a:t> or </a:t>
            </a:r>
            <a:r>
              <a:rPr lang="en-US" sz="1600" dirty="0" err="1" smtClean="0">
                <a:solidFill>
                  <a:schemeClr val="tx1">
                    <a:lumMod val="50000"/>
                    <a:lumOff val="50000"/>
                  </a:schemeClr>
                </a:solidFill>
                <a:latin typeface="Consolas" panose="020B0609020204030204" pitchFamily="49" charset="0"/>
                <a:ea typeface="Roboto Condensed" pitchFamily="2" charset="0"/>
                <a:cs typeface="Consolas" panose="020B0609020204030204" pitchFamily="49" charset="0"/>
              </a:rPr>
              <a:t>LustreFileSystem</a:t>
            </a:r>
            <a:endParaRPr lang="en-US" sz="1600" dirty="0" smtClean="0">
              <a:solidFill>
                <a:schemeClr val="tx1">
                  <a:lumMod val="50000"/>
                  <a:lumOff val="50000"/>
                </a:schemeClr>
              </a:solidFill>
              <a:latin typeface="Consolas" panose="020B0609020204030204" pitchFamily="49" charset="0"/>
              <a:ea typeface="Roboto Condensed" pitchFamily="2" charset="0"/>
              <a:cs typeface="Consolas" panose="020B0609020204030204" pitchFamily="49" charset="0"/>
            </a:endParaRPr>
          </a:p>
        </p:txBody>
      </p:sp>
      <p:grpSp>
        <p:nvGrpSpPr>
          <p:cNvPr id="3" name="Group 2"/>
          <p:cNvGrpSpPr/>
          <p:nvPr/>
        </p:nvGrpSpPr>
        <p:grpSpPr>
          <a:xfrm>
            <a:off x="966158" y="3174518"/>
            <a:ext cx="7211683" cy="1432714"/>
            <a:chOff x="1104181" y="3165894"/>
            <a:chExt cx="7211683" cy="2639683"/>
          </a:xfrm>
        </p:grpSpPr>
        <p:sp>
          <p:nvSpPr>
            <p:cNvPr id="2" name="Rectangle 1"/>
            <p:cNvSpPr/>
            <p:nvPr/>
          </p:nvSpPr>
          <p:spPr>
            <a:xfrm>
              <a:off x="1104181" y="3165894"/>
              <a:ext cx="7211683" cy="26396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2880">
                <a:spcBef>
                  <a:spcPts val="300"/>
                </a:spcBef>
              </a:pPr>
              <a:endParaRPr lang="en-US" sz="1600" dirty="0" smtClean="0">
                <a:solidFill>
                  <a:schemeClr val="tx1">
                    <a:lumMod val="75000"/>
                    <a:lumOff val="25000"/>
                  </a:schemeClr>
                </a:solidFill>
                <a:latin typeface="Consolas" panose="020B0609020204030204" pitchFamily="49" charset="0"/>
                <a:cs typeface="Consolas" panose="020B0609020204030204" pitchFamily="49" charset="0"/>
              </a:endParaRPr>
            </a:p>
            <a:p>
              <a:pPr marL="182880">
                <a:spcBef>
                  <a:spcPts val="300"/>
                </a:spcBef>
              </a:pPr>
              <a:r>
                <a:rPr lang="en-US" sz="1600" dirty="0" smtClean="0">
                  <a:solidFill>
                    <a:schemeClr val="bg1">
                      <a:lumMod val="65000"/>
                    </a:schemeClr>
                  </a:solidFill>
                  <a:latin typeface="Consolas" panose="020B0609020204030204" pitchFamily="49" charset="0"/>
                  <a:cs typeface="Consolas" panose="020B0609020204030204" pitchFamily="49" charset="0"/>
                </a:rPr>
                <a:t>// Obtain reference to mounted file system and read a file</a:t>
              </a:r>
            </a:p>
            <a:p>
              <a:pPr marL="182880">
                <a:spcBef>
                  <a:spcPts val="300"/>
                </a:spcBef>
              </a:pPr>
              <a:r>
                <a:rPr lang="en-US" sz="1600" dirty="0" err="1" smtClean="0">
                  <a:solidFill>
                    <a:srgbClr val="0066A0"/>
                  </a:solidFill>
                  <a:latin typeface="Consolas" panose="020B0609020204030204" pitchFamily="49" charset="0"/>
                  <a:cs typeface="Consolas" panose="020B0609020204030204" pitchFamily="49" charset="0"/>
                </a:rPr>
                <a:t>FileSystem</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 fs = </a:t>
              </a:r>
              <a:r>
                <a:rPr lang="en-US" sz="1600" dirty="0" err="1" smtClean="0">
                  <a:solidFill>
                    <a:schemeClr val="tx1">
                      <a:lumMod val="75000"/>
                      <a:lumOff val="25000"/>
                    </a:schemeClr>
                  </a:solidFill>
                  <a:latin typeface="Consolas" panose="020B0609020204030204" pitchFamily="49" charset="0"/>
                  <a:cs typeface="Consolas" panose="020B0609020204030204" pitchFamily="49" charset="0"/>
                </a:rPr>
                <a:t>kernel.</a:t>
              </a:r>
              <a:r>
                <a:rPr lang="en-US" sz="1600" dirty="0" err="1" smtClean="0">
                  <a:solidFill>
                    <a:srgbClr val="548235"/>
                  </a:solidFill>
                  <a:latin typeface="Consolas" panose="020B0609020204030204" pitchFamily="49" charset="0"/>
                  <a:cs typeface="Consolas" panose="020B0609020204030204" pitchFamily="49" charset="0"/>
                </a:rPr>
                <a:t>getMountedFileSystem</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a:t>
              </a:r>
              <a:r>
                <a:rPr lang="en-US" sz="1600" dirty="0" smtClean="0">
                  <a:solidFill>
                    <a:srgbClr val="0066A0"/>
                  </a:solidFill>
                  <a:latin typeface="Consolas" panose="020B0609020204030204" pitchFamily="49" charset="0"/>
                  <a:cs typeface="Consolas" panose="020B0609020204030204" pitchFamily="49" charset="0"/>
                </a:rPr>
                <a:t>“/home/joe/”</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a:t>
              </a:r>
            </a:p>
            <a:p>
              <a:pPr marL="182880">
                <a:spcBef>
                  <a:spcPts val="300"/>
                </a:spcBef>
              </a:pPr>
              <a:r>
                <a:rPr lang="en-US" sz="1600" dirty="0" err="1" smtClean="0">
                  <a:solidFill>
                    <a:schemeClr val="tx1">
                      <a:lumMod val="75000"/>
                      <a:lumOff val="25000"/>
                    </a:schemeClr>
                  </a:solidFill>
                  <a:latin typeface="Consolas" panose="020B0609020204030204" pitchFamily="49" charset="0"/>
                  <a:cs typeface="Consolas" panose="020B0609020204030204" pitchFamily="49" charset="0"/>
                </a:rPr>
                <a:t>fs.</a:t>
              </a:r>
              <a:r>
                <a:rPr lang="en-US" sz="1600" dirty="0" err="1" smtClean="0">
                  <a:solidFill>
                    <a:srgbClr val="548235"/>
                  </a:solidFill>
                  <a:latin typeface="Consolas" panose="020B0609020204030204" pitchFamily="49" charset="0"/>
                  <a:cs typeface="Consolas" panose="020B0609020204030204" pitchFamily="49" charset="0"/>
                </a:rPr>
                <a:t>read</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a:t>
              </a:r>
              <a:r>
                <a:rPr lang="en-US" sz="1600" dirty="0" smtClean="0">
                  <a:solidFill>
                    <a:srgbClr val="0066A0"/>
                  </a:solidFill>
                  <a:latin typeface="Consolas" panose="020B0609020204030204" pitchFamily="49" charset="0"/>
                  <a:cs typeface="Consolas" panose="020B0609020204030204" pitchFamily="49" charset="0"/>
                </a:rPr>
                <a:t>“/documents/foo.txt”</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a:t>
              </a:r>
            </a:p>
            <a:p>
              <a:pPr marL="182880">
                <a:spcBef>
                  <a:spcPts val="300"/>
                </a:spcBef>
              </a:pPr>
              <a:endParaRPr lang="en-US" sz="1600" dirty="0">
                <a:solidFill>
                  <a:schemeClr val="tx1">
                    <a:lumMod val="75000"/>
                    <a:lumOff val="25000"/>
                  </a:schemeClr>
                </a:solidFill>
                <a:latin typeface="Consolas" panose="020B0609020204030204" pitchFamily="49" charset="0"/>
                <a:cs typeface="Consolas" panose="020B0609020204030204" pitchFamily="49" charset="0"/>
              </a:endParaRPr>
            </a:p>
          </p:txBody>
        </p:sp>
        <p:sp>
          <p:nvSpPr>
            <p:cNvPr id="40" name="Rectangle 39"/>
            <p:cNvSpPr/>
            <p:nvPr/>
          </p:nvSpPr>
          <p:spPr>
            <a:xfrm>
              <a:off x="1104181" y="3165894"/>
              <a:ext cx="60385" cy="26396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Slide Number Placeholder 3"/>
          <p:cNvSpPr>
            <a:spLocks noGrp="1"/>
          </p:cNvSpPr>
          <p:nvPr>
            <p:ph type="sldNum" sz="quarter" idx="12"/>
          </p:nvPr>
        </p:nvSpPr>
        <p:spPr/>
        <p:txBody>
          <a:bodyPr/>
          <a:lstStyle/>
          <a:p>
            <a:fld id="{79A9F26D-CCBE-47A9-B957-B1F36E881945}" type="slidenum">
              <a:rPr lang="en-US" smtClean="0"/>
              <a:t>21</a:t>
            </a:fld>
            <a:endParaRPr lang="en-US"/>
          </a:p>
        </p:txBody>
      </p:sp>
    </p:spTree>
    <p:extLst>
      <p:ext uri="{BB962C8B-B14F-4D97-AF65-F5344CB8AC3E}">
        <p14:creationId xmlns:p14="http://schemas.microsoft.com/office/powerpoint/2010/main" val="2155370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is the Linux VFS?</a:t>
            </a:r>
            <a:endParaRPr lang="en-US" sz="2400" dirty="0">
              <a:solidFill>
                <a:srgbClr val="3A3A3A"/>
              </a:solidFill>
              <a:latin typeface="Roboto Condensed" pitchFamily="2" charset="0"/>
              <a:ea typeface="Roboto Condensed" pitchFamily="2" charset="0"/>
            </a:endParaRPr>
          </a:p>
        </p:txBody>
      </p:sp>
      <p:grpSp>
        <p:nvGrpSpPr>
          <p:cNvPr id="3" name="Group 2"/>
          <p:cNvGrpSpPr/>
          <p:nvPr/>
        </p:nvGrpSpPr>
        <p:grpSpPr>
          <a:xfrm>
            <a:off x="966158" y="2406766"/>
            <a:ext cx="7211683" cy="1432714"/>
            <a:chOff x="1104181" y="3165894"/>
            <a:chExt cx="7211683" cy="2639683"/>
          </a:xfrm>
        </p:grpSpPr>
        <p:sp>
          <p:nvSpPr>
            <p:cNvPr id="2" name="Rectangle 1"/>
            <p:cNvSpPr/>
            <p:nvPr/>
          </p:nvSpPr>
          <p:spPr>
            <a:xfrm>
              <a:off x="1104181" y="3165894"/>
              <a:ext cx="7211683" cy="26396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2880">
                <a:spcBef>
                  <a:spcPts val="300"/>
                </a:spcBef>
              </a:pPr>
              <a:endParaRPr lang="en-US" sz="1600" dirty="0" smtClean="0">
                <a:solidFill>
                  <a:schemeClr val="tx1">
                    <a:lumMod val="75000"/>
                    <a:lumOff val="25000"/>
                  </a:schemeClr>
                </a:solidFill>
                <a:latin typeface="Consolas" panose="020B0609020204030204" pitchFamily="49" charset="0"/>
                <a:cs typeface="Consolas" panose="020B0609020204030204" pitchFamily="49" charset="0"/>
              </a:endParaRPr>
            </a:p>
            <a:p>
              <a:pPr marL="182880">
                <a:spcBef>
                  <a:spcPts val="300"/>
                </a:spcBef>
              </a:pPr>
              <a:r>
                <a:rPr lang="en-US" sz="1600" dirty="0" smtClean="0">
                  <a:solidFill>
                    <a:schemeClr val="bg1">
                      <a:lumMod val="65000"/>
                    </a:schemeClr>
                  </a:solidFill>
                  <a:latin typeface="Consolas" panose="020B0609020204030204" pitchFamily="49" charset="0"/>
                  <a:cs typeface="Consolas" panose="020B0609020204030204" pitchFamily="49" charset="0"/>
                </a:rPr>
                <a:t>// Obtain reference to mounted file system and read a file</a:t>
              </a:r>
            </a:p>
            <a:p>
              <a:pPr marL="182880">
                <a:spcBef>
                  <a:spcPts val="300"/>
                </a:spcBef>
              </a:pPr>
              <a:r>
                <a:rPr lang="en-US" sz="1600" dirty="0" err="1" smtClean="0">
                  <a:solidFill>
                    <a:srgbClr val="0066A0"/>
                  </a:solidFill>
                  <a:latin typeface="Consolas" panose="020B0609020204030204" pitchFamily="49" charset="0"/>
                  <a:cs typeface="Consolas" panose="020B0609020204030204" pitchFamily="49" charset="0"/>
                </a:rPr>
                <a:t>FileSystem</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 fs = </a:t>
              </a:r>
              <a:r>
                <a:rPr lang="en-US" sz="1600" dirty="0" err="1" smtClean="0">
                  <a:solidFill>
                    <a:schemeClr val="tx1">
                      <a:lumMod val="75000"/>
                      <a:lumOff val="25000"/>
                    </a:schemeClr>
                  </a:solidFill>
                  <a:latin typeface="Consolas" panose="020B0609020204030204" pitchFamily="49" charset="0"/>
                  <a:cs typeface="Consolas" panose="020B0609020204030204" pitchFamily="49" charset="0"/>
                </a:rPr>
                <a:t>kernel.</a:t>
              </a:r>
              <a:r>
                <a:rPr lang="en-US" sz="1600" dirty="0" err="1" smtClean="0">
                  <a:solidFill>
                    <a:srgbClr val="548235"/>
                  </a:solidFill>
                  <a:latin typeface="Consolas" panose="020B0609020204030204" pitchFamily="49" charset="0"/>
                  <a:cs typeface="Consolas" panose="020B0609020204030204" pitchFamily="49" charset="0"/>
                </a:rPr>
                <a:t>getMountedFileSystem</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a:t>
              </a:r>
              <a:r>
                <a:rPr lang="en-US" sz="1600" dirty="0" smtClean="0">
                  <a:solidFill>
                    <a:srgbClr val="0066A0"/>
                  </a:solidFill>
                  <a:latin typeface="Consolas" panose="020B0609020204030204" pitchFamily="49" charset="0"/>
                  <a:cs typeface="Consolas" panose="020B0609020204030204" pitchFamily="49" charset="0"/>
                </a:rPr>
                <a:t>“/home/joe/”</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a:t>
              </a:r>
            </a:p>
            <a:p>
              <a:pPr marL="182880">
                <a:spcBef>
                  <a:spcPts val="300"/>
                </a:spcBef>
              </a:pPr>
              <a:r>
                <a:rPr lang="en-US" sz="1600" dirty="0" err="1" smtClean="0">
                  <a:solidFill>
                    <a:schemeClr val="tx1">
                      <a:lumMod val="75000"/>
                      <a:lumOff val="25000"/>
                    </a:schemeClr>
                  </a:solidFill>
                  <a:latin typeface="Consolas" panose="020B0609020204030204" pitchFamily="49" charset="0"/>
                  <a:cs typeface="Consolas" panose="020B0609020204030204" pitchFamily="49" charset="0"/>
                </a:rPr>
                <a:t>fs.</a:t>
              </a:r>
              <a:r>
                <a:rPr lang="en-US" sz="1600" dirty="0" err="1" smtClean="0">
                  <a:solidFill>
                    <a:srgbClr val="548235"/>
                  </a:solidFill>
                  <a:latin typeface="Consolas" panose="020B0609020204030204" pitchFamily="49" charset="0"/>
                  <a:cs typeface="Consolas" panose="020B0609020204030204" pitchFamily="49" charset="0"/>
                </a:rPr>
                <a:t>read</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a:t>
              </a:r>
              <a:r>
                <a:rPr lang="en-US" sz="1600" dirty="0" smtClean="0">
                  <a:solidFill>
                    <a:srgbClr val="0066A0"/>
                  </a:solidFill>
                  <a:latin typeface="Consolas" panose="020B0609020204030204" pitchFamily="49" charset="0"/>
                  <a:cs typeface="Consolas" panose="020B0609020204030204" pitchFamily="49" charset="0"/>
                </a:rPr>
                <a:t>“/documents/foo.txt”</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a:t>
              </a:r>
            </a:p>
            <a:p>
              <a:pPr marL="182880">
                <a:spcBef>
                  <a:spcPts val="300"/>
                </a:spcBef>
              </a:pPr>
              <a:endParaRPr lang="en-US" sz="1600" dirty="0">
                <a:solidFill>
                  <a:schemeClr val="tx1">
                    <a:lumMod val="75000"/>
                    <a:lumOff val="25000"/>
                  </a:schemeClr>
                </a:solidFill>
                <a:latin typeface="Consolas" panose="020B0609020204030204" pitchFamily="49" charset="0"/>
                <a:cs typeface="Consolas" panose="020B0609020204030204" pitchFamily="49" charset="0"/>
              </a:endParaRPr>
            </a:p>
          </p:txBody>
        </p:sp>
        <p:sp>
          <p:nvSpPr>
            <p:cNvPr id="40" name="Rectangle 39"/>
            <p:cNvSpPr/>
            <p:nvPr/>
          </p:nvSpPr>
          <p:spPr>
            <a:xfrm>
              <a:off x="1104181" y="3165894"/>
              <a:ext cx="60385" cy="26396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p:cNvSpPr/>
          <p:nvPr/>
        </p:nvSpPr>
        <p:spPr>
          <a:xfrm>
            <a:off x="2592528" y="4312796"/>
            <a:ext cx="405436" cy="1457864"/>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400" b="1" dirty="0" smtClean="0">
                <a:solidFill>
                  <a:schemeClr val="bg1"/>
                </a:solidFill>
              </a:rPr>
              <a:t>Linux VFS</a:t>
            </a:r>
            <a:endParaRPr lang="en-US" sz="1400" b="1" dirty="0">
              <a:solidFill>
                <a:schemeClr val="bg1"/>
              </a:solidFill>
            </a:endParaRPr>
          </a:p>
        </p:txBody>
      </p:sp>
      <p:sp>
        <p:nvSpPr>
          <p:cNvPr id="16" name="Rectangle 15"/>
          <p:cNvSpPr/>
          <p:nvPr/>
        </p:nvSpPr>
        <p:spPr>
          <a:xfrm>
            <a:off x="1204239" y="4595984"/>
            <a:ext cx="433986" cy="895021"/>
          </a:xfrm>
          <a:prstGeom prst="rect">
            <a:avLst/>
          </a:prstGeom>
          <a:solidFill>
            <a:srgbClr val="DD4B0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t>Accessor</a:t>
            </a:r>
            <a:endParaRPr lang="en-US" sz="1400" b="1" dirty="0"/>
          </a:p>
        </p:txBody>
      </p:sp>
      <p:cxnSp>
        <p:nvCxnSpPr>
          <p:cNvPr id="17" name="Straight Arrow Connector 4"/>
          <p:cNvCxnSpPr>
            <a:stCxn id="16" idx="3"/>
            <a:endCxn id="15" idx="1"/>
          </p:cNvCxnSpPr>
          <p:nvPr/>
        </p:nvCxnSpPr>
        <p:spPr>
          <a:xfrm flipV="1">
            <a:off x="1638225" y="5041728"/>
            <a:ext cx="954303" cy="1767"/>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862737" y="4454368"/>
            <a:ext cx="2090821" cy="39676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Ext4 File System</a:t>
            </a:r>
            <a:endParaRPr lang="en-US" sz="1600" b="1" dirty="0">
              <a:solidFill>
                <a:schemeClr val="bg1"/>
              </a:solidFill>
            </a:endParaRPr>
          </a:p>
        </p:txBody>
      </p:sp>
      <p:sp>
        <p:nvSpPr>
          <p:cNvPr id="21" name="Rectangle 20"/>
          <p:cNvSpPr/>
          <p:nvPr/>
        </p:nvSpPr>
        <p:spPr>
          <a:xfrm>
            <a:off x="5862737" y="5292620"/>
            <a:ext cx="2090821" cy="39676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Lustre File System</a:t>
            </a:r>
            <a:endParaRPr lang="en-US" sz="1600" b="1" dirty="0">
              <a:solidFill>
                <a:schemeClr val="bg1"/>
              </a:solidFill>
            </a:endParaRPr>
          </a:p>
        </p:txBody>
      </p:sp>
      <p:cxnSp>
        <p:nvCxnSpPr>
          <p:cNvPr id="22" name="Straight Arrow Connector 4"/>
          <p:cNvCxnSpPr>
            <a:endCxn id="20" idx="1"/>
          </p:cNvCxnSpPr>
          <p:nvPr/>
        </p:nvCxnSpPr>
        <p:spPr>
          <a:xfrm>
            <a:off x="2997964" y="4652752"/>
            <a:ext cx="2864773" cy="1"/>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4"/>
          <p:cNvCxnSpPr>
            <a:endCxn id="21" idx="1"/>
          </p:cNvCxnSpPr>
          <p:nvPr/>
        </p:nvCxnSpPr>
        <p:spPr>
          <a:xfrm>
            <a:off x="2997964" y="5491005"/>
            <a:ext cx="2864773" cy="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108346" y="4284353"/>
            <a:ext cx="2488732" cy="338554"/>
          </a:xfrm>
          <a:prstGeom prst="rect">
            <a:avLst/>
          </a:prstGeom>
          <a:noFill/>
        </p:spPr>
        <p:txBody>
          <a:bodyPr wrap="square" rtlCol="0">
            <a:spAutoFit/>
          </a:bodyPr>
          <a:lstStyle/>
          <a:p>
            <a:pPr algn="ctr"/>
            <a:r>
              <a:rPr lang="en-US" sz="1600" dirty="0" smtClean="0">
                <a:solidFill>
                  <a:schemeClr val="tx1">
                    <a:lumMod val="50000"/>
                    <a:lumOff val="50000"/>
                  </a:schemeClr>
                </a:solidFill>
                <a:latin typeface="Roboto Condensed" pitchFamily="2" charset="0"/>
                <a:ea typeface="Roboto Condensed" pitchFamily="2" charset="0"/>
              </a:rPr>
              <a:t>If Ext4 file system mounted</a:t>
            </a:r>
          </a:p>
        </p:txBody>
      </p:sp>
      <p:sp>
        <p:nvSpPr>
          <p:cNvPr id="38" name="TextBox 37"/>
          <p:cNvSpPr txBox="1"/>
          <p:nvPr/>
        </p:nvSpPr>
        <p:spPr>
          <a:xfrm>
            <a:off x="3108346" y="5125006"/>
            <a:ext cx="2488732" cy="338554"/>
          </a:xfrm>
          <a:prstGeom prst="rect">
            <a:avLst/>
          </a:prstGeom>
          <a:noFill/>
        </p:spPr>
        <p:txBody>
          <a:bodyPr wrap="square" rtlCol="0">
            <a:spAutoFit/>
          </a:bodyPr>
          <a:lstStyle/>
          <a:p>
            <a:pPr algn="ctr"/>
            <a:r>
              <a:rPr lang="en-US" sz="1600" dirty="0" smtClean="0">
                <a:solidFill>
                  <a:schemeClr val="tx1">
                    <a:lumMod val="50000"/>
                    <a:lumOff val="50000"/>
                  </a:schemeClr>
                </a:solidFill>
                <a:latin typeface="Roboto Condensed" pitchFamily="2" charset="0"/>
                <a:ea typeface="Roboto Condensed" pitchFamily="2" charset="0"/>
              </a:rPr>
              <a:t>If Lustre file system mounted</a:t>
            </a:r>
          </a:p>
        </p:txBody>
      </p:sp>
      <p:sp>
        <p:nvSpPr>
          <p:cNvPr id="4" name="Slide Number Placeholder 3"/>
          <p:cNvSpPr>
            <a:spLocks noGrp="1"/>
          </p:cNvSpPr>
          <p:nvPr>
            <p:ph type="sldNum" sz="quarter" idx="12"/>
          </p:nvPr>
        </p:nvSpPr>
        <p:spPr/>
        <p:txBody>
          <a:bodyPr/>
          <a:lstStyle/>
          <a:p>
            <a:fld id="{79A9F26D-CCBE-47A9-B957-B1F36E881945}" type="slidenum">
              <a:rPr lang="en-US" smtClean="0"/>
              <a:t>22</a:t>
            </a:fld>
            <a:endParaRPr lang="en-US"/>
          </a:p>
        </p:txBody>
      </p:sp>
    </p:spTree>
    <p:extLst>
      <p:ext uri="{BB962C8B-B14F-4D97-AF65-F5344CB8AC3E}">
        <p14:creationId xmlns:p14="http://schemas.microsoft.com/office/powerpoint/2010/main" val="430915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does Lustre override the Linux VFS?</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4629509" cy="646331"/>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Lustre Lite (llite) client obtains the file metadata and then obtains the objects</a:t>
            </a:r>
          </a:p>
        </p:txBody>
      </p:sp>
      <p:sp>
        <p:nvSpPr>
          <p:cNvPr id="57" name="Rectangle 56"/>
          <p:cNvSpPr/>
          <p:nvPr/>
        </p:nvSpPr>
        <p:spPr>
          <a:xfrm>
            <a:off x="2562051" y="3098215"/>
            <a:ext cx="1561375" cy="2580054"/>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bg1"/>
                </a:solidFill>
              </a:rPr>
              <a:t>Client</a:t>
            </a:r>
          </a:p>
        </p:txBody>
      </p:sp>
      <p:sp>
        <p:nvSpPr>
          <p:cNvPr id="100" name="Rectangle 99"/>
          <p:cNvSpPr/>
          <p:nvPr/>
        </p:nvSpPr>
        <p:spPr>
          <a:xfrm>
            <a:off x="2731202" y="3466813"/>
            <a:ext cx="379594"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Linux Virtual File System</a:t>
            </a:r>
            <a:endParaRPr lang="en-US" sz="1400" b="1" dirty="0">
              <a:solidFill>
                <a:schemeClr val="tx1">
                  <a:lumMod val="65000"/>
                  <a:lumOff val="35000"/>
                </a:schemeClr>
              </a:solidFill>
            </a:endParaRPr>
          </a:p>
        </p:txBody>
      </p:sp>
      <p:cxnSp>
        <p:nvCxnSpPr>
          <p:cNvPr id="102" name="Straight Arrow Connector 4"/>
          <p:cNvCxnSpPr>
            <a:stCxn id="100" idx="3"/>
            <a:endCxn id="101" idx="1"/>
          </p:cNvCxnSpPr>
          <p:nvPr/>
        </p:nvCxnSpPr>
        <p:spPr>
          <a:xfrm>
            <a:off x="3110796" y="4496368"/>
            <a:ext cx="426039" cy="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4"/>
          <p:cNvCxnSpPr>
            <a:endCxn id="66" idx="1"/>
          </p:cNvCxnSpPr>
          <p:nvPr/>
        </p:nvCxnSpPr>
        <p:spPr>
          <a:xfrm flipV="1">
            <a:off x="3890165" y="2849734"/>
            <a:ext cx="2855484" cy="1646634"/>
          </a:xfrm>
          <a:prstGeom prst="bentConnector3">
            <a:avLst>
              <a:gd name="adj1" fmla="val 33686"/>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1173762" y="3466813"/>
            <a:ext cx="433986" cy="2059110"/>
          </a:xfrm>
          <a:prstGeom prst="rect">
            <a:avLst/>
          </a:prstGeom>
          <a:solidFill>
            <a:srgbClr val="DD4B0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t>End-User</a:t>
            </a:r>
            <a:endParaRPr lang="en-US" sz="1400" b="1" dirty="0"/>
          </a:p>
        </p:txBody>
      </p:sp>
      <p:cxnSp>
        <p:nvCxnSpPr>
          <p:cNvPr id="106" name="Straight Arrow Connector 4"/>
          <p:cNvCxnSpPr>
            <a:stCxn id="105" idx="3"/>
            <a:endCxn id="100" idx="1"/>
          </p:cNvCxnSpPr>
          <p:nvPr/>
        </p:nvCxnSpPr>
        <p:spPr>
          <a:xfrm>
            <a:off x="1607748" y="4496368"/>
            <a:ext cx="1123454" cy="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5810975" y="4390890"/>
            <a:ext cx="1423359" cy="1671345"/>
            <a:chOff x="466391" y="3470818"/>
            <a:chExt cx="2237777" cy="1671345"/>
          </a:xfrm>
        </p:grpSpPr>
        <p:grpSp>
          <p:nvGrpSpPr>
            <p:cNvPr id="40" name="Group 39"/>
            <p:cNvGrpSpPr/>
            <p:nvPr/>
          </p:nvGrpSpPr>
          <p:grpSpPr>
            <a:xfrm>
              <a:off x="466391" y="3470818"/>
              <a:ext cx="2237777" cy="1671345"/>
              <a:chOff x="1500235" y="3140052"/>
              <a:chExt cx="2237777" cy="1671345"/>
            </a:xfrm>
          </p:grpSpPr>
          <p:sp>
            <p:nvSpPr>
              <p:cNvPr id="43" name="Rectangle 42"/>
              <p:cNvSpPr/>
              <p:nvPr/>
            </p:nvSpPr>
            <p:spPr>
              <a:xfrm>
                <a:off x="1500235" y="3140052"/>
                <a:ext cx="2237777" cy="167134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44" name="Rectangle 43"/>
              <p:cNvSpPr/>
              <p:nvPr/>
            </p:nvSpPr>
            <p:spPr>
              <a:xfrm>
                <a:off x="1722027" y="3609414"/>
                <a:ext cx="1844292" cy="1057421"/>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grpSp>
        <p:sp>
          <p:nvSpPr>
            <p:cNvPr id="41" name="Rectangle 40"/>
            <p:cNvSpPr/>
            <p:nvPr/>
          </p:nvSpPr>
          <p:spPr>
            <a:xfrm>
              <a:off x="814634" y="4264593"/>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42" name="Rectangle 41"/>
            <p:cNvSpPr/>
            <p:nvPr/>
          </p:nvSpPr>
          <p:spPr>
            <a:xfrm>
              <a:off x="814633" y="4608867"/>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grpSp>
      <p:grpSp>
        <p:nvGrpSpPr>
          <p:cNvPr id="45" name="Group 44"/>
          <p:cNvGrpSpPr/>
          <p:nvPr/>
        </p:nvGrpSpPr>
        <p:grpSpPr>
          <a:xfrm>
            <a:off x="7346830" y="4393744"/>
            <a:ext cx="1423359" cy="1671345"/>
            <a:chOff x="466391" y="3470818"/>
            <a:chExt cx="2237777" cy="1671345"/>
          </a:xfrm>
        </p:grpSpPr>
        <p:grpSp>
          <p:nvGrpSpPr>
            <p:cNvPr id="46" name="Group 45"/>
            <p:cNvGrpSpPr/>
            <p:nvPr/>
          </p:nvGrpSpPr>
          <p:grpSpPr>
            <a:xfrm>
              <a:off x="466391" y="3470818"/>
              <a:ext cx="2237777" cy="1671345"/>
              <a:chOff x="1500235" y="3140052"/>
              <a:chExt cx="2237777" cy="1671345"/>
            </a:xfrm>
          </p:grpSpPr>
          <p:sp>
            <p:nvSpPr>
              <p:cNvPr id="60" name="Rectangle 59"/>
              <p:cNvSpPr/>
              <p:nvPr/>
            </p:nvSpPr>
            <p:spPr>
              <a:xfrm>
                <a:off x="1500235" y="3140052"/>
                <a:ext cx="2237777" cy="167134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61" name="Rectangle 60"/>
              <p:cNvSpPr/>
              <p:nvPr/>
            </p:nvSpPr>
            <p:spPr>
              <a:xfrm>
                <a:off x="1722027" y="3609414"/>
                <a:ext cx="1844292" cy="1057421"/>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grpSp>
        <p:sp>
          <p:nvSpPr>
            <p:cNvPr id="55" name="Rectangle 54"/>
            <p:cNvSpPr/>
            <p:nvPr/>
          </p:nvSpPr>
          <p:spPr>
            <a:xfrm>
              <a:off x="814634" y="4264593"/>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56" name="Rectangle 55"/>
            <p:cNvSpPr/>
            <p:nvPr/>
          </p:nvSpPr>
          <p:spPr>
            <a:xfrm>
              <a:off x="814633" y="4608867"/>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grpSp>
      <p:grpSp>
        <p:nvGrpSpPr>
          <p:cNvPr id="62" name="Group 61"/>
          <p:cNvGrpSpPr/>
          <p:nvPr/>
        </p:nvGrpSpPr>
        <p:grpSpPr>
          <a:xfrm>
            <a:off x="6745649" y="1696014"/>
            <a:ext cx="2024540" cy="2307440"/>
            <a:chOff x="-478772" y="2834724"/>
            <a:chExt cx="3182942" cy="2307440"/>
          </a:xfrm>
        </p:grpSpPr>
        <p:grpSp>
          <p:nvGrpSpPr>
            <p:cNvPr id="63" name="Group 62"/>
            <p:cNvGrpSpPr/>
            <p:nvPr/>
          </p:nvGrpSpPr>
          <p:grpSpPr>
            <a:xfrm>
              <a:off x="-478772" y="2834724"/>
              <a:ext cx="3182942" cy="2307440"/>
              <a:chOff x="555072" y="2503958"/>
              <a:chExt cx="3182942" cy="2307440"/>
            </a:xfrm>
          </p:grpSpPr>
          <p:sp>
            <p:nvSpPr>
              <p:cNvPr id="66" name="Rectangle 65"/>
              <p:cNvSpPr/>
              <p:nvPr/>
            </p:nvSpPr>
            <p:spPr>
              <a:xfrm>
                <a:off x="555072" y="2503958"/>
                <a:ext cx="3182942" cy="230744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67" name="Rectangle 66"/>
              <p:cNvSpPr/>
              <p:nvPr/>
            </p:nvSpPr>
            <p:spPr>
              <a:xfrm>
                <a:off x="736980" y="2953726"/>
                <a:ext cx="2829198" cy="168638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File Metadata</a:t>
                </a:r>
                <a:endParaRPr lang="en-US" sz="1400" b="1" dirty="0">
                  <a:solidFill>
                    <a:schemeClr val="tx1">
                      <a:lumMod val="65000"/>
                      <a:lumOff val="35000"/>
                    </a:schemeClr>
                  </a:solidFill>
                </a:endParaRPr>
              </a:p>
            </p:txBody>
          </p:sp>
        </p:grpSp>
        <mc:AlternateContent xmlns:mc="http://schemas.openxmlformats.org/markup-compatibility/2006" xmlns:a14="http://schemas.microsoft.com/office/drawing/2010/main">
          <mc:Choice Requires="a14">
            <p:sp>
              <p:nvSpPr>
                <p:cNvPr id="64" name="Rectangle 63"/>
                <p:cNvSpPr/>
                <p:nvPr/>
              </p:nvSpPr>
              <p:spPr>
                <a:xfrm>
                  <a:off x="-166561" y="3623123"/>
                  <a:ext cx="2559767" cy="578444"/>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Object 1 </a:t>
                  </a:r>
                  <a14:m>
                    <m:oMath xmlns:m="http://schemas.openxmlformats.org/officeDocument/2006/math">
                      <m:r>
                        <a:rPr lang="en-US" sz="1400" b="1" i="1" smtClean="0">
                          <a:solidFill>
                            <a:schemeClr val="bg1"/>
                          </a:solidFill>
                          <a:latin typeface="Cambria Math" panose="02040503050406030204" pitchFamily="18" charset="0"/>
                        </a:rPr>
                        <m:t>→</m:t>
                      </m:r>
                    </m:oMath>
                  </a14:m>
                  <a:r>
                    <a:rPr lang="en-US" sz="1400" b="1" dirty="0" smtClean="0">
                      <a:solidFill>
                        <a:schemeClr val="bg1"/>
                      </a:solidFill>
                    </a:rPr>
                    <a:t> OST 1</a:t>
                  </a:r>
                </a:p>
                <a:p>
                  <a:pPr algn="ctr"/>
                  <a:r>
                    <a:rPr lang="en-US" sz="1400" b="1" dirty="0">
                      <a:solidFill>
                        <a:schemeClr val="bg1"/>
                      </a:solidFill>
                    </a:rPr>
                    <a:t>Object </a:t>
                  </a:r>
                  <a:r>
                    <a:rPr lang="en-US" sz="1400" b="1" dirty="0" smtClean="0">
                      <a:solidFill>
                        <a:schemeClr val="bg1"/>
                      </a:solidFill>
                    </a:rPr>
                    <a:t>2 </a:t>
                  </a:r>
                  <a14:m>
                    <m:oMath xmlns:m="http://schemas.openxmlformats.org/officeDocument/2006/math">
                      <m:r>
                        <a:rPr lang="en-US" sz="1400" b="1" i="1">
                          <a:solidFill>
                            <a:schemeClr val="bg1"/>
                          </a:solidFill>
                          <a:latin typeface="Cambria Math" panose="02040503050406030204" pitchFamily="18" charset="0"/>
                        </a:rPr>
                        <m:t>→</m:t>
                      </m:r>
                    </m:oMath>
                  </a14:m>
                  <a:r>
                    <a:rPr lang="en-US" sz="1400" b="1" dirty="0">
                      <a:solidFill>
                        <a:schemeClr val="bg1"/>
                      </a:solidFill>
                    </a:rPr>
                    <a:t> OST </a:t>
                  </a:r>
                  <a:r>
                    <a:rPr lang="en-US" sz="1400" b="1" dirty="0" smtClean="0">
                      <a:solidFill>
                        <a:schemeClr val="bg1"/>
                      </a:solidFill>
                    </a:rPr>
                    <a:t>2</a:t>
                  </a:r>
                  <a:endParaRPr lang="en-US" sz="1400" b="1" dirty="0">
                    <a:solidFill>
                      <a:schemeClr val="bg1"/>
                    </a:solidFill>
                  </a:endParaRPr>
                </a:p>
              </p:txBody>
            </p:sp>
          </mc:Choice>
          <mc:Fallback xmlns="">
            <p:sp>
              <p:nvSpPr>
                <p:cNvPr id="64" name="Rectangle 63"/>
                <p:cNvSpPr>
                  <a:spLocks noRot="1" noChangeAspect="1" noMove="1" noResize="1" noEditPoints="1" noAdjustHandles="1" noChangeArrowheads="1" noChangeShapeType="1" noTextEdit="1"/>
                </p:cNvSpPr>
                <p:nvPr/>
              </p:nvSpPr>
              <p:spPr>
                <a:xfrm>
                  <a:off x="-166561" y="3623123"/>
                  <a:ext cx="2559767" cy="578444"/>
                </a:xfrm>
                <a:prstGeom prst="rect">
                  <a:avLst/>
                </a:prstGeom>
                <a:blipFill rotWithShape="0">
                  <a:blip r:embed="rId2"/>
                  <a:stretch>
                    <a:fillRect b="-6383"/>
                  </a:stretch>
                </a:blipFill>
                <a:ln w="9525">
                  <a:noFill/>
                </a:ln>
              </p:spPr>
              <p:txBody>
                <a:bodyPr/>
                <a:lstStyle/>
                <a:p>
                  <a:r>
                    <a:rPr lang="en-US">
                      <a:noFill/>
                    </a:rPr>
                    <a:t> </a:t>
                  </a:r>
                </a:p>
              </p:txBody>
            </p:sp>
          </mc:Fallback>
        </mc:AlternateContent>
        <p:sp>
          <p:nvSpPr>
            <p:cNvPr id="65" name="Rectangle 64"/>
            <p:cNvSpPr/>
            <p:nvPr/>
          </p:nvSpPr>
          <p:spPr>
            <a:xfrm>
              <a:off x="-167185" y="4236728"/>
              <a:ext cx="2559766"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size</a:t>
              </a:r>
              <a:endParaRPr lang="en-US" sz="1400" b="1" dirty="0">
                <a:solidFill>
                  <a:schemeClr val="bg1"/>
                </a:solidFill>
              </a:endParaRPr>
            </a:p>
          </p:txBody>
        </p:sp>
      </p:grpSp>
      <p:sp>
        <p:nvSpPr>
          <p:cNvPr id="68" name="Rectangle 67"/>
          <p:cNvSpPr/>
          <p:nvPr/>
        </p:nvSpPr>
        <p:spPr>
          <a:xfrm>
            <a:off x="6947040" y="3444648"/>
            <a:ext cx="162816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count</a:t>
            </a:r>
            <a:endParaRPr lang="en-US" sz="1400" b="1" dirty="0">
              <a:solidFill>
                <a:schemeClr val="bg1"/>
              </a:solidFill>
            </a:endParaRPr>
          </a:p>
        </p:txBody>
      </p:sp>
      <p:cxnSp>
        <p:nvCxnSpPr>
          <p:cNvPr id="69" name="Straight Arrow Connector 4"/>
          <p:cNvCxnSpPr>
            <a:stCxn id="101" idx="3"/>
            <a:endCxn id="43" idx="1"/>
          </p:cNvCxnSpPr>
          <p:nvPr/>
        </p:nvCxnSpPr>
        <p:spPr>
          <a:xfrm>
            <a:off x="3890164" y="4496368"/>
            <a:ext cx="1920811" cy="730195"/>
          </a:xfrm>
          <a:prstGeom prst="bentConnector3">
            <a:avLst>
              <a:gd name="adj1" fmla="val 5000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1" name="Rectangle 100"/>
          <p:cNvSpPr/>
          <p:nvPr/>
        </p:nvSpPr>
        <p:spPr>
          <a:xfrm>
            <a:off x="3536835" y="3466813"/>
            <a:ext cx="353329"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Lustre Lite (llite)</a:t>
            </a:r>
            <a:endParaRPr lang="en-US" sz="1400" b="1" dirty="0">
              <a:solidFill>
                <a:schemeClr val="tx1">
                  <a:lumMod val="65000"/>
                  <a:lumOff val="35000"/>
                </a:schemeClr>
              </a:solidFill>
            </a:endParaRPr>
          </a:p>
        </p:txBody>
      </p:sp>
      <p:sp>
        <p:nvSpPr>
          <p:cNvPr id="2" name="Slide Number Placeholder 1"/>
          <p:cNvSpPr>
            <a:spLocks noGrp="1"/>
          </p:cNvSpPr>
          <p:nvPr>
            <p:ph type="sldNum" sz="quarter" idx="12"/>
          </p:nvPr>
        </p:nvSpPr>
        <p:spPr/>
        <p:txBody>
          <a:bodyPr/>
          <a:lstStyle/>
          <a:p>
            <a:fld id="{79A9F26D-CCBE-47A9-B957-B1F36E881945}" type="slidenum">
              <a:rPr lang="en-US" smtClean="0"/>
              <a:t>23</a:t>
            </a:fld>
            <a:endParaRPr lang="en-US"/>
          </a:p>
        </p:txBody>
      </p:sp>
    </p:spTree>
    <p:extLst>
      <p:ext uri="{BB962C8B-B14F-4D97-AF65-F5344CB8AC3E}">
        <p14:creationId xmlns:p14="http://schemas.microsoft.com/office/powerpoint/2010/main" val="105398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does metadata reside on the MDT?</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8192219" cy="646331"/>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entire Lustre file system is represented by bare inodes, where the metadata for the file are stored in Layout Extended Attributes (EAs)</a:t>
            </a:r>
          </a:p>
        </p:txBody>
      </p:sp>
      <p:sp>
        <p:nvSpPr>
          <p:cNvPr id="53" name="Rectangle 52"/>
          <p:cNvSpPr/>
          <p:nvPr/>
        </p:nvSpPr>
        <p:spPr>
          <a:xfrm>
            <a:off x="2226821" y="3071002"/>
            <a:ext cx="3768537" cy="271732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59" name="Rectangle 58"/>
          <p:cNvSpPr/>
          <p:nvPr/>
        </p:nvSpPr>
        <p:spPr>
          <a:xfrm>
            <a:off x="6495691" y="3071002"/>
            <a:ext cx="2001328" cy="2717320"/>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MDT</a:t>
            </a:r>
            <a:endParaRPr lang="en-US" sz="1600" b="1" dirty="0">
              <a:solidFill>
                <a:schemeClr val="bg1"/>
              </a:solidFill>
            </a:endParaRPr>
          </a:p>
        </p:txBody>
      </p:sp>
      <p:grpSp>
        <p:nvGrpSpPr>
          <p:cNvPr id="3" name="Group 2"/>
          <p:cNvGrpSpPr/>
          <p:nvPr/>
        </p:nvGrpSpPr>
        <p:grpSpPr>
          <a:xfrm>
            <a:off x="6679701" y="3531199"/>
            <a:ext cx="1636164" cy="1686383"/>
            <a:chOff x="1659625" y="3736567"/>
            <a:chExt cx="1799538" cy="1686383"/>
          </a:xfrm>
        </p:grpSpPr>
        <p:sp>
          <p:nvSpPr>
            <p:cNvPr id="54" name="Rectangle 53"/>
            <p:cNvSpPr/>
            <p:nvPr/>
          </p:nvSpPr>
          <p:spPr>
            <a:xfrm>
              <a:off x="1659625" y="3736567"/>
              <a:ext cx="1799538" cy="168638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Layout EA</a:t>
              </a:r>
              <a:endParaRPr lang="en-US" sz="1400" b="1" dirty="0">
                <a:solidFill>
                  <a:schemeClr val="tx1">
                    <a:lumMod val="65000"/>
                    <a:lumOff val="35000"/>
                  </a:schemeClr>
                </a:solidFill>
              </a:endParaRPr>
            </a:p>
          </p:txBody>
        </p:sp>
        <p:grpSp>
          <p:nvGrpSpPr>
            <p:cNvPr id="2" name="Group 1"/>
            <p:cNvGrpSpPr/>
            <p:nvPr/>
          </p:nvGrpSpPr>
          <p:grpSpPr>
            <a:xfrm>
              <a:off x="1742109" y="4075198"/>
              <a:ext cx="1631366" cy="1269348"/>
              <a:chOff x="1742109" y="4075198"/>
              <a:chExt cx="1631366" cy="1269348"/>
            </a:xfrm>
          </p:grpSpPr>
          <mc:AlternateContent xmlns:mc="http://schemas.openxmlformats.org/markup-compatibility/2006" xmlns:a14="http://schemas.microsoft.com/office/drawing/2010/main">
            <mc:Choice Requires="a14">
              <p:sp>
                <p:nvSpPr>
                  <p:cNvPr id="49" name="Rectangle 48"/>
                  <p:cNvSpPr/>
                  <p:nvPr/>
                </p:nvSpPr>
                <p:spPr>
                  <a:xfrm>
                    <a:off x="1742506" y="4075198"/>
                    <a:ext cx="1628164" cy="578444"/>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Object 1 </a:t>
                    </a:r>
                    <a14:m>
                      <m:oMath xmlns:m="http://schemas.openxmlformats.org/officeDocument/2006/math">
                        <m:r>
                          <a:rPr lang="en-US" sz="1400" b="1" i="1" smtClean="0">
                            <a:solidFill>
                              <a:schemeClr val="bg1"/>
                            </a:solidFill>
                            <a:latin typeface="Cambria Math" panose="02040503050406030204" pitchFamily="18" charset="0"/>
                          </a:rPr>
                          <m:t>→</m:t>
                        </m:r>
                      </m:oMath>
                    </a14:m>
                    <a:r>
                      <a:rPr lang="en-US" sz="1400" b="1" dirty="0" smtClean="0">
                        <a:solidFill>
                          <a:schemeClr val="bg1"/>
                        </a:solidFill>
                      </a:rPr>
                      <a:t> OST 1</a:t>
                    </a:r>
                  </a:p>
                  <a:p>
                    <a:pPr algn="ctr"/>
                    <a:r>
                      <a:rPr lang="en-US" sz="1400" b="1" dirty="0">
                        <a:solidFill>
                          <a:schemeClr val="bg1"/>
                        </a:solidFill>
                      </a:rPr>
                      <a:t>Object </a:t>
                    </a:r>
                    <a:r>
                      <a:rPr lang="en-US" sz="1400" b="1" dirty="0" smtClean="0">
                        <a:solidFill>
                          <a:schemeClr val="bg1"/>
                        </a:solidFill>
                      </a:rPr>
                      <a:t>2 </a:t>
                    </a:r>
                    <a14:m>
                      <m:oMath xmlns:m="http://schemas.openxmlformats.org/officeDocument/2006/math">
                        <m:r>
                          <a:rPr lang="en-US" sz="1400" b="1" i="1">
                            <a:solidFill>
                              <a:schemeClr val="bg1"/>
                            </a:solidFill>
                            <a:latin typeface="Cambria Math" panose="02040503050406030204" pitchFamily="18" charset="0"/>
                          </a:rPr>
                          <m:t>→</m:t>
                        </m:r>
                      </m:oMath>
                    </a14:m>
                    <a:r>
                      <a:rPr lang="en-US" sz="1400" b="1" dirty="0">
                        <a:solidFill>
                          <a:schemeClr val="bg1"/>
                        </a:solidFill>
                      </a:rPr>
                      <a:t> OST </a:t>
                    </a:r>
                    <a:r>
                      <a:rPr lang="en-US" sz="1400" b="1" dirty="0" smtClean="0">
                        <a:solidFill>
                          <a:schemeClr val="bg1"/>
                        </a:solidFill>
                      </a:rPr>
                      <a:t>2</a:t>
                    </a:r>
                    <a:endParaRPr lang="en-US" sz="1400" b="1" dirty="0">
                      <a:solidFill>
                        <a:schemeClr val="bg1"/>
                      </a:solidFill>
                    </a:endParaRPr>
                  </a:p>
                </p:txBody>
              </p:sp>
            </mc:Choice>
            <mc:Fallback xmlns="">
              <p:sp>
                <p:nvSpPr>
                  <p:cNvPr id="49" name="Rectangle 48"/>
                  <p:cNvSpPr>
                    <a:spLocks noRot="1" noChangeAspect="1" noMove="1" noResize="1" noEditPoints="1" noAdjustHandles="1" noChangeArrowheads="1" noChangeShapeType="1" noTextEdit="1"/>
                  </p:cNvSpPr>
                  <p:nvPr/>
                </p:nvSpPr>
                <p:spPr>
                  <a:xfrm>
                    <a:off x="1742506" y="4075198"/>
                    <a:ext cx="1628164" cy="578444"/>
                  </a:xfrm>
                  <a:prstGeom prst="rect">
                    <a:avLst/>
                  </a:prstGeom>
                  <a:blipFill rotWithShape="0">
                    <a:blip r:embed="rId2"/>
                    <a:stretch>
                      <a:fillRect b="-5263"/>
                    </a:stretch>
                  </a:blipFill>
                  <a:ln w="9525">
                    <a:noFill/>
                  </a:ln>
                </p:spPr>
                <p:txBody>
                  <a:bodyPr/>
                  <a:lstStyle/>
                  <a:p>
                    <a:r>
                      <a:rPr lang="en-US">
                        <a:noFill/>
                      </a:rPr>
                      <a:t> </a:t>
                    </a:r>
                  </a:p>
                </p:txBody>
              </p:sp>
            </mc:Fallback>
          </mc:AlternateContent>
          <p:sp>
            <p:nvSpPr>
              <p:cNvPr id="52" name="Rectangle 51"/>
              <p:cNvSpPr/>
              <p:nvPr/>
            </p:nvSpPr>
            <p:spPr>
              <a:xfrm>
                <a:off x="1742109" y="4688803"/>
                <a:ext cx="162816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size</a:t>
                </a:r>
                <a:endParaRPr lang="en-US" sz="1400" b="1" dirty="0">
                  <a:solidFill>
                    <a:schemeClr val="bg1"/>
                  </a:solidFill>
                </a:endParaRPr>
              </a:p>
            </p:txBody>
          </p:sp>
          <p:sp>
            <p:nvSpPr>
              <p:cNvPr id="58" name="Rectangle 57"/>
              <p:cNvSpPr/>
              <p:nvPr/>
            </p:nvSpPr>
            <p:spPr>
              <a:xfrm>
                <a:off x="1745312" y="5035433"/>
                <a:ext cx="162816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count</a:t>
                </a:r>
                <a:endParaRPr lang="en-US" sz="1400" b="1" dirty="0">
                  <a:solidFill>
                    <a:schemeClr val="bg1"/>
                  </a:solidFill>
                </a:endParaRPr>
              </a:p>
            </p:txBody>
          </p:sp>
        </p:grpSp>
      </p:grpSp>
      <p:sp>
        <p:nvSpPr>
          <p:cNvPr id="70" name="Rectangle 69"/>
          <p:cNvSpPr/>
          <p:nvPr/>
        </p:nvSpPr>
        <p:spPr>
          <a:xfrm>
            <a:off x="2566292" y="3512144"/>
            <a:ext cx="379594"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Linux Virtual File System</a:t>
            </a:r>
            <a:endParaRPr lang="en-US" sz="1400" b="1" dirty="0">
              <a:solidFill>
                <a:schemeClr val="tx1">
                  <a:lumMod val="65000"/>
                  <a:lumOff val="35000"/>
                </a:schemeClr>
              </a:solidFill>
            </a:endParaRPr>
          </a:p>
        </p:txBody>
      </p:sp>
      <p:sp>
        <p:nvSpPr>
          <p:cNvPr id="71" name="Rectangle 70"/>
          <p:cNvSpPr/>
          <p:nvPr/>
        </p:nvSpPr>
        <p:spPr>
          <a:xfrm>
            <a:off x="3528293" y="3512144"/>
            <a:ext cx="379594"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File System</a:t>
            </a:r>
            <a:endParaRPr lang="en-US" sz="1400" b="1" dirty="0">
              <a:solidFill>
                <a:schemeClr val="tx1">
                  <a:lumMod val="65000"/>
                  <a:lumOff val="35000"/>
                </a:schemeClr>
              </a:solidFill>
            </a:endParaRPr>
          </a:p>
        </p:txBody>
      </p:sp>
      <p:sp>
        <p:nvSpPr>
          <p:cNvPr id="72" name="Rectangle 71"/>
          <p:cNvSpPr/>
          <p:nvPr/>
        </p:nvSpPr>
        <p:spPr>
          <a:xfrm>
            <a:off x="4490294" y="3512144"/>
            <a:ext cx="1298392"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sp>
        <p:nvSpPr>
          <p:cNvPr id="73" name="Rectangle 72"/>
          <p:cNvSpPr/>
          <p:nvPr/>
        </p:nvSpPr>
        <p:spPr>
          <a:xfrm>
            <a:off x="4609985" y="4955843"/>
            <a:ext cx="1086119" cy="522506"/>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Extended Attributes</a:t>
            </a:r>
            <a:endParaRPr lang="en-US" sz="1400" b="1" dirty="0">
              <a:solidFill>
                <a:schemeClr val="bg1"/>
              </a:solidFill>
            </a:endParaRPr>
          </a:p>
        </p:txBody>
      </p:sp>
      <p:cxnSp>
        <p:nvCxnSpPr>
          <p:cNvPr id="74" name="Straight Arrow Connector 4"/>
          <p:cNvCxnSpPr>
            <a:stCxn id="70" idx="3"/>
            <a:endCxn id="71" idx="1"/>
          </p:cNvCxnSpPr>
          <p:nvPr/>
        </p:nvCxnSpPr>
        <p:spPr>
          <a:xfrm>
            <a:off x="2945886" y="4541699"/>
            <a:ext cx="582407"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649273" y="3050658"/>
            <a:ext cx="808772" cy="2722095"/>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bg1"/>
                </a:solidFill>
              </a:rPr>
              <a:t>Client</a:t>
            </a:r>
          </a:p>
        </p:txBody>
      </p:sp>
      <p:sp>
        <p:nvSpPr>
          <p:cNvPr id="77" name="Rectangle 76"/>
          <p:cNvSpPr/>
          <p:nvPr/>
        </p:nvSpPr>
        <p:spPr>
          <a:xfrm>
            <a:off x="865466" y="3496577"/>
            <a:ext cx="353329"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llite</a:t>
            </a:r>
            <a:endParaRPr lang="en-US" sz="1400" b="1" dirty="0">
              <a:solidFill>
                <a:schemeClr val="tx1">
                  <a:lumMod val="65000"/>
                  <a:lumOff val="35000"/>
                </a:schemeClr>
              </a:solidFill>
            </a:endParaRPr>
          </a:p>
        </p:txBody>
      </p:sp>
      <p:cxnSp>
        <p:nvCxnSpPr>
          <p:cNvPr id="78" name="Straight Arrow Connector 4"/>
          <p:cNvCxnSpPr>
            <a:stCxn id="73" idx="3"/>
            <a:endCxn id="59" idx="1"/>
          </p:cNvCxnSpPr>
          <p:nvPr/>
        </p:nvCxnSpPr>
        <p:spPr>
          <a:xfrm flipV="1">
            <a:off x="5696104" y="4429662"/>
            <a:ext cx="799587" cy="787434"/>
          </a:xfrm>
          <a:prstGeom prst="bentConnector3">
            <a:avLst>
              <a:gd name="adj1" fmla="val 57552"/>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4"/>
          <p:cNvCxnSpPr/>
          <p:nvPr/>
        </p:nvCxnSpPr>
        <p:spPr>
          <a:xfrm>
            <a:off x="1218795" y="4541699"/>
            <a:ext cx="1347497"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4609986" y="4597968"/>
            <a:ext cx="1086119" cy="309113"/>
          </a:xfrm>
          <a:prstGeom prst="rect">
            <a:avLst/>
          </a:prstGeom>
          <a:solidFill>
            <a:schemeClr val="bg1">
              <a:lumMod val="6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75000"/>
                    <a:lumOff val="25000"/>
                  </a:schemeClr>
                </a:solidFill>
              </a:rPr>
              <a:t>Direct block</a:t>
            </a:r>
            <a:endParaRPr lang="en-US" sz="1400" b="1" dirty="0">
              <a:solidFill>
                <a:schemeClr val="tx1">
                  <a:lumMod val="75000"/>
                  <a:lumOff val="25000"/>
                </a:schemeClr>
              </a:solidFill>
            </a:endParaRPr>
          </a:p>
        </p:txBody>
      </p:sp>
      <p:sp>
        <p:nvSpPr>
          <p:cNvPr id="81" name="Rectangle 80"/>
          <p:cNvSpPr/>
          <p:nvPr/>
        </p:nvSpPr>
        <p:spPr>
          <a:xfrm>
            <a:off x="4605210" y="4248719"/>
            <a:ext cx="1086119" cy="309113"/>
          </a:xfrm>
          <a:prstGeom prst="rect">
            <a:avLst/>
          </a:prstGeom>
          <a:solidFill>
            <a:schemeClr val="bg1">
              <a:lumMod val="6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75000"/>
                    <a:lumOff val="25000"/>
                  </a:schemeClr>
                </a:solidFill>
              </a:rPr>
              <a:t>Direct block</a:t>
            </a:r>
            <a:endParaRPr lang="en-US" sz="1400" b="1" dirty="0">
              <a:solidFill>
                <a:schemeClr val="tx1">
                  <a:lumMod val="75000"/>
                  <a:lumOff val="25000"/>
                </a:schemeClr>
              </a:solidFill>
            </a:endParaRPr>
          </a:p>
        </p:txBody>
      </p:sp>
      <p:sp>
        <p:nvSpPr>
          <p:cNvPr id="82" name="Rectangle 81"/>
          <p:cNvSpPr/>
          <p:nvPr/>
        </p:nvSpPr>
        <p:spPr>
          <a:xfrm>
            <a:off x="4605210" y="3900705"/>
            <a:ext cx="1086119" cy="309113"/>
          </a:xfrm>
          <a:prstGeom prst="rect">
            <a:avLst/>
          </a:prstGeom>
          <a:solidFill>
            <a:schemeClr val="bg1">
              <a:lumMod val="6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75000"/>
                    <a:lumOff val="25000"/>
                  </a:schemeClr>
                </a:solidFill>
              </a:rPr>
              <a:t>Direct block</a:t>
            </a:r>
            <a:endParaRPr lang="en-US" sz="1400" b="1" dirty="0">
              <a:solidFill>
                <a:schemeClr val="tx1">
                  <a:lumMod val="75000"/>
                  <a:lumOff val="25000"/>
                </a:schemeClr>
              </a:solidFill>
            </a:endParaRPr>
          </a:p>
        </p:txBody>
      </p:sp>
      <p:cxnSp>
        <p:nvCxnSpPr>
          <p:cNvPr id="85" name="Straight Arrow Connector 4"/>
          <p:cNvCxnSpPr/>
          <p:nvPr/>
        </p:nvCxnSpPr>
        <p:spPr>
          <a:xfrm>
            <a:off x="3907887" y="4541699"/>
            <a:ext cx="582407"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79A9F26D-CCBE-47A9-B957-B1F36E881945}" type="slidenum">
              <a:rPr lang="en-US" smtClean="0"/>
              <a:t>24</a:t>
            </a:fld>
            <a:endParaRPr lang="en-US"/>
          </a:p>
        </p:txBody>
      </p:sp>
    </p:spTree>
    <p:extLst>
      <p:ext uri="{BB962C8B-B14F-4D97-AF65-F5344CB8AC3E}">
        <p14:creationId xmlns:p14="http://schemas.microsoft.com/office/powerpoint/2010/main" val="74799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2226821" y="2899128"/>
            <a:ext cx="4081943" cy="305614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94" name="Rectangle 93"/>
          <p:cNvSpPr/>
          <p:nvPr/>
        </p:nvSpPr>
        <p:spPr>
          <a:xfrm>
            <a:off x="4265781" y="3107955"/>
            <a:ext cx="1767779" cy="2671746"/>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smtClean="0">
                <a:solidFill>
                  <a:schemeClr val="bg1"/>
                </a:solidFill>
              </a:rPr>
              <a:t>Logical Object</a:t>
            </a:r>
            <a:endParaRPr lang="en-US" sz="1600" b="1" dirty="0">
              <a:solidFill>
                <a:schemeClr val="bg1"/>
              </a:solidFill>
            </a:endParaRPr>
          </a:p>
        </p:txBody>
      </p: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do objects reside on OSTs?</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8192219" cy="369332"/>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Objects are stored as files on the local file system (such as </a:t>
            </a:r>
            <a:r>
              <a:rPr lang="en-US" dirty="0" err="1" smtClean="0">
                <a:solidFill>
                  <a:schemeClr val="tx1">
                    <a:lumMod val="50000"/>
                    <a:lumOff val="50000"/>
                  </a:schemeClr>
                </a:solidFill>
                <a:latin typeface="Roboto Condensed" pitchFamily="2" charset="0"/>
                <a:ea typeface="Roboto Condensed" pitchFamily="2" charset="0"/>
              </a:rPr>
              <a:t>ldiskfs</a:t>
            </a:r>
            <a:r>
              <a:rPr lang="en-US" dirty="0" smtClean="0">
                <a:solidFill>
                  <a:schemeClr val="tx1">
                    <a:lumMod val="50000"/>
                    <a:lumOff val="50000"/>
                  </a:schemeClr>
                </a:solidFill>
                <a:latin typeface="Roboto Condensed" pitchFamily="2" charset="0"/>
                <a:ea typeface="Roboto Condensed" pitchFamily="2" charset="0"/>
              </a:rPr>
              <a:t> or ZFS) of the OST</a:t>
            </a:r>
          </a:p>
        </p:txBody>
      </p:sp>
      <p:sp>
        <p:nvSpPr>
          <p:cNvPr id="45" name="Rectangle 44"/>
          <p:cNvSpPr/>
          <p:nvPr/>
        </p:nvSpPr>
        <p:spPr>
          <a:xfrm>
            <a:off x="2566292" y="3512144"/>
            <a:ext cx="379594"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Linux Virtual File System</a:t>
            </a:r>
            <a:endParaRPr lang="en-US" sz="1400" b="1" dirty="0">
              <a:solidFill>
                <a:schemeClr val="tx1">
                  <a:lumMod val="65000"/>
                  <a:lumOff val="35000"/>
                </a:schemeClr>
              </a:solidFill>
            </a:endParaRPr>
          </a:p>
        </p:txBody>
      </p:sp>
      <p:sp>
        <p:nvSpPr>
          <p:cNvPr id="46" name="Rectangle 45"/>
          <p:cNvSpPr/>
          <p:nvPr/>
        </p:nvSpPr>
        <p:spPr>
          <a:xfrm>
            <a:off x="3528293" y="3512144"/>
            <a:ext cx="379594"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File System</a:t>
            </a:r>
            <a:endParaRPr lang="en-US" sz="1400" b="1" dirty="0">
              <a:solidFill>
                <a:schemeClr val="tx1">
                  <a:lumMod val="65000"/>
                  <a:lumOff val="35000"/>
                </a:schemeClr>
              </a:solidFill>
            </a:endParaRPr>
          </a:p>
        </p:txBody>
      </p:sp>
      <p:sp>
        <p:nvSpPr>
          <p:cNvPr id="47" name="Rectangle 46"/>
          <p:cNvSpPr/>
          <p:nvPr/>
        </p:nvSpPr>
        <p:spPr>
          <a:xfrm>
            <a:off x="4490294" y="3512144"/>
            <a:ext cx="1298392"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cxnSp>
        <p:nvCxnSpPr>
          <p:cNvPr id="55" name="Straight Arrow Connector 4"/>
          <p:cNvCxnSpPr>
            <a:stCxn id="45" idx="3"/>
            <a:endCxn id="46" idx="1"/>
          </p:cNvCxnSpPr>
          <p:nvPr/>
        </p:nvCxnSpPr>
        <p:spPr>
          <a:xfrm>
            <a:off x="2945886" y="4541699"/>
            <a:ext cx="582407"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649273" y="2899128"/>
            <a:ext cx="808772" cy="3070013"/>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bg1"/>
                </a:solidFill>
              </a:rPr>
              <a:t>Client</a:t>
            </a:r>
          </a:p>
        </p:txBody>
      </p:sp>
      <p:sp>
        <p:nvSpPr>
          <p:cNvPr id="57" name="Rectangle 56"/>
          <p:cNvSpPr/>
          <p:nvPr/>
        </p:nvSpPr>
        <p:spPr>
          <a:xfrm>
            <a:off x="865466" y="3496577"/>
            <a:ext cx="353329"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llite</a:t>
            </a:r>
            <a:endParaRPr lang="en-US" sz="1400" b="1" dirty="0">
              <a:solidFill>
                <a:schemeClr val="tx1">
                  <a:lumMod val="65000"/>
                  <a:lumOff val="35000"/>
                </a:schemeClr>
              </a:solidFill>
            </a:endParaRPr>
          </a:p>
        </p:txBody>
      </p:sp>
      <p:cxnSp>
        <p:nvCxnSpPr>
          <p:cNvPr id="61" name="Straight Arrow Connector 4"/>
          <p:cNvCxnSpPr/>
          <p:nvPr/>
        </p:nvCxnSpPr>
        <p:spPr>
          <a:xfrm>
            <a:off x="1218795" y="4541699"/>
            <a:ext cx="1347497"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4"/>
          <p:cNvCxnSpPr/>
          <p:nvPr/>
        </p:nvCxnSpPr>
        <p:spPr>
          <a:xfrm>
            <a:off x="3907887" y="4541699"/>
            <a:ext cx="582407"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6994496" y="2650367"/>
            <a:ext cx="1423359" cy="3479623"/>
            <a:chOff x="466391" y="3266927"/>
            <a:chExt cx="2237777" cy="3479623"/>
          </a:xfrm>
        </p:grpSpPr>
        <p:grpSp>
          <p:nvGrpSpPr>
            <p:cNvPr id="67" name="Group 66"/>
            <p:cNvGrpSpPr/>
            <p:nvPr/>
          </p:nvGrpSpPr>
          <p:grpSpPr>
            <a:xfrm>
              <a:off x="466391" y="3266927"/>
              <a:ext cx="2237777" cy="3479623"/>
              <a:chOff x="1500235" y="2936161"/>
              <a:chExt cx="2237777" cy="3479623"/>
            </a:xfrm>
          </p:grpSpPr>
          <p:sp>
            <p:nvSpPr>
              <p:cNvPr id="83" name="Rectangle 82"/>
              <p:cNvSpPr/>
              <p:nvPr/>
            </p:nvSpPr>
            <p:spPr>
              <a:xfrm>
                <a:off x="1500235" y="2936161"/>
                <a:ext cx="2237777" cy="3479623"/>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84" name="Rectangle 83"/>
              <p:cNvSpPr/>
              <p:nvPr/>
            </p:nvSpPr>
            <p:spPr>
              <a:xfrm>
                <a:off x="1722026" y="3358022"/>
                <a:ext cx="1844292" cy="142614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Block Group</a:t>
                </a:r>
                <a:endParaRPr lang="en-US" sz="1400" b="1" dirty="0">
                  <a:solidFill>
                    <a:schemeClr val="tx1">
                      <a:lumMod val="65000"/>
                      <a:lumOff val="35000"/>
                    </a:schemeClr>
                  </a:solidFill>
                </a:endParaRPr>
              </a:p>
            </p:txBody>
          </p:sp>
        </p:grpSp>
        <p:sp>
          <p:nvSpPr>
            <p:cNvPr id="68" name="Rectangle 67"/>
            <p:cNvSpPr/>
            <p:nvPr/>
          </p:nvSpPr>
          <p:spPr>
            <a:xfrm>
              <a:off x="814261" y="4047964"/>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1</a:t>
              </a:r>
              <a:endParaRPr lang="en-US" sz="1400" b="1" dirty="0">
                <a:solidFill>
                  <a:schemeClr val="bg1"/>
                </a:solidFill>
              </a:endParaRPr>
            </a:p>
          </p:txBody>
        </p:sp>
        <p:sp>
          <p:nvSpPr>
            <p:cNvPr id="69" name="Rectangle 68"/>
            <p:cNvSpPr/>
            <p:nvPr/>
          </p:nvSpPr>
          <p:spPr>
            <a:xfrm>
              <a:off x="814261" y="4383612"/>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2</a:t>
              </a:r>
              <a:endParaRPr lang="en-US" sz="1400" b="1" dirty="0">
                <a:solidFill>
                  <a:schemeClr val="bg1"/>
                </a:solidFill>
              </a:endParaRPr>
            </a:p>
          </p:txBody>
        </p:sp>
      </p:grpSp>
      <p:sp>
        <p:nvSpPr>
          <p:cNvPr id="85" name="Rectangle 84"/>
          <p:cNvSpPr/>
          <p:nvPr/>
        </p:nvSpPr>
        <p:spPr>
          <a:xfrm>
            <a:off x="7215762" y="410288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3</a:t>
            </a:r>
            <a:endParaRPr lang="en-US" sz="1400" b="1" dirty="0">
              <a:solidFill>
                <a:schemeClr val="bg1"/>
              </a:solidFill>
            </a:endParaRPr>
          </a:p>
        </p:txBody>
      </p:sp>
      <p:sp>
        <p:nvSpPr>
          <p:cNvPr id="86" name="Rectangle 85"/>
          <p:cNvSpPr/>
          <p:nvPr/>
        </p:nvSpPr>
        <p:spPr>
          <a:xfrm>
            <a:off x="7135567" y="4601109"/>
            <a:ext cx="1173079" cy="142614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Block Group</a:t>
            </a:r>
            <a:endParaRPr lang="en-US" sz="1400" b="1" dirty="0">
              <a:solidFill>
                <a:schemeClr val="tx1">
                  <a:lumMod val="65000"/>
                  <a:lumOff val="35000"/>
                </a:schemeClr>
              </a:solidFill>
            </a:endParaRPr>
          </a:p>
        </p:txBody>
      </p:sp>
      <p:sp>
        <p:nvSpPr>
          <p:cNvPr id="87" name="Rectangle 86"/>
          <p:cNvSpPr/>
          <p:nvPr/>
        </p:nvSpPr>
        <p:spPr>
          <a:xfrm>
            <a:off x="7215762" y="4988732"/>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4</a:t>
            </a:r>
            <a:endParaRPr lang="en-US" sz="1400" b="1" dirty="0">
              <a:solidFill>
                <a:schemeClr val="bg1"/>
              </a:solidFill>
            </a:endParaRPr>
          </a:p>
        </p:txBody>
      </p:sp>
      <p:sp>
        <p:nvSpPr>
          <p:cNvPr id="88" name="Rectangle 87"/>
          <p:cNvSpPr/>
          <p:nvPr/>
        </p:nvSpPr>
        <p:spPr>
          <a:xfrm>
            <a:off x="7215762" y="5324380"/>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5</a:t>
            </a:r>
            <a:endParaRPr lang="en-US" sz="1400" b="1" dirty="0">
              <a:solidFill>
                <a:schemeClr val="bg1"/>
              </a:solidFill>
            </a:endParaRPr>
          </a:p>
        </p:txBody>
      </p:sp>
      <p:sp>
        <p:nvSpPr>
          <p:cNvPr id="89" name="Rectangle 88"/>
          <p:cNvSpPr/>
          <p:nvPr/>
        </p:nvSpPr>
        <p:spPr>
          <a:xfrm>
            <a:off x="7215760" y="5660028"/>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6</a:t>
            </a:r>
            <a:endParaRPr lang="en-US" sz="1400" b="1" dirty="0">
              <a:solidFill>
                <a:schemeClr val="bg1"/>
              </a:solidFill>
            </a:endParaRPr>
          </a:p>
        </p:txBody>
      </p:sp>
      <p:cxnSp>
        <p:nvCxnSpPr>
          <p:cNvPr id="60" name="Straight Arrow Connector 4"/>
          <p:cNvCxnSpPr>
            <a:endCxn id="68" idx="1"/>
          </p:cNvCxnSpPr>
          <p:nvPr/>
        </p:nvCxnSpPr>
        <p:spPr>
          <a:xfrm flipV="1">
            <a:off x="5605439" y="3585961"/>
            <a:ext cx="1610323" cy="155732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4"/>
          <p:cNvCxnSpPr>
            <a:endCxn id="87" idx="1"/>
          </p:cNvCxnSpPr>
          <p:nvPr/>
        </p:nvCxnSpPr>
        <p:spPr>
          <a:xfrm>
            <a:off x="5584571" y="4784060"/>
            <a:ext cx="1631191" cy="35922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4"/>
          <p:cNvCxnSpPr>
            <a:endCxn id="85" idx="1"/>
          </p:cNvCxnSpPr>
          <p:nvPr/>
        </p:nvCxnSpPr>
        <p:spPr>
          <a:xfrm flipV="1">
            <a:off x="5574137" y="4257441"/>
            <a:ext cx="1641625" cy="12643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4"/>
          <p:cNvCxnSpPr>
            <a:endCxn id="69" idx="1"/>
          </p:cNvCxnSpPr>
          <p:nvPr/>
        </p:nvCxnSpPr>
        <p:spPr>
          <a:xfrm flipV="1">
            <a:off x="5572912" y="3921609"/>
            <a:ext cx="1642850" cy="13814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4609986" y="4597968"/>
            <a:ext cx="1086119" cy="309113"/>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63" name="Rectangle 62"/>
          <p:cNvSpPr/>
          <p:nvPr/>
        </p:nvSpPr>
        <p:spPr>
          <a:xfrm>
            <a:off x="4605210" y="4248719"/>
            <a:ext cx="1086119" cy="309113"/>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64" name="Rectangle 63"/>
          <p:cNvSpPr/>
          <p:nvPr/>
        </p:nvSpPr>
        <p:spPr>
          <a:xfrm>
            <a:off x="4605210" y="3900705"/>
            <a:ext cx="1086119" cy="309113"/>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90" name="Rectangle 89"/>
          <p:cNvSpPr/>
          <p:nvPr/>
        </p:nvSpPr>
        <p:spPr>
          <a:xfrm>
            <a:off x="4608098" y="4950211"/>
            <a:ext cx="1086119" cy="309113"/>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2" name="Slide Number Placeholder 1"/>
          <p:cNvSpPr>
            <a:spLocks noGrp="1"/>
          </p:cNvSpPr>
          <p:nvPr>
            <p:ph type="sldNum" sz="quarter" idx="12"/>
          </p:nvPr>
        </p:nvSpPr>
        <p:spPr/>
        <p:txBody>
          <a:bodyPr/>
          <a:lstStyle/>
          <a:p>
            <a:fld id="{79A9F26D-CCBE-47A9-B957-B1F36E881945}" type="slidenum">
              <a:rPr lang="en-US" smtClean="0"/>
              <a:t>25</a:t>
            </a:fld>
            <a:endParaRPr lang="en-US"/>
          </a:p>
        </p:txBody>
      </p:sp>
    </p:spTree>
    <p:extLst>
      <p:ext uri="{BB962C8B-B14F-4D97-AF65-F5344CB8AC3E}">
        <p14:creationId xmlns:p14="http://schemas.microsoft.com/office/powerpoint/2010/main" val="4173139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grpSp>
        <p:nvGrpSpPr>
          <p:cNvPr id="72" name="Group 71"/>
          <p:cNvGrpSpPr/>
          <p:nvPr/>
        </p:nvGrpSpPr>
        <p:grpSpPr>
          <a:xfrm>
            <a:off x="2083246" y="1772372"/>
            <a:ext cx="2781963" cy="1625624"/>
            <a:chOff x="1475117" y="903617"/>
            <a:chExt cx="3870385" cy="2201892"/>
          </a:xfrm>
          <a:solidFill>
            <a:srgbClr val="BEDAE4"/>
          </a:solidFill>
        </p:grpSpPr>
        <p:sp>
          <p:nvSpPr>
            <p:cNvPr id="73" name="Oval 72"/>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4" name="Group 73"/>
            <p:cNvGrpSpPr/>
            <p:nvPr/>
          </p:nvGrpSpPr>
          <p:grpSpPr>
            <a:xfrm>
              <a:off x="1475117" y="1400535"/>
              <a:ext cx="3870385" cy="1704974"/>
              <a:chOff x="1475117" y="1400535"/>
              <a:chExt cx="3870385" cy="1704974"/>
            </a:xfrm>
            <a:grpFill/>
          </p:grpSpPr>
          <p:sp>
            <p:nvSpPr>
              <p:cNvPr id="75" name="Rounded Rectangle 74"/>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Oval 76"/>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Oval 7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97" name="Rectangle 96"/>
          <p:cNvSpPr/>
          <p:nvPr/>
        </p:nvSpPr>
        <p:spPr>
          <a:xfrm>
            <a:off x="3407462" y="3903738"/>
            <a:ext cx="1627011" cy="220519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100" name="Rectangle 99"/>
          <p:cNvSpPr/>
          <p:nvPr/>
        </p:nvSpPr>
        <p:spPr>
          <a:xfrm>
            <a:off x="1002026" y="1620756"/>
            <a:ext cx="735796" cy="1762966"/>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bg1"/>
                </a:solidFill>
              </a:rPr>
              <a:t>Client</a:t>
            </a:r>
          </a:p>
        </p:txBody>
      </p:sp>
      <p:sp>
        <p:nvSpPr>
          <p:cNvPr id="102" name="Rectangle 101"/>
          <p:cNvSpPr/>
          <p:nvPr/>
        </p:nvSpPr>
        <p:spPr>
          <a:xfrm>
            <a:off x="1303862" y="3921675"/>
            <a:ext cx="1603349" cy="218725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smtClean="0">
                <a:solidFill>
                  <a:schemeClr val="bg1"/>
                </a:solidFill>
              </a:rPr>
              <a:t>MDT</a:t>
            </a:r>
            <a:endParaRPr lang="en-US" sz="1600" b="1" dirty="0">
              <a:solidFill>
                <a:schemeClr val="bg1"/>
              </a:solidFill>
            </a:endParaRPr>
          </a:p>
        </p:txBody>
      </p:sp>
      <p:sp>
        <p:nvSpPr>
          <p:cNvPr id="110" name="Rectangle 109"/>
          <p:cNvSpPr/>
          <p:nvPr/>
        </p:nvSpPr>
        <p:spPr>
          <a:xfrm>
            <a:off x="1235519" y="1982929"/>
            <a:ext cx="266676" cy="126511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llite</a:t>
            </a:r>
            <a:endParaRPr lang="en-US" sz="1400" b="1" dirty="0">
              <a:solidFill>
                <a:schemeClr val="tx1">
                  <a:lumMod val="65000"/>
                  <a:lumOff val="35000"/>
                </a:schemeClr>
              </a:solidFill>
            </a:endParaRPr>
          </a:p>
        </p:txBody>
      </p:sp>
      <p:cxnSp>
        <p:nvCxnSpPr>
          <p:cNvPr id="111" name="Straight Arrow Connector 4"/>
          <p:cNvCxnSpPr>
            <a:stCxn id="109" idx="3"/>
            <a:endCxn id="110" idx="1"/>
          </p:cNvCxnSpPr>
          <p:nvPr/>
        </p:nvCxnSpPr>
        <p:spPr>
          <a:xfrm>
            <a:off x="716487" y="2615488"/>
            <a:ext cx="519032"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282501" y="1982929"/>
            <a:ext cx="433986" cy="1265117"/>
          </a:xfrm>
          <a:prstGeom prst="rect">
            <a:avLst/>
          </a:prstGeom>
          <a:solidFill>
            <a:srgbClr val="DD4B0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t>End-User</a:t>
            </a:r>
            <a:endParaRPr lang="en-US" sz="1400" b="1" dirty="0"/>
          </a:p>
        </p:txBody>
      </p:sp>
      <p:sp>
        <p:nvSpPr>
          <p:cNvPr id="112" name="Rectangle 111"/>
          <p:cNvSpPr/>
          <p:nvPr/>
        </p:nvSpPr>
        <p:spPr>
          <a:xfrm rot="5400000">
            <a:off x="4083156" y="3786054"/>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sp>
        <p:nvSpPr>
          <p:cNvPr id="113" name="Rectangle 112"/>
          <p:cNvSpPr/>
          <p:nvPr/>
        </p:nvSpPr>
        <p:spPr>
          <a:xfrm>
            <a:off x="3571363" y="5187462"/>
            <a:ext cx="1308767" cy="72457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sp>
        <p:nvSpPr>
          <p:cNvPr id="114" name="Rectangle 113"/>
          <p:cNvSpPr/>
          <p:nvPr/>
        </p:nvSpPr>
        <p:spPr>
          <a:xfrm>
            <a:off x="3673175" y="5517484"/>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Layout EAs</a:t>
            </a:r>
            <a:endParaRPr lang="en-US" sz="1400" b="1" dirty="0">
              <a:solidFill>
                <a:schemeClr val="bg1"/>
              </a:solidFill>
            </a:endParaRPr>
          </a:p>
        </p:txBody>
      </p:sp>
      <p:cxnSp>
        <p:nvCxnSpPr>
          <p:cNvPr id="118" name="Straight Arrow Connector 4"/>
          <p:cNvCxnSpPr>
            <a:stCxn id="112" idx="3"/>
            <a:endCxn id="113" idx="0"/>
          </p:cNvCxnSpPr>
          <p:nvPr/>
        </p:nvCxnSpPr>
        <p:spPr>
          <a:xfrm>
            <a:off x="4225746" y="4583028"/>
            <a:ext cx="1" cy="604434"/>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1457552" y="4285816"/>
            <a:ext cx="1308103" cy="168638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Layout EA</a:t>
            </a:r>
            <a:endParaRPr lang="en-US" sz="1400" b="1" dirty="0">
              <a:solidFill>
                <a:schemeClr val="tx1">
                  <a:lumMod val="65000"/>
                  <a:lumOff val="35000"/>
                </a:schemeClr>
              </a:solidFill>
            </a:endParaRPr>
          </a:p>
        </p:txBody>
      </p:sp>
      <mc:AlternateContent xmlns:mc="http://schemas.openxmlformats.org/markup-compatibility/2006" xmlns:a14="http://schemas.microsoft.com/office/drawing/2010/main">
        <mc:Choice Requires="a14">
          <p:sp>
            <p:nvSpPr>
              <p:cNvPr id="120" name="Rectangle 119"/>
              <p:cNvSpPr/>
              <p:nvPr/>
            </p:nvSpPr>
            <p:spPr>
              <a:xfrm>
                <a:off x="1558788" y="4607195"/>
                <a:ext cx="1111778" cy="578444"/>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O1 </a:t>
                </a:r>
                <a14:m>
                  <m:oMath xmlns:m="http://schemas.openxmlformats.org/officeDocument/2006/math">
                    <m:r>
                      <a:rPr lang="en-US" sz="1400" b="1" i="1" smtClean="0">
                        <a:solidFill>
                          <a:schemeClr val="bg1"/>
                        </a:solidFill>
                        <a:latin typeface="Cambria Math" panose="02040503050406030204" pitchFamily="18" charset="0"/>
                      </a:rPr>
                      <m:t>→</m:t>
                    </m:r>
                  </m:oMath>
                </a14:m>
                <a:r>
                  <a:rPr lang="en-US" sz="1400" b="1" dirty="0" smtClean="0">
                    <a:solidFill>
                      <a:schemeClr val="bg1"/>
                    </a:solidFill>
                  </a:rPr>
                  <a:t> OST 1</a:t>
                </a:r>
              </a:p>
              <a:p>
                <a:pPr algn="ctr"/>
                <a:r>
                  <a:rPr lang="en-US" sz="1400" b="1" dirty="0" smtClean="0">
                    <a:solidFill>
                      <a:schemeClr val="bg1"/>
                    </a:solidFill>
                  </a:rPr>
                  <a:t>O2 </a:t>
                </a:r>
                <a14:m>
                  <m:oMath xmlns:m="http://schemas.openxmlformats.org/officeDocument/2006/math">
                    <m:r>
                      <a:rPr lang="en-US" sz="1400" b="1" i="1">
                        <a:solidFill>
                          <a:schemeClr val="bg1"/>
                        </a:solidFill>
                        <a:latin typeface="Cambria Math" panose="02040503050406030204" pitchFamily="18" charset="0"/>
                      </a:rPr>
                      <m:t>→</m:t>
                    </m:r>
                  </m:oMath>
                </a14:m>
                <a:r>
                  <a:rPr lang="en-US" sz="1400" b="1" dirty="0">
                    <a:solidFill>
                      <a:schemeClr val="bg1"/>
                    </a:solidFill>
                  </a:rPr>
                  <a:t> OST </a:t>
                </a:r>
                <a:r>
                  <a:rPr lang="en-US" sz="1400" b="1" dirty="0" smtClean="0">
                    <a:solidFill>
                      <a:schemeClr val="bg1"/>
                    </a:solidFill>
                  </a:rPr>
                  <a:t>2</a:t>
                </a:r>
                <a:endParaRPr lang="en-US" sz="1400" b="1" dirty="0">
                  <a:solidFill>
                    <a:schemeClr val="bg1"/>
                  </a:solidFill>
                </a:endParaRPr>
              </a:p>
            </p:txBody>
          </p:sp>
        </mc:Choice>
        <mc:Fallback xmlns="">
          <p:sp>
            <p:nvSpPr>
              <p:cNvPr id="120" name="Rectangle 119"/>
              <p:cNvSpPr>
                <a:spLocks noRot="1" noChangeAspect="1" noMove="1" noResize="1" noEditPoints="1" noAdjustHandles="1" noChangeArrowheads="1" noChangeShapeType="1" noTextEdit="1"/>
              </p:cNvSpPr>
              <p:nvPr/>
            </p:nvSpPr>
            <p:spPr>
              <a:xfrm>
                <a:off x="1558788" y="4607195"/>
                <a:ext cx="1111778" cy="578444"/>
              </a:xfrm>
              <a:prstGeom prst="rect">
                <a:avLst/>
              </a:prstGeom>
              <a:blipFill rotWithShape="0">
                <a:blip r:embed="rId2"/>
                <a:stretch>
                  <a:fillRect b="-5263"/>
                </a:stretch>
              </a:blipFill>
              <a:ln w="9525">
                <a:noFill/>
              </a:ln>
            </p:spPr>
            <p:txBody>
              <a:bodyPr/>
              <a:lstStyle/>
              <a:p>
                <a:r>
                  <a:rPr lang="en-US">
                    <a:noFill/>
                  </a:rPr>
                  <a:t> </a:t>
                </a:r>
              </a:p>
            </p:txBody>
          </p:sp>
        </mc:Fallback>
      </mc:AlternateContent>
      <p:sp>
        <p:nvSpPr>
          <p:cNvPr id="121" name="Rectangle 120"/>
          <p:cNvSpPr/>
          <p:nvPr/>
        </p:nvSpPr>
        <p:spPr>
          <a:xfrm>
            <a:off x="1558426" y="5220800"/>
            <a:ext cx="1112139"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size</a:t>
            </a:r>
            <a:endParaRPr lang="en-US" sz="1400" b="1" dirty="0">
              <a:solidFill>
                <a:schemeClr val="bg1"/>
              </a:solidFill>
            </a:endParaRPr>
          </a:p>
        </p:txBody>
      </p:sp>
      <p:sp>
        <p:nvSpPr>
          <p:cNvPr id="122" name="Rectangle 121"/>
          <p:cNvSpPr/>
          <p:nvPr/>
        </p:nvSpPr>
        <p:spPr>
          <a:xfrm>
            <a:off x="1561338" y="5567430"/>
            <a:ext cx="1109227"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count</a:t>
            </a:r>
            <a:endParaRPr lang="en-US" sz="1400" b="1" dirty="0">
              <a:solidFill>
                <a:schemeClr val="bg1"/>
              </a:solidFill>
            </a:endParaRPr>
          </a:p>
        </p:txBody>
      </p:sp>
      <p:cxnSp>
        <p:nvCxnSpPr>
          <p:cNvPr id="123" name="Straight Arrow Connector 4"/>
          <p:cNvCxnSpPr>
            <a:stCxn id="114" idx="1"/>
            <a:endCxn id="102" idx="3"/>
          </p:cNvCxnSpPr>
          <p:nvPr/>
        </p:nvCxnSpPr>
        <p:spPr>
          <a:xfrm rot="10800000">
            <a:off x="2907211" y="5015304"/>
            <a:ext cx="765964" cy="639387"/>
          </a:xfrm>
          <a:prstGeom prst="bentConnector3">
            <a:avLst>
              <a:gd name="adj1" fmla="val 50000"/>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4"/>
          <p:cNvCxnSpPr>
            <a:stCxn id="110" idx="3"/>
            <a:endCxn id="112" idx="1"/>
          </p:cNvCxnSpPr>
          <p:nvPr/>
        </p:nvCxnSpPr>
        <p:spPr>
          <a:xfrm>
            <a:off x="1502195" y="2615488"/>
            <a:ext cx="2723551" cy="1682359"/>
          </a:xfrm>
          <a:prstGeom prst="bentConnector2">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37" name="Rectangle 136"/>
          <p:cNvSpPr/>
          <p:nvPr/>
        </p:nvSpPr>
        <p:spPr>
          <a:xfrm>
            <a:off x="7460327" y="2074567"/>
            <a:ext cx="1423359" cy="250846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138" name="Rectangle 137"/>
          <p:cNvSpPr/>
          <p:nvPr/>
        </p:nvSpPr>
        <p:spPr>
          <a:xfrm>
            <a:off x="7601399" y="2668948"/>
            <a:ext cx="1173079" cy="142614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Block Group</a:t>
            </a:r>
            <a:endParaRPr lang="en-US" sz="1400" b="1" dirty="0">
              <a:solidFill>
                <a:schemeClr val="tx1">
                  <a:lumMod val="65000"/>
                  <a:lumOff val="35000"/>
                </a:schemeClr>
              </a:solidFill>
            </a:endParaRPr>
          </a:p>
        </p:txBody>
      </p:sp>
      <p:sp>
        <p:nvSpPr>
          <p:cNvPr id="135" name="Rectangle 134"/>
          <p:cNvSpPr/>
          <p:nvPr/>
        </p:nvSpPr>
        <p:spPr>
          <a:xfrm>
            <a:off x="7681593" y="302812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1</a:t>
            </a:r>
            <a:endParaRPr lang="en-US" sz="1400" b="1" dirty="0">
              <a:solidFill>
                <a:schemeClr val="bg1"/>
              </a:solidFill>
            </a:endParaRPr>
          </a:p>
        </p:txBody>
      </p:sp>
      <p:sp>
        <p:nvSpPr>
          <p:cNvPr id="136" name="Rectangle 135"/>
          <p:cNvSpPr/>
          <p:nvPr/>
        </p:nvSpPr>
        <p:spPr>
          <a:xfrm>
            <a:off x="7681593" y="3363772"/>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2</a:t>
            </a:r>
            <a:endParaRPr lang="en-US" sz="1400" b="1" dirty="0">
              <a:solidFill>
                <a:schemeClr val="bg1"/>
              </a:solidFill>
            </a:endParaRPr>
          </a:p>
        </p:txBody>
      </p:sp>
      <p:sp>
        <p:nvSpPr>
          <p:cNvPr id="139" name="Rectangle 138"/>
          <p:cNvSpPr/>
          <p:nvPr/>
        </p:nvSpPr>
        <p:spPr>
          <a:xfrm>
            <a:off x="7681593" y="369960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3</a:t>
            </a:r>
            <a:endParaRPr lang="en-US" sz="1400" b="1" dirty="0">
              <a:solidFill>
                <a:schemeClr val="bg1"/>
              </a:solidFill>
            </a:endParaRPr>
          </a:p>
        </p:txBody>
      </p:sp>
      <p:sp>
        <p:nvSpPr>
          <p:cNvPr id="144" name="Rectangle 143"/>
          <p:cNvSpPr/>
          <p:nvPr/>
        </p:nvSpPr>
        <p:spPr>
          <a:xfrm>
            <a:off x="5520303" y="2057315"/>
            <a:ext cx="1784313" cy="252571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145" name="Rectangle 144"/>
          <p:cNvSpPr/>
          <p:nvPr/>
        </p:nvSpPr>
        <p:spPr>
          <a:xfrm rot="5400000">
            <a:off x="6267039" y="1956883"/>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cxnSp>
        <p:nvCxnSpPr>
          <p:cNvPr id="154" name="Straight Arrow Connector 4"/>
          <p:cNvCxnSpPr>
            <a:stCxn id="145" idx="3"/>
            <a:endCxn id="146" idx="0"/>
          </p:cNvCxnSpPr>
          <p:nvPr/>
        </p:nvCxnSpPr>
        <p:spPr>
          <a:xfrm>
            <a:off x="6409629" y="2753857"/>
            <a:ext cx="1" cy="394109"/>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4"/>
          <p:cNvCxnSpPr>
            <a:stCxn id="110" idx="3"/>
            <a:endCxn id="145" idx="2"/>
          </p:cNvCxnSpPr>
          <p:nvPr/>
        </p:nvCxnSpPr>
        <p:spPr>
          <a:xfrm flipV="1">
            <a:off x="1502195" y="2611267"/>
            <a:ext cx="4253051" cy="4221"/>
          </a:xfrm>
          <a:prstGeom prst="bentConnector3">
            <a:avLst>
              <a:gd name="adj1" fmla="val 50000"/>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67" name="Rectangle 166"/>
          <p:cNvSpPr/>
          <p:nvPr/>
        </p:nvSpPr>
        <p:spPr>
          <a:xfrm>
            <a:off x="5635200" y="3027550"/>
            <a:ext cx="1567848" cy="1420604"/>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b="1" dirty="0" smtClean="0">
                <a:solidFill>
                  <a:schemeClr val="bg1"/>
                </a:solidFill>
              </a:rPr>
              <a:t>Logical Object</a:t>
            </a:r>
            <a:endParaRPr lang="en-US" sz="1600" b="1" dirty="0">
              <a:solidFill>
                <a:schemeClr val="bg1"/>
              </a:solidFill>
            </a:endParaRPr>
          </a:p>
        </p:txBody>
      </p:sp>
      <p:sp>
        <p:nvSpPr>
          <p:cNvPr id="146" name="Rectangle 145"/>
          <p:cNvSpPr/>
          <p:nvPr/>
        </p:nvSpPr>
        <p:spPr>
          <a:xfrm>
            <a:off x="5755246" y="3147966"/>
            <a:ext cx="1308767" cy="934899"/>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cxnSp>
        <p:nvCxnSpPr>
          <p:cNvPr id="157" name="Straight Arrow Connector 4"/>
          <p:cNvCxnSpPr>
            <a:endCxn id="139" idx="1"/>
          </p:cNvCxnSpPr>
          <p:nvPr/>
        </p:nvCxnSpPr>
        <p:spPr>
          <a:xfrm>
            <a:off x="6898458" y="3552907"/>
            <a:ext cx="783135" cy="30125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4"/>
          <p:cNvCxnSpPr>
            <a:endCxn id="135" idx="1"/>
          </p:cNvCxnSpPr>
          <p:nvPr/>
        </p:nvCxnSpPr>
        <p:spPr>
          <a:xfrm flipV="1">
            <a:off x="6898458" y="3182681"/>
            <a:ext cx="783135" cy="72105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5857058" y="3722817"/>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153" name="Rectangle 152"/>
          <p:cNvSpPr/>
          <p:nvPr/>
        </p:nvSpPr>
        <p:spPr>
          <a:xfrm>
            <a:off x="5853396" y="3423766"/>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2" name="Slide Number Placeholder 1"/>
          <p:cNvSpPr>
            <a:spLocks noGrp="1"/>
          </p:cNvSpPr>
          <p:nvPr>
            <p:ph type="sldNum" sz="quarter" idx="12"/>
          </p:nvPr>
        </p:nvSpPr>
        <p:spPr/>
        <p:txBody>
          <a:bodyPr/>
          <a:lstStyle/>
          <a:p>
            <a:fld id="{79A9F26D-CCBE-47A9-B957-B1F36E881945}" type="slidenum">
              <a:rPr lang="en-US" smtClean="0"/>
              <a:t>26</a:t>
            </a:fld>
            <a:endParaRPr lang="en-US"/>
          </a:p>
        </p:txBody>
      </p:sp>
    </p:spTree>
    <p:extLst>
      <p:ext uri="{BB962C8B-B14F-4D97-AF65-F5344CB8AC3E}">
        <p14:creationId xmlns:p14="http://schemas.microsoft.com/office/powerpoint/2010/main" val="3043230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grpSp>
        <p:nvGrpSpPr>
          <p:cNvPr id="72" name="Group 71"/>
          <p:cNvGrpSpPr/>
          <p:nvPr/>
        </p:nvGrpSpPr>
        <p:grpSpPr>
          <a:xfrm>
            <a:off x="2083246" y="1772372"/>
            <a:ext cx="2781963" cy="1625624"/>
            <a:chOff x="1475117" y="903617"/>
            <a:chExt cx="3870385" cy="2201892"/>
          </a:xfrm>
          <a:solidFill>
            <a:srgbClr val="BEDAE4"/>
          </a:solidFill>
        </p:grpSpPr>
        <p:sp>
          <p:nvSpPr>
            <p:cNvPr id="73" name="Oval 72"/>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4" name="Group 73"/>
            <p:cNvGrpSpPr/>
            <p:nvPr/>
          </p:nvGrpSpPr>
          <p:grpSpPr>
            <a:xfrm>
              <a:off x="1475117" y="1400535"/>
              <a:ext cx="3870385" cy="1704974"/>
              <a:chOff x="1475117" y="1400535"/>
              <a:chExt cx="3870385" cy="1704974"/>
            </a:xfrm>
            <a:grpFill/>
          </p:grpSpPr>
          <p:sp>
            <p:nvSpPr>
              <p:cNvPr id="75" name="Rounded Rectangle 74"/>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Oval 76"/>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Oval 7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97" name="Rectangle 96"/>
          <p:cNvSpPr/>
          <p:nvPr/>
        </p:nvSpPr>
        <p:spPr>
          <a:xfrm>
            <a:off x="3407462" y="3903738"/>
            <a:ext cx="1627011" cy="220519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102" name="Rectangle 101"/>
          <p:cNvSpPr/>
          <p:nvPr/>
        </p:nvSpPr>
        <p:spPr>
          <a:xfrm>
            <a:off x="1303862" y="3921675"/>
            <a:ext cx="1603349" cy="218725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smtClean="0">
                <a:solidFill>
                  <a:schemeClr val="bg1"/>
                </a:solidFill>
              </a:rPr>
              <a:t>MDT</a:t>
            </a:r>
            <a:endParaRPr lang="en-US" sz="1600" b="1" dirty="0">
              <a:solidFill>
                <a:schemeClr val="bg1"/>
              </a:solidFill>
            </a:endParaRPr>
          </a:p>
        </p:txBody>
      </p:sp>
      <p:sp>
        <p:nvSpPr>
          <p:cNvPr id="112" name="Rectangle 111"/>
          <p:cNvSpPr/>
          <p:nvPr/>
        </p:nvSpPr>
        <p:spPr>
          <a:xfrm rot="5400000">
            <a:off x="4083156" y="3786054"/>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sp>
        <p:nvSpPr>
          <p:cNvPr id="113" name="Rectangle 112"/>
          <p:cNvSpPr/>
          <p:nvPr/>
        </p:nvSpPr>
        <p:spPr>
          <a:xfrm>
            <a:off x="3571363" y="5187462"/>
            <a:ext cx="1308767" cy="72457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sp>
        <p:nvSpPr>
          <p:cNvPr id="114" name="Rectangle 113"/>
          <p:cNvSpPr/>
          <p:nvPr/>
        </p:nvSpPr>
        <p:spPr>
          <a:xfrm>
            <a:off x="3673175" y="5517484"/>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Layout EAs</a:t>
            </a:r>
            <a:endParaRPr lang="en-US" sz="1400" b="1" dirty="0">
              <a:solidFill>
                <a:schemeClr val="bg1"/>
              </a:solidFill>
            </a:endParaRPr>
          </a:p>
        </p:txBody>
      </p:sp>
      <p:cxnSp>
        <p:nvCxnSpPr>
          <p:cNvPr id="118" name="Straight Arrow Connector 4"/>
          <p:cNvCxnSpPr>
            <a:stCxn id="112" idx="3"/>
            <a:endCxn id="113" idx="0"/>
          </p:cNvCxnSpPr>
          <p:nvPr/>
        </p:nvCxnSpPr>
        <p:spPr>
          <a:xfrm>
            <a:off x="4225746" y="4583028"/>
            <a:ext cx="1" cy="604434"/>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1457552" y="4285816"/>
            <a:ext cx="1308103" cy="168638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Layout EA</a:t>
            </a:r>
            <a:endParaRPr lang="en-US" sz="1400" b="1" dirty="0">
              <a:solidFill>
                <a:schemeClr val="tx1">
                  <a:lumMod val="65000"/>
                  <a:lumOff val="35000"/>
                </a:schemeClr>
              </a:solidFill>
            </a:endParaRPr>
          </a:p>
        </p:txBody>
      </p:sp>
      <mc:AlternateContent xmlns:mc="http://schemas.openxmlformats.org/markup-compatibility/2006" xmlns:a14="http://schemas.microsoft.com/office/drawing/2010/main">
        <mc:Choice Requires="a14">
          <p:sp>
            <p:nvSpPr>
              <p:cNvPr id="120" name="Rectangle 119"/>
              <p:cNvSpPr/>
              <p:nvPr/>
            </p:nvSpPr>
            <p:spPr>
              <a:xfrm>
                <a:off x="1558788" y="4607195"/>
                <a:ext cx="1111778" cy="578444"/>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O1 </a:t>
                </a:r>
                <a14:m>
                  <m:oMath xmlns:m="http://schemas.openxmlformats.org/officeDocument/2006/math">
                    <m:r>
                      <a:rPr lang="en-US" sz="1400" b="1" i="1" smtClean="0">
                        <a:solidFill>
                          <a:schemeClr val="bg1"/>
                        </a:solidFill>
                        <a:latin typeface="Cambria Math" panose="02040503050406030204" pitchFamily="18" charset="0"/>
                      </a:rPr>
                      <m:t>→</m:t>
                    </m:r>
                  </m:oMath>
                </a14:m>
                <a:r>
                  <a:rPr lang="en-US" sz="1400" b="1" dirty="0" smtClean="0">
                    <a:solidFill>
                      <a:schemeClr val="bg1"/>
                    </a:solidFill>
                  </a:rPr>
                  <a:t> OST 1</a:t>
                </a:r>
              </a:p>
              <a:p>
                <a:pPr algn="ctr"/>
                <a:r>
                  <a:rPr lang="en-US" sz="1400" b="1" dirty="0" smtClean="0">
                    <a:solidFill>
                      <a:schemeClr val="bg1"/>
                    </a:solidFill>
                  </a:rPr>
                  <a:t>O2 </a:t>
                </a:r>
                <a14:m>
                  <m:oMath xmlns:m="http://schemas.openxmlformats.org/officeDocument/2006/math">
                    <m:r>
                      <a:rPr lang="en-US" sz="1400" b="1" i="1">
                        <a:solidFill>
                          <a:schemeClr val="bg1"/>
                        </a:solidFill>
                        <a:latin typeface="Cambria Math" panose="02040503050406030204" pitchFamily="18" charset="0"/>
                      </a:rPr>
                      <m:t>→</m:t>
                    </m:r>
                  </m:oMath>
                </a14:m>
                <a:r>
                  <a:rPr lang="en-US" sz="1400" b="1" dirty="0">
                    <a:solidFill>
                      <a:schemeClr val="bg1"/>
                    </a:solidFill>
                  </a:rPr>
                  <a:t> OST </a:t>
                </a:r>
                <a:r>
                  <a:rPr lang="en-US" sz="1400" b="1" dirty="0" smtClean="0">
                    <a:solidFill>
                      <a:schemeClr val="bg1"/>
                    </a:solidFill>
                  </a:rPr>
                  <a:t>2</a:t>
                </a:r>
                <a:endParaRPr lang="en-US" sz="1400" b="1" dirty="0">
                  <a:solidFill>
                    <a:schemeClr val="bg1"/>
                  </a:solidFill>
                </a:endParaRPr>
              </a:p>
            </p:txBody>
          </p:sp>
        </mc:Choice>
        <mc:Fallback xmlns="">
          <p:sp>
            <p:nvSpPr>
              <p:cNvPr id="120" name="Rectangle 119"/>
              <p:cNvSpPr>
                <a:spLocks noRot="1" noChangeAspect="1" noMove="1" noResize="1" noEditPoints="1" noAdjustHandles="1" noChangeArrowheads="1" noChangeShapeType="1" noTextEdit="1"/>
              </p:cNvSpPr>
              <p:nvPr/>
            </p:nvSpPr>
            <p:spPr>
              <a:xfrm>
                <a:off x="1558788" y="4607195"/>
                <a:ext cx="1111778" cy="578444"/>
              </a:xfrm>
              <a:prstGeom prst="rect">
                <a:avLst/>
              </a:prstGeom>
              <a:blipFill rotWithShape="0">
                <a:blip r:embed="rId2"/>
                <a:stretch>
                  <a:fillRect b="-5263"/>
                </a:stretch>
              </a:blipFill>
              <a:ln w="9525">
                <a:noFill/>
              </a:ln>
            </p:spPr>
            <p:txBody>
              <a:bodyPr/>
              <a:lstStyle/>
              <a:p>
                <a:r>
                  <a:rPr lang="en-US">
                    <a:noFill/>
                  </a:rPr>
                  <a:t> </a:t>
                </a:r>
              </a:p>
            </p:txBody>
          </p:sp>
        </mc:Fallback>
      </mc:AlternateContent>
      <p:sp>
        <p:nvSpPr>
          <p:cNvPr id="121" name="Rectangle 120"/>
          <p:cNvSpPr/>
          <p:nvPr/>
        </p:nvSpPr>
        <p:spPr>
          <a:xfrm>
            <a:off x="1558426" y="5220800"/>
            <a:ext cx="1112139"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size</a:t>
            </a:r>
            <a:endParaRPr lang="en-US" sz="1400" b="1" dirty="0">
              <a:solidFill>
                <a:schemeClr val="bg1"/>
              </a:solidFill>
            </a:endParaRPr>
          </a:p>
        </p:txBody>
      </p:sp>
      <p:sp>
        <p:nvSpPr>
          <p:cNvPr id="122" name="Rectangle 121"/>
          <p:cNvSpPr/>
          <p:nvPr/>
        </p:nvSpPr>
        <p:spPr>
          <a:xfrm>
            <a:off x="1561338" y="5567430"/>
            <a:ext cx="1109227"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count</a:t>
            </a:r>
            <a:endParaRPr lang="en-US" sz="1400" b="1" dirty="0">
              <a:solidFill>
                <a:schemeClr val="bg1"/>
              </a:solidFill>
            </a:endParaRPr>
          </a:p>
        </p:txBody>
      </p:sp>
      <p:cxnSp>
        <p:nvCxnSpPr>
          <p:cNvPr id="123" name="Straight Arrow Connector 4"/>
          <p:cNvCxnSpPr>
            <a:stCxn id="114" idx="1"/>
            <a:endCxn id="102" idx="3"/>
          </p:cNvCxnSpPr>
          <p:nvPr/>
        </p:nvCxnSpPr>
        <p:spPr>
          <a:xfrm rot="10800000">
            <a:off x="2907211" y="5015304"/>
            <a:ext cx="765964" cy="639387"/>
          </a:xfrm>
          <a:prstGeom prst="bentConnector3">
            <a:avLst>
              <a:gd name="adj1" fmla="val 50000"/>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4"/>
          <p:cNvCxnSpPr>
            <a:stCxn id="110" idx="3"/>
            <a:endCxn id="112" idx="1"/>
          </p:cNvCxnSpPr>
          <p:nvPr/>
        </p:nvCxnSpPr>
        <p:spPr>
          <a:xfrm>
            <a:off x="1502195" y="2615488"/>
            <a:ext cx="2723551" cy="1682359"/>
          </a:xfrm>
          <a:prstGeom prst="bentConnector2">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37" name="Rectangle 136"/>
          <p:cNvSpPr/>
          <p:nvPr/>
        </p:nvSpPr>
        <p:spPr>
          <a:xfrm>
            <a:off x="7460327" y="2074567"/>
            <a:ext cx="1423359" cy="250846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138" name="Rectangle 137"/>
          <p:cNvSpPr/>
          <p:nvPr/>
        </p:nvSpPr>
        <p:spPr>
          <a:xfrm>
            <a:off x="7601399" y="2668948"/>
            <a:ext cx="1173079" cy="142614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Block Group</a:t>
            </a:r>
            <a:endParaRPr lang="en-US" sz="1400" b="1" dirty="0">
              <a:solidFill>
                <a:schemeClr val="tx1">
                  <a:lumMod val="65000"/>
                  <a:lumOff val="35000"/>
                </a:schemeClr>
              </a:solidFill>
            </a:endParaRPr>
          </a:p>
        </p:txBody>
      </p:sp>
      <p:sp>
        <p:nvSpPr>
          <p:cNvPr id="135" name="Rectangle 134"/>
          <p:cNvSpPr/>
          <p:nvPr/>
        </p:nvSpPr>
        <p:spPr>
          <a:xfrm>
            <a:off x="7681593" y="302812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1</a:t>
            </a:r>
            <a:endParaRPr lang="en-US" sz="1400" b="1" dirty="0">
              <a:solidFill>
                <a:schemeClr val="bg1"/>
              </a:solidFill>
            </a:endParaRPr>
          </a:p>
        </p:txBody>
      </p:sp>
      <p:sp>
        <p:nvSpPr>
          <p:cNvPr id="136" name="Rectangle 135"/>
          <p:cNvSpPr/>
          <p:nvPr/>
        </p:nvSpPr>
        <p:spPr>
          <a:xfrm>
            <a:off x="7681593" y="3363772"/>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2</a:t>
            </a:r>
            <a:endParaRPr lang="en-US" sz="1400" b="1" dirty="0">
              <a:solidFill>
                <a:schemeClr val="bg1"/>
              </a:solidFill>
            </a:endParaRPr>
          </a:p>
        </p:txBody>
      </p:sp>
      <p:sp>
        <p:nvSpPr>
          <p:cNvPr id="139" name="Rectangle 138"/>
          <p:cNvSpPr/>
          <p:nvPr/>
        </p:nvSpPr>
        <p:spPr>
          <a:xfrm>
            <a:off x="7681593" y="369960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3</a:t>
            </a:r>
            <a:endParaRPr lang="en-US" sz="1400" b="1" dirty="0">
              <a:solidFill>
                <a:schemeClr val="bg1"/>
              </a:solidFill>
            </a:endParaRPr>
          </a:p>
        </p:txBody>
      </p:sp>
      <p:sp>
        <p:nvSpPr>
          <p:cNvPr id="144" name="Rectangle 143"/>
          <p:cNvSpPr/>
          <p:nvPr/>
        </p:nvSpPr>
        <p:spPr>
          <a:xfrm>
            <a:off x="5520303" y="2057315"/>
            <a:ext cx="1784313" cy="252571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145" name="Rectangle 144"/>
          <p:cNvSpPr/>
          <p:nvPr/>
        </p:nvSpPr>
        <p:spPr>
          <a:xfrm rot="5400000">
            <a:off x="6267039" y="1956883"/>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cxnSp>
        <p:nvCxnSpPr>
          <p:cNvPr id="154" name="Straight Arrow Connector 4"/>
          <p:cNvCxnSpPr>
            <a:stCxn id="145" idx="3"/>
            <a:endCxn id="146" idx="0"/>
          </p:cNvCxnSpPr>
          <p:nvPr/>
        </p:nvCxnSpPr>
        <p:spPr>
          <a:xfrm>
            <a:off x="6409629" y="2753857"/>
            <a:ext cx="1" cy="394109"/>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4"/>
          <p:cNvCxnSpPr>
            <a:stCxn id="110" idx="3"/>
            <a:endCxn id="145" idx="2"/>
          </p:cNvCxnSpPr>
          <p:nvPr/>
        </p:nvCxnSpPr>
        <p:spPr>
          <a:xfrm flipV="1">
            <a:off x="1502195" y="2611267"/>
            <a:ext cx="4253051" cy="4221"/>
          </a:xfrm>
          <a:prstGeom prst="bentConnector3">
            <a:avLst>
              <a:gd name="adj1" fmla="val 50000"/>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67" name="Rectangle 166"/>
          <p:cNvSpPr/>
          <p:nvPr/>
        </p:nvSpPr>
        <p:spPr>
          <a:xfrm>
            <a:off x="5635200" y="3027550"/>
            <a:ext cx="1567848" cy="1420604"/>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b="1" dirty="0" smtClean="0">
                <a:solidFill>
                  <a:schemeClr val="bg1"/>
                </a:solidFill>
              </a:rPr>
              <a:t>Logical Object</a:t>
            </a:r>
            <a:endParaRPr lang="en-US" sz="1600" b="1" dirty="0">
              <a:solidFill>
                <a:schemeClr val="bg1"/>
              </a:solidFill>
            </a:endParaRPr>
          </a:p>
        </p:txBody>
      </p:sp>
      <p:sp>
        <p:nvSpPr>
          <p:cNvPr id="146" name="Rectangle 145"/>
          <p:cNvSpPr/>
          <p:nvPr/>
        </p:nvSpPr>
        <p:spPr>
          <a:xfrm>
            <a:off x="5755246" y="3147966"/>
            <a:ext cx="1308767" cy="934899"/>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cxnSp>
        <p:nvCxnSpPr>
          <p:cNvPr id="157" name="Straight Arrow Connector 4"/>
          <p:cNvCxnSpPr>
            <a:endCxn id="139" idx="1"/>
          </p:cNvCxnSpPr>
          <p:nvPr/>
        </p:nvCxnSpPr>
        <p:spPr>
          <a:xfrm>
            <a:off x="6898458" y="3552907"/>
            <a:ext cx="783135" cy="30125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4"/>
          <p:cNvCxnSpPr>
            <a:endCxn id="135" idx="1"/>
          </p:cNvCxnSpPr>
          <p:nvPr/>
        </p:nvCxnSpPr>
        <p:spPr>
          <a:xfrm flipV="1">
            <a:off x="6898458" y="3182681"/>
            <a:ext cx="783135" cy="72105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5857058" y="3722817"/>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153" name="Rectangle 152"/>
          <p:cNvSpPr/>
          <p:nvPr/>
        </p:nvSpPr>
        <p:spPr>
          <a:xfrm>
            <a:off x="5853396" y="3423766"/>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2" name="Rectangle 1"/>
          <p:cNvSpPr/>
          <p:nvPr/>
        </p:nvSpPr>
        <p:spPr>
          <a:xfrm>
            <a:off x="78290" y="1456594"/>
            <a:ext cx="8989510" cy="4724415"/>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1002026" y="1620756"/>
            <a:ext cx="735796" cy="1762966"/>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bg1"/>
                </a:solidFill>
              </a:rPr>
              <a:t>Client</a:t>
            </a:r>
          </a:p>
        </p:txBody>
      </p:sp>
      <p:sp>
        <p:nvSpPr>
          <p:cNvPr id="110" name="Rectangle 109"/>
          <p:cNvSpPr/>
          <p:nvPr/>
        </p:nvSpPr>
        <p:spPr>
          <a:xfrm>
            <a:off x="1235519" y="1982929"/>
            <a:ext cx="266676" cy="126511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llite</a:t>
            </a:r>
            <a:endParaRPr lang="en-US" sz="1400" b="1" dirty="0">
              <a:solidFill>
                <a:schemeClr val="tx1">
                  <a:lumMod val="65000"/>
                  <a:lumOff val="35000"/>
                </a:schemeClr>
              </a:solidFill>
            </a:endParaRPr>
          </a:p>
        </p:txBody>
      </p:sp>
      <p:grpSp>
        <p:nvGrpSpPr>
          <p:cNvPr id="49" name="Group 48"/>
          <p:cNvGrpSpPr/>
          <p:nvPr/>
        </p:nvGrpSpPr>
        <p:grpSpPr>
          <a:xfrm>
            <a:off x="2036792" y="1585550"/>
            <a:ext cx="6063412" cy="1462519"/>
            <a:chOff x="2139822" y="1775139"/>
            <a:chExt cx="3683007" cy="1462519"/>
          </a:xfrm>
        </p:grpSpPr>
        <p:sp>
          <p:nvSpPr>
            <p:cNvPr id="50" name="TextBox 49"/>
            <p:cNvSpPr txBox="1"/>
            <p:nvPr/>
          </p:nvSpPr>
          <p:spPr>
            <a:xfrm>
              <a:off x="2139822" y="1775139"/>
              <a:ext cx="3163824" cy="523220"/>
            </a:xfrm>
            <a:prstGeom prst="rect">
              <a:avLst/>
            </a:prstGeom>
            <a:noFill/>
          </p:spPr>
          <p:txBody>
            <a:bodyPr wrap="square" rtlCol="0">
              <a:spAutoFit/>
            </a:bodyPr>
            <a:lstStyle/>
            <a:p>
              <a:r>
                <a:rPr lang="en-US" sz="2800" dirty="0" smtClean="0">
                  <a:solidFill>
                    <a:srgbClr val="548235"/>
                  </a:solidFill>
                  <a:latin typeface="Roboto Condensed" pitchFamily="2" charset="0"/>
                  <a:ea typeface="Roboto Condensed" pitchFamily="2" charset="0"/>
                </a:rPr>
                <a:t>llite</a:t>
              </a:r>
              <a:endParaRPr lang="en-US" sz="2800" dirty="0">
                <a:solidFill>
                  <a:srgbClr val="548235"/>
                </a:solidFill>
                <a:latin typeface="Roboto Condensed" pitchFamily="2" charset="0"/>
                <a:ea typeface="Roboto Condensed" pitchFamily="2" charset="0"/>
              </a:endParaRPr>
            </a:p>
          </p:txBody>
        </p:sp>
        <p:sp>
          <p:nvSpPr>
            <p:cNvPr id="51" name="TextBox 50"/>
            <p:cNvSpPr txBox="1"/>
            <p:nvPr/>
          </p:nvSpPr>
          <p:spPr>
            <a:xfrm>
              <a:off x="2139822" y="2314328"/>
              <a:ext cx="3683007" cy="923330"/>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When the end-user accesses a file, llite is responsible for retrieving the objects of the file and reconstructing the file on the local machine of the client </a:t>
              </a:r>
              <a:endParaRPr lang="en-US" dirty="0">
                <a:solidFill>
                  <a:srgbClr val="6F6F6F"/>
                </a:solidFill>
                <a:latin typeface="Roboto Condensed" pitchFamily="2" charset="0"/>
                <a:ea typeface="Roboto Condensed" pitchFamily="2" charset="0"/>
              </a:endParaRPr>
            </a:p>
          </p:txBody>
        </p:sp>
        <p:cxnSp>
          <p:nvCxnSpPr>
            <p:cNvPr id="52" name="Straight Connector 51"/>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111" name="Straight Arrow Connector 4"/>
          <p:cNvCxnSpPr>
            <a:stCxn id="109" idx="3"/>
            <a:endCxn id="110" idx="1"/>
          </p:cNvCxnSpPr>
          <p:nvPr/>
        </p:nvCxnSpPr>
        <p:spPr>
          <a:xfrm>
            <a:off x="716487" y="2615488"/>
            <a:ext cx="519032"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282501" y="1982929"/>
            <a:ext cx="433986" cy="1265117"/>
          </a:xfrm>
          <a:prstGeom prst="rect">
            <a:avLst/>
          </a:prstGeom>
          <a:solidFill>
            <a:srgbClr val="DD4B0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t>End-User</a:t>
            </a:r>
            <a:endParaRPr lang="en-US" sz="1400" b="1" dirty="0"/>
          </a:p>
        </p:txBody>
      </p:sp>
      <p:sp>
        <p:nvSpPr>
          <p:cNvPr id="3" name="Slide Number Placeholder 2"/>
          <p:cNvSpPr>
            <a:spLocks noGrp="1"/>
          </p:cNvSpPr>
          <p:nvPr>
            <p:ph type="sldNum" sz="quarter" idx="12"/>
          </p:nvPr>
        </p:nvSpPr>
        <p:spPr/>
        <p:txBody>
          <a:bodyPr/>
          <a:lstStyle/>
          <a:p>
            <a:fld id="{79A9F26D-CCBE-47A9-B957-B1F36E881945}" type="slidenum">
              <a:rPr lang="en-US" smtClean="0"/>
              <a:t>27</a:t>
            </a:fld>
            <a:endParaRPr lang="en-US"/>
          </a:p>
        </p:txBody>
      </p:sp>
    </p:spTree>
    <p:extLst>
      <p:ext uri="{BB962C8B-B14F-4D97-AF65-F5344CB8AC3E}">
        <p14:creationId xmlns:p14="http://schemas.microsoft.com/office/powerpoint/2010/main" val="3831988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ectangle 99"/>
          <p:cNvSpPr/>
          <p:nvPr/>
        </p:nvSpPr>
        <p:spPr>
          <a:xfrm>
            <a:off x="1002026" y="1620756"/>
            <a:ext cx="735796" cy="1762966"/>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bg1"/>
                </a:solidFill>
              </a:rPr>
              <a:t>Client</a:t>
            </a:r>
          </a:p>
        </p:txBody>
      </p:sp>
      <p:sp>
        <p:nvSpPr>
          <p:cNvPr id="110" name="Rectangle 109"/>
          <p:cNvSpPr/>
          <p:nvPr/>
        </p:nvSpPr>
        <p:spPr>
          <a:xfrm>
            <a:off x="1235519" y="1982929"/>
            <a:ext cx="266676" cy="126511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llite</a:t>
            </a:r>
            <a:endParaRPr lang="en-US" sz="1400" b="1" dirty="0">
              <a:solidFill>
                <a:schemeClr val="tx1">
                  <a:lumMod val="65000"/>
                  <a:lumOff val="35000"/>
                </a:schemeClr>
              </a:solidFill>
            </a:endParaRPr>
          </a:p>
        </p:txBody>
      </p:sp>
      <p:cxnSp>
        <p:nvCxnSpPr>
          <p:cNvPr id="111" name="Straight Arrow Connector 4"/>
          <p:cNvCxnSpPr>
            <a:stCxn id="109" idx="3"/>
            <a:endCxn id="110" idx="1"/>
          </p:cNvCxnSpPr>
          <p:nvPr/>
        </p:nvCxnSpPr>
        <p:spPr>
          <a:xfrm>
            <a:off x="716487" y="2615488"/>
            <a:ext cx="519032"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282501" y="1982929"/>
            <a:ext cx="433986" cy="1265117"/>
          </a:xfrm>
          <a:prstGeom prst="rect">
            <a:avLst/>
          </a:prstGeom>
          <a:solidFill>
            <a:srgbClr val="DD4B0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t>End-User</a:t>
            </a:r>
            <a:endParaRPr lang="en-US" sz="1400" b="1" dirty="0"/>
          </a:p>
        </p:txBody>
      </p: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grpSp>
        <p:nvGrpSpPr>
          <p:cNvPr id="72" name="Group 71"/>
          <p:cNvGrpSpPr/>
          <p:nvPr/>
        </p:nvGrpSpPr>
        <p:grpSpPr>
          <a:xfrm>
            <a:off x="2083246" y="1772372"/>
            <a:ext cx="2781963" cy="1625624"/>
            <a:chOff x="1475117" y="903617"/>
            <a:chExt cx="3870385" cy="2201892"/>
          </a:xfrm>
          <a:solidFill>
            <a:srgbClr val="BEDAE4"/>
          </a:solidFill>
        </p:grpSpPr>
        <p:sp>
          <p:nvSpPr>
            <p:cNvPr id="73" name="Oval 72"/>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4" name="Group 73"/>
            <p:cNvGrpSpPr/>
            <p:nvPr/>
          </p:nvGrpSpPr>
          <p:grpSpPr>
            <a:xfrm>
              <a:off x="1475117" y="1400535"/>
              <a:ext cx="3870385" cy="1704974"/>
              <a:chOff x="1475117" y="1400535"/>
              <a:chExt cx="3870385" cy="1704974"/>
            </a:xfrm>
            <a:grpFill/>
          </p:grpSpPr>
          <p:sp>
            <p:nvSpPr>
              <p:cNvPr id="75" name="Rounded Rectangle 74"/>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Oval 76"/>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Oval 7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cxnSp>
        <p:nvCxnSpPr>
          <p:cNvPr id="124" name="Straight Arrow Connector 4"/>
          <p:cNvCxnSpPr>
            <a:stCxn id="110" idx="3"/>
            <a:endCxn id="112" idx="1"/>
          </p:cNvCxnSpPr>
          <p:nvPr/>
        </p:nvCxnSpPr>
        <p:spPr>
          <a:xfrm>
            <a:off x="1502195" y="2615488"/>
            <a:ext cx="2723551" cy="1682359"/>
          </a:xfrm>
          <a:prstGeom prst="bentConnector2">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37" name="Rectangle 136"/>
          <p:cNvSpPr/>
          <p:nvPr/>
        </p:nvSpPr>
        <p:spPr>
          <a:xfrm>
            <a:off x="7460327" y="2074567"/>
            <a:ext cx="1423359" cy="250846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138" name="Rectangle 137"/>
          <p:cNvSpPr/>
          <p:nvPr/>
        </p:nvSpPr>
        <p:spPr>
          <a:xfrm>
            <a:off x="7601399" y="2668948"/>
            <a:ext cx="1173079" cy="142614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Block Group</a:t>
            </a:r>
            <a:endParaRPr lang="en-US" sz="1400" b="1" dirty="0">
              <a:solidFill>
                <a:schemeClr val="tx1">
                  <a:lumMod val="65000"/>
                  <a:lumOff val="35000"/>
                </a:schemeClr>
              </a:solidFill>
            </a:endParaRPr>
          </a:p>
        </p:txBody>
      </p:sp>
      <p:sp>
        <p:nvSpPr>
          <p:cNvPr id="135" name="Rectangle 134"/>
          <p:cNvSpPr/>
          <p:nvPr/>
        </p:nvSpPr>
        <p:spPr>
          <a:xfrm>
            <a:off x="7681593" y="302812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1</a:t>
            </a:r>
            <a:endParaRPr lang="en-US" sz="1400" b="1" dirty="0">
              <a:solidFill>
                <a:schemeClr val="bg1"/>
              </a:solidFill>
            </a:endParaRPr>
          </a:p>
        </p:txBody>
      </p:sp>
      <p:sp>
        <p:nvSpPr>
          <p:cNvPr id="136" name="Rectangle 135"/>
          <p:cNvSpPr/>
          <p:nvPr/>
        </p:nvSpPr>
        <p:spPr>
          <a:xfrm>
            <a:off x="7681593" y="3363772"/>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2</a:t>
            </a:r>
            <a:endParaRPr lang="en-US" sz="1400" b="1" dirty="0">
              <a:solidFill>
                <a:schemeClr val="bg1"/>
              </a:solidFill>
            </a:endParaRPr>
          </a:p>
        </p:txBody>
      </p:sp>
      <p:sp>
        <p:nvSpPr>
          <p:cNvPr id="139" name="Rectangle 138"/>
          <p:cNvSpPr/>
          <p:nvPr/>
        </p:nvSpPr>
        <p:spPr>
          <a:xfrm>
            <a:off x="7681593" y="369960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3</a:t>
            </a:r>
            <a:endParaRPr lang="en-US" sz="1400" b="1" dirty="0">
              <a:solidFill>
                <a:schemeClr val="bg1"/>
              </a:solidFill>
            </a:endParaRPr>
          </a:p>
        </p:txBody>
      </p:sp>
      <p:sp>
        <p:nvSpPr>
          <p:cNvPr id="144" name="Rectangle 143"/>
          <p:cNvSpPr/>
          <p:nvPr/>
        </p:nvSpPr>
        <p:spPr>
          <a:xfrm>
            <a:off x="5520303" y="2057315"/>
            <a:ext cx="1784313" cy="252571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145" name="Rectangle 144"/>
          <p:cNvSpPr/>
          <p:nvPr/>
        </p:nvSpPr>
        <p:spPr>
          <a:xfrm rot="5400000">
            <a:off x="6267039" y="1956883"/>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cxnSp>
        <p:nvCxnSpPr>
          <p:cNvPr id="154" name="Straight Arrow Connector 4"/>
          <p:cNvCxnSpPr>
            <a:stCxn id="145" idx="3"/>
            <a:endCxn id="146" idx="0"/>
          </p:cNvCxnSpPr>
          <p:nvPr/>
        </p:nvCxnSpPr>
        <p:spPr>
          <a:xfrm>
            <a:off x="6409629" y="2753857"/>
            <a:ext cx="1" cy="394109"/>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4"/>
          <p:cNvCxnSpPr>
            <a:stCxn id="110" idx="3"/>
            <a:endCxn id="145" idx="2"/>
          </p:cNvCxnSpPr>
          <p:nvPr/>
        </p:nvCxnSpPr>
        <p:spPr>
          <a:xfrm flipV="1">
            <a:off x="1502195" y="2611267"/>
            <a:ext cx="4253051" cy="4221"/>
          </a:xfrm>
          <a:prstGeom prst="bentConnector3">
            <a:avLst>
              <a:gd name="adj1" fmla="val 50000"/>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67" name="Rectangle 166"/>
          <p:cNvSpPr/>
          <p:nvPr/>
        </p:nvSpPr>
        <p:spPr>
          <a:xfrm>
            <a:off x="5635200" y="3027550"/>
            <a:ext cx="1567848" cy="1420604"/>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b="1" dirty="0" smtClean="0">
                <a:solidFill>
                  <a:schemeClr val="bg1"/>
                </a:solidFill>
              </a:rPr>
              <a:t>Logical Object</a:t>
            </a:r>
            <a:endParaRPr lang="en-US" sz="1600" b="1" dirty="0">
              <a:solidFill>
                <a:schemeClr val="bg1"/>
              </a:solidFill>
            </a:endParaRPr>
          </a:p>
        </p:txBody>
      </p:sp>
      <p:sp>
        <p:nvSpPr>
          <p:cNvPr id="146" name="Rectangle 145"/>
          <p:cNvSpPr/>
          <p:nvPr/>
        </p:nvSpPr>
        <p:spPr>
          <a:xfrm>
            <a:off x="5755246" y="3147966"/>
            <a:ext cx="1308767" cy="934899"/>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cxnSp>
        <p:nvCxnSpPr>
          <p:cNvPr id="157" name="Straight Arrow Connector 4"/>
          <p:cNvCxnSpPr>
            <a:endCxn id="139" idx="1"/>
          </p:cNvCxnSpPr>
          <p:nvPr/>
        </p:nvCxnSpPr>
        <p:spPr>
          <a:xfrm>
            <a:off x="6898458" y="3552907"/>
            <a:ext cx="783135" cy="30125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4"/>
          <p:cNvCxnSpPr>
            <a:endCxn id="135" idx="1"/>
          </p:cNvCxnSpPr>
          <p:nvPr/>
        </p:nvCxnSpPr>
        <p:spPr>
          <a:xfrm flipV="1">
            <a:off x="6898458" y="3182681"/>
            <a:ext cx="783135" cy="72105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5857058" y="3722817"/>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153" name="Rectangle 152"/>
          <p:cNvSpPr/>
          <p:nvPr/>
        </p:nvSpPr>
        <p:spPr>
          <a:xfrm>
            <a:off x="5853396" y="3423766"/>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2" name="Rectangle 1"/>
          <p:cNvSpPr/>
          <p:nvPr/>
        </p:nvSpPr>
        <p:spPr>
          <a:xfrm>
            <a:off x="78289" y="1456594"/>
            <a:ext cx="8919061" cy="4724415"/>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p:cNvGrpSpPr/>
          <p:nvPr/>
        </p:nvGrpSpPr>
        <p:grpSpPr>
          <a:xfrm>
            <a:off x="3372558" y="2214873"/>
            <a:ext cx="5531137" cy="1462519"/>
            <a:chOff x="2139822" y="1775139"/>
            <a:chExt cx="3683007" cy="1462519"/>
          </a:xfrm>
        </p:grpSpPr>
        <p:sp>
          <p:nvSpPr>
            <p:cNvPr id="50" name="TextBox 49"/>
            <p:cNvSpPr txBox="1"/>
            <p:nvPr/>
          </p:nvSpPr>
          <p:spPr>
            <a:xfrm>
              <a:off x="2139822" y="1775139"/>
              <a:ext cx="3163824" cy="523220"/>
            </a:xfrm>
            <a:prstGeom prst="rect">
              <a:avLst/>
            </a:prstGeom>
            <a:noFill/>
          </p:spPr>
          <p:txBody>
            <a:bodyPr wrap="square" rtlCol="0">
              <a:spAutoFit/>
            </a:bodyPr>
            <a:lstStyle/>
            <a:p>
              <a:r>
                <a:rPr lang="en-US" sz="2800" dirty="0" smtClean="0">
                  <a:solidFill>
                    <a:srgbClr val="0066A0"/>
                  </a:solidFill>
                  <a:latin typeface="Roboto Condensed" pitchFamily="2" charset="0"/>
                  <a:ea typeface="Roboto Condensed" pitchFamily="2" charset="0"/>
                </a:rPr>
                <a:t>Obtain the file metadata</a:t>
              </a:r>
              <a:endParaRPr lang="en-US" sz="2800" dirty="0">
                <a:solidFill>
                  <a:srgbClr val="0066A0"/>
                </a:solidFill>
                <a:latin typeface="Roboto Condensed" pitchFamily="2" charset="0"/>
                <a:ea typeface="Roboto Condensed" pitchFamily="2" charset="0"/>
              </a:endParaRPr>
            </a:p>
          </p:txBody>
        </p:sp>
        <p:sp>
          <p:nvSpPr>
            <p:cNvPr id="51" name="TextBox 50"/>
            <p:cNvSpPr txBox="1"/>
            <p:nvPr/>
          </p:nvSpPr>
          <p:spPr>
            <a:xfrm>
              <a:off x="2139822" y="2314328"/>
              <a:ext cx="3683007" cy="923330"/>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The llite component of the client fetches the metadata for the file in order to find the objects of the file and reconstruct the complete file from these constituent parts</a:t>
              </a:r>
              <a:endParaRPr lang="en-US" dirty="0">
                <a:solidFill>
                  <a:srgbClr val="6F6F6F"/>
                </a:solidFill>
                <a:latin typeface="Roboto Condensed" pitchFamily="2" charset="0"/>
                <a:ea typeface="Roboto Condensed" pitchFamily="2" charset="0"/>
              </a:endParaRPr>
            </a:p>
          </p:txBody>
        </p:sp>
        <p:cxnSp>
          <p:nvCxnSpPr>
            <p:cNvPr id="52" name="Straight Connector 51"/>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7" name="Rectangle 96"/>
          <p:cNvSpPr/>
          <p:nvPr/>
        </p:nvSpPr>
        <p:spPr>
          <a:xfrm>
            <a:off x="3407462" y="3903738"/>
            <a:ext cx="1627011" cy="220519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102" name="Rectangle 101"/>
          <p:cNvSpPr/>
          <p:nvPr/>
        </p:nvSpPr>
        <p:spPr>
          <a:xfrm>
            <a:off x="1303862" y="3921675"/>
            <a:ext cx="1603349" cy="218725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smtClean="0">
                <a:solidFill>
                  <a:schemeClr val="bg1"/>
                </a:solidFill>
              </a:rPr>
              <a:t>MDT</a:t>
            </a:r>
            <a:endParaRPr lang="en-US" sz="1600" b="1" dirty="0">
              <a:solidFill>
                <a:schemeClr val="bg1"/>
              </a:solidFill>
            </a:endParaRPr>
          </a:p>
        </p:txBody>
      </p:sp>
      <p:sp>
        <p:nvSpPr>
          <p:cNvPr id="112" name="Rectangle 111"/>
          <p:cNvSpPr/>
          <p:nvPr/>
        </p:nvSpPr>
        <p:spPr>
          <a:xfrm rot="5400000">
            <a:off x="4083156" y="3786054"/>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sp>
        <p:nvSpPr>
          <p:cNvPr id="113" name="Rectangle 112"/>
          <p:cNvSpPr/>
          <p:nvPr/>
        </p:nvSpPr>
        <p:spPr>
          <a:xfrm>
            <a:off x="3571363" y="5187462"/>
            <a:ext cx="1308767" cy="72457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sp>
        <p:nvSpPr>
          <p:cNvPr id="114" name="Rectangle 113"/>
          <p:cNvSpPr/>
          <p:nvPr/>
        </p:nvSpPr>
        <p:spPr>
          <a:xfrm>
            <a:off x="3673175" y="5517484"/>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Layout EAs</a:t>
            </a:r>
            <a:endParaRPr lang="en-US" sz="1400" b="1" dirty="0">
              <a:solidFill>
                <a:schemeClr val="bg1"/>
              </a:solidFill>
            </a:endParaRPr>
          </a:p>
        </p:txBody>
      </p:sp>
      <p:cxnSp>
        <p:nvCxnSpPr>
          <p:cNvPr id="118" name="Straight Arrow Connector 4"/>
          <p:cNvCxnSpPr>
            <a:stCxn id="112" idx="3"/>
            <a:endCxn id="113" idx="0"/>
          </p:cNvCxnSpPr>
          <p:nvPr/>
        </p:nvCxnSpPr>
        <p:spPr>
          <a:xfrm>
            <a:off x="4225746" y="4583028"/>
            <a:ext cx="1" cy="604434"/>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1457552" y="4285816"/>
            <a:ext cx="1308103" cy="168638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Layout EA</a:t>
            </a:r>
            <a:endParaRPr lang="en-US" sz="1400" b="1" dirty="0">
              <a:solidFill>
                <a:schemeClr val="tx1">
                  <a:lumMod val="65000"/>
                  <a:lumOff val="35000"/>
                </a:schemeClr>
              </a:solidFill>
            </a:endParaRPr>
          </a:p>
        </p:txBody>
      </p:sp>
      <mc:AlternateContent xmlns:mc="http://schemas.openxmlformats.org/markup-compatibility/2006" xmlns:a14="http://schemas.microsoft.com/office/drawing/2010/main">
        <mc:Choice Requires="a14">
          <p:sp>
            <p:nvSpPr>
              <p:cNvPr id="120" name="Rectangle 119"/>
              <p:cNvSpPr/>
              <p:nvPr/>
            </p:nvSpPr>
            <p:spPr>
              <a:xfrm>
                <a:off x="1558788" y="4607195"/>
                <a:ext cx="1111778" cy="578444"/>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O1 </a:t>
                </a:r>
                <a14:m>
                  <m:oMath xmlns:m="http://schemas.openxmlformats.org/officeDocument/2006/math">
                    <m:r>
                      <a:rPr lang="en-US" sz="1400" b="1" i="1" smtClean="0">
                        <a:solidFill>
                          <a:schemeClr val="bg1"/>
                        </a:solidFill>
                        <a:latin typeface="Cambria Math" panose="02040503050406030204" pitchFamily="18" charset="0"/>
                      </a:rPr>
                      <m:t>→</m:t>
                    </m:r>
                  </m:oMath>
                </a14:m>
                <a:r>
                  <a:rPr lang="en-US" sz="1400" b="1" dirty="0" smtClean="0">
                    <a:solidFill>
                      <a:schemeClr val="bg1"/>
                    </a:solidFill>
                  </a:rPr>
                  <a:t> OST 1</a:t>
                </a:r>
              </a:p>
              <a:p>
                <a:pPr algn="ctr"/>
                <a:r>
                  <a:rPr lang="en-US" sz="1400" b="1" dirty="0" smtClean="0">
                    <a:solidFill>
                      <a:schemeClr val="bg1"/>
                    </a:solidFill>
                  </a:rPr>
                  <a:t>O2 </a:t>
                </a:r>
                <a14:m>
                  <m:oMath xmlns:m="http://schemas.openxmlformats.org/officeDocument/2006/math">
                    <m:r>
                      <a:rPr lang="en-US" sz="1400" b="1" i="1">
                        <a:solidFill>
                          <a:schemeClr val="bg1"/>
                        </a:solidFill>
                        <a:latin typeface="Cambria Math" panose="02040503050406030204" pitchFamily="18" charset="0"/>
                      </a:rPr>
                      <m:t>→</m:t>
                    </m:r>
                  </m:oMath>
                </a14:m>
                <a:r>
                  <a:rPr lang="en-US" sz="1400" b="1" dirty="0">
                    <a:solidFill>
                      <a:schemeClr val="bg1"/>
                    </a:solidFill>
                  </a:rPr>
                  <a:t> OST </a:t>
                </a:r>
                <a:r>
                  <a:rPr lang="en-US" sz="1400" b="1" dirty="0" smtClean="0">
                    <a:solidFill>
                      <a:schemeClr val="bg1"/>
                    </a:solidFill>
                  </a:rPr>
                  <a:t>2</a:t>
                </a:r>
                <a:endParaRPr lang="en-US" sz="1400" b="1" dirty="0">
                  <a:solidFill>
                    <a:schemeClr val="bg1"/>
                  </a:solidFill>
                </a:endParaRPr>
              </a:p>
            </p:txBody>
          </p:sp>
        </mc:Choice>
        <mc:Fallback xmlns="">
          <p:sp>
            <p:nvSpPr>
              <p:cNvPr id="120" name="Rectangle 119"/>
              <p:cNvSpPr>
                <a:spLocks noRot="1" noChangeAspect="1" noMove="1" noResize="1" noEditPoints="1" noAdjustHandles="1" noChangeArrowheads="1" noChangeShapeType="1" noTextEdit="1"/>
              </p:cNvSpPr>
              <p:nvPr/>
            </p:nvSpPr>
            <p:spPr>
              <a:xfrm>
                <a:off x="1558788" y="4607195"/>
                <a:ext cx="1111778" cy="578444"/>
              </a:xfrm>
              <a:prstGeom prst="rect">
                <a:avLst/>
              </a:prstGeom>
              <a:blipFill rotWithShape="0">
                <a:blip r:embed="rId2"/>
                <a:stretch>
                  <a:fillRect b="-5263"/>
                </a:stretch>
              </a:blipFill>
              <a:ln w="9525">
                <a:noFill/>
              </a:ln>
            </p:spPr>
            <p:txBody>
              <a:bodyPr/>
              <a:lstStyle/>
              <a:p>
                <a:r>
                  <a:rPr lang="en-US">
                    <a:noFill/>
                  </a:rPr>
                  <a:t> </a:t>
                </a:r>
              </a:p>
            </p:txBody>
          </p:sp>
        </mc:Fallback>
      </mc:AlternateContent>
      <p:sp>
        <p:nvSpPr>
          <p:cNvPr id="121" name="Rectangle 120"/>
          <p:cNvSpPr/>
          <p:nvPr/>
        </p:nvSpPr>
        <p:spPr>
          <a:xfrm>
            <a:off x="1558426" y="5220800"/>
            <a:ext cx="1112139"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size</a:t>
            </a:r>
            <a:endParaRPr lang="en-US" sz="1400" b="1" dirty="0">
              <a:solidFill>
                <a:schemeClr val="bg1"/>
              </a:solidFill>
            </a:endParaRPr>
          </a:p>
        </p:txBody>
      </p:sp>
      <p:sp>
        <p:nvSpPr>
          <p:cNvPr id="122" name="Rectangle 121"/>
          <p:cNvSpPr/>
          <p:nvPr/>
        </p:nvSpPr>
        <p:spPr>
          <a:xfrm>
            <a:off x="1561338" y="5567430"/>
            <a:ext cx="1109227"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count</a:t>
            </a:r>
            <a:endParaRPr lang="en-US" sz="1400" b="1" dirty="0">
              <a:solidFill>
                <a:schemeClr val="bg1"/>
              </a:solidFill>
            </a:endParaRPr>
          </a:p>
        </p:txBody>
      </p:sp>
      <p:cxnSp>
        <p:nvCxnSpPr>
          <p:cNvPr id="123" name="Straight Arrow Connector 4"/>
          <p:cNvCxnSpPr>
            <a:stCxn id="114" idx="1"/>
            <a:endCxn id="102" idx="3"/>
          </p:cNvCxnSpPr>
          <p:nvPr/>
        </p:nvCxnSpPr>
        <p:spPr>
          <a:xfrm rot="10800000">
            <a:off x="2907211" y="5015304"/>
            <a:ext cx="765964" cy="639387"/>
          </a:xfrm>
          <a:prstGeom prst="bentConnector3">
            <a:avLst>
              <a:gd name="adj1" fmla="val 50000"/>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79A9F26D-CCBE-47A9-B957-B1F36E881945}" type="slidenum">
              <a:rPr lang="en-US" smtClean="0"/>
              <a:t>28</a:t>
            </a:fld>
            <a:endParaRPr lang="en-US"/>
          </a:p>
        </p:txBody>
      </p:sp>
    </p:spTree>
    <p:extLst>
      <p:ext uri="{BB962C8B-B14F-4D97-AF65-F5344CB8AC3E}">
        <p14:creationId xmlns:p14="http://schemas.microsoft.com/office/powerpoint/2010/main" val="2211738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p:cNvSpPr/>
          <p:nvPr/>
        </p:nvSpPr>
        <p:spPr>
          <a:xfrm>
            <a:off x="3407462" y="3903738"/>
            <a:ext cx="1627011" cy="220519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102" name="Rectangle 101"/>
          <p:cNvSpPr/>
          <p:nvPr/>
        </p:nvSpPr>
        <p:spPr>
          <a:xfrm>
            <a:off x="1303862" y="3921675"/>
            <a:ext cx="1603349" cy="218725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smtClean="0">
                <a:solidFill>
                  <a:schemeClr val="bg1"/>
                </a:solidFill>
              </a:rPr>
              <a:t>MDT</a:t>
            </a:r>
            <a:endParaRPr lang="en-US" sz="1600" b="1" dirty="0">
              <a:solidFill>
                <a:schemeClr val="bg1"/>
              </a:solidFill>
            </a:endParaRPr>
          </a:p>
        </p:txBody>
      </p:sp>
      <p:sp>
        <p:nvSpPr>
          <p:cNvPr id="112" name="Rectangle 111"/>
          <p:cNvSpPr/>
          <p:nvPr/>
        </p:nvSpPr>
        <p:spPr>
          <a:xfrm rot="5400000">
            <a:off x="4083156" y="3786054"/>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sp>
        <p:nvSpPr>
          <p:cNvPr id="113" name="Rectangle 112"/>
          <p:cNvSpPr/>
          <p:nvPr/>
        </p:nvSpPr>
        <p:spPr>
          <a:xfrm>
            <a:off x="3571363" y="5187462"/>
            <a:ext cx="1308767" cy="72457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sp>
        <p:nvSpPr>
          <p:cNvPr id="114" name="Rectangle 113"/>
          <p:cNvSpPr/>
          <p:nvPr/>
        </p:nvSpPr>
        <p:spPr>
          <a:xfrm>
            <a:off x="3673175" y="5517484"/>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Layout EAs</a:t>
            </a:r>
            <a:endParaRPr lang="en-US" sz="1400" b="1" dirty="0">
              <a:solidFill>
                <a:schemeClr val="bg1"/>
              </a:solidFill>
            </a:endParaRPr>
          </a:p>
        </p:txBody>
      </p:sp>
      <p:cxnSp>
        <p:nvCxnSpPr>
          <p:cNvPr id="118" name="Straight Arrow Connector 4"/>
          <p:cNvCxnSpPr>
            <a:stCxn id="112" idx="3"/>
            <a:endCxn id="113" idx="0"/>
          </p:cNvCxnSpPr>
          <p:nvPr/>
        </p:nvCxnSpPr>
        <p:spPr>
          <a:xfrm>
            <a:off x="4225746" y="4583028"/>
            <a:ext cx="1" cy="604434"/>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1457552" y="4285816"/>
            <a:ext cx="1308103" cy="168638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Layout EA</a:t>
            </a:r>
            <a:endParaRPr lang="en-US" sz="1400" b="1" dirty="0">
              <a:solidFill>
                <a:schemeClr val="tx1">
                  <a:lumMod val="65000"/>
                  <a:lumOff val="35000"/>
                </a:schemeClr>
              </a:solidFill>
            </a:endParaRPr>
          </a:p>
        </p:txBody>
      </p:sp>
      <mc:AlternateContent xmlns:mc="http://schemas.openxmlformats.org/markup-compatibility/2006" xmlns:a14="http://schemas.microsoft.com/office/drawing/2010/main">
        <mc:Choice Requires="a14">
          <p:sp>
            <p:nvSpPr>
              <p:cNvPr id="120" name="Rectangle 119"/>
              <p:cNvSpPr/>
              <p:nvPr/>
            </p:nvSpPr>
            <p:spPr>
              <a:xfrm>
                <a:off x="1558788" y="4607195"/>
                <a:ext cx="1111778" cy="578444"/>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O1 </a:t>
                </a:r>
                <a14:m>
                  <m:oMath xmlns:m="http://schemas.openxmlformats.org/officeDocument/2006/math">
                    <m:r>
                      <a:rPr lang="en-US" sz="1400" b="1" i="1" smtClean="0">
                        <a:solidFill>
                          <a:schemeClr val="bg1"/>
                        </a:solidFill>
                        <a:latin typeface="Cambria Math" panose="02040503050406030204" pitchFamily="18" charset="0"/>
                      </a:rPr>
                      <m:t>→</m:t>
                    </m:r>
                  </m:oMath>
                </a14:m>
                <a:r>
                  <a:rPr lang="en-US" sz="1400" b="1" dirty="0" smtClean="0">
                    <a:solidFill>
                      <a:schemeClr val="bg1"/>
                    </a:solidFill>
                  </a:rPr>
                  <a:t> OST 1</a:t>
                </a:r>
              </a:p>
              <a:p>
                <a:pPr algn="ctr"/>
                <a:r>
                  <a:rPr lang="en-US" sz="1400" b="1" dirty="0" smtClean="0">
                    <a:solidFill>
                      <a:schemeClr val="bg1"/>
                    </a:solidFill>
                  </a:rPr>
                  <a:t>O2 </a:t>
                </a:r>
                <a14:m>
                  <m:oMath xmlns:m="http://schemas.openxmlformats.org/officeDocument/2006/math">
                    <m:r>
                      <a:rPr lang="en-US" sz="1400" b="1" i="1">
                        <a:solidFill>
                          <a:schemeClr val="bg1"/>
                        </a:solidFill>
                        <a:latin typeface="Cambria Math" panose="02040503050406030204" pitchFamily="18" charset="0"/>
                      </a:rPr>
                      <m:t>→</m:t>
                    </m:r>
                  </m:oMath>
                </a14:m>
                <a:r>
                  <a:rPr lang="en-US" sz="1400" b="1" dirty="0">
                    <a:solidFill>
                      <a:schemeClr val="bg1"/>
                    </a:solidFill>
                  </a:rPr>
                  <a:t> OST </a:t>
                </a:r>
                <a:r>
                  <a:rPr lang="en-US" sz="1400" b="1" dirty="0" smtClean="0">
                    <a:solidFill>
                      <a:schemeClr val="bg1"/>
                    </a:solidFill>
                  </a:rPr>
                  <a:t>2</a:t>
                </a:r>
                <a:endParaRPr lang="en-US" sz="1400" b="1" dirty="0">
                  <a:solidFill>
                    <a:schemeClr val="bg1"/>
                  </a:solidFill>
                </a:endParaRPr>
              </a:p>
            </p:txBody>
          </p:sp>
        </mc:Choice>
        <mc:Fallback xmlns="">
          <p:sp>
            <p:nvSpPr>
              <p:cNvPr id="120" name="Rectangle 119"/>
              <p:cNvSpPr>
                <a:spLocks noRot="1" noChangeAspect="1" noMove="1" noResize="1" noEditPoints="1" noAdjustHandles="1" noChangeArrowheads="1" noChangeShapeType="1" noTextEdit="1"/>
              </p:cNvSpPr>
              <p:nvPr/>
            </p:nvSpPr>
            <p:spPr>
              <a:xfrm>
                <a:off x="1558788" y="4607195"/>
                <a:ext cx="1111778" cy="578444"/>
              </a:xfrm>
              <a:prstGeom prst="rect">
                <a:avLst/>
              </a:prstGeom>
              <a:blipFill rotWithShape="0">
                <a:blip r:embed="rId3"/>
                <a:stretch>
                  <a:fillRect b="-5263"/>
                </a:stretch>
              </a:blipFill>
              <a:ln w="9525">
                <a:noFill/>
              </a:ln>
            </p:spPr>
            <p:txBody>
              <a:bodyPr/>
              <a:lstStyle/>
              <a:p>
                <a:r>
                  <a:rPr lang="en-US">
                    <a:noFill/>
                  </a:rPr>
                  <a:t> </a:t>
                </a:r>
              </a:p>
            </p:txBody>
          </p:sp>
        </mc:Fallback>
      </mc:AlternateContent>
      <p:sp>
        <p:nvSpPr>
          <p:cNvPr id="121" name="Rectangle 120"/>
          <p:cNvSpPr/>
          <p:nvPr/>
        </p:nvSpPr>
        <p:spPr>
          <a:xfrm>
            <a:off x="1558426" y="5220800"/>
            <a:ext cx="1112139"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size</a:t>
            </a:r>
            <a:endParaRPr lang="en-US" sz="1400" b="1" dirty="0">
              <a:solidFill>
                <a:schemeClr val="bg1"/>
              </a:solidFill>
            </a:endParaRPr>
          </a:p>
        </p:txBody>
      </p:sp>
      <p:sp>
        <p:nvSpPr>
          <p:cNvPr id="122" name="Rectangle 121"/>
          <p:cNvSpPr/>
          <p:nvPr/>
        </p:nvSpPr>
        <p:spPr>
          <a:xfrm>
            <a:off x="1561338" y="5567430"/>
            <a:ext cx="1109227"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count</a:t>
            </a:r>
            <a:endParaRPr lang="en-US" sz="1400" b="1" dirty="0">
              <a:solidFill>
                <a:schemeClr val="bg1"/>
              </a:solidFill>
            </a:endParaRPr>
          </a:p>
        </p:txBody>
      </p:sp>
      <p:cxnSp>
        <p:nvCxnSpPr>
          <p:cNvPr id="123" name="Straight Arrow Connector 4"/>
          <p:cNvCxnSpPr>
            <a:stCxn id="114" idx="1"/>
            <a:endCxn id="102" idx="3"/>
          </p:cNvCxnSpPr>
          <p:nvPr/>
        </p:nvCxnSpPr>
        <p:spPr>
          <a:xfrm rot="10800000">
            <a:off x="2907211" y="5015304"/>
            <a:ext cx="765964" cy="639387"/>
          </a:xfrm>
          <a:prstGeom prst="bentConnector3">
            <a:avLst>
              <a:gd name="adj1" fmla="val 50000"/>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1002026" y="1620756"/>
            <a:ext cx="735796" cy="1762966"/>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bg1"/>
                </a:solidFill>
              </a:rPr>
              <a:t>Client</a:t>
            </a:r>
          </a:p>
        </p:txBody>
      </p:sp>
      <p:sp>
        <p:nvSpPr>
          <p:cNvPr id="110" name="Rectangle 109"/>
          <p:cNvSpPr/>
          <p:nvPr/>
        </p:nvSpPr>
        <p:spPr>
          <a:xfrm>
            <a:off x="1235519" y="1982929"/>
            <a:ext cx="266676" cy="126511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llite</a:t>
            </a:r>
            <a:endParaRPr lang="en-US" sz="1400" b="1" dirty="0">
              <a:solidFill>
                <a:schemeClr val="tx1">
                  <a:lumMod val="65000"/>
                  <a:lumOff val="35000"/>
                </a:schemeClr>
              </a:solidFill>
            </a:endParaRPr>
          </a:p>
        </p:txBody>
      </p:sp>
      <p:cxnSp>
        <p:nvCxnSpPr>
          <p:cNvPr id="111" name="Straight Arrow Connector 4"/>
          <p:cNvCxnSpPr>
            <a:stCxn id="109" idx="3"/>
            <a:endCxn id="110" idx="1"/>
          </p:cNvCxnSpPr>
          <p:nvPr/>
        </p:nvCxnSpPr>
        <p:spPr>
          <a:xfrm>
            <a:off x="716487" y="2615488"/>
            <a:ext cx="519032"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282501" y="1982929"/>
            <a:ext cx="433986" cy="1265117"/>
          </a:xfrm>
          <a:prstGeom prst="rect">
            <a:avLst/>
          </a:prstGeom>
          <a:solidFill>
            <a:srgbClr val="DD4B0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t>End-User</a:t>
            </a:r>
            <a:endParaRPr lang="en-US" sz="1400" b="1" dirty="0"/>
          </a:p>
        </p:txBody>
      </p: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grpSp>
        <p:nvGrpSpPr>
          <p:cNvPr id="72" name="Group 71"/>
          <p:cNvGrpSpPr/>
          <p:nvPr/>
        </p:nvGrpSpPr>
        <p:grpSpPr>
          <a:xfrm>
            <a:off x="2083246" y="1772372"/>
            <a:ext cx="2781963" cy="1625624"/>
            <a:chOff x="1475117" y="903617"/>
            <a:chExt cx="3870385" cy="2201892"/>
          </a:xfrm>
          <a:solidFill>
            <a:srgbClr val="BEDAE4"/>
          </a:solidFill>
        </p:grpSpPr>
        <p:sp>
          <p:nvSpPr>
            <p:cNvPr id="73" name="Oval 72"/>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4" name="Group 73"/>
            <p:cNvGrpSpPr/>
            <p:nvPr/>
          </p:nvGrpSpPr>
          <p:grpSpPr>
            <a:xfrm>
              <a:off x="1475117" y="1400535"/>
              <a:ext cx="3870385" cy="1704974"/>
              <a:chOff x="1475117" y="1400535"/>
              <a:chExt cx="3870385" cy="1704974"/>
            </a:xfrm>
            <a:grpFill/>
          </p:grpSpPr>
          <p:sp>
            <p:nvSpPr>
              <p:cNvPr id="75" name="Rounded Rectangle 74"/>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Oval 76"/>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Oval 7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cxnSp>
        <p:nvCxnSpPr>
          <p:cNvPr id="124" name="Straight Arrow Connector 4"/>
          <p:cNvCxnSpPr>
            <a:stCxn id="110" idx="3"/>
            <a:endCxn id="112" idx="1"/>
          </p:cNvCxnSpPr>
          <p:nvPr/>
        </p:nvCxnSpPr>
        <p:spPr>
          <a:xfrm>
            <a:off x="1502195" y="2615488"/>
            <a:ext cx="2723551" cy="1682359"/>
          </a:xfrm>
          <a:prstGeom prst="bentConnector2">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4"/>
          <p:cNvCxnSpPr>
            <a:stCxn id="110" idx="3"/>
            <a:endCxn id="145" idx="2"/>
          </p:cNvCxnSpPr>
          <p:nvPr/>
        </p:nvCxnSpPr>
        <p:spPr>
          <a:xfrm flipV="1">
            <a:off x="1502195" y="2611267"/>
            <a:ext cx="4253051" cy="4221"/>
          </a:xfrm>
          <a:prstGeom prst="bentConnector3">
            <a:avLst>
              <a:gd name="adj1" fmla="val 50000"/>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78290" y="1456594"/>
            <a:ext cx="8989510" cy="4724415"/>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p:cNvGrpSpPr/>
          <p:nvPr/>
        </p:nvGrpSpPr>
        <p:grpSpPr>
          <a:xfrm>
            <a:off x="304800" y="2054335"/>
            <a:ext cx="4974900" cy="1739518"/>
            <a:chOff x="2139822" y="1775139"/>
            <a:chExt cx="3683007" cy="1739518"/>
          </a:xfrm>
        </p:grpSpPr>
        <p:sp>
          <p:nvSpPr>
            <p:cNvPr id="50" name="TextBox 49"/>
            <p:cNvSpPr txBox="1"/>
            <p:nvPr/>
          </p:nvSpPr>
          <p:spPr>
            <a:xfrm>
              <a:off x="2139822" y="1775139"/>
              <a:ext cx="3683007" cy="523220"/>
            </a:xfrm>
            <a:prstGeom prst="rect">
              <a:avLst/>
            </a:prstGeom>
            <a:noFill/>
          </p:spPr>
          <p:txBody>
            <a:bodyPr wrap="square" rtlCol="0">
              <a:spAutoFit/>
            </a:bodyPr>
            <a:lstStyle/>
            <a:p>
              <a:pPr algn="r"/>
              <a:r>
                <a:rPr lang="en-US" sz="2800" dirty="0" smtClean="0">
                  <a:solidFill>
                    <a:srgbClr val="0066A0"/>
                  </a:solidFill>
                  <a:latin typeface="Roboto Condensed" pitchFamily="2" charset="0"/>
                  <a:ea typeface="Roboto Condensed" pitchFamily="2" charset="0"/>
                </a:rPr>
                <a:t>Obtain the objects</a:t>
              </a:r>
              <a:endParaRPr lang="en-US" sz="2800" dirty="0">
                <a:solidFill>
                  <a:srgbClr val="0066A0"/>
                </a:solidFill>
                <a:latin typeface="Roboto Condensed" pitchFamily="2" charset="0"/>
                <a:ea typeface="Roboto Condensed" pitchFamily="2" charset="0"/>
              </a:endParaRPr>
            </a:p>
          </p:txBody>
        </p:sp>
        <p:sp>
          <p:nvSpPr>
            <p:cNvPr id="51" name="TextBox 50"/>
            <p:cNvSpPr txBox="1"/>
            <p:nvPr/>
          </p:nvSpPr>
          <p:spPr>
            <a:xfrm>
              <a:off x="2139822" y="2314328"/>
              <a:ext cx="3683007" cy="1200329"/>
            </a:xfrm>
            <a:prstGeom prst="rect">
              <a:avLst/>
            </a:prstGeom>
            <a:noFill/>
          </p:spPr>
          <p:txBody>
            <a:bodyPr wrap="square" rtlCol="0">
              <a:spAutoFit/>
            </a:bodyPr>
            <a:lstStyle/>
            <a:p>
              <a:pPr algn="r"/>
              <a:r>
                <a:rPr lang="en-US" dirty="0" smtClean="0">
                  <a:solidFill>
                    <a:srgbClr val="6F6F6F"/>
                  </a:solidFill>
                  <a:latin typeface="Roboto Condensed" pitchFamily="2" charset="0"/>
                  <a:ea typeface="Roboto Condensed" pitchFamily="2" charset="0"/>
                </a:rPr>
                <a:t>Using the metadata, the llite component then fetches the objects directly from the OSSs and OSTs that manage and store the objects, respectively</a:t>
              </a:r>
              <a:endParaRPr lang="en-US" dirty="0">
                <a:solidFill>
                  <a:srgbClr val="6F6F6F"/>
                </a:solidFill>
                <a:latin typeface="Roboto Condensed" pitchFamily="2" charset="0"/>
                <a:ea typeface="Roboto Condensed" pitchFamily="2" charset="0"/>
              </a:endParaRPr>
            </a:p>
          </p:txBody>
        </p:sp>
        <p:cxnSp>
          <p:nvCxnSpPr>
            <p:cNvPr id="52" name="Straight Connector 51"/>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7460327" y="2074567"/>
            <a:ext cx="1423359" cy="250846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138" name="Rectangle 137"/>
          <p:cNvSpPr/>
          <p:nvPr/>
        </p:nvSpPr>
        <p:spPr>
          <a:xfrm>
            <a:off x="7601399" y="2668948"/>
            <a:ext cx="1173079" cy="142614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Block Group</a:t>
            </a:r>
            <a:endParaRPr lang="en-US" sz="1400" b="1" dirty="0">
              <a:solidFill>
                <a:schemeClr val="tx1">
                  <a:lumMod val="65000"/>
                  <a:lumOff val="35000"/>
                </a:schemeClr>
              </a:solidFill>
            </a:endParaRPr>
          </a:p>
        </p:txBody>
      </p:sp>
      <p:sp>
        <p:nvSpPr>
          <p:cNvPr id="135" name="Rectangle 134"/>
          <p:cNvSpPr/>
          <p:nvPr/>
        </p:nvSpPr>
        <p:spPr>
          <a:xfrm>
            <a:off x="7681593" y="302812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1</a:t>
            </a:r>
            <a:endParaRPr lang="en-US" sz="1400" b="1" dirty="0">
              <a:solidFill>
                <a:schemeClr val="bg1"/>
              </a:solidFill>
            </a:endParaRPr>
          </a:p>
        </p:txBody>
      </p:sp>
      <p:sp>
        <p:nvSpPr>
          <p:cNvPr id="136" name="Rectangle 135"/>
          <p:cNvSpPr/>
          <p:nvPr/>
        </p:nvSpPr>
        <p:spPr>
          <a:xfrm>
            <a:off x="7681593" y="3363772"/>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2</a:t>
            </a:r>
            <a:endParaRPr lang="en-US" sz="1400" b="1" dirty="0">
              <a:solidFill>
                <a:schemeClr val="bg1"/>
              </a:solidFill>
            </a:endParaRPr>
          </a:p>
        </p:txBody>
      </p:sp>
      <p:sp>
        <p:nvSpPr>
          <p:cNvPr id="139" name="Rectangle 138"/>
          <p:cNvSpPr/>
          <p:nvPr/>
        </p:nvSpPr>
        <p:spPr>
          <a:xfrm>
            <a:off x="7681593" y="369960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3</a:t>
            </a:r>
            <a:endParaRPr lang="en-US" sz="1400" b="1" dirty="0">
              <a:solidFill>
                <a:schemeClr val="bg1"/>
              </a:solidFill>
            </a:endParaRPr>
          </a:p>
        </p:txBody>
      </p:sp>
      <p:sp>
        <p:nvSpPr>
          <p:cNvPr id="144" name="Rectangle 143"/>
          <p:cNvSpPr/>
          <p:nvPr/>
        </p:nvSpPr>
        <p:spPr>
          <a:xfrm>
            <a:off x="5520303" y="2057315"/>
            <a:ext cx="1784313" cy="252571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145" name="Rectangle 144"/>
          <p:cNvSpPr/>
          <p:nvPr/>
        </p:nvSpPr>
        <p:spPr>
          <a:xfrm rot="5400000">
            <a:off x="6267039" y="1956883"/>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sp>
        <p:nvSpPr>
          <p:cNvPr id="167" name="Rectangle 166"/>
          <p:cNvSpPr/>
          <p:nvPr/>
        </p:nvSpPr>
        <p:spPr>
          <a:xfrm>
            <a:off x="5635200" y="3027550"/>
            <a:ext cx="1567848" cy="1420604"/>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b="1" dirty="0" smtClean="0">
                <a:solidFill>
                  <a:schemeClr val="bg1"/>
                </a:solidFill>
              </a:rPr>
              <a:t>Logical Object</a:t>
            </a:r>
            <a:endParaRPr lang="en-US" sz="1600" b="1" dirty="0">
              <a:solidFill>
                <a:schemeClr val="bg1"/>
              </a:solidFill>
            </a:endParaRPr>
          </a:p>
        </p:txBody>
      </p:sp>
      <p:sp>
        <p:nvSpPr>
          <p:cNvPr id="146" name="Rectangle 145"/>
          <p:cNvSpPr/>
          <p:nvPr/>
        </p:nvSpPr>
        <p:spPr>
          <a:xfrm>
            <a:off x="5755246" y="3147966"/>
            <a:ext cx="1308767" cy="934899"/>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cxnSp>
        <p:nvCxnSpPr>
          <p:cNvPr id="157" name="Straight Arrow Connector 4"/>
          <p:cNvCxnSpPr>
            <a:endCxn id="139" idx="1"/>
          </p:cNvCxnSpPr>
          <p:nvPr/>
        </p:nvCxnSpPr>
        <p:spPr>
          <a:xfrm>
            <a:off x="6898458" y="3552907"/>
            <a:ext cx="783135" cy="30125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4"/>
          <p:cNvCxnSpPr>
            <a:endCxn id="135" idx="1"/>
          </p:cNvCxnSpPr>
          <p:nvPr/>
        </p:nvCxnSpPr>
        <p:spPr>
          <a:xfrm flipV="1">
            <a:off x="6898458" y="3182681"/>
            <a:ext cx="783135" cy="72105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5857058" y="3722817"/>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153" name="Rectangle 152"/>
          <p:cNvSpPr/>
          <p:nvPr/>
        </p:nvSpPr>
        <p:spPr>
          <a:xfrm>
            <a:off x="5853396" y="3423766"/>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cxnSp>
        <p:nvCxnSpPr>
          <p:cNvPr id="154" name="Straight Arrow Connector 4"/>
          <p:cNvCxnSpPr>
            <a:stCxn id="145" idx="3"/>
            <a:endCxn id="146" idx="0"/>
          </p:cNvCxnSpPr>
          <p:nvPr/>
        </p:nvCxnSpPr>
        <p:spPr>
          <a:xfrm>
            <a:off x="6409629" y="2753857"/>
            <a:ext cx="1" cy="394109"/>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79A9F26D-CCBE-47A9-B957-B1F36E881945}" type="slidenum">
              <a:rPr lang="en-US" smtClean="0"/>
              <a:t>29</a:t>
            </a:fld>
            <a:endParaRPr lang="en-US" dirty="0"/>
          </a:p>
        </p:txBody>
      </p:sp>
    </p:spTree>
    <p:extLst>
      <p:ext uri="{BB962C8B-B14F-4D97-AF65-F5344CB8AC3E}">
        <p14:creationId xmlns:p14="http://schemas.microsoft.com/office/powerpoint/2010/main" val="1283647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Problem Statement</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259238"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is the problem that is being solved?</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226725" cy="2544286"/>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While a great deal of research has been completed on distributed file systems, there is a lack of research into forensics and file recovery on these distributed systems</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This challenge is important for various customers:</a:t>
            </a:r>
          </a:p>
          <a:p>
            <a:pPr marL="742950" lvl="1"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Intelligence agencies</a:t>
            </a:r>
          </a:p>
          <a:p>
            <a:pPr marL="742950" lvl="1"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Enterprises and companies</a:t>
            </a:r>
          </a:p>
          <a:p>
            <a:pPr marL="742950" lvl="1"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Law enforcement</a:t>
            </a:r>
          </a:p>
          <a:p>
            <a:pPr marL="742950" lvl="1"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Individuals</a:t>
            </a:r>
          </a:p>
        </p:txBody>
      </p:sp>
      <p:sp>
        <p:nvSpPr>
          <p:cNvPr id="2" name="Slide Number Placeholder 1"/>
          <p:cNvSpPr>
            <a:spLocks noGrp="1"/>
          </p:cNvSpPr>
          <p:nvPr>
            <p:ph type="sldNum" sz="quarter" idx="12"/>
          </p:nvPr>
        </p:nvSpPr>
        <p:spPr/>
        <p:txBody>
          <a:bodyPr/>
          <a:lstStyle/>
          <a:p>
            <a:fld id="{79A9F26D-CCBE-47A9-B957-B1F36E881945}" type="slidenum">
              <a:rPr lang="en-US" smtClean="0"/>
              <a:t>3</a:t>
            </a:fld>
            <a:endParaRPr lang="en-US"/>
          </a:p>
        </p:txBody>
      </p:sp>
    </p:spTree>
    <p:extLst>
      <p:ext uri="{BB962C8B-B14F-4D97-AF65-F5344CB8AC3E}">
        <p14:creationId xmlns:p14="http://schemas.microsoft.com/office/powerpoint/2010/main" val="2475264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grpSp>
        <p:nvGrpSpPr>
          <p:cNvPr id="72" name="Group 71"/>
          <p:cNvGrpSpPr/>
          <p:nvPr/>
        </p:nvGrpSpPr>
        <p:grpSpPr>
          <a:xfrm>
            <a:off x="2083246" y="1772372"/>
            <a:ext cx="2781963" cy="1625624"/>
            <a:chOff x="1475117" y="903617"/>
            <a:chExt cx="3870385" cy="2201892"/>
          </a:xfrm>
          <a:solidFill>
            <a:srgbClr val="BEDAE4"/>
          </a:solidFill>
        </p:grpSpPr>
        <p:sp>
          <p:nvSpPr>
            <p:cNvPr id="73" name="Oval 72"/>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4" name="Group 73"/>
            <p:cNvGrpSpPr/>
            <p:nvPr/>
          </p:nvGrpSpPr>
          <p:grpSpPr>
            <a:xfrm>
              <a:off x="1475117" y="1400535"/>
              <a:ext cx="3870385" cy="1704974"/>
              <a:chOff x="1475117" y="1400535"/>
              <a:chExt cx="3870385" cy="1704974"/>
            </a:xfrm>
            <a:grpFill/>
          </p:grpSpPr>
          <p:sp>
            <p:nvSpPr>
              <p:cNvPr id="75" name="Rounded Rectangle 74"/>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Oval 76"/>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Oval 7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97" name="Rectangle 96"/>
          <p:cNvSpPr/>
          <p:nvPr/>
        </p:nvSpPr>
        <p:spPr>
          <a:xfrm>
            <a:off x="3407462" y="3903738"/>
            <a:ext cx="1627011" cy="220519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102" name="Rectangle 101"/>
          <p:cNvSpPr/>
          <p:nvPr/>
        </p:nvSpPr>
        <p:spPr>
          <a:xfrm>
            <a:off x="1303862" y="3921675"/>
            <a:ext cx="1603349" cy="218725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smtClean="0">
                <a:solidFill>
                  <a:schemeClr val="bg1"/>
                </a:solidFill>
              </a:rPr>
              <a:t>MDT</a:t>
            </a:r>
            <a:endParaRPr lang="en-US" sz="1600" b="1" dirty="0">
              <a:solidFill>
                <a:schemeClr val="bg1"/>
              </a:solidFill>
            </a:endParaRPr>
          </a:p>
        </p:txBody>
      </p:sp>
      <p:sp>
        <p:nvSpPr>
          <p:cNvPr id="112" name="Rectangle 111"/>
          <p:cNvSpPr/>
          <p:nvPr/>
        </p:nvSpPr>
        <p:spPr>
          <a:xfrm rot="5400000">
            <a:off x="4083156" y="3786054"/>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sp>
        <p:nvSpPr>
          <p:cNvPr id="113" name="Rectangle 112"/>
          <p:cNvSpPr/>
          <p:nvPr/>
        </p:nvSpPr>
        <p:spPr>
          <a:xfrm>
            <a:off x="3571363" y="5187462"/>
            <a:ext cx="1308767" cy="72457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sp>
        <p:nvSpPr>
          <p:cNvPr id="114" name="Rectangle 113"/>
          <p:cNvSpPr/>
          <p:nvPr/>
        </p:nvSpPr>
        <p:spPr>
          <a:xfrm>
            <a:off x="3673175" y="5517484"/>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Layout EAs</a:t>
            </a:r>
            <a:endParaRPr lang="en-US" sz="1400" b="1" dirty="0">
              <a:solidFill>
                <a:schemeClr val="bg1"/>
              </a:solidFill>
            </a:endParaRPr>
          </a:p>
        </p:txBody>
      </p:sp>
      <p:cxnSp>
        <p:nvCxnSpPr>
          <p:cNvPr id="118" name="Straight Arrow Connector 4"/>
          <p:cNvCxnSpPr>
            <a:stCxn id="112" idx="3"/>
            <a:endCxn id="113" idx="0"/>
          </p:cNvCxnSpPr>
          <p:nvPr/>
        </p:nvCxnSpPr>
        <p:spPr>
          <a:xfrm>
            <a:off x="4225746" y="4583028"/>
            <a:ext cx="1" cy="604434"/>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1457552" y="4285816"/>
            <a:ext cx="1308103" cy="168638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Layout EA</a:t>
            </a:r>
            <a:endParaRPr lang="en-US" sz="1400" b="1" dirty="0">
              <a:solidFill>
                <a:schemeClr val="tx1">
                  <a:lumMod val="65000"/>
                  <a:lumOff val="35000"/>
                </a:schemeClr>
              </a:solidFill>
            </a:endParaRPr>
          </a:p>
        </p:txBody>
      </p:sp>
      <mc:AlternateContent xmlns:mc="http://schemas.openxmlformats.org/markup-compatibility/2006" xmlns:a14="http://schemas.microsoft.com/office/drawing/2010/main">
        <mc:Choice Requires="a14">
          <p:sp>
            <p:nvSpPr>
              <p:cNvPr id="120" name="Rectangle 119"/>
              <p:cNvSpPr/>
              <p:nvPr/>
            </p:nvSpPr>
            <p:spPr>
              <a:xfrm>
                <a:off x="1558788" y="4607195"/>
                <a:ext cx="1111778" cy="578444"/>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O1 </a:t>
                </a:r>
                <a14:m>
                  <m:oMath xmlns:m="http://schemas.openxmlformats.org/officeDocument/2006/math">
                    <m:r>
                      <a:rPr lang="en-US" sz="1400" b="1" i="1" smtClean="0">
                        <a:solidFill>
                          <a:schemeClr val="bg1"/>
                        </a:solidFill>
                        <a:latin typeface="Cambria Math" panose="02040503050406030204" pitchFamily="18" charset="0"/>
                      </a:rPr>
                      <m:t>→</m:t>
                    </m:r>
                  </m:oMath>
                </a14:m>
                <a:r>
                  <a:rPr lang="en-US" sz="1400" b="1" dirty="0" smtClean="0">
                    <a:solidFill>
                      <a:schemeClr val="bg1"/>
                    </a:solidFill>
                  </a:rPr>
                  <a:t> OST 1</a:t>
                </a:r>
              </a:p>
              <a:p>
                <a:pPr algn="ctr"/>
                <a:r>
                  <a:rPr lang="en-US" sz="1400" b="1" dirty="0" smtClean="0">
                    <a:solidFill>
                      <a:schemeClr val="bg1"/>
                    </a:solidFill>
                  </a:rPr>
                  <a:t>O2 </a:t>
                </a:r>
                <a14:m>
                  <m:oMath xmlns:m="http://schemas.openxmlformats.org/officeDocument/2006/math">
                    <m:r>
                      <a:rPr lang="en-US" sz="1400" b="1" i="1">
                        <a:solidFill>
                          <a:schemeClr val="bg1"/>
                        </a:solidFill>
                        <a:latin typeface="Cambria Math" panose="02040503050406030204" pitchFamily="18" charset="0"/>
                      </a:rPr>
                      <m:t>→</m:t>
                    </m:r>
                  </m:oMath>
                </a14:m>
                <a:r>
                  <a:rPr lang="en-US" sz="1400" b="1" dirty="0">
                    <a:solidFill>
                      <a:schemeClr val="bg1"/>
                    </a:solidFill>
                  </a:rPr>
                  <a:t> OST </a:t>
                </a:r>
                <a:r>
                  <a:rPr lang="en-US" sz="1400" b="1" dirty="0" smtClean="0">
                    <a:solidFill>
                      <a:schemeClr val="bg1"/>
                    </a:solidFill>
                  </a:rPr>
                  <a:t>2</a:t>
                </a:r>
                <a:endParaRPr lang="en-US" sz="1400" b="1" dirty="0">
                  <a:solidFill>
                    <a:schemeClr val="bg1"/>
                  </a:solidFill>
                </a:endParaRPr>
              </a:p>
            </p:txBody>
          </p:sp>
        </mc:Choice>
        <mc:Fallback xmlns="">
          <p:sp>
            <p:nvSpPr>
              <p:cNvPr id="120" name="Rectangle 119"/>
              <p:cNvSpPr>
                <a:spLocks noRot="1" noChangeAspect="1" noMove="1" noResize="1" noEditPoints="1" noAdjustHandles="1" noChangeArrowheads="1" noChangeShapeType="1" noTextEdit="1"/>
              </p:cNvSpPr>
              <p:nvPr/>
            </p:nvSpPr>
            <p:spPr>
              <a:xfrm>
                <a:off x="1558788" y="4607195"/>
                <a:ext cx="1111778" cy="578444"/>
              </a:xfrm>
              <a:prstGeom prst="rect">
                <a:avLst/>
              </a:prstGeom>
              <a:blipFill rotWithShape="0">
                <a:blip r:embed="rId2"/>
                <a:stretch>
                  <a:fillRect b="-5263"/>
                </a:stretch>
              </a:blipFill>
              <a:ln w="9525">
                <a:noFill/>
              </a:ln>
            </p:spPr>
            <p:txBody>
              <a:bodyPr/>
              <a:lstStyle/>
              <a:p>
                <a:r>
                  <a:rPr lang="en-US">
                    <a:noFill/>
                  </a:rPr>
                  <a:t> </a:t>
                </a:r>
              </a:p>
            </p:txBody>
          </p:sp>
        </mc:Fallback>
      </mc:AlternateContent>
      <p:sp>
        <p:nvSpPr>
          <p:cNvPr id="121" name="Rectangle 120"/>
          <p:cNvSpPr/>
          <p:nvPr/>
        </p:nvSpPr>
        <p:spPr>
          <a:xfrm>
            <a:off x="1558426" y="5220800"/>
            <a:ext cx="1112139"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size</a:t>
            </a:r>
            <a:endParaRPr lang="en-US" sz="1400" b="1" dirty="0">
              <a:solidFill>
                <a:schemeClr val="bg1"/>
              </a:solidFill>
            </a:endParaRPr>
          </a:p>
        </p:txBody>
      </p:sp>
      <p:sp>
        <p:nvSpPr>
          <p:cNvPr id="122" name="Rectangle 121"/>
          <p:cNvSpPr/>
          <p:nvPr/>
        </p:nvSpPr>
        <p:spPr>
          <a:xfrm>
            <a:off x="1561338" y="5567430"/>
            <a:ext cx="1109227"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count</a:t>
            </a:r>
            <a:endParaRPr lang="en-US" sz="1400" b="1" dirty="0">
              <a:solidFill>
                <a:schemeClr val="bg1"/>
              </a:solidFill>
            </a:endParaRPr>
          </a:p>
        </p:txBody>
      </p:sp>
      <p:cxnSp>
        <p:nvCxnSpPr>
          <p:cNvPr id="123" name="Straight Arrow Connector 4"/>
          <p:cNvCxnSpPr>
            <a:stCxn id="114" idx="1"/>
            <a:endCxn id="102" idx="3"/>
          </p:cNvCxnSpPr>
          <p:nvPr/>
        </p:nvCxnSpPr>
        <p:spPr>
          <a:xfrm rot="10800000">
            <a:off x="2907211" y="5015304"/>
            <a:ext cx="765964" cy="639387"/>
          </a:xfrm>
          <a:prstGeom prst="bentConnector3">
            <a:avLst>
              <a:gd name="adj1" fmla="val 50000"/>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4"/>
          <p:cNvCxnSpPr>
            <a:stCxn id="110" idx="3"/>
            <a:endCxn id="112" idx="1"/>
          </p:cNvCxnSpPr>
          <p:nvPr/>
        </p:nvCxnSpPr>
        <p:spPr>
          <a:xfrm>
            <a:off x="1502195" y="2615488"/>
            <a:ext cx="2723551" cy="1682359"/>
          </a:xfrm>
          <a:prstGeom prst="bentConnector2">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37" name="Rectangle 136"/>
          <p:cNvSpPr/>
          <p:nvPr/>
        </p:nvSpPr>
        <p:spPr>
          <a:xfrm>
            <a:off x="7460327" y="2074567"/>
            <a:ext cx="1423359" cy="250846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138" name="Rectangle 137"/>
          <p:cNvSpPr/>
          <p:nvPr/>
        </p:nvSpPr>
        <p:spPr>
          <a:xfrm>
            <a:off x="7601399" y="2668948"/>
            <a:ext cx="1173079" cy="142614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Block Group</a:t>
            </a:r>
            <a:endParaRPr lang="en-US" sz="1400" b="1" dirty="0">
              <a:solidFill>
                <a:schemeClr val="tx1">
                  <a:lumMod val="65000"/>
                  <a:lumOff val="35000"/>
                </a:schemeClr>
              </a:solidFill>
            </a:endParaRPr>
          </a:p>
        </p:txBody>
      </p:sp>
      <p:sp>
        <p:nvSpPr>
          <p:cNvPr id="135" name="Rectangle 134"/>
          <p:cNvSpPr/>
          <p:nvPr/>
        </p:nvSpPr>
        <p:spPr>
          <a:xfrm>
            <a:off x="7681593" y="302812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1</a:t>
            </a:r>
            <a:endParaRPr lang="en-US" sz="1400" b="1" dirty="0">
              <a:solidFill>
                <a:schemeClr val="bg1"/>
              </a:solidFill>
            </a:endParaRPr>
          </a:p>
        </p:txBody>
      </p:sp>
      <p:sp>
        <p:nvSpPr>
          <p:cNvPr id="136" name="Rectangle 135"/>
          <p:cNvSpPr/>
          <p:nvPr/>
        </p:nvSpPr>
        <p:spPr>
          <a:xfrm>
            <a:off x="7681593" y="3363772"/>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2</a:t>
            </a:r>
            <a:endParaRPr lang="en-US" sz="1400" b="1" dirty="0">
              <a:solidFill>
                <a:schemeClr val="bg1"/>
              </a:solidFill>
            </a:endParaRPr>
          </a:p>
        </p:txBody>
      </p:sp>
      <p:sp>
        <p:nvSpPr>
          <p:cNvPr id="139" name="Rectangle 138"/>
          <p:cNvSpPr/>
          <p:nvPr/>
        </p:nvSpPr>
        <p:spPr>
          <a:xfrm>
            <a:off x="7681593" y="369960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3</a:t>
            </a:r>
            <a:endParaRPr lang="en-US" sz="1400" b="1" dirty="0">
              <a:solidFill>
                <a:schemeClr val="bg1"/>
              </a:solidFill>
            </a:endParaRPr>
          </a:p>
        </p:txBody>
      </p:sp>
      <p:sp>
        <p:nvSpPr>
          <p:cNvPr id="144" name="Rectangle 143"/>
          <p:cNvSpPr/>
          <p:nvPr/>
        </p:nvSpPr>
        <p:spPr>
          <a:xfrm>
            <a:off x="5520303" y="2057315"/>
            <a:ext cx="1784313" cy="252571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145" name="Rectangle 144"/>
          <p:cNvSpPr/>
          <p:nvPr/>
        </p:nvSpPr>
        <p:spPr>
          <a:xfrm rot="5400000">
            <a:off x="6267039" y="1956883"/>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cxnSp>
        <p:nvCxnSpPr>
          <p:cNvPr id="154" name="Straight Arrow Connector 4"/>
          <p:cNvCxnSpPr>
            <a:stCxn id="145" idx="3"/>
            <a:endCxn id="146" idx="0"/>
          </p:cNvCxnSpPr>
          <p:nvPr/>
        </p:nvCxnSpPr>
        <p:spPr>
          <a:xfrm>
            <a:off x="6409629" y="2753857"/>
            <a:ext cx="1" cy="394109"/>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4"/>
          <p:cNvCxnSpPr>
            <a:stCxn id="110" idx="3"/>
            <a:endCxn id="145" idx="2"/>
          </p:cNvCxnSpPr>
          <p:nvPr/>
        </p:nvCxnSpPr>
        <p:spPr>
          <a:xfrm flipV="1">
            <a:off x="1502195" y="2611267"/>
            <a:ext cx="4253051" cy="4221"/>
          </a:xfrm>
          <a:prstGeom prst="bentConnector3">
            <a:avLst>
              <a:gd name="adj1" fmla="val 50000"/>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67" name="Rectangle 166"/>
          <p:cNvSpPr/>
          <p:nvPr/>
        </p:nvSpPr>
        <p:spPr>
          <a:xfrm>
            <a:off x="5635200" y="3027550"/>
            <a:ext cx="1567848" cy="1420604"/>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b="1" dirty="0" smtClean="0">
                <a:solidFill>
                  <a:schemeClr val="bg1"/>
                </a:solidFill>
              </a:rPr>
              <a:t>Logical Object</a:t>
            </a:r>
            <a:endParaRPr lang="en-US" sz="1600" b="1" dirty="0">
              <a:solidFill>
                <a:schemeClr val="bg1"/>
              </a:solidFill>
            </a:endParaRPr>
          </a:p>
        </p:txBody>
      </p:sp>
      <p:sp>
        <p:nvSpPr>
          <p:cNvPr id="146" name="Rectangle 145"/>
          <p:cNvSpPr/>
          <p:nvPr/>
        </p:nvSpPr>
        <p:spPr>
          <a:xfrm>
            <a:off x="5755246" y="3147966"/>
            <a:ext cx="1308767" cy="934899"/>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cxnSp>
        <p:nvCxnSpPr>
          <p:cNvPr id="157" name="Straight Arrow Connector 4"/>
          <p:cNvCxnSpPr>
            <a:endCxn id="139" idx="1"/>
          </p:cNvCxnSpPr>
          <p:nvPr/>
        </p:nvCxnSpPr>
        <p:spPr>
          <a:xfrm>
            <a:off x="6898458" y="3552907"/>
            <a:ext cx="783135" cy="30125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4"/>
          <p:cNvCxnSpPr>
            <a:endCxn id="135" idx="1"/>
          </p:cNvCxnSpPr>
          <p:nvPr/>
        </p:nvCxnSpPr>
        <p:spPr>
          <a:xfrm flipV="1">
            <a:off x="6898458" y="3182681"/>
            <a:ext cx="783135" cy="72105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5857058" y="3722817"/>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153" name="Rectangle 152"/>
          <p:cNvSpPr/>
          <p:nvPr/>
        </p:nvSpPr>
        <p:spPr>
          <a:xfrm>
            <a:off x="5853396" y="3423766"/>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2" name="Rectangle 1"/>
          <p:cNvSpPr/>
          <p:nvPr/>
        </p:nvSpPr>
        <p:spPr>
          <a:xfrm>
            <a:off x="78290" y="1456594"/>
            <a:ext cx="8989510" cy="4724415"/>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1002026" y="1620756"/>
            <a:ext cx="735796" cy="1762966"/>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bg1"/>
                </a:solidFill>
              </a:rPr>
              <a:t>Client</a:t>
            </a:r>
          </a:p>
        </p:txBody>
      </p:sp>
      <p:sp>
        <p:nvSpPr>
          <p:cNvPr id="110" name="Rectangle 109"/>
          <p:cNvSpPr/>
          <p:nvPr/>
        </p:nvSpPr>
        <p:spPr>
          <a:xfrm>
            <a:off x="1235519" y="1982929"/>
            <a:ext cx="266676" cy="126511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llite</a:t>
            </a:r>
            <a:endParaRPr lang="en-US" sz="1400" b="1" dirty="0">
              <a:solidFill>
                <a:schemeClr val="tx1">
                  <a:lumMod val="65000"/>
                  <a:lumOff val="35000"/>
                </a:schemeClr>
              </a:solidFill>
            </a:endParaRPr>
          </a:p>
        </p:txBody>
      </p:sp>
      <p:grpSp>
        <p:nvGrpSpPr>
          <p:cNvPr id="49" name="Group 48"/>
          <p:cNvGrpSpPr/>
          <p:nvPr/>
        </p:nvGrpSpPr>
        <p:grpSpPr>
          <a:xfrm>
            <a:off x="2036792" y="1585550"/>
            <a:ext cx="6063412" cy="1462519"/>
            <a:chOff x="2139822" y="1775139"/>
            <a:chExt cx="3683007" cy="1462519"/>
          </a:xfrm>
        </p:grpSpPr>
        <p:sp>
          <p:nvSpPr>
            <p:cNvPr id="50" name="TextBox 49"/>
            <p:cNvSpPr txBox="1"/>
            <p:nvPr/>
          </p:nvSpPr>
          <p:spPr>
            <a:xfrm>
              <a:off x="2139822" y="1775139"/>
              <a:ext cx="3163824" cy="523220"/>
            </a:xfrm>
            <a:prstGeom prst="rect">
              <a:avLst/>
            </a:prstGeom>
            <a:noFill/>
          </p:spPr>
          <p:txBody>
            <a:bodyPr wrap="square" rtlCol="0">
              <a:spAutoFit/>
            </a:bodyPr>
            <a:lstStyle/>
            <a:p>
              <a:r>
                <a:rPr lang="en-US" sz="2800" dirty="0" smtClean="0">
                  <a:solidFill>
                    <a:srgbClr val="548235"/>
                  </a:solidFill>
                  <a:latin typeface="Roboto Condensed" pitchFamily="2" charset="0"/>
                  <a:ea typeface="Roboto Condensed" pitchFamily="2" charset="0"/>
                </a:rPr>
                <a:t>Reconstruct the file</a:t>
              </a:r>
              <a:endParaRPr lang="en-US" sz="2800" dirty="0">
                <a:solidFill>
                  <a:srgbClr val="548235"/>
                </a:solidFill>
                <a:latin typeface="Roboto Condensed" pitchFamily="2" charset="0"/>
                <a:ea typeface="Roboto Condensed" pitchFamily="2" charset="0"/>
              </a:endParaRPr>
            </a:p>
          </p:txBody>
        </p:sp>
        <p:sp>
          <p:nvSpPr>
            <p:cNvPr id="51" name="TextBox 50"/>
            <p:cNvSpPr txBox="1"/>
            <p:nvPr/>
          </p:nvSpPr>
          <p:spPr>
            <a:xfrm>
              <a:off x="2139822" y="2314328"/>
              <a:ext cx="3683007" cy="923330"/>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Using the fetched objects and the file metadata, the llite component reconstructs the file and presents the complete file on the local machine to the end-user</a:t>
              </a:r>
              <a:endParaRPr lang="en-US" dirty="0">
                <a:solidFill>
                  <a:srgbClr val="6F6F6F"/>
                </a:solidFill>
                <a:latin typeface="Roboto Condensed" pitchFamily="2" charset="0"/>
                <a:ea typeface="Roboto Condensed" pitchFamily="2" charset="0"/>
              </a:endParaRPr>
            </a:p>
          </p:txBody>
        </p:sp>
        <p:cxnSp>
          <p:nvCxnSpPr>
            <p:cNvPr id="52" name="Straight Connector 51"/>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111" name="Straight Arrow Connector 4"/>
          <p:cNvCxnSpPr>
            <a:stCxn id="109" idx="3"/>
            <a:endCxn id="110" idx="1"/>
          </p:cNvCxnSpPr>
          <p:nvPr/>
        </p:nvCxnSpPr>
        <p:spPr>
          <a:xfrm>
            <a:off x="716487" y="2615488"/>
            <a:ext cx="519032"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282501" y="1982929"/>
            <a:ext cx="433986" cy="1265117"/>
          </a:xfrm>
          <a:prstGeom prst="rect">
            <a:avLst/>
          </a:prstGeom>
          <a:solidFill>
            <a:srgbClr val="DD4B0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t>End-User</a:t>
            </a:r>
            <a:endParaRPr lang="en-US" sz="1400" b="1" dirty="0"/>
          </a:p>
        </p:txBody>
      </p:sp>
      <p:sp>
        <p:nvSpPr>
          <p:cNvPr id="3" name="Slide Number Placeholder 2"/>
          <p:cNvSpPr>
            <a:spLocks noGrp="1"/>
          </p:cNvSpPr>
          <p:nvPr>
            <p:ph type="sldNum" sz="quarter" idx="12"/>
          </p:nvPr>
        </p:nvSpPr>
        <p:spPr/>
        <p:txBody>
          <a:bodyPr/>
          <a:lstStyle/>
          <a:p>
            <a:fld id="{79A9F26D-CCBE-47A9-B957-B1F36E881945}" type="slidenum">
              <a:rPr lang="en-US" smtClean="0"/>
              <a:t>30</a:t>
            </a:fld>
            <a:endParaRPr lang="en-US"/>
          </a:p>
        </p:txBody>
      </p:sp>
    </p:spTree>
    <p:extLst>
      <p:ext uri="{BB962C8B-B14F-4D97-AF65-F5344CB8AC3E}">
        <p14:creationId xmlns:p14="http://schemas.microsoft.com/office/powerpoint/2010/main" val="1233249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Problem Statement</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259238"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is the problem that is being solved?</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226725" cy="2544286"/>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While a great deal of research has been completed on distributed file systems, there is a lack of research into forensics and file recovery on these distributed systems</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This challenge is important for various customers:</a:t>
            </a:r>
          </a:p>
          <a:p>
            <a:pPr marL="742950" lvl="1"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Intelligence agencies</a:t>
            </a:r>
          </a:p>
          <a:p>
            <a:pPr marL="742950" lvl="1"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Enterprises and companies</a:t>
            </a:r>
          </a:p>
          <a:p>
            <a:pPr marL="742950" lvl="1"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Law enforcement</a:t>
            </a:r>
          </a:p>
          <a:p>
            <a:pPr marL="742950" lvl="1"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Individuals</a:t>
            </a:r>
          </a:p>
        </p:txBody>
      </p:sp>
      <p:sp>
        <p:nvSpPr>
          <p:cNvPr id="2" name="Slide Number Placeholder 1"/>
          <p:cNvSpPr>
            <a:spLocks noGrp="1"/>
          </p:cNvSpPr>
          <p:nvPr>
            <p:ph type="sldNum" sz="quarter" idx="12"/>
          </p:nvPr>
        </p:nvSpPr>
        <p:spPr/>
        <p:txBody>
          <a:bodyPr/>
          <a:lstStyle/>
          <a:p>
            <a:fld id="{79A9F26D-CCBE-47A9-B957-B1F36E881945}" type="slidenum">
              <a:rPr lang="en-US" smtClean="0"/>
              <a:t>31</a:t>
            </a:fld>
            <a:endParaRPr lang="en-US"/>
          </a:p>
        </p:txBody>
      </p:sp>
    </p:spTree>
    <p:extLst>
      <p:ext uri="{BB962C8B-B14F-4D97-AF65-F5344CB8AC3E}">
        <p14:creationId xmlns:p14="http://schemas.microsoft.com/office/powerpoint/2010/main" val="1576427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Connector 59"/>
          <p:cNvCxnSpPr/>
          <p:nvPr/>
        </p:nvCxnSpPr>
        <p:spPr>
          <a:xfrm flipH="1" flipV="1">
            <a:off x="5590488" y="5021679"/>
            <a:ext cx="1020709" cy="172969"/>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Problem Statement</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happens when a file is deleted in Lustre?</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226725" cy="1302921"/>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When a file is deleted, or </a:t>
            </a:r>
            <a:r>
              <a:rPr lang="en-US" i="1" dirty="0" smtClean="0">
                <a:solidFill>
                  <a:schemeClr val="tx1">
                    <a:lumMod val="50000"/>
                    <a:lumOff val="50000"/>
                  </a:schemeClr>
                </a:solidFill>
                <a:latin typeface="Roboto Condensed" pitchFamily="2" charset="0"/>
                <a:ea typeface="Roboto Condensed" pitchFamily="2" charset="0"/>
              </a:rPr>
              <a:t>unlinked</a:t>
            </a:r>
            <a:r>
              <a:rPr lang="en-US" dirty="0" smtClean="0">
                <a:solidFill>
                  <a:schemeClr val="tx1">
                    <a:lumMod val="50000"/>
                    <a:lumOff val="50000"/>
                  </a:schemeClr>
                </a:solidFill>
                <a:latin typeface="Roboto Condensed" pitchFamily="2" charset="0"/>
                <a:ea typeface="Roboto Condensed" pitchFamily="2" charset="0"/>
              </a:rPr>
              <a:t>, the inode containing the metadata is removed from the MDT and the objects associated with the file are removed from the OSTs</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Once the process of removing the metadata and objects is complete, the file is considered unlinked from the Lustre file system</a:t>
            </a:r>
          </a:p>
        </p:txBody>
      </p:sp>
      <p:cxnSp>
        <p:nvCxnSpPr>
          <p:cNvPr id="13" name="Straight Connector 12"/>
          <p:cNvCxnSpPr/>
          <p:nvPr/>
        </p:nvCxnSpPr>
        <p:spPr>
          <a:xfrm>
            <a:off x="1634777" y="4865956"/>
            <a:ext cx="1167153" cy="1594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45" idx="3"/>
            <a:endCxn id="55" idx="1"/>
          </p:cNvCxnSpPr>
          <p:nvPr/>
        </p:nvCxnSpPr>
        <p:spPr>
          <a:xfrm>
            <a:off x="7246858" y="4248509"/>
            <a:ext cx="589135" cy="191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5477774" y="4240344"/>
            <a:ext cx="1133423" cy="65106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2631295" y="3796908"/>
            <a:ext cx="3206146" cy="1949829"/>
            <a:chOff x="1475117" y="903617"/>
            <a:chExt cx="3870385" cy="2201892"/>
          </a:xfrm>
          <a:solidFill>
            <a:srgbClr val="BEDAE4"/>
          </a:solidFill>
        </p:grpSpPr>
        <p:sp>
          <p:nvSpPr>
            <p:cNvPr id="26" name="Oval 25"/>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7" name="Group 26"/>
            <p:cNvGrpSpPr/>
            <p:nvPr/>
          </p:nvGrpSpPr>
          <p:grpSpPr>
            <a:xfrm>
              <a:off x="1475117" y="1400535"/>
              <a:ext cx="3870385" cy="1704974"/>
              <a:chOff x="1475117" y="1400535"/>
              <a:chExt cx="3870385" cy="1704974"/>
            </a:xfrm>
            <a:grpFill/>
          </p:grpSpPr>
          <p:sp>
            <p:nvSpPr>
              <p:cNvPr id="28" name="Rounded Rectangle 27"/>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Oval 36"/>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Oval 38"/>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40" name="TextBox 39"/>
          <p:cNvSpPr txBox="1"/>
          <p:nvPr/>
        </p:nvSpPr>
        <p:spPr>
          <a:xfrm>
            <a:off x="3235128" y="4660934"/>
            <a:ext cx="2065177" cy="692497"/>
          </a:xfrm>
          <a:prstGeom prst="rect">
            <a:avLst/>
          </a:prstGeom>
          <a:noFill/>
        </p:spPr>
        <p:txBody>
          <a:bodyPr wrap="square" rtlCol="0">
            <a:spAutoFit/>
          </a:bodyPr>
          <a:lstStyle/>
          <a:p>
            <a:pPr algn="ctr">
              <a:spcAft>
                <a:spcPts val="600"/>
              </a:spcAft>
            </a:pPr>
            <a:r>
              <a:rPr lang="en-US" b="1" dirty="0">
                <a:solidFill>
                  <a:srgbClr val="366E8A"/>
                </a:solidFill>
              </a:rPr>
              <a:t>Network Fabric </a:t>
            </a:r>
          </a:p>
          <a:p>
            <a:pPr algn="ctr"/>
            <a:r>
              <a:rPr lang="en-US" sz="1600" b="1" dirty="0">
                <a:solidFill>
                  <a:srgbClr val="458DB1"/>
                </a:solidFill>
              </a:rPr>
              <a:t>InfiniBand, TCP/IP</a:t>
            </a:r>
          </a:p>
        </p:txBody>
      </p:sp>
      <p:cxnSp>
        <p:nvCxnSpPr>
          <p:cNvPr id="42" name="Straight Connector 41"/>
          <p:cNvCxnSpPr>
            <a:stCxn id="46" idx="3"/>
            <a:endCxn id="53" idx="1"/>
          </p:cNvCxnSpPr>
          <p:nvPr/>
        </p:nvCxnSpPr>
        <p:spPr>
          <a:xfrm>
            <a:off x="7241539" y="5162500"/>
            <a:ext cx="59445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6515484" y="4005866"/>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46" name="Rectangle 45"/>
          <p:cNvSpPr/>
          <p:nvPr/>
        </p:nvSpPr>
        <p:spPr>
          <a:xfrm>
            <a:off x="6510165" y="4919857"/>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MDS</a:t>
            </a:r>
            <a:endParaRPr lang="en-US" sz="1600" b="1" dirty="0">
              <a:solidFill>
                <a:schemeClr val="bg1"/>
              </a:solidFill>
            </a:endParaRPr>
          </a:p>
        </p:txBody>
      </p:sp>
      <p:sp>
        <p:nvSpPr>
          <p:cNvPr id="49" name="Rectangle 48"/>
          <p:cNvSpPr/>
          <p:nvPr/>
        </p:nvSpPr>
        <p:spPr>
          <a:xfrm>
            <a:off x="722281" y="4640639"/>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53" name="Rectangle 52"/>
          <p:cNvSpPr/>
          <p:nvPr/>
        </p:nvSpPr>
        <p:spPr>
          <a:xfrm>
            <a:off x="7835993" y="4919857"/>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55" name="Rectangle 54"/>
          <p:cNvSpPr/>
          <p:nvPr/>
        </p:nvSpPr>
        <p:spPr>
          <a:xfrm>
            <a:off x="7835993" y="4007777"/>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2" name="TextBox 61"/>
          <p:cNvSpPr txBox="1"/>
          <p:nvPr/>
        </p:nvSpPr>
        <p:spPr>
          <a:xfrm>
            <a:off x="7650764" y="5459427"/>
            <a:ext cx="1116415" cy="584775"/>
          </a:xfrm>
          <a:prstGeom prst="rect">
            <a:avLst/>
          </a:prstGeom>
          <a:noFill/>
        </p:spPr>
        <p:txBody>
          <a:bodyPr wrap="square" rtlCol="0">
            <a:spAutoFit/>
          </a:bodyPr>
          <a:lstStyle/>
          <a:p>
            <a:pPr algn="ctr"/>
            <a:r>
              <a:rPr lang="en-US" sz="1600" dirty="0" smtClean="0">
                <a:solidFill>
                  <a:srgbClr val="6F6F6F"/>
                </a:solidFill>
                <a:latin typeface="Roboto Condensed" pitchFamily="2" charset="0"/>
                <a:ea typeface="Roboto Condensed" pitchFamily="2" charset="0"/>
              </a:rPr>
              <a:t>Metadata is </a:t>
            </a:r>
          </a:p>
          <a:p>
            <a:pPr algn="ctr"/>
            <a:r>
              <a:rPr lang="en-US" sz="1600" dirty="0" smtClean="0">
                <a:solidFill>
                  <a:srgbClr val="6F6F6F"/>
                </a:solidFill>
                <a:latin typeface="Roboto Condensed" pitchFamily="2" charset="0"/>
                <a:ea typeface="Roboto Condensed" pitchFamily="2" charset="0"/>
              </a:rPr>
              <a:t>removed</a:t>
            </a:r>
            <a:endParaRPr lang="en-US" sz="1600" dirty="0">
              <a:solidFill>
                <a:srgbClr val="6F6F6F"/>
              </a:solidFill>
              <a:latin typeface="Roboto Condensed" pitchFamily="2" charset="0"/>
              <a:ea typeface="Roboto Condensed" pitchFamily="2" charset="0"/>
            </a:endParaRPr>
          </a:p>
        </p:txBody>
      </p:sp>
      <p:sp>
        <p:nvSpPr>
          <p:cNvPr id="63" name="TextBox 62"/>
          <p:cNvSpPr txBox="1"/>
          <p:nvPr/>
        </p:nvSpPr>
        <p:spPr>
          <a:xfrm>
            <a:off x="7610121" y="3359176"/>
            <a:ext cx="1187393" cy="584775"/>
          </a:xfrm>
          <a:prstGeom prst="rect">
            <a:avLst/>
          </a:prstGeom>
          <a:noFill/>
        </p:spPr>
        <p:txBody>
          <a:bodyPr wrap="square" rtlCol="0">
            <a:spAutoFit/>
          </a:bodyPr>
          <a:lstStyle/>
          <a:p>
            <a:pPr algn="ctr"/>
            <a:r>
              <a:rPr lang="en-US" sz="1600" dirty="0" smtClean="0">
                <a:solidFill>
                  <a:srgbClr val="6F6F6F"/>
                </a:solidFill>
                <a:latin typeface="Roboto Condensed" pitchFamily="2" charset="0"/>
                <a:ea typeface="Roboto Condensed" pitchFamily="2" charset="0"/>
              </a:rPr>
              <a:t>Objects are</a:t>
            </a:r>
          </a:p>
          <a:p>
            <a:pPr algn="ctr"/>
            <a:r>
              <a:rPr lang="en-US" sz="1600" dirty="0" smtClean="0">
                <a:solidFill>
                  <a:srgbClr val="6F6F6F"/>
                </a:solidFill>
                <a:latin typeface="Roboto Condensed" pitchFamily="2" charset="0"/>
                <a:ea typeface="Roboto Condensed" pitchFamily="2" charset="0"/>
              </a:rPr>
              <a:t> removed</a:t>
            </a:r>
            <a:endParaRPr lang="en-US" sz="1600" dirty="0">
              <a:solidFill>
                <a:srgbClr val="6F6F6F"/>
              </a:solidFill>
              <a:latin typeface="Roboto Condensed" pitchFamily="2" charset="0"/>
              <a:ea typeface="Roboto Condensed" pitchFamily="2" charset="0"/>
            </a:endParaRPr>
          </a:p>
        </p:txBody>
      </p:sp>
      <p:sp>
        <p:nvSpPr>
          <p:cNvPr id="64" name="TextBox 63"/>
          <p:cNvSpPr txBox="1"/>
          <p:nvPr/>
        </p:nvSpPr>
        <p:spPr>
          <a:xfrm>
            <a:off x="524631" y="4237985"/>
            <a:ext cx="1456569" cy="338554"/>
          </a:xfrm>
          <a:prstGeom prst="rect">
            <a:avLst/>
          </a:prstGeom>
          <a:noFill/>
        </p:spPr>
        <p:txBody>
          <a:bodyPr wrap="square" rtlCol="0">
            <a:spAutoFit/>
          </a:bodyPr>
          <a:lstStyle/>
          <a:p>
            <a:pPr algn="ctr"/>
            <a:r>
              <a:rPr lang="en-US" sz="1600" dirty="0" smtClean="0">
                <a:solidFill>
                  <a:srgbClr val="6F6F6F"/>
                </a:solidFill>
                <a:latin typeface="Roboto Condensed" pitchFamily="2" charset="0"/>
                <a:ea typeface="Roboto Condensed" pitchFamily="2" charset="0"/>
              </a:rPr>
              <a:t>File is “deleted”</a:t>
            </a:r>
            <a:endParaRPr lang="en-US" sz="1600" dirty="0">
              <a:solidFill>
                <a:srgbClr val="6F6F6F"/>
              </a:solidFill>
              <a:latin typeface="Roboto Condensed" pitchFamily="2" charset="0"/>
              <a:ea typeface="Roboto Condensed" pitchFamily="2" charset="0"/>
            </a:endParaRPr>
          </a:p>
        </p:txBody>
      </p:sp>
      <p:sp>
        <p:nvSpPr>
          <p:cNvPr id="2" name="Slide Number Placeholder 1"/>
          <p:cNvSpPr>
            <a:spLocks noGrp="1"/>
          </p:cNvSpPr>
          <p:nvPr>
            <p:ph type="sldNum" sz="quarter" idx="12"/>
          </p:nvPr>
        </p:nvSpPr>
        <p:spPr/>
        <p:txBody>
          <a:bodyPr/>
          <a:lstStyle/>
          <a:p>
            <a:fld id="{79A9F26D-CCBE-47A9-B957-B1F36E881945}" type="slidenum">
              <a:rPr lang="en-US" smtClean="0"/>
              <a:t>32</a:t>
            </a:fld>
            <a:endParaRPr lang="en-US"/>
          </a:p>
        </p:txBody>
      </p:sp>
    </p:spTree>
    <p:extLst>
      <p:ext uri="{BB962C8B-B14F-4D97-AF65-F5344CB8AC3E}">
        <p14:creationId xmlns:p14="http://schemas.microsoft.com/office/powerpoint/2010/main" val="2424771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p:cNvSpPr/>
          <p:nvPr/>
        </p:nvSpPr>
        <p:spPr>
          <a:xfrm>
            <a:off x="5072332" y="4270079"/>
            <a:ext cx="3355676" cy="142741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smtClean="0">
                <a:solidFill>
                  <a:schemeClr val="tx1">
                    <a:lumMod val="65000"/>
                    <a:lumOff val="35000"/>
                  </a:schemeClr>
                </a:solidFill>
                <a:latin typeface="Roboto Condensed" panose="02000000000000000000" pitchFamily="2" charset="0"/>
                <a:ea typeface="Roboto Condensed" panose="02000000000000000000" pitchFamily="2" charset="0"/>
              </a:rPr>
              <a:t>Objects</a:t>
            </a:r>
            <a:endParaRPr lang="en-US" sz="1600" dirty="0">
              <a:solidFill>
                <a:schemeClr val="tx1">
                  <a:lumMod val="65000"/>
                  <a:lumOff val="35000"/>
                </a:schemeClr>
              </a:solidFill>
              <a:latin typeface="Roboto Condensed" panose="02000000000000000000" pitchFamily="2" charset="0"/>
              <a:ea typeface="Roboto Condensed" panose="02000000000000000000" pitchFamily="2" charset="0"/>
            </a:endParaRPr>
          </a:p>
        </p:txBody>
      </p:sp>
      <p:sp>
        <p:nvSpPr>
          <p:cNvPr id="20" name="Rectangle 19"/>
          <p:cNvSpPr/>
          <p:nvPr/>
        </p:nvSpPr>
        <p:spPr>
          <a:xfrm>
            <a:off x="6133381" y="1634786"/>
            <a:ext cx="1233578" cy="11170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smtClean="0">
                <a:solidFill>
                  <a:schemeClr val="tx1">
                    <a:lumMod val="65000"/>
                    <a:lumOff val="35000"/>
                  </a:schemeClr>
                </a:solidFill>
                <a:latin typeface="Roboto Condensed" panose="02000000000000000000" pitchFamily="2" charset="0"/>
                <a:ea typeface="Roboto Condensed" panose="02000000000000000000" pitchFamily="2" charset="0"/>
              </a:rPr>
              <a:t>Metadata</a:t>
            </a:r>
            <a:endParaRPr lang="en-US" sz="1600" dirty="0">
              <a:solidFill>
                <a:schemeClr val="tx1">
                  <a:lumMod val="65000"/>
                  <a:lumOff val="35000"/>
                </a:schemeClr>
              </a:solidFill>
              <a:latin typeface="Roboto Condensed" panose="02000000000000000000" pitchFamily="2" charset="0"/>
              <a:ea typeface="Roboto Condensed" panose="02000000000000000000" pitchFamily="2" charset="0"/>
            </a:endParaRPr>
          </a:p>
        </p:txBody>
      </p:sp>
      <p:cxnSp>
        <p:nvCxnSpPr>
          <p:cNvPr id="47" name="Straight Connector 46"/>
          <p:cNvCxnSpPr/>
          <p:nvPr/>
        </p:nvCxnSpPr>
        <p:spPr>
          <a:xfrm flipV="1">
            <a:off x="5904973" y="3692106"/>
            <a:ext cx="515775" cy="1295233"/>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Problem Statement</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must be done to recover a file?</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3826845" cy="1959511"/>
          </a:xfrm>
          <a:prstGeom prst="rect">
            <a:avLst/>
          </a:prstGeom>
          <a:noFill/>
        </p:spPr>
        <p:txBody>
          <a:bodyPr wrap="square" rtlCol="0">
            <a:spAutoFit/>
          </a:bodyPr>
          <a:lstStyle/>
          <a:p>
            <a:pPr marL="342900" indent="-342900">
              <a:spcAft>
                <a:spcPts val="8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Discover where the objects that make up the file reside</a:t>
            </a:r>
          </a:p>
          <a:p>
            <a:pPr marL="342900" indent="-342900">
              <a:spcAft>
                <a:spcPts val="8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Mount the OSTs containing the objects and retrieve the objects for the deleted file</a:t>
            </a:r>
          </a:p>
          <a:p>
            <a:pPr marL="342900" indent="-342900">
              <a:spcAft>
                <a:spcPts val="8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Reconstruct the file from the objects</a:t>
            </a:r>
          </a:p>
        </p:txBody>
      </p:sp>
      <p:cxnSp>
        <p:nvCxnSpPr>
          <p:cNvPr id="19" name="Straight Connector 18"/>
          <p:cNvCxnSpPr/>
          <p:nvPr/>
        </p:nvCxnSpPr>
        <p:spPr>
          <a:xfrm>
            <a:off x="7131031" y="3692106"/>
            <a:ext cx="500414" cy="1277454"/>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9" idx="0"/>
            <a:endCxn id="53" idx="2"/>
          </p:cNvCxnSpPr>
          <p:nvPr/>
        </p:nvCxnSpPr>
        <p:spPr>
          <a:xfrm flipH="1" flipV="1">
            <a:off x="6763207" y="2520322"/>
            <a:ext cx="5002" cy="814470"/>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6257005" y="3334792"/>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53" name="Rectangle 52"/>
          <p:cNvSpPr/>
          <p:nvPr/>
        </p:nvSpPr>
        <p:spPr>
          <a:xfrm>
            <a:off x="6395381" y="2035037"/>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55" name="Rectangle 54"/>
          <p:cNvSpPr/>
          <p:nvPr/>
        </p:nvSpPr>
        <p:spPr>
          <a:xfrm>
            <a:off x="7498857" y="4683764"/>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41" name="Straight Connector 40"/>
          <p:cNvCxnSpPr>
            <a:stCxn id="49" idx="2"/>
            <a:endCxn id="43" idx="0"/>
          </p:cNvCxnSpPr>
          <p:nvPr/>
        </p:nvCxnSpPr>
        <p:spPr>
          <a:xfrm flipH="1">
            <a:off x="6763206" y="3808723"/>
            <a:ext cx="5003" cy="1172191"/>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6395380" y="4980914"/>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44" name="Rectangle 43"/>
          <p:cNvSpPr/>
          <p:nvPr/>
        </p:nvSpPr>
        <p:spPr>
          <a:xfrm>
            <a:off x="5300531" y="4726918"/>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2" name="Slide Number Placeholder 1"/>
          <p:cNvSpPr>
            <a:spLocks noGrp="1"/>
          </p:cNvSpPr>
          <p:nvPr>
            <p:ph type="sldNum" sz="quarter" idx="12"/>
          </p:nvPr>
        </p:nvSpPr>
        <p:spPr/>
        <p:txBody>
          <a:bodyPr/>
          <a:lstStyle/>
          <a:p>
            <a:fld id="{79A9F26D-CCBE-47A9-B957-B1F36E881945}" type="slidenum">
              <a:rPr lang="en-US" smtClean="0"/>
              <a:t>33</a:t>
            </a:fld>
            <a:endParaRPr lang="en-US"/>
          </a:p>
        </p:txBody>
      </p:sp>
    </p:spTree>
    <p:extLst>
      <p:ext uri="{BB962C8B-B14F-4D97-AF65-F5344CB8AC3E}">
        <p14:creationId xmlns:p14="http://schemas.microsoft.com/office/powerpoint/2010/main" val="511532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is the approach?</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7916175" cy="2718693"/>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Divide the problem into steps for which solutions have already been devised:</a:t>
            </a:r>
          </a:p>
          <a:p>
            <a:pPr marL="800100" lvl="1" indent="-342900">
              <a:spcAft>
                <a:spcPts val="8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Recover the metadata for the file from the local file system of the MDT, which is a simple recovery of an inode from a local file system</a:t>
            </a:r>
          </a:p>
          <a:p>
            <a:pPr marL="800100" lvl="1" indent="-342900">
              <a:spcAft>
                <a:spcPts val="8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Recover the objects from the local file system of the OSTs, which is a simple recovery of a file from a local file system</a:t>
            </a:r>
          </a:p>
          <a:p>
            <a:pPr marL="800100" lvl="1" indent="-342900">
              <a:spcAft>
                <a:spcPts val="8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Reconstruct the file from the recovered objects, for which code already exists in the llite component of the Lustre file system client</a:t>
            </a:r>
          </a:p>
          <a:p>
            <a:pPr marL="342900" indent="-342900">
              <a:spcAft>
                <a:spcPts val="800"/>
              </a:spcAft>
              <a:buFont typeface="+mj-lt"/>
              <a:buAutoNum type="arabicPeriod"/>
            </a:pPr>
            <a:endParaRPr lang="en-US" dirty="0" smtClean="0">
              <a:solidFill>
                <a:schemeClr val="tx1">
                  <a:lumMod val="50000"/>
                  <a:lumOff val="50000"/>
                </a:schemeClr>
              </a:solidFill>
              <a:latin typeface="Roboto Condensed" pitchFamily="2" charset="0"/>
              <a:ea typeface="Roboto Condensed" pitchFamily="2" charset="0"/>
            </a:endParaRPr>
          </a:p>
        </p:txBody>
      </p:sp>
      <p:grpSp>
        <p:nvGrpSpPr>
          <p:cNvPr id="3" name="Group 2"/>
          <p:cNvGrpSpPr/>
          <p:nvPr/>
        </p:nvGrpSpPr>
        <p:grpSpPr>
          <a:xfrm>
            <a:off x="2314046" y="4837975"/>
            <a:ext cx="4515908" cy="954997"/>
            <a:chOff x="2544792" y="4756837"/>
            <a:chExt cx="4515908" cy="954997"/>
          </a:xfrm>
        </p:grpSpPr>
        <p:sp>
          <p:nvSpPr>
            <p:cNvPr id="2" name="Rounded Rectangle 1"/>
            <p:cNvSpPr/>
            <p:nvPr/>
          </p:nvSpPr>
          <p:spPr>
            <a:xfrm>
              <a:off x="2544792" y="4756837"/>
              <a:ext cx="4515908" cy="711778"/>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Bef>
                  <a:spcPts val="600"/>
                </a:spcBef>
              </a:pPr>
              <a:endParaRPr lang="en-US" sz="100" dirty="0" smtClean="0">
                <a:solidFill>
                  <a:schemeClr val="tx1">
                    <a:lumMod val="65000"/>
                    <a:lumOff val="35000"/>
                  </a:schemeClr>
                </a:solidFill>
                <a:latin typeface="Roboto Condensed" pitchFamily="2" charset="0"/>
                <a:ea typeface="Roboto Condensed" pitchFamily="2" charset="0"/>
              </a:endParaRPr>
            </a:p>
            <a:p>
              <a:pPr algn="ctr">
                <a:spcBef>
                  <a:spcPts val="600"/>
                </a:spcBef>
              </a:pPr>
              <a:r>
                <a:rPr lang="en-US" dirty="0" smtClean="0">
                  <a:solidFill>
                    <a:schemeClr val="tx1">
                      <a:lumMod val="65000"/>
                      <a:lumOff val="35000"/>
                    </a:schemeClr>
                  </a:solidFill>
                  <a:latin typeface="Roboto Condensed" pitchFamily="2" charset="0"/>
                  <a:ea typeface="Roboto Condensed" pitchFamily="2" charset="0"/>
                </a:rPr>
                <a:t>Three-Step </a:t>
              </a:r>
              <a:r>
                <a:rPr lang="en-US" dirty="0">
                  <a:solidFill>
                    <a:schemeClr val="tx1">
                      <a:lumMod val="65000"/>
                      <a:lumOff val="35000"/>
                    </a:schemeClr>
                  </a:solidFill>
                  <a:latin typeface="Roboto Condensed" pitchFamily="2" charset="0"/>
                  <a:ea typeface="Roboto Condensed" pitchFamily="2" charset="0"/>
                </a:rPr>
                <a:t>Recovery </a:t>
              </a:r>
              <a:r>
                <a:rPr lang="en-US" dirty="0" smtClean="0">
                  <a:solidFill>
                    <a:schemeClr val="tx1">
                      <a:lumMod val="65000"/>
                      <a:lumOff val="35000"/>
                    </a:schemeClr>
                  </a:solidFill>
                  <a:latin typeface="Roboto Condensed" pitchFamily="2" charset="0"/>
                  <a:ea typeface="Roboto Condensed" pitchFamily="2" charset="0"/>
                </a:rPr>
                <a:t>Solution</a:t>
              </a:r>
              <a:endParaRPr lang="en-US" dirty="0">
                <a:solidFill>
                  <a:schemeClr val="tx1">
                    <a:lumMod val="65000"/>
                    <a:lumOff val="35000"/>
                  </a:schemeClr>
                </a:solidFill>
                <a:latin typeface="Roboto Condensed" pitchFamily="2" charset="0"/>
                <a:ea typeface="Roboto Condensed" pitchFamily="2" charset="0"/>
              </a:endParaRPr>
            </a:p>
          </p:txBody>
        </p:sp>
        <p:sp>
          <p:nvSpPr>
            <p:cNvPr id="27" name="Rectangle 26"/>
            <p:cNvSpPr/>
            <p:nvPr/>
          </p:nvSpPr>
          <p:spPr>
            <a:xfrm>
              <a:off x="2544792" y="5365103"/>
              <a:ext cx="1503872" cy="346731"/>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latin typeface="Roboto Condensed" pitchFamily="2" charset="0"/>
                  <a:ea typeface="Roboto Condensed" pitchFamily="2" charset="0"/>
                </a:rPr>
                <a:t>Metadata</a:t>
              </a:r>
              <a:endParaRPr lang="en-US" sz="1600" dirty="0">
                <a:solidFill>
                  <a:schemeClr val="bg1"/>
                </a:solidFill>
                <a:latin typeface="Roboto Condensed" pitchFamily="2" charset="0"/>
                <a:ea typeface="Roboto Condensed" pitchFamily="2" charset="0"/>
              </a:endParaRPr>
            </a:p>
          </p:txBody>
        </p:sp>
        <p:sp>
          <p:nvSpPr>
            <p:cNvPr id="28" name="Rectangle 27"/>
            <p:cNvSpPr/>
            <p:nvPr/>
          </p:nvSpPr>
          <p:spPr>
            <a:xfrm>
              <a:off x="4048664" y="5365103"/>
              <a:ext cx="1503872" cy="346731"/>
            </a:xfrm>
            <a:prstGeom prst="rect">
              <a:avLst/>
            </a:prstGeom>
            <a:solidFill>
              <a:srgbClr val="5482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latin typeface="Roboto Condensed" pitchFamily="2" charset="0"/>
                  <a:ea typeface="Roboto Condensed" pitchFamily="2" charset="0"/>
                </a:rPr>
                <a:t>Objects</a:t>
              </a:r>
              <a:endParaRPr lang="en-US" sz="1600" dirty="0">
                <a:solidFill>
                  <a:schemeClr val="bg1"/>
                </a:solidFill>
                <a:latin typeface="Roboto Condensed" pitchFamily="2" charset="0"/>
                <a:ea typeface="Roboto Condensed" pitchFamily="2" charset="0"/>
              </a:endParaRPr>
            </a:p>
          </p:txBody>
        </p:sp>
        <p:sp>
          <p:nvSpPr>
            <p:cNvPr id="37" name="Rectangle 36"/>
            <p:cNvSpPr/>
            <p:nvPr/>
          </p:nvSpPr>
          <p:spPr>
            <a:xfrm>
              <a:off x="5552536" y="5365103"/>
              <a:ext cx="1508164" cy="346731"/>
            </a:xfrm>
            <a:prstGeom prst="rect">
              <a:avLst/>
            </a:prstGeom>
            <a:solidFill>
              <a:srgbClr val="DD4B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latin typeface="Roboto Condensed" pitchFamily="2" charset="0"/>
                  <a:ea typeface="Roboto Condensed" pitchFamily="2" charset="0"/>
                </a:rPr>
                <a:t>Reconstruction</a:t>
              </a:r>
              <a:endParaRPr lang="en-US" sz="1600" dirty="0">
                <a:solidFill>
                  <a:schemeClr val="bg1"/>
                </a:solidFill>
                <a:latin typeface="Roboto Condensed" pitchFamily="2" charset="0"/>
                <a:ea typeface="Roboto Condensed" pitchFamily="2" charset="0"/>
              </a:endParaRPr>
            </a:p>
          </p:txBody>
        </p:sp>
      </p:grpSp>
      <p:sp>
        <p:nvSpPr>
          <p:cNvPr id="4" name="Slide Number Placeholder 3"/>
          <p:cNvSpPr>
            <a:spLocks noGrp="1"/>
          </p:cNvSpPr>
          <p:nvPr>
            <p:ph type="sldNum" sz="quarter" idx="12"/>
          </p:nvPr>
        </p:nvSpPr>
        <p:spPr/>
        <p:txBody>
          <a:bodyPr/>
          <a:lstStyle/>
          <a:p>
            <a:fld id="{79A9F26D-CCBE-47A9-B957-B1F36E881945}" type="slidenum">
              <a:rPr lang="en-US" smtClean="0"/>
              <a:t>34</a:t>
            </a:fld>
            <a:endParaRPr lang="en-US"/>
          </a:p>
        </p:txBody>
      </p:sp>
    </p:spTree>
    <p:extLst>
      <p:ext uri="{BB962C8B-B14F-4D97-AF65-F5344CB8AC3E}">
        <p14:creationId xmlns:p14="http://schemas.microsoft.com/office/powerpoint/2010/main" val="1829253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cxnSp>
        <p:nvCxnSpPr>
          <p:cNvPr id="17" name="Straight Connector 16"/>
          <p:cNvCxnSpPr>
            <a:stCxn id="68" idx="3"/>
            <a:endCxn id="60" idx="0"/>
          </p:cNvCxnSpPr>
          <p:nvPr/>
        </p:nvCxnSpPr>
        <p:spPr>
          <a:xfrm>
            <a:off x="2601908" y="2112236"/>
            <a:ext cx="1091738" cy="710972"/>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5" idx="3"/>
            <a:endCxn id="63" idx="1"/>
          </p:cNvCxnSpPr>
          <p:nvPr/>
        </p:nvCxnSpPr>
        <p:spPr>
          <a:xfrm>
            <a:off x="6453947" y="3060995"/>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60" idx="3"/>
            <a:endCxn id="55" idx="1"/>
          </p:cNvCxnSpPr>
          <p:nvPr/>
        </p:nvCxnSpPr>
        <p:spPr>
          <a:xfrm>
            <a:off x="4204850" y="3060174"/>
            <a:ext cx="1009887" cy="82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56" idx="0"/>
            <a:endCxn id="60" idx="2"/>
          </p:cNvCxnSpPr>
          <p:nvPr/>
        </p:nvCxnSpPr>
        <p:spPr>
          <a:xfrm flipV="1">
            <a:off x="3693646" y="3297139"/>
            <a:ext cx="0" cy="97215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6" idx="2"/>
            <a:endCxn id="61" idx="0"/>
          </p:cNvCxnSpPr>
          <p:nvPr/>
        </p:nvCxnSpPr>
        <p:spPr>
          <a:xfrm>
            <a:off x="3693646" y="4754574"/>
            <a:ext cx="0" cy="53499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5214737" y="2818352"/>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
        <p:nvSpPr>
          <p:cNvPr id="56" name="Rectangle 55"/>
          <p:cNvSpPr/>
          <p:nvPr/>
        </p:nvSpPr>
        <p:spPr>
          <a:xfrm>
            <a:off x="3068219" y="4269289"/>
            <a:ext cx="125085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sp>
        <p:nvSpPr>
          <p:cNvPr id="60" name="Rectangle 59"/>
          <p:cNvSpPr/>
          <p:nvPr/>
        </p:nvSpPr>
        <p:spPr>
          <a:xfrm>
            <a:off x="3182442" y="2823208"/>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61" name="Rectangle 60"/>
          <p:cNvSpPr/>
          <p:nvPr/>
        </p:nvSpPr>
        <p:spPr>
          <a:xfrm>
            <a:off x="3325820" y="528956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63" name="Rectangle 62"/>
          <p:cNvSpPr/>
          <p:nvPr/>
        </p:nvSpPr>
        <p:spPr>
          <a:xfrm>
            <a:off x="6952631" y="2818352"/>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8" name="Rectangle 67"/>
          <p:cNvSpPr/>
          <p:nvPr/>
        </p:nvSpPr>
        <p:spPr>
          <a:xfrm>
            <a:off x="1362698" y="1869593"/>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AFRT</a:t>
            </a:r>
            <a:endParaRPr lang="en-US" sz="1600" b="1" dirty="0">
              <a:solidFill>
                <a:schemeClr val="bg1"/>
              </a:solidFill>
            </a:endParaRPr>
          </a:p>
        </p:txBody>
      </p:sp>
      <p:cxnSp>
        <p:nvCxnSpPr>
          <p:cNvPr id="69" name="Straight Connector 16"/>
          <p:cNvCxnSpPr>
            <a:stCxn id="68" idx="2"/>
            <a:endCxn id="60" idx="1"/>
          </p:cNvCxnSpPr>
          <p:nvPr/>
        </p:nvCxnSpPr>
        <p:spPr>
          <a:xfrm rot="16200000" flipH="1">
            <a:off x="2229724" y="2107456"/>
            <a:ext cx="705296" cy="1200139"/>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79A9F26D-CCBE-47A9-B957-B1F36E881945}" type="slidenum">
              <a:rPr lang="en-US" smtClean="0"/>
              <a:t>35</a:t>
            </a:fld>
            <a:endParaRPr lang="en-US"/>
          </a:p>
        </p:txBody>
      </p:sp>
    </p:spTree>
    <p:extLst>
      <p:ext uri="{BB962C8B-B14F-4D97-AF65-F5344CB8AC3E}">
        <p14:creationId xmlns:p14="http://schemas.microsoft.com/office/powerpoint/2010/main" val="3748534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cxnSp>
        <p:nvCxnSpPr>
          <p:cNvPr id="17" name="Straight Connector 16"/>
          <p:cNvCxnSpPr>
            <a:stCxn id="68" idx="3"/>
            <a:endCxn id="60" idx="0"/>
          </p:cNvCxnSpPr>
          <p:nvPr/>
        </p:nvCxnSpPr>
        <p:spPr>
          <a:xfrm>
            <a:off x="2601908" y="2112236"/>
            <a:ext cx="1091738" cy="710972"/>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5" idx="3"/>
            <a:endCxn id="63" idx="1"/>
          </p:cNvCxnSpPr>
          <p:nvPr/>
        </p:nvCxnSpPr>
        <p:spPr>
          <a:xfrm>
            <a:off x="6453947" y="3060995"/>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60" idx="3"/>
            <a:endCxn id="55" idx="1"/>
          </p:cNvCxnSpPr>
          <p:nvPr/>
        </p:nvCxnSpPr>
        <p:spPr>
          <a:xfrm>
            <a:off x="4204850" y="3060174"/>
            <a:ext cx="1009887" cy="82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56" idx="0"/>
            <a:endCxn id="60" idx="2"/>
          </p:cNvCxnSpPr>
          <p:nvPr/>
        </p:nvCxnSpPr>
        <p:spPr>
          <a:xfrm flipV="1">
            <a:off x="3693646" y="3297139"/>
            <a:ext cx="0" cy="97215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6" idx="2"/>
            <a:endCxn id="61" idx="0"/>
          </p:cNvCxnSpPr>
          <p:nvPr/>
        </p:nvCxnSpPr>
        <p:spPr>
          <a:xfrm>
            <a:off x="3693646" y="4754574"/>
            <a:ext cx="0" cy="53499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5214737" y="2818352"/>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
        <p:nvSpPr>
          <p:cNvPr id="60" name="Rectangle 59"/>
          <p:cNvSpPr/>
          <p:nvPr/>
        </p:nvSpPr>
        <p:spPr>
          <a:xfrm>
            <a:off x="3182442" y="2823208"/>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61" name="Rectangle 60"/>
          <p:cNvSpPr/>
          <p:nvPr/>
        </p:nvSpPr>
        <p:spPr>
          <a:xfrm>
            <a:off x="3325820" y="528956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63" name="Rectangle 62"/>
          <p:cNvSpPr/>
          <p:nvPr/>
        </p:nvSpPr>
        <p:spPr>
          <a:xfrm>
            <a:off x="6952631" y="2818352"/>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8" name="Rectangle 67"/>
          <p:cNvSpPr/>
          <p:nvPr/>
        </p:nvSpPr>
        <p:spPr>
          <a:xfrm>
            <a:off x="1362698" y="1869593"/>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AFRT</a:t>
            </a:r>
            <a:endParaRPr lang="en-US" sz="1600" b="1" dirty="0">
              <a:solidFill>
                <a:schemeClr val="bg1"/>
              </a:solidFill>
            </a:endParaRPr>
          </a:p>
        </p:txBody>
      </p:sp>
      <p:cxnSp>
        <p:nvCxnSpPr>
          <p:cNvPr id="69" name="Straight Connector 16"/>
          <p:cNvCxnSpPr>
            <a:stCxn id="68" idx="2"/>
            <a:endCxn id="60" idx="1"/>
          </p:cNvCxnSpPr>
          <p:nvPr/>
        </p:nvCxnSpPr>
        <p:spPr>
          <a:xfrm rot="16200000" flipH="1">
            <a:off x="2229724" y="2107456"/>
            <a:ext cx="705296" cy="1200139"/>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457200" y="1621766"/>
            <a:ext cx="8419381" cy="4476466"/>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3068219" y="4269289"/>
            <a:ext cx="125085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grpSp>
        <p:nvGrpSpPr>
          <p:cNvPr id="23" name="Group 22"/>
          <p:cNvGrpSpPr/>
          <p:nvPr/>
        </p:nvGrpSpPr>
        <p:grpSpPr>
          <a:xfrm>
            <a:off x="3068773" y="2857401"/>
            <a:ext cx="5531137" cy="1185520"/>
            <a:chOff x="2139822" y="1775139"/>
            <a:chExt cx="3683007" cy="1185520"/>
          </a:xfrm>
        </p:grpSpPr>
        <p:sp>
          <p:nvSpPr>
            <p:cNvPr id="25" name="TextBox 24"/>
            <p:cNvSpPr txBox="1"/>
            <p:nvPr/>
          </p:nvSpPr>
          <p:spPr>
            <a:xfrm>
              <a:off x="2139822" y="1775139"/>
              <a:ext cx="3493901" cy="523220"/>
            </a:xfrm>
            <a:prstGeom prst="rect">
              <a:avLst/>
            </a:prstGeom>
            <a:noFill/>
          </p:spPr>
          <p:txBody>
            <a:bodyPr wrap="square" rtlCol="0">
              <a:spAutoFit/>
            </a:bodyPr>
            <a:lstStyle/>
            <a:p>
              <a:r>
                <a:rPr lang="en-US" sz="2800" dirty="0" smtClean="0">
                  <a:solidFill>
                    <a:srgbClr val="0066A0"/>
                  </a:solidFill>
                  <a:latin typeface="Roboto Condensed" pitchFamily="2" charset="0"/>
                  <a:ea typeface="Roboto Condensed" pitchFamily="2" charset="0"/>
                </a:rPr>
                <a:t>Abstract Metadata Recovery Tool</a:t>
              </a:r>
              <a:endParaRPr lang="en-US" sz="2800" dirty="0">
                <a:solidFill>
                  <a:srgbClr val="0066A0"/>
                </a:solidFill>
                <a:latin typeface="Roboto Condensed" pitchFamily="2" charset="0"/>
                <a:ea typeface="Roboto Condensed" pitchFamily="2" charset="0"/>
              </a:endParaRPr>
            </a:p>
          </p:txBody>
        </p:sp>
        <p:sp>
          <p:nvSpPr>
            <p:cNvPr id="26" name="TextBox 25"/>
            <p:cNvSpPr txBox="1"/>
            <p:nvPr/>
          </p:nvSpPr>
          <p:spPr>
            <a:xfrm>
              <a:off x="2139822" y="2314328"/>
              <a:ext cx="3683007" cy="646331"/>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Recovers the inode and layout extended attributes associated with the deleted file from the MDT</a:t>
              </a:r>
              <a:endParaRPr lang="en-US" dirty="0">
                <a:solidFill>
                  <a:srgbClr val="6F6F6F"/>
                </a:solidFill>
                <a:latin typeface="Roboto Condensed" pitchFamily="2" charset="0"/>
                <a:ea typeface="Roboto Condensed" pitchFamily="2" charset="0"/>
              </a:endParaRPr>
            </a:p>
          </p:txBody>
        </p:sp>
        <p:cxnSp>
          <p:nvCxnSpPr>
            <p:cNvPr id="27" name="Straight Connector 26"/>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 name="Slide Number Placeholder 2"/>
          <p:cNvSpPr>
            <a:spLocks noGrp="1"/>
          </p:cNvSpPr>
          <p:nvPr>
            <p:ph type="sldNum" sz="quarter" idx="12"/>
          </p:nvPr>
        </p:nvSpPr>
        <p:spPr/>
        <p:txBody>
          <a:bodyPr/>
          <a:lstStyle/>
          <a:p>
            <a:fld id="{79A9F26D-CCBE-47A9-B957-B1F36E881945}" type="slidenum">
              <a:rPr lang="en-US" smtClean="0"/>
              <a:t>36</a:t>
            </a:fld>
            <a:endParaRPr lang="en-US"/>
          </a:p>
        </p:txBody>
      </p:sp>
    </p:spTree>
    <p:extLst>
      <p:ext uri="{BB962C8B-B14F-4D97-AF65-F5344CB8AC3E}">
        <p14:creationId xmlns:p14="http://schemas.microsoft.com/office/powerpoint/2010/main" val="882598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cxnSp>
        <p:nvCxnSpPr>
          <p:cNvPr id="17" name="Straight Connector 16"/>
          <p:cNvCxnSpPr>
            <a:stCxn id="68" idx="3"/>
            <a:endCxn id="60" idx="0"/>
          </p:cNvCxnSpPr>
          <p:nvPr/>
        </p:nvCxnSpPr>
        <p:spPr>
          <a:xfrm>
            <a:off x="2601908" y="2112236"/>
            <a:ext cx="1091738" cy="710972"/>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5" idx="3"/>
            <a:endCxn id="63" idx="1"/>
          </p:cNvCxnSpPr>
          <p:nvPr/>
        </p:nvCxnSpPr>
        <p:spPr>
          <a:xfrm>
            <a:off x="6453947" y="3060995"/>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60" idx="3"/>
            <a:endCxn id="55" idx="1"/>
          </p:cNvCxnSpPr>
          <p:nvPr/>
        </p:nvCxnSpPr>
        <p:spPr>
          <a:xfrm>
            <a:off x="4204850" y="3060174"/>
            <a:ext cx="1009887" cy="82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56" idx="0"/>
            <a:endCxn id="60" idx="2"/>
          </p:cNvCxnSpPr>
          <p:nvPr/>
        </p:nvCxnSpPr>
        <p:spPr>
          <a:xfrm flipV="1">
            <a:off x="3693646" y="3297139"/>
            <a:ext cx="0" cy="97215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6" idx="2"/>
            <a:endCxn id="61" idx="0"/>
          </p:cNvCxnSpPr>
          <p:nvPr/>
        </p:nvCxnSpPr>
        <p:spPr>
          <a:xfrm>
            <a:off x="3693646" y="4754574"/>
            <a:ext cx="0" cy="53499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3182442" y="2823208"/>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61" name="Rectangle 60"/>
          <p:cNvSpPr/>
          <p:nvPr/>
        </p:nvSpPr>
        <p:spPr>
          <a:xfrm>
            <a:off x="3325820" y="528956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63" name="Rectangle 62"/>
          <p:cNvSpPr/>
          <p:nvPr/>
        </p:nvSpPr>
        <p:spPr>
          <a:xfrm>
            <a:off x="6952631" y="2818352"/>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8" name="Rectangle 67"/>
          <p:cNvSpPr/>
          <p:nvPr/>
        </p:nvSpPr>
        <p:spPr>
          <a:xfrm>
            <a:off x="1362698" y="1869593"/>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AFRT</a:t>
            </a:r>
            <a:endParaRPr lang="en-US" sz="1600" b="1" dirty="0">
              <a:solidFill>
                <a:schemeClr val="bg1"/>
              </a:solidFill>
            </a:endParaRPr>
          </a:p>
        </p:txBody>
      </p:sp>
      <p:cxnSp>
        <p:nvCxnSpPr>
          <p:cNvPr id="69" name="Straight Connector 16"/>
          <p:cNvCxnSpPr>
            <a:stCxn id="68" idx="2"/>
            <a:endCxn id="60" idx="1"/>
          </p:cNvCxnSpPr>
          <p:nvPr/>
        </p:nvCxnSpPr>
        <p:spPr>
          <a:xfrm rot="16200000" flipH="1">
            <a:off x="2229724" y="2107456"/>
            <a:ext cx="705296" cy="1200139"/>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3068219" y="4269289"/>
            <a:ext cx="125085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sp>
        <p:nvSpPr>
          <p:cNvPr id="2" name="Rectangle 1"/>
          <p:cNvSpPr/>
          <p:nvPr/>
        </p:nvSpPr>
        <p:spPr>
          <a:xfrm>
            <a:off x="457201" y="1621766"/>
            <a:ext cx="8246852" cy="4476466"/>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2377621" y="3450161"/>
            <a:ext cx="5531137" cy="1185520"/>
            <a:chOff x="2139822" y="1775139"/>
            <a:chExt cx="3683007" cy="1185520"/>
          </a:xfrm>
        </p:grpSpPr>
        <p:sp>
          <p:nvSpPr>
            <p:cNvPr id="25" name="TextBox 24"/>
            <p:cNvSpPr txBox="1"/>
            <p:nvPr/>
          </p:nvSpPr>
          <p:spPr>
            <a:xfrm>
              <a:off x="2139822" y="1775139"/>
              <a:ext cx="3493901" cy="523220"/>
            </a:xfrm>
            <a:prstGeom prst="rect">
              <a:avLst/>
            </a:prstGeom>
            <a:noFill/>
          </p:spPr>
          <p:txBody>
            <a:bodyPr wrap="square" rtlCol="0">
              <a:spAutoFit/>
            </a:bodyPr>
            <a:lstStyle/>
            <a:p>
              <a:r>
                <a:rPr lang="en-US" sz="2800" dirty="0" smtClean="0">
                  <a:solidFill>
                    <a:srgbClr val="0066A0"/>
                  </a:solidFill>
                  <a:latin typeface="Roboto Condensed" pitchFamily="2" charset="0"/>
                  <a:ea typeface="Roboto Condensed" pitchFamily="2" charset="0"/>
                </a:rPr>
                <a:t>Abstract Object File Recovery Tool</a:t>
              </a:r>
              <a:endParaRPr lang="en-US" sz="2800" dirty="0">
                <a:solidFill>
                  <a:srgbClr val="0066A0"/>
                </a:solidFill>
                <a:latin typeface="Roboto Condensed" pitchFamily="2" charset="0"/>
                <a:ea typeface="Roboto Condensed" pitchFamily="2" charset="0"/>
              </a:endParaRPr>
            </a:p>
          </p:txBody>
        </p:sp>
        <p:sp>
          <p:nvSpPr>
            <p:cNvPr id="26" name="TextBox 25"/>
            <p:cNvSpPr txBox="1"/>
            <p:nvPr/>
          </p:nvSpPr>
          <p:spPr>
            <a:xfrm>
              <a:off x="2139823" y="2314328"/>
              <a:ext cx="3493901" cy="646331"/>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Recovers the object files from the OSTs on which the objects reside</a:t>
              </a:r>
              <a:endParaRPr lang="en-US" dirty="0">
                <a:solidFill>
                  <a:srgbClr val="6F6F6F"/>
                </a:solidFill>
                <a:latin typeface="Roboto Condensed" pitchFamily="2" charset="0"/>
                <a:ea typeface="Roboto Condensed" pitchFamily="2" charset="0"/>
              </a:endParaRPr>
            </a:p>
          </p:txBody>
        </p:sp>
        <p:cxnSp>
          <p:nvCxnSpPr>
            <p:cNvPr id="27" name="Straight Connector 26"/>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5" name="Rectangle 54"/>
          <p:cNvSpPr/>
          <p:nvPr/>
        </p:nvSpPr>
        <p:spPr>
          <a:xfrm>
            <a:off x="5214737" y="2818352"/>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
        <p:nvSpPr>
          <p:cNvPr id="3" name="Slide Number Placeholder 2"/>
          <p:cNvSpPr>
            <a:spLocks noGrp="1"/>
          </p:cNvSpPr>
          <p:nvPr>
            <p:ph type="sldNum" sz="quarter" idx="12"/>
          </p:nvPr>
        </p:nvSpPr>
        <p:spPr/>
        <p:txBody>
          <a:bodyPr/>
          <a:lstStyle/>
          <a:p>
            <a:fld id="{79A9F26D-CCBE-47A9-B957-B1F36E881945}" type="slidenum">
              <a:rPr lang="en-US" smtClean="0"/>
              <a:t>37</a:t>
            </a:fld>
            <a:endParaRPr lang="en-US"/>
          </a:p>
        </p:txBody>
      </p:sp>
    </p:spTree>
    <p:extLst>
      <p:ext uri="{BB962C8B-B14F-4D97-AF65-F5344CB8AC3E}">
        <p14:creationId xmlns:p14="http://schemas.microsoft.com/office/powerpoint/2010/main" val="2613784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cxnSp>
        <p:nvCxnSpPr>
          <p:cNvPr id="17" name="Straight Connector 16"/>
          <p:cNvCxnSpPr>
            <a:stCxn id="68" idx="3"/>
            <a:endCxn id="60" idx="0"/>
          </p:cNvCxnSpPr>
          <p:nvPr/>
        </p:nvCxnSpPr>
        <p:spPr>
          <a:xfrm>
            <a:off x="2601908" y="2112236"/>
            <a:ext cx="1091738" cy="710972"/>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5" idx="3"/>
            <a:endCxn id="63" idx="1"/>
          </p:cNvCxnSpPr>
          <p:nvPr/>
        </p:nvCxnSpPr>
        <p:spPr>
          <a:xfrm>
            <a:off x="6453947" y="3060995"/>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60" idx="3"/>
            <a:endCxn id="55" idx="1"/>
          </p:cNvCxnSpPr>
          <p:nvPr/>
        </p:nvCxnSpPr>
        <p:spPr>
          <a:xfrm>
            <a:off x="4204850" y="3060174"/>
            <a:ext cx="1009887" cy="82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56" idx="0"/>
            <a:endCxn id="60" idx="2"/>
          </p:cNvCxnSpPr>
          <p:nvPr/>
        </p:nvCxnSpPr>
        <p:spPr>
          <a:xfrm flipV="1">
            <a:off x="3693646" y="3297139"/>
            <a:ext cx="0" cy="97215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6" idx="2"/>
            <a:endCxn id="61" idx="0"/>
          </p:cNvCxnSpPr>
          <p:nvPr/>
        </p:nvCxnSpPr>
        <p:spPr>
          <a:xfrm>
            <a:off x="3693646" y="4754574"/>
            <a:ext cx="0" cy="53499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3182442" y="2823208"/>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61" name="Rectangle 60"/>
          <p:cNvSpPr/>
          <p:nvPr/>
        </p:nvSpPr>
        <p:spPr>
          <a:xfrm>
            <a:off x="3325820" y="528956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63" name="Rectangle 62"/>
          <p:cNvSpPr/>
          <p:nvPr/>
        </p:nvSpPr>
        <p:spPr>
          <a:xfrm>
            <a:off x="6952631" y="2818352"/>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69" name="Straight Connector 16"/>
          <p:cNvCxnSpPr>
            <a:stCxn id="68" idx="2"/>
            <a:endCxn id="60" idx="1"/>
          </p:cNvCxnSpPr>
          <p:nvPr/>
        </p:nvCxnSpPr>
        <p:spPr>
          <a:xfrm rot="16200000" flipH="1">
            <a:off x="2229724" y="2107456"/>
            <a:ext cx="705296" cy="1200139"/>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3068219" y="4269289"/>
            <a:ext cx="125085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sp>
        <p:nvSpPr>
          <p:cNvPr id="55" name="Rectangle 54"/>
          <p:cNvSpPr/>
          <p:nvPr/>
        </p:nvSpPr>
        <p:spPr>
          <a:xfrm>
            <a:off x="5214737" y="2818352"/>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
        <p:nvSpPr>
          <p:cNvPr id="2" name="Rectangle 1"/>
          <p:cNvSpPr/>
          <p:nvPr/>
        </p:nvSpPr>
        <p:spPr>
          <a:xfrm>
            <a:off x="543464" y="1621766"/>
            <a:ext cx="8160589" cy="4476466"/>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1362698" y="2560789"/>
            <a:ext cx="5531137" cy="1462519"/>
            <a:chOff x="2139822" y="1775139"/>
            <a:chExt cx="3683007" cy="1462519"/>
          </a:xfrm>
        </p:grpSpPr>
        <p:sp>
          <p:nvSpPr>
            <p:cNvPr id="25" name="TextBox 24"/>
            <p:cNvSpPr txBox="1"/>
            <p:nvPr/>
          </p:nvSpPr>
          <p:spPr>
            <a:xfrm>
              <a:off x="2139822" y="1775139"/>
              <a:ext cx="3493901" cy="523220"/>
            </a:xfrm>
            <a:prstGeom prst="rect">
              <a:avLst/>
            </a:prstGeom>
            <a:noFill/>
          </p:spPr>
          <p:txBody>
            <a:bodyPr wrap="square" rtlCol="0">
              <a:spAutoFit/>
            </a:bodyPr>
            <a:lstStyle/>
            <a:p>
              <a:r>
                <a:rPr lang="en-US" sz="2800" dirty="0" smtClean="0">
                  <a:solidFill>
                    <a:srgbClr val="0066A0"/>
                  </a:solidFill>
                  <a:latin typeface="Roboto Condensed" pitchFamily="2" charset="0"/>
                  <a:ea typeface="Roboto Condensed" pitchFamily="2" charset="0"/>
                </a:rPr>
                <a:t>Abstract File Reconstruction Tool</a:t>
              </a:r>
              <a:endParaRPr lang="en-US" sz="2800" dirty="0">
                <a:solidFill>
                  <a:srgbClr val="0066A0"/>
                </a:solidFill>
                <a:latin typeface="Roboto Condensed" pitchFamily="2" charset="0"/>
                <a:ea typeface="Roboto Condensed" pitchFamily="2" charset="0"/>
              </a:endParaRPr>
            </a:p>
          </p:txBody>
        </p:sp>
        <p:sp>
          <p:nvSpPr>
            <p:cNvPr id="26" name="TextBox 25"/>
            <p:cNvSpPr txBox="1"/>
            <p:nvPr/>
          </p:nvSpPr>
          <p:spPr>
            <a:xfrm>
              <a:off x="2139822" y="2314328"/>
              <a:ext cx="3683007" cy="923330"/>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Reconstructs the deleted file from the metadata recovered by the AMRT and the objects recovered by the AOFRT using the existing logic in the llite component</a:t>
              </a:r>
              <a:endParaRPr lang="en-US" dirty="0">
                <a:solidFill>
                  <a:srgbClr val="6F6F6F"/>
                </a:solidFill>
                <a:latin typeface="Roboto Condensed" pitchFamily="2" charset="0"/>
                <a:ea typeface="Roboto Condensed" pitchFamily="2" charset="0"/>
              </a:endParaRPr>
            </a:p>
          </p:txBody>
        </p:sp>
        <p:cxnSp>
          <p:nvCxnSpPr>
            <p:cNvPr id="27" name="Straight Connector 26"/>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8" name="Rectangle 67"/>
          <p:cNvSpPr/>
          <p:nvPr/>
        </p:nvSpPr>
        <p:spPr>
          <a:xfrm>
            <a:off x="1362698" y="1869593"/>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AFRT</a:t>
            </a:r>
            <a:endParaRPr lang="en-US" sz="1600" b="1" dirty="0">
              <a:solidFill>
                <a:schemeClr val="bg1"/>
              </a:solidFill>
            </a:endParaRPr>
          </a:p>
        </p:txBody>
      </p:sp>
      <p:sp>
        <p:nvSpPr>
          <p:cNvPr id="3" name="Slide Number Placeholder 2"/>
          <p:cNvSpPr>
            <a:spLocks noGrp="1"/>
          </p:cNvSpPr>
          <p:nvPr>
            <p:ph type="sldNum" sz="quarter" idx="12"/>
          </p:nvPr>
        </p:nvSpPr>
        <p:spPr/>
        <p:txBody>
          <a:bodyPr/>
          <a:lstStyle/>
          <a:p>
            <a:fld id="{79A9F26D-CCBE-47A9-B957-B1F36E881945}" type="slidenum">
              <a:rPr lang="en-US" smtClean="0"/>
              <a:t>38</a:t>
            </a:fld>
            <a:endParaRPr lang="en-US"/>
          </a:p>
        </p:txBody>
      </p:sp>
    </p:spTree>
    <p:extLst>
      <p:ext uri="{BB962C8B-B14F-4D97-AF65-F5344CB8AC3E}">
        <p14:creationId xmlns:p14="http://schemas.microsoft.com/office/powerpoint/2010/main" val="273307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cxnSp>
        <p:nvCxnSpPr>
          <p:cNvPr id="17" name="Straight Connector 16"/>
          <p:cNvCxnSpPr>
            <a:stCxn id="68" idx="3"/>
            <a:endCxn id="60" idx="0"/>
          </p:cNvCxnSpPr>
          <p:nvPr/>
        </p:nvCxnSpPr>
        <p:spPr>
          <a:xfrm>
            <a:off x="2601908" y="2112236"/>
            <a:ext cx="1091738" cy="710972"/>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5" idx="3"/>
            <a:endCxn id="63" idx="1"/>
          </p:cNvCxnSpPr>
          <p:nvPr/>
        </p:nvCxnSpPr>
        <p:spPr>
          <a:xfrm>
            <a:off x="6453947" y="3060995"/>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60" idx="3"/>
            <a:endCxn id="55" idx="1"/>
          </p:cNvCxnSpPr>
          <p:nvPr/>
        </p:nvCxnSpPr>
        <p:spPr>
          <a:xfrm>
            <a:off x="4204850" y="3060174"/>
            <a:ext cx="1009887" cy="82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56" idx="0"/>
            <a:endCxn id="60" idx="2"/>
          </p:cNvCxnSpPr>
          <p:nvPr/>
        </p:nvCxnSpPr>
        <p:spPr>
          <a:xfrm flipV="1">
            <a:off x="3693646" y="3297139"/>
            <a:ext cx="0" cy="97215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6" idx="2"/>
            <a:endCxn id="61" idx="0"/>
          </p:cNvCxnSpPr>
          <p:nvPr/>
        </p:nvCxnSpPr>
        <p:spPr>
          <a:xfrm>
            <a:off x="3693646" y="4754574"/>
            <a:ext cx="0" cy="53499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5214737" y="2818352"/>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
        <p:nvSpPr>
          <p:cNvPr id="61" name="Rectangle 60"/>
          <p:cNvSpPr/>
          <p:nvPr/>
        </p:nvSpPr>
        <p:spPr>
          <a:xfrm>
            <a:off x="3325820" y="528956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63" name="Rectangle 62"/>
          <p:cNvSpPr/>
          <p:nvPr/>
        </p:nvSpPr>
        <p:spPr>
          <a:xfrm>
            <a:off x="6952631" y="2818352"/>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8" name="Rectangle 67"/>
          <p:cNvSpPr/>
          <p:nvPr/>
        </p:nvSpPr>
        <p:spPr>
          <a:xfrm>
            <a:off x="1362698" y="1869593"/>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AFRT</a:t>
            </a:r>
            <a:endParaRPr lang="en-US" sz="1600" b="1" dirty="0">
              <a:solidFill>
                <a:schemeClr val="bg1"/>
              </a:solidFill>
            </a:endParaRPr>
          </a:p>
        </p:txBody>
      </p:sp>
      <p:cxnSp>
        <p:nvCxnSpPr>
          <p:cNvPr id="69" name="Straight Connector 16"/>
          <p:cNvCxnSpPr>
            <a:stCxn id="68" idx="2"/>
            <a:endCxn id="60" idx="1"/>
          </p:cNvCxnSpPr>
          <p:nvPr/>
        </p:nvCxnSpPr>
        <p:spPr>
          <a:xfrm rot="16200000" flipH="1">
            <a:off x="2229724" y="2107456"/>
            <a:ext cx="705296" cy="1200139"/>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Rectangle 21"/>
              <p:cNvSpPr/>
              <p:nvPr/>
            </p:nvSpPr>
            <p:spPr>
              <a:xfrm>
                <a:off x="972298" y="3644428"/>
                <a:ext cx="1111778" cy="578444"/>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O1 </a:t>
                </a:r>
                <a14:m>
                  <m:oMath xmlns:m="http://schemas.openxmlformats.org/officeDocument/2006/math">
                    <m:r>
                      <a:rPr lang="en-US" sz="1400" b="1" i="1" smtClean="0">
                        <a:solidFill>
                          <a:schemeClr val="tx1">
                            <a:lumMod val="65000"/>
                            <a:lumOff val="35000"/>
                          </a:schemeClr>
                        </a:solidFill>
                        <a:latin typeface="Cambria Math" panose="02040503050406030204" pitchFamily="18" charset="0"/>
                      </a:rPr>
                      <m:t>→</m:t>
                    </m:r>
                  </m:oMath>
                </a14:m>
                <a:r>
                  <a:rPr lang="en-US" sz="1400" b="1" dirty="0" smtClean="0">
                    <a:solidFill>
                      <a:schemeClr val="tx1">
                        <a:lumMod val="65000"/>
                        <a:lumOff val="35000"/>
                      </a:schemeClr>
                    </a:solidFill>
                  </a:rPr>
                  <a:t> OST 1</a:t>
                </a:r>
              </a:p>
              <a:p>
                <a:pPr algn="ctr"/>
                <a:r>
                  <a:rPr lang="en-US" sz="1400" b="1" dirty="0" smtClean="0">
                    <a:solidFill>
                      <a:schemeClr val="tx1">
                        <a:lumMod val="65000"/>
                        <a:lumOff val="35000"/>
                      </a:schemeClr>
                    </a:solidFill>
                  </a:rPr>
                  <a:t>O2 </a:t>
                </a:r>
                <a14:m>
                  <m:oMath xmlns:m="http://schemas.openxmlformats.org/officeDocument/2006/math">
                    <m:r>
                      <a:rPr lang="en-US" sz="1400" b="1" i="1">
                        <a:solidFill>
                          <a:schemeClr val="tx1">
                            <a:lumMod val="65000"/>
                            <a:lumOff val="35000"/>
                          </a:schemeClr>
                        </a:solidFill>
                        <a:latin typeface="Cambria Math" panose="02040503050406030204" pitchFamily="18" charset="0"/>
                      </a:rPr>
                      <m:t>→</m:t>
                    </m:r>
                  </m:oMath>
                </a14:m>
                <a:r>
                  <a:rPr lang="en-US" sz="1400" b="1" dirty="0">
                    <a:solidFill>
                      <a:schemeClr val="tx1">
                        <a:lumMod val="65000"/>
                        <a:lumOff val="35000"/>
                      </a:schemeClr>
                    </a:solidFill>
                  </a:rPr>
                  <a:t> OST </a:t>
                </a:r>
                <a:r>
                  <a:rPr lang="en-US" sz="1400" b="1" dirty="0" smtClean="0">
                    <a:solidFill>
                      <a:schemeClr val="tx1">
                        <a:lumMod val="65000"/>
                        <a:lumOff val="35000"/>
                      </a:schemeClr>
                    </a:solidFill>
                  </a:rPr>
                  <a:t>2</a:t>
                </a:r>
                <a:endParaRPr lang="en-US" sz="1400" b="1" dirty="0">
                  <a:solidFill>
                    <a:schemeClr val="tx1">
                      <a:lumMod val="65000"/>
                      <a:lumOff val="35000"/>
                    </a:schemeClr>
                  </a:solidFill>
                </a:endParaRPr>
              </a:p>
            </p:txBody>
          </p:sp>
        </mc:Choice>
        <mc:Fallback xmlns="">
          <p:sp>
            <p:nvSpPr>
              <p:cNvPr id="22" name="Rectangle 21"/>
              <p:cNvSpPr>
                <a:spLocks noRot="1" noChangeAspect="1" noMove="1" noResize="1" noEditPoints="1" noAdjustHandles="1" noChangeArrowheads="1" noChangeShapeType="1" noTextEdit="1"/>
              </p:cNvSpPr>
              <p:nvPr/>
            </p:nvSpPr>
            <p:spPr>
              <a:xfrm>
                <a:off x="972298" y="3644428"/>
                <a:ext cx="1111778" cy="578444"/>
              </a:xfrm>
              <a:prstGeom prst="rect">
                <a:avLst/>
              </a:prstGeom>
              <a:blipFill rotWithShape="0">
                <a:blip r:embed="rId2"/>
                <a:stretch>
                  <a:fillRect b="-4124"/>
                </a:stretch>
              </a:blipFill>
              <a:ln w="9525">
                <a:solidFill>
                  <a:schemeClr val="bg1">
                    <a:lumMod val="65000"/>
                  </a:schemeClr>
                </a:solidFill>
              </a:ln>
            </p:spPr>
            <p:txBody>
              <a:bodyPr/>
              <a:lstStyle/>
              <a:p>
                <a:r>
                  <a:rPr lang="en-US">
                    <a:noFill/>
                  </a:rPr>
                  <a:t> </a:t>
                </a:r>
              </a:p>
            </p:txBody>
          </p:sp>
        </mc:Fallback>
      </mc:AlternateContent>
      <p:sp>
        <p:nvSpPr>
          <p:cNvPr id="23" name="Rectangle 22"/>
          <p:cNvSpPr/>
          <p:nvPr/>
        </p:nvSpPr>
        <p:spPr>
          <a:xfrm>
            <a:off x="972298" y="4223529"/>
            <a:ext cx="1111777"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Stripe size</a:t>
            </a:r>
            <a:endParaRPr lang="en-US" sz="1400" b="1" dirty="0">
              <a:solidFill>
                <a:schemeClr val="tx1">
                  <a:lumMod val="65000"/>
                  <a:lumOff val="35000"/>
                </a:schemeClr>
              </a:solidFill>
            </a:endParaRPr>
          </a:p>
        </p:txBody>
      </p:sp>
      <p:sp>
        <p:nvSpPr>
          <p:cNvPr id="25" name="Rectangle 24"/>
          <p:cNvSpPr/>
          <p:nvPr/>
        </p:nvSpPr>
        <p:spPr>
          <a:xfrm>
            <a:off x="974848" y="4535655"/>
            <a:ext cx="1109227"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File size</a:t>
            </a:r>
            <a:endParaRPr lang="en-US" sz="1400" b="1" dirty="0">
              <a:solidFill>
                <a:schemeClr val="tx1">
                  <a:lumMod val="65000"/>
                  <a:lumOff val="35000"/>
                </a:schemeClr>
              </a:solidFill>
            </a:endParaRPr>
          </a:p>
        </p:txBody>
      </p:sp>
      <p:sp>
        <p:nvSpPr>
          <p:cNvPr id="27" name="Circular Arrow 26"/>
          <p:cNvSpPr/>
          <p:nvPr/>
        </p:nvSpPr>
        <p:spPr>
          <a:xfrm rot="5400000" flipH="1" flipV="1">
            <a:off x="2219486" y="2711562"/>
            <a:ext cx="1963534" cy="2143304"/>
          </a:xfrm>
          <a:prstGeom prst="circularArrow">
            <a:avLst>
              <a:gd name="adj1" fmla="val 12500"/>
              <a:gd name="adj2" fmla="val 1102970"/>
              <a:gd name="adj3" fmla="val 20457681"/>
              <a:gd name="adj4" fmla="val 10800000"/>
              <a:gd name="adj5" fmla="val 125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p:cNvSpPr txBox="1"/>
          <p:nvPr/>
        </p:nvSpPr>
        <p:spPr>
          <a:xfrm>
            <a:off x="1014595" y="3240592"/>
            <a:ext cx="1026819" cy="369332"/>
          </a:xfrm>
          <a:prstGeom prst="rect">
            <a:avLst/>
          </a:prstGeom>
          <a:noFill/>
        </p:spPr>
        <p:txBody>
          <a:bodyPr wrap="square" rtlCol="0">
            <a:spAutoFit/>
          </a:bodyPr>
          <a:lstStyle/>
          <a:p>
            <a:pPr algn="ctr"/>
            <a:r>
              <a:rPr lang="en-US" dirty="0" smtClean="0">
                <a:solidFill>
                  <a:srgbClr val="6F6F6F"/>
                </a:solidFill>
                <a:latin typeface="Roboto Condensed" pitchFamily="2" charset="0"/>
                <a:ea typeface="Roboto Condensed" pitchFamily="2" charset="0"/>
              </a:rPr>
              <a:t>Metadata</a:t>
            </a:r>
            <a:endParaRPr lang="en-US" dirty="0">
              <a:solidFill>
                <a:srgbClr val="6F6F6F"/>
              </a:solidFill>
              <a:latin typeface="Roboto Condensed" pitchFamily="2" charset="0"/>
              <a:ea typeface="Roboto Condensed" pitchFamily="2" charset="0"/>
            </a:endParaRPr>
          </a:p>
        </p:txBody>
      </p:sp>
      <p:sp>
        <p:nvSpPr>
          <p:cNvPr id="56" name="Rectangle 55"/>
          <p:cNvSpPr/>
          <p:nvPr/>
        </p:nvSpPr>
        <p:spPr>
          <a:xfrm>
            <a:off x="3068219" y="4269289"/>
            <a:ext cx="125085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sp>
        <p:nvSpPr>
          <p:cNvPr id="60" name="Rectangle 59"/>
          <p:cNvSpPr/>
          <p:nvPr/>
        </p:nvSpPr>
        <p:spPr>
          <a:xfrm>
            <a:off x="3182442" y="2823208"/>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cxnSp>
        <p:nvCxnSpPr>
          <p:cNvPr id="28" name="Straight Connector 27"/>
          <p:cNvCxnSpPr>
            <a:stCxn id="41" idx="3"/>
            <a:endCxn id="37" idx="1"/>
          </p:cNvCxnSpPr>
          <p:nvPr/>
        </p:nvCxnSpPr>
        <p:spPr>
          <a:xfrm>
            <a:off x="6453947" y="2397600"/>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6952631" y="2154957"/>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40" name="Straight Connector 39"/>
          <p:cNvCxnSpPr/>
          <p:nvPr/>
        </p:nvCxnSpPr>
        <p:spPr>
          <a:xfrm flipV="1">
            <a:off x="4204850" y="2307528"/>
            <a:ext cx="1163010" cy="75264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5214737" y="2154957"/>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
        <p:nvSpPr>
          <p:cNvPr id="2" name="Slide Number Placeholder 1"/>
          <p:cNvSpPr>
            <a:spLocks noGrp="1"/>
          </p:cNvSpPr>
          <p:nvPr>
            <p:ph type="sldNum" sz="quarter" idx="12"/>
          </p:nvPr>
        </p:nvSpPr>
        <p:spPr/>
        <p:txBody>
          <a:bodyPr/>
          <a:lstStyle/>
          <a:p>
            <a:fld id="{79A9F26D-CCBE-47A9-B957-B1F36E881945}" type="slidenum">
              <a:rPr lang="en-US" smtClean="0"/>
              <a:t>39</a:t>
            </a:fld>
            <a:endParaRPr lang="en-US"/>
          </a:p>
        </p:txBody>
      </p:sp>
    </p:spTree>
    <p:extLst>
      <p:ext uri="{BB962C8B-B14F-4D97-AF65-F5344CB8AC3E}">
        <p14:creationId xmlns:p14="http://schemas.microsoft.com/office/powerpoint/2010/main" val="2680491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2895600"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is Lustre?</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226725" cy="646331"/>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Lustre file system is an object-based distributed file system capable of petabytes per second of aggregate bandwidth and petabytes of file storage</a:t>
            </a:r>
          </a:p>
        </p:txBody>
      </p:sp>
      <p:sp>
        <p:nvSpPr>
          <p:cNvPr id="52" name="TextBox 51"/>
          <p:cNvSpPr txBox="1"/>
          <p:nvPr/>
        </p:nvSpPr>
        <p:spPr>
          <a:xfrm>
            <a:off x="304800" y="3010887"/>
            <a:ext cx="45173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Why is Lustre important?</a:t>
            </a:r>
            <a:endParaRPr lang="en-US" sz="2400" dirty="0">
              <a:solidFill>
                <a:srgbClr val="3A3A3A"/>
              </a:solidFill>
              <a:latin typeface="Roboto Condensed" pitchFamily="2" charset="0"/>
              <a:ea typeface="Roboto Condensed" pitchFamily="2" charset="0"/>
            </a:endParaRPr>
          </a:p>
        </p:txBody>
      </p:sp>
      <p:sp>
        <p:nvSpPr>
          <p:cNvPr id="53" name="TextBox 52"/>
          <p:cNvSpPr txBox="1"/>
          <p:nvPr/>
        </p:nvSpPr>
        <p:spPr>
          <a:xfrm>
            <a:off x="304800" y="3472552"/>
            <a:ext cx="8226724" cy="1025922"/>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As cloud computing and distributed systems grow in popularity, a file system is needed that can support the massive storage and network bandwidth of these systems</a:t>
            </a:r>
          </a:p>
          <a:p>
            <a:pPr marL="285750" indent="-285750">
              <a:spcAft>
                <a:spcPts val="800"/>
              </a:spcAft>
              <a:buFont typeface="Arial" panose="020B0604020202020204" pitchFamily="34" charset="0"/>
              <a:buChar char="•"/>
            </a:pPr>
            <a:endParaRPr lang="en-US" dirty="0" smtClean="0">
              <a:solidFill>
                <a:schemeClr val="tx1">
                  <a:lumMod val="50000"/>
                  <a:lumOff val="50000"/>
                </a:schemeClr>
              </a:solidFill>
              <a:latin typeface="Roboto Condensed" pitchFamily="2" charset="0"/>
              <a:ea typeface="Roboto Condensed" pitchFamily="2" charset="0"/>
            </a:endParaRPr>
          </a:p>
        </p:txBody>
      </p:sp>
      <p:sp>
        <p:nvSpPr>
          <p:cNvPr id="16" name="TextBox 15"/>
          <p:cNvSpPr txBox="1"/>
          <p:nvPr/>
        </p:nvSpPr>
        <p:spPr>
          <a:xfrm>
            <a:off x="304800" y="4352012"/>
            <a:ext cx="45173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long has Lustre been around?</a:t>
            </a:r>
            <a:endParaRPr lang="en-US" sz="2400" dirty="0">
              <a:solidFill>
                <a:srgbClr val="3A3A3A"/>
              </a:solidFill>
              <a:latin typeface="Roboto Condensed" pitchFamily="2" charset="0"/>
              <a:ea typeface="Roboto Condensed" pitchFamily="2" charset="0"/>
            </a:endParaRPr>
          </a:p>
        </p:txBody>
      </p:sp>
      <p:sp>
        <p:nvSpPr>
          <p:cNvPr id="17" name="TextBox 16"/>
          <p:cNvSpPr txBox="1"/>
          <p:nvPr/>
        </p:nvSpPr>
        <p:spPr>
          <a:xfrm>
            <a:off x="304800" y="4813677"/>
            <a:ext cx="8226724" cy="1508105"/>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Originally created in 1999 by Peter Braam at Carnegie Mellon University</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Purchased by Sun Microsystems in 2007 and later by Oracle in 2010</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Now supported by OpenSFS, Intel, and Seagate</a:t>
            </a:r>
          </a:p>
          <a:p>
            <a:pPr marL="285750" indent="-285750">
              <a:spcAft>
                <a:spcPts val="800"/>
              </a:spcAft>
              <a:buFont typeface="Arial" panose="020B0604020202020204" pitchFamily="34" charset="0"/>
              <a:buChar char="•"/>
            </a:pPr>
            <a:endParaRPr lang="en-US" dirty="0" smtClean="0">
              <a:solidFill>
                <a:schemeClr val="tx1">
                  <a:lumMod val="50000"/>
                  <a:lumOff val="50000"/>
                </a:schemeClr>
              </a:solidFill>
              <a:latin typeface="Roboto Condensed" pitchFamily="2" charset="0"/>
              <a:ea typeface="Roboto Condensed" pitchFamily="2" charset="0"/>
            </a:endParaRPr>
          </a:p>
        </p:txBody>
      </p:sp>
      <p:sp>
        <p:nvSpPr>
          <p:cNvPr id="2" name="Slide Number Placeholder 1"/>
          <p:cNvSpPr>
            <a:spLocks noGrp="1"/>
          </p:cNvSpPr>
          <p:nvPr>
            <p:ph type="sldNum" sz="quarter" idx="12"/>
          </p:nvPr>
        </p:nvSpPr>
        <p:spPr/>
        <p:txBody>
          <a:bodyPr/>
          <a:lstStyle/>
          <a:p>
            <a:fld id="{79A9F26D-CCBE-47A9-B957-B1F36E881945}" type="slidenum">
              <a:rPr lang="en-US" smtClean="0"/>
              <a:t>4</a:t>
            </a:fld>
            <a:endParaRPr lang="en-US"/>
          </a:p>
        </p:txBody>
      </p:sp>
    </p:spTree>
    <p:extLst>
      <p:ext uri="{BB962C8B-B14F-4D97-AF65-F5344CB8AC3E}">
        <p14:creationId xmlns:p14="http://schemas.microsoft.com/office/powerpoint/2010/main" val="105433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ircular Arrow 43"/>
          <p:cNvSpPr/>
          <p:nvPr/>
        </p:nvSpPr>
        <p:spPr>
          <a:xfrm rot="20424208" flipH="1">
            <a:off x="3746407" y="1453705"/>
            <a:ext cx="2372896" cy="2143304"/>
          </a:xfrm>
          <a:prstGeom prst="circularArrow">
            <a:avLst>
              <a:gd name="adj1" fmla="val 12500"/>
              <a:gd name="adj2" fmla="val 1102970"/>
              <a:gd name="adj3" fmla="val 20457681"/>
              <a:gd name="adj4" fmla="val 10800000"/>
              <a:gd name="adj5" fmla="val 125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cxnSp>
        <p:nvCxnSpPr>
          <p:cNvPr id="17" name="Straight Connector 16"/>
          <p:cNvCxnSpPr>
            <a:stCxn id="68" idx="3"/>
            <a:endCxn id="60" idx="0"/>
          </p:cNvCxnSpPr>
          <p:nvPr/>
        </p:nvCxnSpPr>
        <p:spPr>
          <a:xfrm>
            <a:off x="2601908" y="2112236"/>
            <a:ext cx="1091738" cy="710972"/>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5" idx="3"/>
            <a:endCxn id="63" idx="1"/>
          </p:cNvCxnSpPr>
          <p:nvPr/>
        </p:nvCxnSpPr>
        <p:spPr>
          <a:xfrm>
            <a:off x="6453947" y="3060995"/>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60" idx="3"/>
            <a:endCxn id="55" idx="1"/>
          </p:cNvCxnSpPr>
          <p:nvPr/>
        </p:nvCxnSpPr>
        <p:spPr>
          <a:xfrm>
            <a:off x="4204850" y="3060174"/>
            <a:ext cx="1009887" cy="82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56" idx="0"/>
            <a:endCxn id="60" idx="2"/>
          </p:cNvCxnSpPr>
          <p:nvPr/>
        </p:nvCxnSpPr>
        <p:spPr>
          <a:xfrm flipV="1">
            <a:off x="3693646" y="3297139"/>
            <a:ext cx="0" cy="97215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6" idx="2"/>
            <a:endCxn id="61" idx="0"/>
          </p:cNvCxnSpPr>
          <p:nvPr/>
        </p:nvCxnSpPr>
        <p:spPr>
          <a:xfrm>
            <a:off x="3693646" y="4754574"/>
            <a:ext cx="0" cy="53499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3325820" y="528956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63" name="Rectangle 62"/>
          <p:cNvSpPr/>
          <p:nvPr/>
        </p:nvSpPr>
        <p:spPr>
          <a:xfrm>
            <a:off x="6952631" y="2818352"/>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8" name="Rectangle 67"/>
          <p:cNvSpPr/>
          <p:nvPr/>
        </p:nvSpPr>
        <p:spPr>
          <a:xfrm>
            <a:off x="1362698" y="1869593"/>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AFRT</a:t>
            </a:r>
            <a:endParaRPr lang="en-US" sz="1600" b="1" dirty="0">
              <a:solidFill>
                <a:schemeClr val="bg1"/>
              </a:solidFill>
            </a:endParaRPr>
          </a:p>
        </p:txBody>
      </p:sp>
      <p:cxnSp>
        <p:nvCxnSpPr>
          <p:cNvPr id="69" name="Straight Connector 16"/>
          <p:cNvCxnSpPr>
            <a:stCxn id="68" idx="2"/>
            <a:endCxn id="60" idx="1"/>
          </p:cNvCxnSpPr>
          <p:nvPr/>
        </p:nvCxnSpPr>
        <p:spPr>
          <a:xfrm rot="16200000" flipH="1">
            <a:off x="2229724" y="2107456"/>
            <a:ext cx="705296" cy="1200139"/>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576048" y="4234750"/>
            <a:ext cx="1116506"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Stripe 1</a:t>
            </a:r>
            <a:endParaRPr lang="en-US" sz="1400" b="1" dirty="0">
              <a:solidFill>
                <a:schemeClr val="tx1">
                  <a:lumMod val="65000"/>
                  <a:lumOff val="35000"/>
                </a:schemeClr>
              </a:solidFill>
            </a:endParaRPr>
          </a:p>
        </p:txBody>
      </p:sp>
      <p:sp>
        <p:nvSpPr>
          <p:cNvPr id="25" name="Rectangle 24"/>
          <p:cNvSpPr/>
          <p:nvPr/>
        </p:nvSpPr>
        <p:spPr>
          <a:xfrm>
            <a:off x="5577840" y="4538250"/>
            <a:ext cx="1114713"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smtClean="0">
                <a:solidFill>
                  <a:schemeClr val="tx1">
                    <a:lumMod val="65000"/>
                    <a:lumOff val="35000"/>
                  </a:schemeClr>
                </a:solidFill>
              </a:rPr>
              <a:t>Stripe </a:t>
            </a:r>
            <a:r>
              <a:rPr lang="en-US" sz="1400" b="1" dirty="0" smtClean="0">
                <a:solidFill>
                  <a:schemeClr val="tx1">
                    <a:lumMod val="65000"/>
                    <a:lumOff val="35000"/>
                  </a:schemeClr>
                </a:solidFill>
              </a:rPr>
              <a:t>3</a:t>
            </a:r>
            <a:endParaRPr lang="en-US" sz="1400" b="1" dirty="0">
              <a:solidFill>
                <a:schemeClr val="tx1">
                  <a:lumMod val="65000"/>
                  <a:lumOff val="35000"/>
                </a:schemeClr>
              </a:solidFill>
            </a:endParaRPr>
          </a:p>
        </p:txBody>
      </p:sp>
      <p:sp>
        <p:nvSpPr>
          <p:cNvPr id="27" name="Circular Arrow 26"/>
          <p:cNvSpPr/>
          <p:nvPr/>
        </p:nvSpPr>
        <p:spPr>
          <a:xfrm flipH="1" flipV="1">
            <a:off x="3763768" y="2201186"/>
            <a:ext cx="2372896" cy="2143304"/>
          </a:xfrm>
          <a:prstGeom prst="circularArrow">
            <a:avLst>
              <a:gd name="adj1" fmla="val 12500"/>
              <a:gd name="adj2" fmla="val 1102970"/>
              <a:gd name="adj3" fmla="val 20457681"/>
              <a:gd name="adj4" fmla="val 10800000"/>
              <a:gd name="adj5" fmla="val 125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p:cNvSpPr txBox="1"/>
          <p:nvPr/>
        </p:nvSpPr>
        <p:spPr>
          <a:xfrm>
            <a:off x="5623254" y="3826695"/>
            <a:ext cx="1026819" cy="369332"/>
          </a:xfrm>
          <a:prstGeom prst="rect">
            <a:avLst/>
          </a:prstGeom>
          <a:noFill/>
        </p:spPr>
        <p:txBody>
          <a:bodyPr wrap="square" rtlCol="0">
            <a:spAutoFit/>
          </a:bodyPr>
          <a:lstStyle/>
          <a:p>
            <a:pPr algn="ctr"/>
            <a:r>
              <a:rPr lang="en-US" dirty="0" smtClean="0">
                <a:solidFill>
                  <a:srgbClr val="6F6F6F"/>
                </a:solidFill>
                <a:latin typeface="Roboto Condensed" pitchFamily="2" charset="0"/>
                <a:ea typeface="Roboto Condensed" pitchFamily="2" charset="0"/>
              </a:rPr>
              <a:t>Object</a:t>
            </a:r>
            <a:endParaRPr lang="en-US" dirty="0">
              <a:solidFill>
                <a:srgbClr val="6F6F6F"/>
              </a:solidFill>
              <a:latin typeface="Roboto Condensed" pitchFamily="2" charset="0"/>
              <a:ea typeface="Roboto Condensed" pitchFamily="2" charset="0"/>
            </a:endParaRPr>
          </a:p>
        </p:txBody>
      </p:sp>
      <p:sp>
        <p:nvSpPr>
          <p:cNvPr id="56" name="Rectangle 55"/>
          <p:cNvSpPr/>
          <p:nvPr/>
        </p:nvSpPr>
        <p:spPr>
          <a:xfrm>
            <a:off x="3068219" y="4269289"/>
            <a:ext cx="125085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sp>
        <p:nvSpPr>
          <p:cNvPr id="55" name="Rectangle 54"/>
          <p:cNvSpPr/>
          <p:nvPr/>
        </p:nvSpPr>
        <p:spPr>
          <a:xfrm>
            <a:off x="5214737" y="2818352"/>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
        <p:nvSpPr>
          <p:cNvPr id="28" name="Rectangle 27"/>
          <p:cNvSpPr/>
          <p:nvPr/>
        </p:nvSpPr>
        <p:spPr>
          <a:xfrm>
            <a:off x="5576048" y="4843560"/>
            <a:ext cx="111650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Stripe 5</a:t>
            </a:r>
            <a:endParaRPr lang="en-US" sz="1400" b="1" dirty="0">
              <a:solidFill>
                <a:schemeClr val="tx1">
                  <a:lumMod val="65000"/>
                  <a:lumOff val="35000"/>
                </a:schemeClr>
              </a:solidFill>
            </a:endParaRPr>
          </a:p>
        </p:txBody>
      </p:sp>
      <p:sp>
        <p:nvSpPr>
          <p:cNvPr id="37" name="Rectangle 36"/>
          <p:cNvSpPr/>
          <p:nvPr/>
        </p:nvSpPr>
        <p:spPr>
          <a:xfrm>
            <a:off x="5577840" y="5147060"/>
            <a:ext cx="1114713"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Stripe 7</a:t>
            </a:r>
            <a:endParaRPr lang="en-US" sz="1400" b="1" dirty="0">
              <a:solidFill>
                <a:schemeClr val="tx1">
                  <a:lumMod val="65000"/>
                  <a:lumOff val="35000"/>
                </a:schemeClr>
              </a:solidFill>
            </a:endParaRPr>
          </a:p>
        </p:txBody>
      </p:sp>
      <p:cxnSp>
        <p:nvCxnSpPr>
          <p:cNvPr id="40" name="Straight Connector 39"/>
          <p:cNvCxnSpPr>
            <a:stCxn id="42" idx="3"/>
            <a:endCxn id="41" idx="1"/>
          </p:cNvCxnSpPr>
          <p:nvPr/>
        </p:nvCxnSpPr>
        <p:spPr>
          <a:xfrm>
            <a:off x="6453947" y="2397600"/>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6952631" y="2154957"/>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43" name="Straight Connector 42"/>
          <p:cNvCxnSpPr>
            <a:stCxn id="60" idx="3"/>
          </p:cNvCxnSpPr>
          <p:nvPr/>
        </p:nvCxnSpPr>
        <p:spPr>
          <a:xfrm flipV="1">
            <a:off x="4204850" y="2307528"/>
            <a:ext cx="1163010" cy="75264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5214737" y="2154957"/>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
        <p:nvSpPr>
          <p:cNvPr id="60" name="Rectangle 59"/>
          <p:cNvSpPr/>
          <p:nvPr/>
        </p:nvSpPr>
        <p:spPr>
          <a:xfrm>
            <a:off x="3182442" y="2823208"/>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2" name="Slide Number Placeholder 1"/>
          <p:cNvSpPr>
            <a:spLocks noGrp="1"/>
          </p:cNvSpPr>
          <p:nvPr>
            <p:ph type="sldNum" sz="quarter" idx="12"/>
          </p:nvPr>
        </p:nvSpPr>
        <p:spPr/>
        <p:txBody>
          <a:bodyPr/>
          <a:lstStyle/>
          <a:p>
            <a:fld id="{79A9F26D-CCBE-47A9-B957-B1F36E881945}" type="slidenum">
              <a:rPr lang="en-US" smtClean="0"/>
              <a:t>40</a:t>
            </a:fld>
            <a:endParaRPr lang="en-US"/>
          </a:p>
        </p:txBody>
      </p:sp>
    </p:spTree>
    <p:extLst>
      <p:ext uri="{BB962C8B-B14F-4D97-AF65-F5344CB8AC3E}">
        <p14:creationId xmlns:p14="http://schemas.microsoft.com/office/powerpoint/2010/main" val="1904127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cxnSp>
        <p:nvCxnSpPr>
          <p:cNvPr id="17" name="Straight Connector 16"/>
          <p:cNvCxnSpPr>
            <a:stCxn id="68" idx="3"/>
            <a:endCxn id="60" idx="0"/>
          </p:cNvCxnSpPr>
          <p:nvPr/>
        </p:nvCxnSpPr>
        <p:spPr>
          <a:xfrm>
            <a:off x="2601908" y="2112236"/>
            <a:ext cx="1091738" cy="710972"/>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5" idx="3"/>
            <a:endCxn id="63" idx="1"/>
          </p:cNvCxnSpPr>
          <p:nvPr/>
        </p:nvCxnSpPr>
        <p:spPr>
          <a:xfrm>
            <a:off x="6453947" y="3060995"/>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60" idx="3"/>
            <a:endCxn id="55" idx="1"/>
          </p:cNvCxnSpPr>
          <p:nvPr/>
        </p:nvCxnSpPr>
        <p:spPr>
          <a:xfrm>
            <a:off x="4204850" y="3060174"/>
            <a:ext cx="1009887" cy="82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56" idx="0"/>
            <a:endCxn id="60" idx="2"/>
          </p:cNvCxnSpPr>
          <p:nvPr/>
        </p:nvCxnSpPr>
        <p:spPr>
          <a:xfrm flipV="1">
            <a:off x="3693646" y="3297139"/>
            <a:ext cx="0" cy="97215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6" idx="2"/>
            <a:endCxn id="61" idx="0"/>
          </p:cNvCxnSpPr>
          <p:nvPr/>
        </p:nvCxnSpPr>
        <p:spPr>
          <a:xfrm>
            <a:off x="3693646" y="4754574"/>
            <a:ext cx="0" cy="53499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3325820" y="528956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63" name="Rectangle 62"/>
          <p:cNvSpPr/>
          <p:nvPr/>
        </p:nvSpPr>
        <p:spPr>
          <a:xfrm>
            <a:off x="6952631" y="2818352"/>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69" name="Straight Connector 16"/>
          <p:cNvCxnSpPr>
            <a:stCxn id="68" idx="2"/>
            <a:endCxn id="60" idx="1"/>
          </p:cNvCxnSpPr>
          <p:nvPr/>
        </p:nvCxnSpPr>
        <p:spPr>
          <a:xfrm rot="16200000" flipH="1">
            <a:off x="2229724" y="2107456"/>
            <a:ext cx="705296" cy="1200139"/>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643126" y="1732723"/>
            <a:ext cx="1109227"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Metadata</a:t>
            </a:r>
            <a:endParaRPr lang="en-US" sz="1400" b="1" dirty="0">
              <a:solidFill>
                <a:schemeClr val="tx1">
                  <a:lumMod val="65000"/>
                  <a:lumOff val="35000"/>
                </a:schemeClr>
              </a:solidFill>
            </a:endParaRPr>
          </a:p>
        </p:txBody>
      </p:sp>
      <p:sp>
        <p:nvSpPr>
          <p:cNvPr id="25" name="Rectangle 24"/>
          <p:cNvSpPr/>
          <p:nvPr/>
        </p:nvSpPr>
        <p:spPr>
          <a:xfrm>
            <a:off x="3643126" y="2036223"/>
            <a:ext cx="1109227"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Objects</a:t>
            </a:r>
            <a:endParaRPr lang="en-US" sz="1400" b="1" dirty="0">
              <a:solidFill>
                <a:schemeClr val="tx1">
                  <a:lumMod val="65000"/>
                  <a:lumOff val="35000"/>
                </a:schemeClr>
              </a:solidFill>
            </a:endParaRPr>
          </a:p>
        </p:txBody>
      </p:sp>
      <p:sp>
        <p:nvSpPr>
          <p:cNvPr id="56" name="Rectangle 55"/>
          <p:cNvSpPr/>
          <p:nvPr/>
        </p:nvSpPr>
        <p:spPr>
          <a:xfrm>
            <a:off x="3068219" y="4269289"/>
            <a:ext cx="125085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sp>
        <p:nvSpPr>
          <p:cNvPr id="55" name="Rectangle 54"/>
          <p:cNvSpPr/>
          <p:nvPr/>
        </p:nvSpPr>
        <p:spPr>
          <a:xfrm>
            <a:off x="5214737" y="2818352"/>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cxnSp>
        <p:nvCxnSpPr>
          <p:cNvPr id="40" name="Straight Connector 39"/>
          <p:cNvCxnSpPr>
            <a:stCxn id="42" idx="3"/>
            <a:endCxn id="41" idx="1"/>
          </p:cNvCxnSpPr>
          <p:nvPr/>
        </p:nvCxnSpPr>
        <p:spPr>
          <a:xfrm>
            <a:off x="6453947" y="2397600"/>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6952631" y="2154957"/>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43" name="Straight Connector 42"/>
          <p:cNvCxnSpPr>
            <a:stCxn id="60" idx="3"/>
          </p:cNvCxnSpPr>
          <p:nvPr/>
        </p:nvCxnSpPr>
        <p:spPr>
          <a:xfrm flipV="1">
            <a:off x="4204850" y="2307528"/>
            <a:ext cx="1163010" cy="75264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5214737" y="2154957"/>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
        <p:nvSpPr>
          <p:cNvPr id="44" name="Circular Arrow 43"/>
          <p:cNvSpPr/>
          <p:nvPr/>
        </p:nvSpPr>
        <p:spPr>
          <a:xfrm rot="5097672" flipH="1">
            <a:off x="1429089" y="1715101"/>
            <a:ext cx="2465249" cy="2648064"/>
          </a:xfrm>
          <a:prstGeom prst="circularArrow">
            <a:avLst>
              <a:gd name="adj1" fmla="val 12500"/>
              <a:gd name="adj2" fmla="val 1102970"/>
              <a:gd name="adj3" fmla="val 20457681"/>
              <a:gd name="adj4" fmla="val 15924211"/>
              <a:gd name="adj5" fmla="val 125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 name="Rectangle 59"/>
          <p:cNvSpPr/>
          <p:nvPr/>
        </p:nvSpPr>
        <p:spPr>
          <a:xfrm>
            <a:off x="3182442" y="2823208"/>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45" name="Circular Arrow 44"/>
          <p:cNvSpPr/>
          <p:nvPr/>
        </p:nvSpPr>
        <p:spPr>
          <a:xfrm rot="15897672" flipH="1">
            <a:off x="1690617" y="461340"/>
            <a:ext cx="2842443" cy="3068925"/>
          </a:xfrm>
          <a:prstGeom prst="circularArrow">
            <a:avLst>
              <a:gd name="adj1" fmla="val 12500"/>
              <a:gd name="adj2" fmla="val 1102970"/>
              <a:gd name="adj3" fmla="val 20457681"/>
              <a:gd name="adj4" fmla="val 15924211"/>
              <a:gd name="adj5" fmla="val 125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Rectangle 45"/>
          <p:cNvSpPr/>
          <p:nvPr/>
        </p:nvSpPr>
        <p:spPr>
          <a:xfrm>
            <a:off x="2186625" y="3495860"/>
            <a:ext cx="1111777"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File</a:t>
            </a:r>
            <a:endParaRPr lang="en-US" sz="1400" b="1" dirty="0">
              <a:solidFill>
                <a:schemeClr val="tx1">
                  <a:lumMod val="65000"/>
                  <a:lumOff val="35000"/>
                </a:schemeClr>
              </a:solidFill>
            </a:endParaRPr>
          </a:p>
        </p:txBody>
      </p:sp>
      <p:sp>
        <p:nvSpPr>
          <p:cNvPr id="68" name="Rectangle 67"/>
          <p:cNvSpPr/>
          <p:nvPr/>
        </p:nvSpPr>
        <p:spPr>
          <a:xfrm>
            <a:off x="1362698" y="1869593"/>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AFRT</a:t>
            </a:r>
            <a:endParaRPr lang="en-US" sz="1600" b="1" dirty="0">
              <a:solidFill>
                <a:schemeClr val="bg1"/>
              </a:solidFill>
            </a:endParaRPr>
          </a:p>
        </p:txBody>
      </p:sp>
      <p:sp>
        <p:nvSpPr>
          <p:cNvPr id="2" name="Slide Number Placeholder 1"/>
          <p:cNvSpPr>
            <a:spLocks noGrp="1"/>
          </p:cNvSpPr>
          <p:nvPr>
            <p:ph type="sldNum" sz="quarter" idx="12"/>
          </p:nvPr>
        </p:nvSpPr>
        <p:spPr/>
        <p:txBody>
          <a:bodyPr/>
          <a:lstStyle/>
          <a:p>
            <a:fld id="{79A9F26D-CCBE-47A9-B957-B1F36E881945}" type="slidenum">
              <a:rPr lang="en-US" smtClean="0"/>
              <a:t>41</a:t>
            </a:fld>
            <a:endParaRPr lang="en-US"/>
          </a:p>
        </p:txBody>
      </p:sp>
    </p:spTree>
    <p:extLst>
      <p:ext uri="{BB962C8B-B14F-4D97-AF65-F5344CB8AC3E}">
        <p14:creationId xmlns:p14="http://schemas.microsoft.com/office/powerpoint/2010/main" val="2047983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are the advantages?</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7916175" cy="1682512"/>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This solution is simple, leveraging the existing solutions to the problem of file recovery on a local file system (stands on the shoulders of localized file recovery)</a:t>
            </a: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This algorithm nearly mimics the algorithm used by the Lustre file system to reconstruct a file when an end-user accesses a file through the client</a:t>
            </a:r>
          </a:p>
          <a:p>
            <a:pPr marL="342900" indent="-342900">
              <a:spcAft>
                <a:spcPts val="800"/>
              </a:spcAft>
              <a:buFont typeface="+mj-lt"/>
              <a:buAutoNum type="arabicPeriod"/>
            </a:pPr>
            <a:endParaRPr lang="en-US" dirty="0" smtClean="0">
              <a:solidFill>
                <a:schemeClr val="tx1">
                  <a:lumMod val="50000"/>
                  <a:lumOff val="50000"/>
                </a:schemeClr>
              </a:solidFill>
              <a:latin typeface="Roboto Condensed" pitchFamily="2" charset="0"/>
              <a:ea typeface="Roboto Condensed" pitchFamily="2" charset="0"/>
            </a:endParaRPr>
          </a:p>
        </p:txBody>
      </p:sp>
      <p:sp>
        <p:nvSpPr>
          <p:cNvPr id="17" name="TextBox 16"/>
          <p:cNvSpPr txBox="1"/>
          <p:nvPr/>
        </p:nvSpPr>
        <p:spPr>
          <a:xfrm>
            <a:off x="304800" y="3641538"/>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are the disadvantages?</a:t>
            </a:r>
            <a:endParaRPr lang="en-US" sz="2400" dirty="0">
              <a:solidFill>
                <a:srgbClr val="3A3A3A"/>
              </a:solidFill>
              <a:latin typeface="Roboto Condensed" pitchFamily="2" charset="0"/>
              <a:ea typeface="Roboto Condensed" pitchFamily="2" charset="0"/>
            </a:endParaRPr>
          </a:p>
        </p:txBody>
      </p:sp>
      <p:sp>
        <p:nvSpPr>
          <p:cNvPr id="18" name="TextBox 17"/>
          <p:cNvSpPr txBox="1"/>
          <p:nvPr/>
        </p:nvSpPr>
        <p:spPr>
          <a:xfrm>
            <a:off x="304799" y="4103203"/>
            <a:ext cx="7916175" cy="1025922"/>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This solution requires that all OSTs containing objects for the deleted file be directly mounted to the client system recovering the file</a:t>
            </a: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Essentially a localized algorithm for use in a distributed environment</a:t>
            </a:r>
          </a:p>
        </p:txBody>
      </p:sp>
      <mc:AlternateContent xmlns:mc="http://schemas.openxmlformats.org/markup-compatibility/2006" xmlns:a14="http://schemas.microsoft.com/office/drawing/2010/main">
        <mc:Choice Requires="a14">
          <p:sp>
            <p:nvSpPr>
              <p:cNvPr id="19" name="TextBox 18"/>
              <p:cNvSpPr txBox="1"/>
              <p:nvPr/>
            </p:nvSpPr>
            <p:spPr>
              <a:xfrm>
                <a:off x="2438400" y="5598959"/>
                <a:ext cx="6406552" cy="338554"/>
              </a:xfrm>
              <a:prstGeom prst="rect">
                <a:avLst/>
              </a:prstGeom>
              <a:noFill/>
            </p:spPr>
            <p:txBody>
              <a:bodyPr wrap="square" rtlCol="0">
                <a:spAutoFit/>
              </a:bodyPr>
              <a:lstStyle/>
              <a:p>
                <a:pPr algn="r">
                  <a:spcAft>
                    <a:spcPts val="800"/>
                  </a:spcAft>
                </a:pPr>
                <a:r>
                  <a:rPr lang="en-US" sz="1600" dirty="0" smtClean="0">
                    <a:solidFill>
                      <a:schemeClr val="tx1">
                        <a:lumMod val="50000"/>
                        <a:lumOff val="50000"/>
                      </a:schemeClr>
                    </a:solidFill>
                    <a:latin typeface="Roboto Condensed" pitchFamily="2" charset="0"/>
                    <a:ea typeface="Roboto Condensed" pitchFamily="2" charset="0"/>
                  </a:rPr>
                  <a:t>Improvements can be made by making this a distributed algorithm  </a:t>
                </a:r>
                <a14:m>
                  <m:oMath xmlns:m="http://schemas.openxmlformats.org/officeDocument/2006/math">
                    <m:r>
                      <a:rPr lang="en-US" sz="1600" b="0" i="1" smtClean="0">
                        <a:solidFill>
                          <a:schemeClr val="tx1">
                            <a:lumMod val="50000"/>
                            <a:lumOff val="50000"/>
                          </a:schemeClr>
                        </a:solidFill>
                        <a:latin typeface="Cambria Math" panose="02040503050406030204" pitchFamily="18" charset="0"/>
                        <a:ea typeface="Roboto Condensed" pitchFamily="2" charset="0"/>
                      </a:rPr>
                      <m:t>→</m:t>
                    </m:r>
                  </m:oMath>
                </a14:m>
                <a:endParaRPr lang="en-US" sz="1600" dirty="0" smtClean="0">
                  <a:solidFill>
                    <a:schemeClr val="tx1">
                      <a:lumMod val="50000"/>
                      <a:lumOff val="50000"/>
                    </a:schemeClr>
                  </a:solidFill>
                  <a:latin typeface="Roboto Condensed" pitchFamily="2" charset="0"/>
                  <a:ea typeface="Roboto Condensed" pitchFamily="2" charset="0"/>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2438400" y="5598959"/>
                <a:ext cx="6406552" cy="338554"/>
              </a:xfrm>
              <a:prstGeom prst="rect">
                <a:avLst/>
              </a:prstGeom>
              <a:blipFill rotWithShape="0">
                <a:blip r:embed="rId2"/>
                <a:stretch>
                  <a:fillRect t="-5357" b="-21429"/>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79A9F26D-CCBE-47A9-B957-B1F36E881945}" type="slidenum">
              <a:rPr lang="en-US" smtClean="0"/>
              <a:t>42</a:t>
            </a:fld>
            <a:endParaRPr lang="en-US"/>
          </a:p>
        </p:txBody>
      </p:sp>
    </p:spTree>
    <p:extLst>
      <p:ext uri="{BB962C8B-B14F-4D97-AF65-F5344CB8AC3E}">
        <p14:creationId xmlns:p14="http://schemas.microsoft.com/office/powerpoint/2010/main" val="1673454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is MapReduce?</a:t>
            </a:r>
            <a:endParaRPr lang="en-US" sz="2400" dirty="0">
              <a:solidFill>
                <a:srgbClr val="3A3A3A"/>
              </a:solidFill>
              <a:latin typeface="Roboto Condensed" pitchFamily="2" charset="0"/>
              <a:ea typeface="Roboto Condensed" pitchFamily="2" charset="0"/>
            </a:endParaRPr>
          </a:p>
        </p:txBody>
      </p:sp>
      <p:sp>
        <p:nvSpPr>
          <p:cNvPr id="15" name="Rectangle 14"/>
          <p:cNvSpPr/>
          <p:nvPr/>
        </p:nvSpPr>
        <p:spPr>
          <a:xfrm>
            <a:off x="457200" y="2786109"/>
            <a:ext cx="1647645" cy="1201588"/>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sp>
        <p:nvSpPr>
          <p:cNvPr id="16" name="Rectangle 15"/>
          <p:cNvSpPr/>
          <p:nvPr/>
        </p:nvSpPr>
        <p:spPr>
          <a:xfrm>
            <a:off x="573485" y="3140610"/>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Hello world</a:t>
            </a:r>
            <a:endParaRPr lang="en-US" sz="1400" b="1" dirty="0">
              <a:solidFill>
                <a:schemeClr val="tx1">
                  <a:lumMod val="65000"/>
                  <a:lumOff val="35000"/>
                </a:schemeClr>
              </a:solidFill>
            </a:endParaRPr>
          </a:p>
        </p:txBody>
      </p:sp>
      <p:sp>
        <p:nvSpPr>
          <p:cNvPr id="20" name="Rectangle 19"/>
          <p:cNvSpPr/>
          <p:nvPr/>
        </p:nvSpPr>
        <p:spPr>
          <a:xfrm>
            <a:off x="573485" y="3486782"/>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Fox Brown fox</a:t>
            </a:r>
            <a:endParaRPr lang="en-US" sz="1400" b="1" dirty="0">
              <a:solidFill>
                <a:schemeClr val="tx1">
                  <a:lumMod val="65000"/>
                  <a:lumOff val="35000"/>
                </a:schemeClr>
              </a:solidFill>
            </a:endParaRPr>
          </a:p>
        </p:txBody>
      </p:sp>
      <p:sp>
        <p:nvSpPr>
          <p:cNvPr id="21" name="Rectangle 20"/>
          <p:cNvSpPr/>
          <p:nvPr/>
        </p:nvSpPr>
        <p:spPr>
          <a:xfrm>
            <a:off x="437072" y="4537511"/>
            <a:ext cx="1647645" cy="1201588"/>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sp>
        <p:nvSpPr>
          <p:cNvPr id="22" name="Rectangle 21"/>
          <p:cNvSpPr/>
          <p:nvPr/>
        </p:nvSpPr>
        <p:spPr>
          <a:xfrm>
            <a:off x="553357" y="4892012"/>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Brown world</a:t>
            </a:r>
            <a:endParaRPr lang="en-US" sz="1400" b="1" dirty="0">
              <a:solidFill>
                <a:schemeClr val="tx1">
                  <a:lumMod val="65000"/>
                  <a:lumOff val="35000"/>
                </a:schemeClr>
              </a:solidFill>
            </a:endParaRPr>
          </a:p>
        </p:txBody>
      </p:sp>
      <p:sp>
        <p:nvSpPr>
          <p:cNvPr id="23" name="Rectangle 22"/>
          <p:cNvSpPr/>
          <p:nvPr/>
        </p:nvSpPr>
        <p:spPr>
          <a:xfrm>
            <a:off x="553357" y="5238184"/>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Hello world</a:t>
            </a:r>
            <a:endParaRPr lang="en-US" sz="1400" b="1" dirty="0">
              <a:solidFill>
                <a:schemeClr val="tx1">
                  <a:lumMod val="65000"/>
                  <a:lumOff val="35000"/>
                </a:schemeClr>
              </a:solidFill>
            </a:endParaRPr>
          </a:p>
        </p:txBody>
      </p:sp>
      <p:sp>
        <p:nvSpPr>
          <p:cNvPr id="24" name="TextBox 23"/>
          <p:cNvSpPr txBox="1"/>
          <p:nvPr/>
        </p:nvSpPr>
        <p:spPr>
          <a:xfrm>
            <a:off x="2845390" y="2265373"/>
            <a:ext cx="1407715" cy="338554"/>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Map</a:t>
            </a:r>
          </a:p>
        </p:txBody>
      </p:sp>
      <p:cxnSp>
        <p:nvCxnSpPr>
          <p:cNvPr id="3" name="Straight Arrow Connector 2"/>
          <p:cNvCxnSpPr>
            <a:stCxn id="16" idx="3"/>
            <a:endCxn id="25" idx="1"/>
          </p:cNvCxnSpPr>
          <p:nvPr/>
        </p:nvCxnSpPr>
        <p:spPr>
          <a:xfrm flipV="1">
            <a:off x="1981200" y="2786109"/>
            <a:ext cx="864193" cy="509058"/>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6" idx="3"/>
            <a:endCxn id="26" idx="1"/>
          </p:cNvCxnSpPr>
          <p:nvPr/>
        </p:nvCxnSpPr>
        <p:spPr>
          <a:xfrm flipV="1">
            <a:off x="1981200" y="3140610"/>
            <a:ext cx="864192" cy="154557"/>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0" idx="3"/>
            <a:endCxn id="27" idx="1"/>
          </p:cNvCxnSpPr>
          <p:nvPr/>
        </p:nvCxnSpPr>
        <p:spPr>
          <a:xfrm flipV="1">
            <a:off x="1981200" y="3488907"/>
            <a:ext cx="864191" cy="152432"/>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0" idx="3"/>
            <a:endCxn id="28" idx="1"/>
          </p:cNvCxnSpPr>
          <p:nvPr/>
        </p:nvCxnSpPr>
        <p:spPr>
          <a:xfrm>
            <a:off x="1981200" y="3641339"/>
            <a:ext cx="864190" cy="195865"/>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2" idx="3"/>
            <a:endCxn id="40" idx="1"/>
          </p:cNvCxnSpPr>
          <p:nvPr/>
        </p:nvCxnSpPr>
        <p:spPr>
          <a:xfrm flipV="1">
            <a:off x="1961072" y="4540028"/>
            <a:ext cx="884321" cy="506541"/>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2" idx="3"/>
            <a:endCxn id="41" idx="1"/>
          </p:cNvCxnSpPr>
          <p:nvPr/>
        </p:nvCxnSpPr>
        <p:spPr>
          <a:xfrm flipV="1">
            <a:off x="1961072" y="4894529"/>
            <a:ext cx="884320" cy="15204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3" idx="3"/>
            <a:endCxn id="42" idx="1"/>
          </p:cNvCxnSpPr>
          <p:nvPr/>
        </p:nvCxnSpPr>
        <p:spPr>
          <a:xfrm flipV="1">
            <a:off x="1961072" y="5242826"/>
            <a:ext cx="884319" cy="149915"/>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3" idx="1"/>
          </p:cNvCxnSpPr>
          <p:nvPr/>
        </p:nvCxnSpPr>
        <p:spPr>
          <a:xfrm>
            <a:off x="1961072" y="5401069"/>
            <a:ext cx="884318" cy="190054"/>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4993656" y="2631552"/>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lumMod val="65000"/>
                    <a:lumOff val="35000"/>
                  </a:schemeClr>
                </a:solidFill>
              </a:rPr>
              <a:t>h</a:t>
            </a:r>
            <a:r>
              <a:rPr lang="en-US" sz="1400" b="1" dirty="0" smtClean="0">
                <a:solidFill>
                  <a:schemeClr val="tx1">
                    <a:lumMod val="65000"/>
                    <a:lumOff val="35000"/>
                  </a:schemeClr>
                </a:solidFill>
              </a:rPr>
              <a:t>ello, 1</a:t>
            </a:r>
            <a:endParaRPr lang="en-US" sz="1400" b="1" dirty="0">
              <a:solidFill>
                <a:schemeClr val="tx1">
                  <a:lumMod val="65000"/>
                  <a:lumOff val="35000"/>
                </a:schemeClr>
              </a:solidFill>
            </a:endParaRPr>
          </a:p>
        </p:txBody>
      </p:sp>
      <p:sp>
        <p:nvSpPr>
          <p:cNvPr id="55" name="Rectangle 54"/>
          <p:cNvSpPr/>
          <p:nvPr/>
        </p:nvSpPr>
        <p:spPr>
          <a:xfrm>
            <a:off x="4993655" y="2985599"/>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hello, 1</a:t>
            </a:r>
            <a:endParaRPr lang="en-US" sz="1400" b="1" dirty="0">
              <a:solidFill>
                <a:schemeClr val="tx1">
                  <a:lumMod val="65000"/>
                  <a:lumOff val="35000"/>
                </a:schemeClr>
              </a:solidFill>
            </a:endParaRPr>
          </a:p>
        </p:txBody>
      </p:sp>
      <p:sp>
        <p:nvSpPr>
          <p:cNvPr id="56" name="Rectangle 55"/>
          <p:cNvSpPr/>
          <p:nvPr/>
        </p:nvSpPr>
        <p:spPr>
          <a:xfrm>
            <a:off x="4993650" y="3526166"/>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world, 1</a:t>
            </a:r>
            <a:endParaRPr lang="en-US" sz="1400" b="1" dirty="0">
              <a:solidFill>
                <a:schemeClr val="tx1">
                  <a:lumMod val="65000"/>
                  <a:lumOff val="35000"/>
                </a:schemeClr>
              </a:solidFill>
            </a:endParaRPr>
          </a:p>
        </p:txBody>
      </p:sp>
      <p:sp>
        <p:nvSpPr>
          <p:cNvPr id="57" name="Rectangle 56"/>
          <p:cNvSpPr/>
          <p:nvPr/>
        </p:nvSpPr>
        <p:spPr>
          <a:xfrm>
            <a:off x="4993649" y="3882389"/>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world, 1</a:t>
            </a:r>
            <a:endParaRPr lang="en-US" sz="1400" b="1" dirty="0">
              <a:solidFill>
                <a:schemeClr val="tx1">
                  <a:lumMod val="65000"/>
                  <a:lumOff val="35000"/>
                </a:schemeClr>
              </a:solidFill>
            </a:endParaRPr>
          </a:p>
        </p:txBody>
      </p:sp>
      <p:sp>
        <p:nvSpPr>
          <p:cNvPr id="58" name="Rectangle 57"/>
          <p:cNvSpPr/>
          <p:nvPr/>
        </p:nvSpPr>
        <p:spPr>
          <a:xfrm>
            <a:off x="4993648" y="4238612"/>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world, 1</a:t>
            </a:r>
            <a:endParaRPr lang="en-US" sz="1400" b="1" dirty="0">
              <a:solidFill>
                <a:schemeClr val="tx1">
                  <a:lumMod val="65000"/>
                  <a:lumOff val="35000"/>
                </a:schemeClr>
              </a:solidFill>
            </a:endParaRPr>
          </a:p>
        </p:txBody>
      </p:sp>
      <p:sp>
        <p:nvSpPr>
          <p:cNvPr id="59" name="Rectangle 58"/>
          <p:cNvSpPr/>
          <p:nvPr/>
        </p:nvSpPr>
        <p:spPr>
          <a:xfrm>
            <a:off x="4993647" y="4851069"/>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fox, </a:t>
            </a:r>
            <a:r>
              <a:rPr lang="en-US" sz="1400" b="1" dirty="0">
                <a:solidFill>
                  <a:schemeClr val="tx1">
                    <a:lumMod val="65000"/>
                    <a:lumOff val="35000"/>
                  </a:schemeClr>
                </a:solidFill>
              </a:rPr>
              <a:t>2</a:t>
            </a:r>
          </a:p>
        </p:txBody>
      </p:sp>
      <p:sp>
        <p:nvSpPr>
          <p:cNvPr id="60" name="Rectangle 59"/>
          <p:cNvSpPr/>
          <p:nvPr/>
        </p:nvSpPr>
        <p:spPr>
          <a:xfrm>
            <a:off x="4993647" y="5471643"/>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brown, 1</a:t>
            </a:r>
            <a:endParaRPr lang="en-US" sz="1400" b="1" dirty="0">
              <a:solidFill>
                <a:schemeClr val="tx1">
                  <a:lumMod val="65000"/>
                  <a:lumOff val="35000"/>
                </a:schemeClr>
              </a:solidFill>
            </a:endParaRPr>
          </a:p>
        </p:txBody>
      </p:sp>
      <p:sp>
        <p:nvSpPr>
          <p:cNvPr id="61" name="Rectangle 60"/>
          <p:cNvSpPr/>
          <p:nvPr/>
        </p:nvSpPr>
        <p:spPr>
          <a:xfrm>
            <a:off x="4993647" y="5823703"/>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brown, 1</a:t>
            </a:r>
            <a:endParaRPr lang="en-US" sz="1400" b="1" dirty="0">
              <a:solidFill>
                <a:schemeClr val="tx1">
                  <a:lumMod val="65000"/>
                  <a:lumOff val="35000"/>
                </a:schemeClr>
              </a:solidFill>
            </a:endParaRPr>
          </a:p>
        </p:txBody>
      </p:sp>
      <p:sp>
        <p:nvSpPr>
          <p:cNvPr id="62" name="TextBox 61"/>
          <p:cNvSpPr txBox="1"/>
          <p:nvPr/>
        </p:nvSpPr>
        <p:spPr>
          <a:xfrm>
            <a:off x="4993647" y="2260561"/>
            <a:ext cx="1407715" cy="338554"/>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Shuffle</a:t>
            </a:r>
          </a:p>
        </p:txBody>
      </p:sp>
      <p:cxnSp>
        <p:nvCxnSpPr>
          <p:cNvPr id="63" name="Straight Arrow Connector 62"/>
          <p:cNvCxnSpPr>
            <a:stCxn id="25" idx="3"/>
            <a:endCxn id="54" idx="1"/>
          </p:cNvCxnSpPr>
          <p:nvPr/>
        </p:nvCxnSpPr>
        <p:spPr>
          <a:xfrm>
            <a:off x="4253108" y="2786109"/>
            <a:ext cx="740548" cy="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42" idx="3"/>
            <a:endCxn id="55" idx="1"/>
          </p:cNvCxnSpPr>
          <p:nvPr/>
        </p:nvCxnSpPr>
        <p:spPr>
          <a:xfrm flipV="1">
            <a:off x="4253106" y="3140156"/>
            <a:ext cx="740549" cy="210267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26" idx="3"/>
            <a:endCxn id="56" idx="1"/>
          </p:cNvCxnSpPr>
          <p:nvPr/>
        </p:nvCxnSpPr>
        <p:spPr>
          <a:xfrm>
            <a:off x="4253107" y="3140610"/>
            <a:ext cx="740543" cy="540113"/>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41" idx="3"/>
            <a:endCxn id="57" idx="1"/>
          </p:cNvCxnSpPr>
          <p:nvPr/>
        </p:nvCxnSpPr>
        <p:spPr>
          <a:xfrm flipV="1">
            <a:off x="4253107" y="4036946"/>
            <a:ext cx="740542" cy="857583"/>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43" idx="3"/>
            <a:endCxn id="58" idx="1"/>
          </p:cNvCxnSpPr>
          <p:nvPr/>
        </p:nvCxnSpPr>
        <p:spPr>
          <a:xfrm flipV="1">
            <a:off x="4253105" y="4393169"/>
            <a:ext cx="740543" cy="1197954"/>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27" idx="3"/>
            <a:endCxn id="59" idx="1"/>
          </p:cNvCxnSpPr>
          <p:nvPr/>
        </p:nvCxnSpPr>
        <p:spPr>
          <a:xfrm>
            <a:off x="4253106" y="3488907"/>
            <a:ext cx="740541" cy="1516719"/>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28" idx="3"/>
            <a:endCxn id="60" idx="1"/>
          </p:cNvCxnSpPr>
          <p:nvPr/>
        </p:nvCxnSpPr>
        <p:spPr>
          <a:xfrm>
            <a:off x="4253105" y="3837204"/>
            <a:ext cx="740542" cy="1788996"/>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40" idx="3"/>
            <a:endCxn id="61" idx="1"/>
          </p:cNvCxnSpPr>
          <p:nvPr/>
        </p:nvCxnSpPr>
        <p:spPr>
          <a:xfrm>
            <a:off x="4253108" y="4540028"/>
            <a:ext cx="740539" cy="1438232"/>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7141900" y="2796398"/>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lumMod val="65000"/>
                    <a:lumOff val="35000"/>
                  </a:schemeClr>
                </a:solidFill>
              </a:rPr>
              <a:t>h</a:t>
            </a:r>
            <a:r>
              <a:rPr lang="en-US" sz="1400" b="1" dirty="0" smtClean="0">
                <a:solidFill>
                  <a:schemeClr val="tx1">
                    <a:lumMod val="65000"/>
                    <a:lumOff val="35000"/>
                  </a:schemeClr>
                </a:solidFill>
              </a:rPr>
              <a:t>ello, 2</a:t>
            </a:r>
            <a:endParaRPr lang="en-US" sz="1400" b="1" dirty="0">
              <a:solidFill>
                <a:schemeClr val="tx1">
                  <a:lumMod val="65000"/>
                  <a:lumOff val="35000"/>
                </a:schemeClr>
              </a:solidFill>
            </a:endParaRPr>
          </a:p>
        </p:txBody>
      </p:sp>
      <p:sp>
        <p:nvSpPr>
          <p:cNvPr id="89" name="Rectangle 88"/>
          <p:cNvSpPr/>
          <p:nvPr/>
        </p:nvSpPr>
        <p:spPr>
          <a:xfrm>
            <a:off x="7141918" y="3882389"/>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world, 3</a:t>
            </a:r>
            <a:endParaRPr lang="en-US" sz="1400" b="1" dirty="0">
              <a:solidFill>
                <a:schemeClr val="tx1">
                  <a:lumMod val="65000"/>
                  <a:lumOff val="35000"/>
                </a:schemeClr>
              </a:solidFill>
            </a:endParaRPr>
          </a:p>
        </p:txBody>
      </p:sp>
      <p:sp>
        <p:nvSpPr>
          <p:cNvPr id="90" name="TextBox 89"/>
          <p:cNvSpPr txBox="1"/>
          <p:nvPr/>
        </p:nvSpPr>
        <p:spPr>
          <a:xfrm>
            <a:off x="7141904" y="2266061"/>
            <a:ext cx="1407715" cy="338554"/>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Reduce</a:t>
            </a:r>
          </a:p>
        </p:txBody>
      </p:sp>
      <p:sp>
        <p:nvSpPr>
          <p:cNvPr id="91" name="Rectangle 90"/>
          <p:cNvSpPr/>
          <p:nvPr/>
        </p:nvSpPr>
        <p:spPr>
          <a:xfrm>
            <a:off x="7141903" y="4852655"/>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fox, </a:t>
            </a:r>
            <a:r>
              <a:rPr lang="en-US" sz="1400" b="1" dirty="0">
                <a:solidFill>
                  <a:schemeClr val="tx1">
                    <a:lumMod val="65000"/>
                    <a:lumOff val="35000"/>
                  </a:schemeClr>
                </a:solidFill>
              </a:rPr>
              <a:t>2</a:t>
            </a:r>
          </a:p>
        </p:txBody>
      </p:sp>
      <p:sp>
        <p:nvSpPr>
          <p:cNvPr id="92" name="Rectangle 91"/>
          <p:cNvSpPr/>
          <p:nvPr/>
        </p:nvSpPr>
        <p:spPr>
          <a:xfrm>
            <a:off x="7141901" y="5622855"/>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brown, </a:t>
            </a:r>
            <a:r>
              <a:rPr lang="en-US" sz="1400" b="1" dirty="0">
                <a:solidFill>
                  <a:schemeClr val="tx1">
                    <a:lumMod val="65000"/>
                    <a:lumOff val="35000"/>
                  </a:schemeClr>
                </a:solidFill>
              </a:rPr>
              <a:t>2</a:t>
            </a:r>
          </a:p>
        </p:txBody>
      </p:sp>
      <p:cxnSp>
        <p:nvCxnSpPr>
          <p:cNvPr id="93" name="Straight Arrow Connector 92"/>
          <p:cNvCxnSpPr>
            <a:stCxn id="59" idx="3"/>
            <a:endCxn id="91" idx="1"/>
          </p:cNvCxnSpPr>
          <p:nvPr/>
        </p:nvCxnSpPr>
        <p:spPr>
          <a:xfrm>
            <a:off x="6401362" y="5005626"/>
            <a:ext cx="740541" cy="1586"/>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60" idx="3"/>
            <a:endCxn id="92" idx="1"/>
          </p:cNvCxnSpPr>
          <p:nvPr/>
        </p:nvCxnSpPr>
        <p:spPr>
          <a:xfrm>
            <a:off x="6401362" y="5626200"/>
            <a:ext cx="740539" cy="151212"/>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61" idx="3"/>
            <a:endCxn id="92" idx="1"/>
          </p:cNvCxnSpPr>
          <p:nvPr/>
        </p:nvCxnSpPr>
        <p:spPr>
          <a:xfrm flipV="1">
            <a:off x="6401362" y="5777412"/>
            <a:ext cx="740539" cy="200848"/>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56" idx="3"/>
            <a:endCxn id="89" idx="1"/>
          </p:cNvCxnSpPr>
          <p:nvPr/>
        </p:nvCxnSpPr>
        <p:spPr>
          <a:xfrm>
            <a:off x="6401365" y="3680723"/>
            <a:ext cx="740553" cy="356223"/>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57" idx="3"/>
            <a:endCxn id="89" idx="1"/>
          </p:cNvCxnSpPr>
          <p:nvPr/>
        </p:nvCxnSpPr>
        <p:spPr>
          <a:xfrm>
            <a:off x="6401364" y="4036946"/>
            <a:ext cx="740554" cy="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58" idx="3"/>
            <a:endCxn id="89" idx="1"/>
          </p:cNvCxnSpPr>
          <p:nvPr/>
        </p:nvCxnSpPr>
        <p:spPr>
          <a:xfrm flipV="1">
            <a:off x="6401363" y="4036946"/>
            <a:ext cx="740555" cy="356223"/>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54" idx="3"/>
            <a:endCxn id="88" idx="1"/>
          </p:cNvCxnSpPr>
          <p:nvPr/>
        </p:nvCxnSpPr>
        <p:spPr>
          <a:xfrm>
            <a:off x="6401371" y="2786109"/>
            <a:ext cx="740529" cy="164846"/>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55" idx="3"/>
            <a:endCxn id="88" idx="1"/>
          </p:cNvCxnSpPr>
          <p:nvPr/>
        </p:nvCxnSpPr>
        <p:spPr>
          <a:xfrm flipV="1">
            <a:off x="6401370" y="2950955"/>
            <a:ext cx="740530" cy="189201"/>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2845393" y="2631552"/>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lumMod val="65000"/>
                    <a:lumOff val="35000"/>
                  </a:schemeClr>
                </a:solidFill>
              </a:rPr>
              <a:t>h</a:t>
            </a:r>
            <a:r>
              <a:rPr lang="en-US" sz="1400" b="1" dirty="0" smtClean="0">
                <a:solidFill>
                  <a:schemeClr val="tx1">
                    <a:lumMod val="65000"/>
                    <a:lumOff val="35000"/>
                  </a:schemeClr>
                </a:solidFill>
              </a:rPr>
              <a:t>ello, 1</a:t>
            </a:r>
            <a:endParaRPr lang="en-US" sz="1400" b="1" dirty="0">
              <a:solidFill>
                <a:schemeClr val="tx1">
                  <a:lumMod val="65000"/>
                  <a:lumOff val="35000"/>
                </a:schemeClr>
              </a:solidFill>
            </a:endParaRPr>
          </a:p>
        </p:txBody>
      </p:sp>
      <p:sp>
        <p:nvSpPr>
          <p:cNvPr id="26" name="Rectangle 25"/>
          <p:cNvSpPr/>
          <p:nvPr/>
        </p:nvSpPr>
        <p:spPr>
          <a:xfrm>
            <a:off x="2845392" y="2986053"/>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world, 1</a:t>
            </a:r>
            <a:endParaRPr lang="en-US" sz="1400" b="1" dirty="0">
              <a:solidFill>
                <a:schemeClr val="tx1">
                  <a:lumMod val="65000"/>
                  <a:lumOff val="35000"/>
                </a:schemeClr>
              </a:solidFill>
            </a:endParaRPr>
          </a:p>
        </p:txBody>
      </p:sp>
      <p:sp>
        <p:nvSpPr>
          <p:cNvPr id="27" name="Rectangle 26"/>
          <p:cNvSpPr/>
          <p:nvPr/>
        </p:nvSpPr>
        <p:spPr>
          <a:xfrm>
            <a:off x="2845391" y="3334350"/>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fox, </a:t>
            </a:r>
            <a:r>
              <a:rPr lang="en-US" sz="1400" b="1" dirty="0">
                <a:solidFill>
                  <a:schemeClr val="tx1">
                    <a:lumMod val="65000"/>
                    <a:lumOff val="35000"/>
                  </a:schemeClr>
                </a:solidFill>
              </a:rPr>
              <a:t>2</a:t>
            </a:r>
          </a:p>
        </p:txBody>
      </p:sp>
      <p:sp>
        <p:nvSpPr>
          <p:cNvPr id="28" name="Rectangle 27"/>
          <p:cNvSpPr/>
          <p:nvPr/>
        </p:nvSpPr>
        <p:spPr>
          <a:xfrm>
            <a:off x="2845390" y="3682647"/>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brown, 1</a:t>
            </a:r>
            <a:endParaRPr lang="en-US" sz="1400" b="1" dirty="0">
              <a:solidFill>
                <a:schemeClr val="tx1">
                  <a:lumMod val="65000"/>
                  <a:lumOff val="35000"/>
                </a:schemeClr>
              </a:solidFill>
            </a:endParaRPr>
          </a:p>
        </p:txBody>
      </p:sp>
      <p:sp>
        <p:nvSpPr>
          <p:cNvPr id="40" name="Rectangle 39"/>
          <p:cNvSpPr/>
          <p:nvPr/>
        </p:nvSpPr>
        <p:spPr>
          <a:xfrm>
            <a:off x="2845393" y="4385471"/>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brown, 1</a:t>
            </a:r>
            <a:endParaRPr lang="en-US" sz="1400" b="1" dirty="0">
              <a:solidFill>
                <a:schemeClr val="tx1">
                  <a:lumMod val="65000"/>
                  <a:lumOff val="35000"/>
                </a:schemeClr>
              </a:solidFill>
            </a:endParaRPr>
          </a:p>
        </p:txBody>
      </p:sp>
      <p:sp>
        <p:nvSpPr>
          <p:cNvPr id="41" name="Rectangle 40"/>
          <p:cNvSpPr/>
          <p:nvPr/>
        </p:nvSpPr>
        <p:spPr>
          <a:xfrm>
            <a:off x="2845392" y="4739972"/>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world, 1</a:t>
            </a:r>
            <a:endParaRPr lang="en-US" sz="1400" b="1" dirty="0">
              <a:solidFill>
                <a:schemeClr val="tx1">
                  <a:lumMod val="65000"/>
                  <a:lumOff val="35000"/>
                </a:schemeClr>
              </a:solidFill>
            </a:endParaRPr>
          </a:p>
        </p:txBody>
      </p:sp>
      <p:sp>
        <p:nvSpPr>
          <p:cNvPr id="42" name="Rectangle 41"/>
          <p:cNvSpPr/>
          <p:nvPr/>
        </p:nvSpPr>
        <p:spPr>
          <a:xfrm>
            <a:off x="2845391" y="5088269"/>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hello, 1</a:t>
            </a:r>
            <a:endParaRPr lang="en-US" sz="1400" b="1" dirty="0">
              <a:solidFill>
                <a:schemeClr val="tx1">
                  <a:lumMod val="65000"/>
                  <a:lumOff val="35000"/>
                </a:schemeClr>
              </a:solidFill>
            </a:endParaRPr>
          </a:p>
        </p:txBody>
      </p:sp>
      <p:sp>
        <p:nvSpPr>
          <p:cNvPr id="43" name="Rectangle 42"/>
          <p:cNvSpPr/>
          <p:nvPr/>
        </p:nvSpPr>
        <p:spPr>
          <a:xfrm>
            <a:off x="2845390" y="5436566"/>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world, 1</a:t>
            </a:r>
            <a:endParaRPr lang="en-US" sz="1400" b="1" dirty="0">
              <a:solidFill>
                <a:schemeClr val="tx1">
                  <a:lumMod val="65000"/>
                  <a:lumOff val="35000"/>
                </a:schemeClr>
              </a:solidFill>
            </a:endParaRPr>
          </a:p>
        </p:txBody>
      </p:sp>
      <p:sp>
        <p:nvSpPr>
          <p:cNvPr id="2" name="Slide Number Placeholder 1"/>
          <p:cNvSpPr>
            <a:spLocks noGrp="1"/>
          </p:cNvSpPr>
          <p:nvPr>
            <p:ph type="sldNum" sz="quarter" idx="12"/>
          </p:nvPr>
        </p:nvSpPr>
        <p:spPr/>
        <p:txBody>
          <a:bodyPr/>
          <a:lstStyle/>
          <a:p>
            <a:fld id="{79A9F26D-CCBE-47A9-B957-B1F36E881945}" type="slidenum">
              <a:rPr lang="en-US" smtClean="0"/>
              <a:t>43</a:t>
            </a:fld>
            <a:endParaRPr lang="en-US"/>
          </a:p>
        </p:txBody>
      </p:sp>
    </p:spTree>
    <p:extLst>
      <p:ext uri="{BB962C8B-B14F-4D97-AF65-F5344CB8AC3E}">
        <p14:creationId xmlns:p14="http://schemas.microsoft.com/office/powerpoint/2010/main" val="1226523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does this help?</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7916175" cy="1302921"/>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What if the parts of a file can be mapped and the MapReduce process be used a way to aggregate the parts into a file?</a:t>
            </a: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Combining objects does not produce the reconstructed file, since the data in a file is </a:t>
            </a:r>
            <a:r>
              <a:rPr lang="en-US" i="1" dirty="0" smtClean="0">
                <a:solidFill>
                  <a:schemeClr val="tx1">
                    <a:lumMod val="50000"/>
                    <a:lumOff val="50000"/>
                  </a:schemeClr>
                </a:solidFill>
                <a:latin typeface="Roboto Condensed" pitchFamily="2" charset="0"/>
                <a:ea typeface="Roboto Condensed" pitchFamily="2" charset="0"/>
              </a:rPr>
              <a:t>striped</a:t>
            </a:r>
            <a:r>
              <a:rPr lang="en-US" dirty="0" smtClean="0">
                <a:solidFill>
                  <a:schemeClr val="tx1">
                    <a:lumMod val="50000"/>
                    <a:lumOff val="50000"/>
                  </a:schemeClr>
                </a:solidFill>
                <a:latin typeface="Roboto Condensed" pitchFamily="2" charset="0"/>
                <a:ea typeface="Roboto Condensed" pitchFamily="2" charset="0"/>
              </a:rPr>
              <a:t> across the objects: The data in an object is non-continuous</a:t>
            </a:r>
          </a:p>
        </p:txBody>
      </p:sp>
      <p:sp>
        <p:nvSpPr>
          <p:cNvPr id="15" name="Rectangle 14"/>
          <p:cNvSpPr/>
          <p:nvPr/>
        </p:nvSpPr>
        <p:spPr>
          <a:xfrm>
            <a:off x="1621588" y="3985891"/>
            <a:ext cx="1173079" cy="667054"/>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sp>
        <p:nvSpPr>
          <p:cNvPr id="21" name="Rectangle 20"/>
          <p:cNvSpPr/>
          <p:nvPr/>
        </p:nvSpPr>
        <p:spPr>
          <a:xfrm>
            <a:off x="3607392" y="3960743"/>
            <a:ext cx="1173079" cy="667054"/>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Object 2</a:t>
            </a:r>
            <a:endParaRPr lang="en-US" sz="1400" b="1" dirty="0">
              <a:solidFill>
                <a:schemeClr val="tx1">
                  <a:lumMod val="65000"/>
                  <a:lumOff val="35000"/>
                </a:schemeClr>
              </a:solidFill>
            </a:endParaRPr>
          </a:p>
        </p:txBody>
      </p:sp>
      <mc:AlternateContent xmlns:mc="http://schemas.openxmlformats.org/markup-compatibility/2006" xmlns:a14="http://schemas.microsoft.com/office/drawing/2010/main">
        <mc:Choice Requires="a14">
          <p:sp>
            <p:nvSpPr>
              <p:cNvPr id="22" name="TextBox 21"/>
              <p:cNvSpPr txBox="1"/>
              <p:nvPr/>
            </p:nvSpPr>
            <p:spPr>
              <a:xfrm>
                <a:off x="2571406" y="3997540"/>
                <a:ext cx="1173079" cy="584775"/>
              </a:xfrm>
              <a:prstGeom prst="rect">
                <a:avLst/>
              </a:prstGeom>
              <a:noFill/>
            </p:spPr>
            <p:txBody>
              <a:bodyPr wrap="square" rtlCol="0">
                <a:spAutoFit/>
              </a:bodyPr>
              <a:lstStyle/>
              <a:p>
                <a:pPr algn="ctr">
                  <a:spcAft>
                    <a:spcPts val="800"/>
                  </a:spcAft>
                </a:pPr>
                <a:r>
                  <a:rPr lang="en-US" sz="3200" dirty="0" smtClean="0">
                    <a:solidFill>
                      <a:schemeClr val="tx1">
                        <a:lumMod val="50000"/>
                        <a:lumOff val="50000"/>
                      </a:schemeClr>
                    </a:solidFill>
                    <a:ea typeface="Roboto Condensed" pitchFamily="2" charset="0"/>
                  </a:rPr>
                  <a:t> </a:t>
                </a:r>
                <a14:m>
                  <m:oMath xmlns:m="http://schemas.openxmlformats.org/officeDocument/2006/math">
                    <m:r>
                      <a:rPr lang="en-US" sz="3200" i="1" dirty="0" smtClean="0">
                        <a:solidFill>
                          <a:schemeClr val="tx1">
                            <a:lumMod val="50000"/>
                            <a:lumOff val="50000"/>
                          </a:schemeClr>
                        </a:solidFill>
                        <a:latin typeface="Cambria Math" panose="02040503050406030204" pitchFamily="18" charset="0"/>
                        <a:ea typeface="Roboto Condensed" pitchFamily="2" charset="0"/>
                      </a:rPr>
                      <m:t>+</m:t>
                    </m:r>
                  </m:oMath>
                </a14:m>
                <a:endParaRPr lang="en-US" sz="3200" dirty="0" smtClean="0">
                  <a:solidFill>
                    <a:schemeClr val="tx1">
                      <a:lumMod val="50000"/>
                      <a:lumOff val="50000"/>
                    </a:schemeClr>
                  </a:solidFill>
                  <a:latin typeface="Roboto Condensed" pitchFamily="2" charset="0"/>
                  <a:ea typeface="Roboto Condensed" pitchFamily="2" charset="0"/>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2571406" y="3997540"/>
                <a:ext cx="1173079" cy="584775"/>
              </a:xfrm>
              <a:prstGeom prst="rect">
                <a:avLst/>
              </a:prstGeom>
              <a:blipFill rotWithShape="0">
                <a:blip r:embed="rId2"/>
                <a:stretch>
                  <a:fillRect/>
                </a:stretch>
              </a:blipFill>
            </p:spPr>
            <p:txBody>
              <a:bodyPr/>
              <a:lstStyle/>
              <a:p>
                <a:r>
                  <a:rPr lang="en-US">
                    <a:noFill/>
                  </a:rPr>
                  <a:t> </a:t>
                </a:r>
              </a:p>
            </p:txBody>
          </p:sp>
        </mc:Fallback>
      </mc:AlternateContent>
      <p:sp>
        <p:nvSpPr>
          <p:cNvPr id="23" name="Rectangle 22"/>
          <p:cNvSpPr/>
          <p:nvPr/>
        </p:nvSpPr>
        <p:spPr>
          <a:xfrm>
            <a:off x="5715934" y="4119817"/>
            <a:ext cx="1699382" cy="399201"/>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Reconstructed File</a:t>
            </a:r>
            <a:endParaRPr lang="en-US" sz="1400" b="1" dirty="0">
              <a:solidFill>
                <a:schemeClr val="tx1">
                  <a:lumMod val="65000"/>
                  <a:lumOff val="35000"/>
                </a:schemeClr>
              </a:solidFill>
            </a:endParaRPr>
          </a:p>
        </p:txBody>
      </p:sp>
      <mc:AlternateContent xmlns:mc="http://schemas.openxmlformats.org/markup-compatibility/2006" xmlns:a14="http://schemas.microsoft.com/office/drawing/2010/main">
        <mc:Choice Requires="a14">
          <p:sp>
            <p:nvSpPr>
              <p:cNvPr id="24" name="TextBox 23"/>
              <p:cNvSpPr txBox="1"/>
              <p:nvPr/>
            </p:nvSpPr>
            <p:spPr>
              <a:xfrm>
                <a:off x="4879010" y="4001882"/>
                <a:ext cx="714186" cy="584775"/>
              </a:xfrm>
              <a:prstGeom prst="rect">
                <a:avLst/>
              </a:prstGeom>
              <a:noFill/>
            </p:spPr>
            <p:txBody>
              <a:bodyPr wrap="square" rtlCol="0">
                <a:spAutoFit/>
              </a:bodyPr>
              <a:lstStyle/>
              <a:p>
                <a:pPr algn="ctr">
                  <a:spcAft>
                    <a:spcPts val="800"/>
                  </a:spcAft>
                </a:pPr>
                <a:r>
                  <a:rPr lang="en-US" sz="3200" dirty="0" smtClean="0">
                    <a:solidFill>
                      <a:schemeClr val="tx1">
                        <a:lumMod val="50000"/>
                        <a:lumOff val="50000"/>
                      </a:schemeClr>
                    </a:solidFill>
                    <a:ea typeface="Roboto Condensed" pitchFamily="2" charset="0"/>
                  </a:rPr>
                  <a:t> </a:t>
                </a:r>
                <a14:m>
                  <m:oMath xmlns:m="http://schemas.openxmlformats.org/officeDocument/2006/math">
                    <m:r>
                      <a:rPr lang="en-US" sz="3200" i="1" dirty="0" smtClean="0">
                        <a:solidFill>
                          <a:schemeClr val="tx1">
                            <a:lumMod val="50000"/>
                            <a:lumOff val="50000"/>
                          </a:schemeClr>
                        </a:solidFill>
                        <a:latin typeface="Cambria Math" panose="02040503050406030204" pitchFamily="18" charset="0"/>
                        <a:ea typeface="Cambria Math" panose="02040503050406030204" pitchFamily="18" charset="0"/>
                      </a:rPr>
                      <m:t>≠</m:t>
                    </m:r>
                  </m:oMath>
                </a14:m>
                <a:endParaRPr lang="en-US" sz="3200" dirty="0" smtClean="0">
                  <a:solidFill>
                    <a:schemeClr val="tx1">
                      <a:lumMod val="50000"/>
                      <a:lumOff val="50000"/>
                    </a:schemeClr>
                  </a:solidFill>
                  <a:latin typeface="Roboto Condensed" pitchFamily="2" charset="0"/>
                  <a:ea typeface="Roboto Condensed" pitchFamily="2" charset="0"/>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4879010" y="4001882"/>
                <a:ext cx="714186" cy="584775"/>
              </a:xfrm>
              <a:prstGeom prst="rect">
                <a:avLst/>
              </a:prstGeom>
              <a:blipFill rotWithShape="0">
                <a:blip r:embed="rId3"/>
                <a:stretch>
                  <a:fillRect/>
                </a:stretch>
              </a:blipFill>
            </p:spPr>
            <p:txBody>
              <a:bodyPr/>
              <a:lstStyle/>
              <a:p>
                <a:r>
                  <a:rPr lang="en-US">
                    <a:noFill/>
                  </a:rPr>
                  <a:t> </a:t>
                </a:r>
              </a:p>
            </p:txBody>
          </p:sp>
        </mc:Fallback>
      </mc:AlternateContent>
      <p:sp>
        <p:nvSpPr>
          <p:cNvPr id="25" name="TextBox 24"/>
          <p:cNvSpPr txBox="1"/>
          <p:nvPr/>
        </p:nvSpPr>
        <p:spPr>
          <a:xfrm>
            <a:off x="304798" y="5135494"/>
            <a:ext cx="7916175" cy="646331"/>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A unit of finer granularity is needed to be able to combine the parts of the file into the reconstructed file using MapReduce</a:t>
            </a:r>
          </a:p>
        </p:txBody>
      </p:sp>
      <p:sp>
        <p:nvSpPr>
          <p:cNvPr id="2" name="Slide Number Placeholder 1"/>
          <p:cNvSpPr>
            <a:spLocks noGrp="1"/>
          </p:cNvSpPr>
          <p:nvPr>
            <p:ph type="sldNum" sz="quarter" idx="12"/>
          </p:nvPr>
        </p:nvSpPr>
        <p:spPr/>
        <p:txBody>
          <a:bodyPr/>
          <a:lstStyle/>
          <a:p>
            <a:fld id="{79A9F26D-CCBE-47A9-B957-B1F36E881945}" type="slidenum">
              <a:rPr lang="en-US" smtClean="0"/>
              <a:t>44</a:t>
            </a:fld>
            <a:endParaRPr lang="en-US"/>
          </a:p>
        </p:txBody>
      </p:sp>
    </p:spTree>
    <p:extLst>
      <p:ext uri="{BB962C8B-B14F-4D97-AF65-F5344CB8AC3E}">
        <p14:creationId xmlns:p14="http://schemas.microsoft.com/office/powerpoint/2010/main" val="2943600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is the correct unit of granularity?</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105956" cy="748923"/>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stripes of a file can be combined in order to reconstruct the file</a:t>
            </a: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Using stripes requires the metadata (stripe size, file size, and ordered list of objects)</a:t>
            </a:r>
          </a:p>
        </p:txBody>
      </p:sp>
      <p:sp>
        <p:nvSpPr>
          <p:cNvPr id="18" name="Rectangle 17"/>
          <p:cNvSpPr/>
          <p:nvPr/>
        </p:nvSpPr>
        <p:spPr>
          <a:xfrm>
            <a:off x="1981200" y="3112389"/>
            <a:ext cx="1870063" cy="1543331"/>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sp>
        <p:nvSpPr>
          <p:cNvPr id="19" name="Rectangle 18"/>
          <p:cNvSpPr/>
          <p:nvPr/>
        </p:nvSpPr>
        <p:spPr>
          <a:xfrm>
            <a:off x="2123169" y="3454055"/>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20" name="Rectangle 19"/>
          <p:cNvSpPr/>
          <p:nvPr/>
        </p:nvSpPr>
        <p:spPr>
          <a:xfrm>
            <a:off x="2123169" y="3824207"/>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sp>
        <p:nvSpPr>
          <p:cNvPr id="26" name="Rectangle 25"/>
          <p:cNvSpPr/>
          <p:nvPr/>
        </p:nvSpPr>
        <p:spPr>
          <a:xfrm>
            <a:off x="2123168" y="4195752"/>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5</a:t>
            </a:r>
            <a:endParaRPr lang="en-US" sz="1400" b="1" dirty="0">
              <a:solidFill>
                <a:schemeClr val="bg1"/>
              </a:solidFill>
            </a:endParaRPr>
          </a:p>
        </p:txBody>
      </p:sp>
      <p:sp>
        <p:nvSpPr>
          <p:cNvPr id="27" name="Rectangle 26"/>
          <p:cNvSpPr/>
          <p:nvPr/>
        </p:nvSpPr>
        <p:spPr>
          <a:xfrm>
            <a:off x="1993118" y="4836928"/>
            <a:ext cx="1870063" cy="115609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2</a:t>
            </a:r>
            <a:endParaRPr lang="en-US" sz="1400" b="1" dirty="0">
              <a:solidFill>
                <a:schemeClr val="tx1">
                  <a:lumMod val="65000"/>
                  <a:lumOff val="35000"/>
                </a:schemeClr>
              </a:solidFill>
            </a:endParaRPr>
          </a:p>
        </p:txBody>
      </p:sp>
      <p:sp>
        <p:nvSpPr>
          <p:cNvPr id="28" name="Rectangle 27"/>
          <p:cNvSpPr/>
          <p:nvPr/>
        </p:nvSpPr>
        <p:spPr>
          <a:xfrm>
            <a:off x="2135087" y="5178594"/>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2</a:t>
            </a:r>
            <a:endParaRPr lang="en-US" sz="1400" b="1" dirty="0">
              <a:solidFill>
                <a:schemeClr val="bg1"/>
              </a:solidFill>
            </a:endParaRPr>
          </a:p>
        </p:txBody>
      </p:sp>
      <p:sp>
        <p:nvSpPr>
          <p:cNvPr id="37" name="Rectangle 36"/>
          <p:cNvSpPr/>
          <p:nvPr/>
        </p:nvSpPr>
        <p:spPr>
          <a:xfrm>
            <a:off x="2135087" y="554874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4</a:t>
            </a:r>
            <a:endParaRPr lang="en-US" sz="1400" b="1" dirty="0">
              <a:solidFill>
                <a:schemeClr val="bg1"/>
              </a:solidFill>
            </a:endParaRPr>
          </a:p>
        </p:txBody>
      </p:sp>
      <p:sp>
        <p:nvSpPr>
          <p:cNvPr id="39" name="Rectangle 38"/>
          <p:cNvSpPr/>
          <p:nvPr/>
        </p:nvSpPr>
        <p:spPr>
          <a:xfrm>
            <a:off x="4976464" y="3340661"/>
            <a:ext cx="1870063" cy="2328408"/>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Reconstructed File</a:t>
            </a:r>
            <a:endParaRPr lang="en-US" sz="1400" b="1" dirty="0">
              <a:solidFill>
                <a:schemeClr val="tx1">
                  <a:lumMod val="65000"/>
                  <a:lumOff val="35000"/>
                </a:schemeClr>
              </a:solidFill>
            </a:endParaRPr>
          </a:p>
        </p:txBody>
      </p:sp>
      <p:sp>
        <p:nvSpPr>
          <p:cNvPr id="40" name="Rectangle 39"/>
          <p:cNvSpPr/>
          <p:nvPr/>
        </p:nvSpPr>
        <p:spPr>
          <a:xfrm>
            <a:off x="5112929" y="3691589"/>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41" name="Rectangle 40"/>
          <p:cNvSpPr/>
          <p:nvPr/>
        </p:nvSpPr>
        <p:spPr>
          <a:xfrm>
            <a:off x="5112928" y="4066868"/>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2</a:t>
            </a:r>
            <a:endParaRPr lang="en-US" sz="1400" b="1" dirty="0">
              <a:solidFill>
                <a:schemeClr val="bg1"/>
              </a:solidFill>
            </a:endParaRPr>
          </a:p>
        </p:txBody>
      </p:sp>
      <p:sp>
        <p:nvSpPr>
          <p:cNvPr id="42" name="Rectangle 41"/>
          <p:cNvSpPr/>
          <p:nvPr/>
        </p:nvSpPr>
        <p:spPr>
          <a:xfrm>
            <a:off x="5112928" y="4442147"/>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a:t>
            </a:r>
            <a:r>
              <a:rPr lang="en-US" sz="1400" b="1" dirty="0">
                <a:solidFill>
                  <a:schemeClr val="bg1"/>
                </a:solidFill>
              </a:rPr>
              <a:t>3</a:t>
            </a:r>
          </a:p>
        </p:txBody>
      </p:sp>
      <p:sp>
        <p:nvSpPr>
          <p:cNvPr id="43" name="Rectangle 42"/>
          <p:cNvSpPr/>
          <p:nvPr/>
        </p:nvSpPr>
        <p:spPr>
          <a:xfrm>
            <a:off x="5112928" y="482036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4</a:t>
            </a:r>
            <a:endParaRPr lang="en-US" sz="1400" b="1" dirty="0">
              <a:solidFill>
                <a:schemeClr val="bg1"/>
              </a:solidFill>
            </a:endParaRPr>
          </a:p>
        </p:txBody>
      </p:sp>
      <p:sp>
        <p:nvSpPr>
          <p:cNvPr id="44" name="Rectangle 43"/>
          <p:cNvSpPr/>
          <p:nvPr/>
        </p:nvSpPr>
        <p:spPr>
          <a:xfrm>
            <a:off x="5112927" y="5193363"/>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5</a:t>
            </a:r>
            <a:endParaRPr lang="en-US" sz="1400" b="1" dirty="0">
              <a:solidFill>
                <a:schemeClr val="bg1"/>
              </a:solidFill>
            </a:endParaRPr>
          </a:p>
        </p:txBody>
      </p:sp>
      <p:cxnSp>
        <p:nvCxnSpPr>
          <p:cNvPr id="45" name="Straight Arrow Connector 44"/>
          <p:cNvCxnSpPr>
            <a:stCxn id="19" idx="3"/>
            <a:endCxn id="40" idx="1"/>
          </p:cNvCxnSpPr>
          <p:nvPr/>
        </p:nvCxnSpPr>
        <p:spPr>
          <a:xfrm>
            <a:off x="3737552" y="3608612"/>
            <a:ext cx="1375377" cy="237534"/>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0" idx="3"/>
            <a:endCxn id="42" idx="1"/>
          </p:cNvCxnSpPr>
          <p:nvPr/>
        </p:nvCxnSpPr>
        <p:spPr>
          <a:xfrm>
            <a:off x="3737552" y="3978764"/>
            <a:ext cx="1375376" cy="61794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6" idx="3"/>
            <a:endCxn id="44" idx="1"/>
          </p:cNvCxnSpPr>
          <p:nvPr/>
        </p:nvCxnSpPr>
        <p:spPr>
          <a:xfrm>
            <a:off x="3737551" y="4350309"/>
            <a:ext cx="1375376" cy="997611"/>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8" idx="3"/>
            <a:endCxn id="41" idx="1"/>
          </p:cNvCxnSpPr>
          <p:nvPr/>
        </p:nvCxnSpPr>
        <p:spPr>
          <a:xfrm flipV="1">
            <a:off x="3749470" y="4221425"/>
            <a:ext cx="1363458" cy="1111726"/>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7" idx="3"/>
            <a:endCxn id="43" idx="1"/>
          </p:cNvCxnSpPr>
          <p:nvPr/>
        </p:nvCxnSpPr>
        <p:spPr>
          <a:xfrm flipV="1">
            <a:off x="3749470" y="4974923"/>
            <a:ext cx="1363458" cy="72838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79A9F26D-CCBE-47A9-B957-B1F36E881945}" type="slidenum">
              <a:rPr lang="en-US" smtClean="0"/>
              <a:t>45</a:t>
            </a:fld>
            <a:endParaRPr lang="en-US"/>
          </a:p>
        </p:txBody>
      </p:sp>
    </p:spTree>
    <p:extLst>
      <p:ext uri="{BB962C8B-B14F-4D97-AF65-F5344CB8AC3E}">
        <p14:creationId xmlns:p14="http://schemas.microsoft.com/office/powerpoint/2010/main" val="3026453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Where do the stripes belong?</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7916175" cy="1579920"/>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striping of a file across objects can be viewed as a table where columns are the objects (or the OST on which the object resides) and the rows are one round-trip in the round-robin striping algorithm</a:t>
            </a: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Essentially, the striping algorithm is reversible if the stripe size, file size, and ordered list of objects is known</a:t>
            </a:r>
          </a:p>
        </p:txBody>
      </p:sp>
      <p:sp>
        <p:nvSpPr>
          <p:cNvPr id="18" name="Rectangle 17"/>
          <p:cNvSpPr/>
          <p:nvPr/>
        </p:nvSpPr>
        <p:spPr>
          <a:xfrm>
            <a:off x="1076978" y="4187367"/>
            <a:ext cx="1870063" cy="1543331"/>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sp>
        <p:nvSpPr>
          <p:cNvPr id="19" name="Rectangle 18"/>
          <p:cNvSpPr/>
          <p:nvPr/>
        </p:nvSpPr>
        <p:spPr>
          <a:xfrm>
            <a:off x="1218947" y="4529033"/>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20" name="Rectangle 19"/>
          <p:cNvSpPr/>
          <p:nvPr/>
        </p:nvSpPr>
        <p:spPr>
          <a:xfrm>
            <a:off x="1218947" y="4899185"/>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sp>
        <p:nvSpPr>
          <p:cNvPr id="26" name="Rectangle 25"/>
          <p:cNvSpPr/>
          <p:nvPr/>
        </p:nvSpPr>
        <p:spPr>
          <a:xfrm>
            <a:off x="1218946" y="5270730"/>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5</a:t>
            </a:r>
            <a:endParaRPr lang="en-US" sz="1400" b="1" dirty="0">
              <a:solidFill>
                <a:schemeClr val="bg1"/>
              </a:solidFill>
            </a:endParaRPr>
          </a:p>
        </p:txBody>
      </p:sp>
      <p:sp>
        <p:nvSpPr>
          <p:cNvPr id="27" name="Rectangle 26"/>
          <p:cNvSpPr/>
          <p:nvPr/>
        </p:nvSpPr>
        <p:spPr>
          <a:xfrm>
            <a:off x="2947041" y="4187367"/>
            <a:ext cx="1870063" cy="1543331"/>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2</a:t>
            </a:r>
            <a:endParaRPr lang="en-US" sz="1400" b="1" dirty="0">
              <a:solidFill>
                <a:schemeClr val="tx1">
                  <a:lumMod val="65000"/>
                  <a:lumOff val="35000"/>
                </a:schemeClr>
              </a:solidFill>
            </a:endParaRPr>
          </a:p>
        </p:txBody>
      </p:sp>
      <p:sp>
        <p:nvSpPr>
          <p:cNvPr id="28" name="Rectangle 27"/>
          <p:cNvSpPr/>
          <p:nvPr/>
        </p:nvSpPr>
        <p:spPr>
          <a:xfrm>
            <a:off x="3089010" y="4521543"/>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2</a:t>
            </a:r>
            <a:endParaRPr lang="en-US" sz="1400" b="1" dirty="0">
              <a:solidFill>
                <a:schemeClr val="bg1"/>
              </a:solidFill>
            </a:endParaRPr>
          </a:p>
        </p:txBody>
      </p:sp>
      <p:sp>
        <p:nvSpPr>
          <p:cNvPr id="37" name="Rectangle 36"/>
          <p:cNvSpPr/>
          <p:nvPr/>
        </p:nvSpPr>
        <p:spPr>
          <a:xfrm>
            <a:off x="3089010" y="4911100"/>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4</a:t>
            </a:r>
            <a:endParaRPr lang="en-US" sz="1400" b="1" dirty="0">
              <a:solidFill>
                <a:schemeClr val="bg1"/>
              </a:solidFill>
            </a:endParaRPr>
          </a:p>
        </p:txBody>
      </p:sp>
      <p:sp>
        <p:nvSpPr>
          <p:cNvPr id="38" name="TextBox 37"/>
          <p:cNvSpPr txBox="1"/>
          <p:nvPr/>
        </p:nvSpPr>
        <p:spPr>
          <a:xfrm>
            <a:off x="5220418" y="4069844"/>
            <a:ext cx="3492262" cy="1682512"/>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Read until stripe size is read</a:t>
            </a: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Read from next object until strip size is read</a:t>
            </a: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Continue until the number of bytes read is equal to the file size</a:t>
            </a:r>
          </a:p>
        </p:txBody>
      </p:sp>
      <p:sp>
        <p:nvSpPr>
          <p:cNvPr id="2" name="Slide Number Placeholder 1"/>
          <p:cNvSpPr>
            <a:spLocks noGrp="1"/>
          </p:cNvSpPr>
          <p:nvPr>
            <p:ph type="sldNum" sz="quarter" idx="12"/>
          </p:nvPr>
        </p:nvSpPr>
        <p:spPr/>
        <p:txBody>
          <a:bodyPr/>
          <a:lstStyle/>
          <a:p>
            <a:fld id="{79A9F26D-CCBE-47A9-B957-B1F36E881945}" type="slidenum">
              <a:rPr lang="en-US" smtClean="0"/>
              <a:t>46</a:t>
            </a:fld>
            <a:endParaRPr lang="en-US"/>
          </a:p>
        </p:txBody>
      </p:sp>
    </p:spTree>
    <p:extLst>
      <p:ext uri="{BB962C8B-B14F-4D97-AF65-F5344CB8AC3E}">
        <p14:creationId xmlns:p14="http://schemas.microsoft.com/office/powerpoint/2010/main" val="4150402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can the stripes be obtained?</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7916175" cy="1302921"/>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A component, called the Partial Striping Component (PSC), is an extension of the AOFRT that produces the individual stripes contained in a recovered file</a:t>
            </a: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Using the stripe size, file size, and ordered list of objects, the stripe data can be recovered and keyed by the stripe index</a:t>
            </a:r>
          </a:p>
        </p:txBody>
      </p:sp>
      <p:sp>
        <p:nvSpPr>
          <p:cNvPr id="28" name="Rectangle 27"/>
          <p:cNvSpPr/>
          <p:nvPr/>
        </p:nvSpPr>
        <p:spPr>
          <a:xfrm>
            <a:off x="6298606" y="420833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1: &lt;Stripe 1 data&gt;</a:t>
            </a:r>
            <a:endParaRPr lang="en-US" sz="1400" b="1" dirty="0">
              <a:solidFill>
                <a:schemeClr val="bg1"/>
              </a:solidFill>
            </a:endParaRPr>
          </a:p>
        </p:txBody>
      </p:sp>
      <p:sp>
        <p:nvSpPr>
          <p:cNvPr id="21" name="Rectangle 20"/>
          <p:cNvSpPr/>
          <p:nvPr/>
        </p:nvSpPr>
        <p:spPr>
          <a:xfrm>
            <a:off x="3748177" y="4514877"/>
            <a:ext cx="1647645" cy="625406"/>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22" name="Rectangle 21"/>
          <p:cNvSpPr/>
          <p:nvPr/>
        </p:nvSpPr>
        <p:spPr>
          <a:xfrm>
            <a:off x="6308763" y="4673023"/>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3</a:t>
            </a:r>
            <a:r>
              <a:rPr lang="en-US" sz="1400" b="1" dirty="0" smtClean="0">
                <a:solidFill>
                  <a:schemeClr val="bg1"/>
                </a:solidFill>
              </a:rPr>
              <a:t>: &lt;Stripe 3 data&gt;</a:t>
            </a:r>
            <a:endParaRPr lang="en-US" sz="1400" b="1" dirty="0">
              <a:solidFill>
                <a:schemeClr val="bg1"/>
              </a:solidFill>
            </a:endParaRPr>
          </a:p>
        </p:txBody>
      </p:sp>
      <p:sp>
        <p:nvSpPr>
          <p:cNvPr id="23" name="Rectangle 22"/>
          <p:cNvSpPr/>
          <p:nvPr/>
        </p:nvSpPr>
        <p:spPr>
          <a:xfrm>
            <a:off x="6308763" y="5135998"/>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5: &lt;Stripe 5 data&gt;</a:t>
            </a:r>
            <a:endParaRPr lang="en-US" sz="1400" b="1" dirty="0">
              <a:solidFill>
                <a:schemeClr val="bg1"/>
              </a:solidFill>
            </a:endParaRPr>
          </a:p>
        </p:txBody>
      </p:sp>
      <p:sp>
        <p:nvSpPr>
          <p:cNvPr id="24" name="Rectangle 23"/>
          <p:cNvSpPr/>
          <p:nvPr/>
        </p:nvSpPr>
        <p:spPr>
          <a:xfrm>
            <a:off x="775053" y="4375928"/>
            <a:ext cx="1870063" cy="1543331"/>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sp>
        <p:nvSpPr>
          <p:cNvPr id="25" name="Rectangle 24"/>
          <p:cNvSpPr/>
          <p:nvPr/>
        </p:nvSpPr>
        <p:spPr>
          <a:xfrm>
            <a:off x="917022" y="4717594"/>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39" name="Rectangle 38"/>
          <p:cNvSpPr/>
          <p:nvPr/>
        </p:nvSpPr>
        <p:spPr>
          <a:xfrm>
            <a:off x="917022" y="508774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sp>
        <p:nvSpPr>
          <p:cNvPr id="40" name="Rectangle 39"/>
          <p:cNvSpPr/>
          <p:nvPr/>
        </p:nvSpPr>
        <p:spPr>
          <a:xfrm>
            <a:off x="917021" y="5459291"/>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5</a:t>
            </a:r>
            <a:endParaRPr lang="en-US" sz="1400" b="1" dirty="0">
              <a:solidFill>
                <a:schemeClr val="bg1"/>
              </a:solidFill>
            </a:endParaRPr>
          </a:p>
        </p:txBody>
      </p:sp>
      <p:sp>
        <p:nvSpPr>
          <p:cNvPr id="43" name="TextBox 42"/>
          <p:cNvSpPr txBox="1"/>
          <p:nvPr/>
        </p:nvSpPr>
        <p:spPr>
          <a:xfrm>
            <a:off x="775052" y="3693447"/>
            <a:ext cx="1870063" cy="584775"/>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Ordered object list, stripe size, file size</a:t>
            </a:r>
          </a:p>
        </p:txBody>
      </p:sp>
      <p:sp>
        <p:nvSpPr>
          <p:cNvPr id="2" name="Right Arrow 1"/>
          <p:cNvSpPr/>
          <p:nvPr/>
        </p:nvSpPr>
        <p:spPr>
          <a:xfrm>
            <a:off x="2845393" y="4550026"/>
            <a:ext cx="902784"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Arrow 43"/>
          <p:cNvSpPr/>
          <p:nvPr/>
        </p:nvSpPr>
        <p:spPr>
          <a:xfrm>
            <a:off x="5395822" y="4540777"/>
            <a:ext cx="902784"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79A9F26D-CCBE-47A9-B957-B1F36E881945}" type="slidenum">
              <a:rPr lang="en-US" smtClean="0"/>
              <a:t>47</a:t>
            </a:fld>
            <a:endParaRPr lang="en-US"/>
          </a:p>
        </p:txBody>
      </p:sp>
    </p:spTree>
    <p:extLst>
      <p:ext uri="{BB962C8B-B14F-4D97-AF65-F5344CB8AC3E}">
        <p14:creationId xmlns:p14="http://schemas.microsoft.com/office/powerpoint/2010/main" val="3537059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does relate to MapReduce?</a:t>
            </a:r>
            <a:endParaRPr lang="en-US" sz="2400" dirty="0">
              <a:solidFill>
                <a:srgbClr val="3A3A3A"/>
              </a:solidFill>
              <a:latin typeface="Roboto Condensed" pitchFamily="2" charset="0"/>
              <a:ea typeface="Roboto Condensed" pitchFamily="2" charset="0"/>
            </a:endParaRPr>
          </a:p>
        </p:txBody>
      </p:sp>
      <p:sp>
        <p:nvSpPr>
          <p:cNvPr id="28" name="Rectangle 27"/>
          <p:cNvSpPr/>
          <p:nvPr/>
        </p:nvSpPr>
        <p:spPr>
          <a:xfrm>
            <a:off x="2416718" y="2367067"/>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1: &lt;Stripe 1 data&gt;</a:t>
            </a:r>
            <a:endParaRPr lang="en-US" sz="1400" b="1" dirty="0">
              <a:solidFill>
                <a:schemeClr val="bg1"/>
              </a:solidFill>
            </a:endParaRPr>
          </a:p>
        </p:txBody>
      </p:sp>
      <p:sp>
        <p:nvSpPr>
          <p:cNvPr id="21" name="Rectangle 20"/>
          <p:cNvSpPr/>
          <p:nvPr/>
        </p:nvSpPr>
        <p:spPr>
          <a:xfrm>
            <a:off x="4876665" y="2927243"/>
            <a:ext cx="1647645" cy="625406"/>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 acting as aggregator</a:t>
            </a:r>
            <a:endParaRPr lang="en-US" sz="1600" b="1" dirty="0">
              <a:solidFill>
                <a:schemeClr val="bg1"/>
              </a:solidFill>
            </a:endParaRPr>
          </a:p>
        </p:txBody>
      </p:sp>
      <p:sp>
        <p:nvSpPr>
          <p:cNvPr id="22" name="Rectangle 21"/>
          <p:cNvSpPr/>
          <p:nvPr/>
        </p:nvSpPr>
        <p:spPr>
          <a:xfrm>
            <a:off x="2416718" y="2727801"/>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5: &lt;Stripe 3 data&gt;</a:t>
            </a:r>
            <a:endParaRPr lang="en-US" sz="1400" b="1" dirty="0">
              <a:solidFill>
                <a:schemeClr val="bg1"/>
              </a:solidFill>
            </a:endParaRPr>
          </a:p>
        </p:txBody>
      </p:sp>
      <p:sp>
        <p:nvSpPr>
          <p:cNvPr id="26" name="Rectangle 25"/>
          <p:cNvSpPr/>
          <p:nvPr/>
        </p:nvSpPr>
        <p:spPr>
          <a:xfrm>
            <a:off x="2416718" y="3321281"/>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2: &lt;Stripe 1 data&gt;</a:t>
            </a:r>
            <a:endParaRPr lang="en-US" sz="1400" b="1" dirty="0">
              <a:solidFill>
                <a:schemeClr val="bg1"/>
              </a:solidFill>
            </a:endParaRPr>
          </a:p>
        </p:txBody>
      </p:sp>
      <p:sp>
        <p:nvSpPr>
          <p:cNvPr id="27" name="Rectangle 26"/>
          <p:cNvSpPr/>
          <p:nvPr/>
        </p:nvSpPr>
        <p:spPr>
          <a:xfrm>
            <a:off x="2416718" y="3682015"/>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6: &lt;Stripe 3 data&gt;</a:t>
            </a:r>
            <a:endParaRPr lang="en-US" sz="1400" b="1" dirty="0">
              <a:solidFill>
                <a:schemeClr val="bg1"/>
              </a:solidFill>
            </a:endParaRPr>
          </a:p>
        </p:txBody>
      </p:sp>
      <p:sp>
        <p:nvSpPr>
          <p:cNvPr id="41" name="Rectangle 40"/>
          <p:cNvSpPr/>
          <p:nvPr/>
        </p:nvSpPr>
        <p:spPr>
          <a:xfrm>
            <a:off x="2416718" y="4275354"/>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3: &lt;Stripe 1 data&gt;</a:t>
            </a:r>
            <a:endParaRPr lang="en-US" sz="1400" b="1" dirty="0">
              <a:solidFill>
                <a:schemeClr val="bg1"/>
              </a:solidFill>
            </a:endParaRPr>
          </a:p>
        </p:txBody>
      </p:sp>
      <p:sp>
        <p:nvSpPr>
          <p:cNvPr id="42" name="Rectangle 41"/>
          <p:cNvSpPr/>
          <p:nvPr/>
        </p:nvSpPr>
        <p:spPr>
          <a:xfrm>
            <a:off x="2416718" y="4636088"/>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7: &lt;Stripe 3 data&gt;</a:t>
            </a:r>
            <a:endParaRPr lang="en-US" sz="1400" b="1" dirty="0">
              <a:solidFill>
                <a:schemeClr val="bg1"/>
              </a:solidFill>
            </a:endParaRPr>
          </a:p>
        </p:txBody>
      </p:sp>
      <p:sp>
        <p:nvSpPr>
          <p:cNvPr id="45" name="Rectangle 44"/>
          <p:cNvSpPr/>
          <p:nvPr/>
        </p:nvSpPr>
        <p:spPr>
          <a:xfrm>
            <a:off x="2416718" y="5235062"/>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4: &lt;Stripe 1 data&gt;</a:t>
            </a:r>
            <a:endParaRPr lang="en-US" sz="1400" b="1" dirty="0">
              <a:solidFill>
                <a:schemeClr val="bg1"/>
              </a:solidFill>
            </a:endParaRPr>
          </a:p>
        </p:txBody>
      </p:sp>
      <p:sp>
        <p:nvSpPr>
          <p:cNvPr id="46" name="Rectangle 45"/>
          <p:cNvSpPr/>
          <p:nvPr/>
        </p:nvSpPr>
        <p:spPr>
          <a:xfrm>
            <a:off x="2416718" y="559579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8: &lt;Stripe 3 data&gt;</a:t>
            </a:r>
            <a:endParaRPr lang="en-US" sz="1400" b="1" dirty="0">
              <a:solidFill>
                <a:schemeClr val="bg1"/>
              </a:solidFill>
            </a:endParaRPr>
          </a:p>
        </p:txBody>
      </p:sp>
      <p:sp>
        <p:nvSpPr>
          <p:cNvPr id="48" name="Rectangle 47"/>
          <p:cNvSpPr/>
          <p:nvPr/>
        </p:nvSpPr>
        <p:spPr>
          <a:xfrm>
            <a:off x="496501" y="2496983"/>
            <a:ext cx="910560" cy="46447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49" name="Right Arrow 48"/>
          <p:cNvSpPr/>
          <p:nvPr/>
        </p:nvSpPr>
        <p:spPr>
          <a:xfrm>
            <a:off x="1564044" y="2434524"/>
            <a:ext cx="754813"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521563" y="3444050"/>
            <a:ext cx="910560" cy="46447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53" name="Right Arrow 52"/>
          <p:cNvSpPr/>
          <p:nvPr/>
        </p:nvSpPr>
        <p:spPr>
          <a:xfrm>
            <a:off x="1589106" y="3381591"/>
            <a:ext cx="754813"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520896" y="4417311"/>
            <a:ext cx="910560" cy="46447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55" name="Right Arrow 54"/>
          <p:cNvSpPr/>
          <p:nvPr/>
        </p:nvSpPr>
        <p:spPr>
          <a:xfrm>
            <a:off x="1588439" y="4354852"/>
            <a:ext cx="754813"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520896" y="5355304"/>
            <a:ext cx="910560" cy="46447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57" name="Right Arrow 56"/>
          <p:cNvSpPr/>
          <p:nvPr/>
        </p:nvSpPr>
        <p:spPr>
          <a:xfrm>
            <a:off x="1588439" y="5292845"/>
            <a:ext cx="754813"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4876665" y="4796397"/>
            <a:ext cx="1647645" cy="625406"/>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 acting as aggregator</a:t>
            </a:r>
            <a:endParaRPr lang="en-US" sz="1600" b="1" dirty="0">
              <a:solidFill>
                <a:schemeClr val="bg1"/>
              </a:solidFill>
            </a:endParaRPr>
          </a:p>
        </p:txBody>
      </p:sp>
      <p:sp>
        <p:nvSpPr>
          <p:cNvPr id="61" name="Rectangle 60"/>
          <p:cNvSpPr/>
          <p:nvPr/>
        </p:nvSpPr>
        <p:spPr>
          <a:xfrm>
            <a:off x="7253262" y="2496983"/>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1: &lt;Stripe 1 data&gt;</a:t>
            </a:r>
            <a:endParaRPr lang="en-US" sz="1400" b="1" dirty="0">
              <a:solidFill>
                <a:schemeClr val="bg1"/>
              </a:solidFill>
            </a:endParaRPr>
          </a:p>
        </p:txBody>
      </p:sp>
      <p:sp>
        <p:nvSpPr>
          <p:cNvPr id="62" name="Rectangle 61"/>
          <p:cNvSpPr/>
          <p:nvPr/>
        </p:nvSpPr>
        <p:spPr>
          <a:xfrm>
            <a:off x="7253262" y="2857717"/>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2: &lt;Stripe 3 data&gt;</a:t>
            </a:r>
            <a:endParaRPr lang="en-US" sz="1400" b="1" dirty="0">
              <a:solidFill>
                <a:schemeClr val="bg1"/>
              </a:solidFill>
            </a:endParaRPr>
          </a:p>
        </p:txBody>
      </p:sp>
      <p:sp>
        <p:nvSpPr>
          <p:cNvPr id="63" name="Rectangle 62"/>
          <p:cNvSpPr/>
          <p:nvPr/>
        </p:nvSpPr>
        <p:spPr>
          <a:xfrm>
            <a:off x="7253262" y="3206652"/>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5: &lt;Stripe 1 data&gt;</a:t>
            </a:r>
            <a:endParaRPr lang="en-US" sz="1400" b="1" dirty="0">
              <a:solidFill>
                <a:schemeClr val="bg1"/>
              </a:solidFill>
            </a:endParaRPr>
          </a:p>
        </p:txBody>
      </p:sp>
      <p:sp>
        <p:nvSpPr>
          <p:cNvPr id="64" name="Rectangle 63"/>
          <p:cNvSpPr/>
          <p:nvPr/>
        </p:nvSpPr>
        <p:spPr>
          <a:xfrm>
            <a:off x="7253262" y="356738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6: &lt;Stripe 3 data&gt;</a:t>
            </a:r>
            <a:endParaRPr lang="en-US" sz="1400" b="1" dirty="0">
              <a:solidFill>
                <a:schemeClr val="bg1"/>
              </a:solidFill>
            </a:endParaRPr>
          </a:p>
        </p:txBody>
      </p:sp>
      <p:sp>
        <p:nvSpPr>
          <p:cNvPr id="65" name="Right Arrow 64"/>
          <p:cNvSpPr/>
          <p:nvPr/>
        </p:nvSpPr>
        <p:spPr>
          <a:xfrm>
            <a:off x="6653340" y="2953144"/>
            <a:ext cx="506586"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7253262" y="4374813"/>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3: &lt;Stripe 1 data&gt;</a:t>
            </a:r>
            <a:endParaRPr lang="en-US" sz="1400" b="1" dirty="0">
              <a:solidFill>
                <a:schemeClr val="bg1"/>
              </a:solidFill>
            </a:endParaRPr>
          </a:p>
        </p:txBody>
      </p:sp>
      <p:sp>
        <p:nvSpPr>
          <p:cNvPr id="67" name="Rectangle 66"/>
          <p:cNvSpPr/>
          <p:nvPr/>
        </p:nvSpPr>
        <p:spPr>
          <a:xfrm>
            <a:off x="7253262" y="4735547"/>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4: &lt;Stripe 3 data&gt;</a:t>
            </a:r>
            <a:endParaRPr lang="en-US" sz="1400" b="1" dirty="0">
              <a:solidFill>
                <a:schemeClr val="bg1"/>
              </a:solidFill>
            </a:endParaRPr>
          </a:p>
        </p:txBody>
      </p:sp>
      <p:sp>
        <p:nvSpPr>
          <p:cNvPr id="68" name="Rectangle 67"/>
          <p:cNvSpPr/>
          <p:nvPr/>
        </p:nvSpPr>
        <p:spPr>
          <a:xfrm>
            <a:off x="7253262" y="5084482"/>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7: &lt;Stripe 1 data&gt;</a:t>
            </a:r>
            <a:endParaRPr lang="en-US" sz="1400" b="1" dirty="0">
              <a:solidFill>
                <a:schemeClr val="bg1"/>
              </a:solidFill>
            </a:endParaRPr>
          </a:p>
        </p:txBody>
      </p:sp>
      <p:sp>
        <p:nvSpPr>
          <p:cNvPr id="69" name="Rectangle 68"/>
          <p:cNvSpPr/>
          <p:nvPr/>
        </p:nvSpPr>
        <p:spPr>
          <a:xfrm>
            <a:off x="7253262" y="544521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8: &lt;Stripe 3 data&gt;</a:t>
            </a:r>
            <a:endParaRPr lang="en-US" sz="1400" b="1" dirty="0">
              <a:solidFill>
                <a:schemeClr val="bg1"/>
              </a:solidFill>
            </a:endParaRPr>
          </a:p>
        </p:txBody>
      </p:sp>
      <p:sp>
        <p:nvSpPr>
          <p:cNvPr id="70" name="Right Arrow 69"/>
          <p:cNvSpPr/>
          <p:nvPr/>
        </p:nvSpPr>
        <p:spPr>
          <a:xfrm>
            <a:off x="6653340" y="4830974"/>
            <a:ext cx="506586"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ight Arrow 70"/>
          <p:cNvSpPr/>
          <p:nvPr/>
        </p:nvSpPr>
        <p:spPr>
          <a:xfrm>
            <a:off x="4138050" y="4572884"/>
            <a:ext cx="671158" cy="1131880"/>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ight Arrow 71"/>
          <p:cNvSpPr/>
          <p:nvPr/>
        </p:nvSpPr>
        <p:spPr>
          <a:xfrm>
            <a:off x="4126438" y="2687821"/>
            <a:ext cx="671158" cy="1131880"/>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79A9F26D-CCBE-47A9-B957-B1F36E881945}" type="slidenum">
              <a:rPr lang="en-US" smtClean="0"/>
              <a:t>48</a:t>
            </a:fld>
            <a:endParaRPr lang="en-US"/>
          </a:p>
        </p:txBody>
      </p:sp>
      <p:sp>
        <p:nvSpPr>
          <p:cNvPr id="43" name="Rectangle 42"/>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Tree>
    <p:extLst>
      <p:ext uri="{BB962C8B-B14F-4D97-AF65-F5344CB8AC3E}">
        <p14:creationId xmlns:p14="http://schemas.microsoft.com/office/powerpoint/2010/main" val="117072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does relate to MapReduce?</a:t>
            </a:r>
            <a:endParaRPr lang="en-US" sz="2400" dirty="0">
              <a:solidFill>
                <a:srgbClr val="3A3A3A"/>
              </a:solidFill>
              <a:latin typeface="Roboto Condensed" pitchFamily="2" charset="0"/>
              <a:ea typeface="Roboto Condensed" pitchFamily="2" charset="0"/>
            </a:endParaRPr>
          </a:p>
        </p:txBody>
      </p:sp>
      <p:sp>
        <p:nvSpPr>
          <p:cNvPr id="21" name="Rectangle 20"/>
          <p:cNvSpPr/>
          <p:nvPr/>
        </p:nvSpPr>
        <p:spPr>
          <a:xfrm>
            <a:off x="2967603" y="2609235"/>
            <a:ext cx="1647645" cy="625406"/>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 acting as aggregator</a:t>
            </a:r>
            <a:endParaRPr lang="en-US" sz="1600" b="1" dirty="0">
              <a:solidFill>
                <a:schemeClr val="bg1"/>
              </a:solidFill>
            </a:endParaRPr>
          </a:p>
        </p:txBody>
      </p:sp>
      <p:sp>
        <p:nvSpPr>
          <p:cNvPr id="44" name="Right Arrow 43"/>
          <p:cNvSpPr/>
          <p:nvPr/>
        </p:nvSpPr>
        <p:spPr>
          <a:xfrm>
            <a:off x="2132026" y="2699689"/>
            <a:ext cx="775134"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457200" y="2467707"/>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1: &lt;Stripe 1 data&gt;</a:t>
            </a:r>
            <a:endParaRPr lang="en-US" sz="1400" b="1" dirty="0">
              <a:solidFill>
                <a:schemeClr val="bg1"/>
              </a:solidFill>
            </a:endParaRPr>
          </a:p>
        </p:txBody>
      </p:sp>
      <p:sp>
        <p:nvSpPr>
          <p:cNvPr id="62" name="Rectangle 61"/>
          <p:cNvSpPr/>
          <p:nvPr/>
        </p:nvSpPr>
        <p:spPr>
          <a:xfrm>
            <a:off x="457200" y="2828441"/>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2: &lt;Stripe 3 data&gt;</a:t>
            </a:r>
            <a:endParaRPr lang="en-US" sz="1400" b="1" dirty="0">
              <a:solidFill>
                <a:schemeClr val="bg1"/>
              </a:solidFill>
            </a:endParaRPr>
          </a:p>
        </p:txBody>
      </p:sp>
      <p:sp>
        <p:nvSpPr>
          <p:cNvPr id="63" name="Rectangle 62"/>
          <p:cNvSpPr/>
          <p:nvPr/>
        </p:nvSpPr>
        <p:spPr>
          <a:xfrm>
            <a:off x="457200" y="317737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5: &lt;Stripe 1 data&gt;</a:t>
            </a:r>
            <a:endParaRPr lang="en-US" sz="1400" b="1" dirty="0">
              <a:solidFill>
                <a:schemeClr val="bg1"/>
              </a:solidFill>
            </a:endParaRPr>
          </a:p>
        </p:txBody>
      </p:sp>
      <p:sp>
        <p:nvSpPr>
          <p:cNvPr id="64" name="Rectangle 63"/>
          <p:cNvSpPr/>
          <p:nvPr/>
        </p:nvSpPr>
        <p:spPr>
          <a:xfrm>
            <a:off x="457200" y="3538110"/>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6: &lt;Stripe 3 data&gt;</a:t>
            </a:r>
            <a:endParaRPr lang="en-US" sz="1400" b="1" dirty="0">
              <a:solidFill>
                <a:schemeClr val="bg1"/>
              </a:solidFill>
            </a:endParaRPr>
          </a:p>
        </p:txBody>
      </p:sp>
      <p:sp>
        <p:nvSpPr>
          <p:cNvPr id="66" name="Rectangle 65"/>
          <p:cNvSpPr/>
          <p:nvPr/>
        </p:nvSpPr>
        <p:spPr>
          <a:xfrm>
            <a:off x="457200" y="4345537"/>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3: &lt;Stripe 1 data&gt;</a:t>
            </a:r>
            <a:endParaRPr lang="en-US" sz="1400" b="1" dirty="0">
              <a:solidFill>
                <a:schemeClr val="bg1"/>
              </a:solidFill>
            </a:endParaRPr>
          </a:p>
        </p:txBody>
      </p:sp>
      <p:sp>
        <p:nvSpPr>
          <p:cNvPr id="67" name="Rectangle 66"/>
          <p:cNvSpPr/>
          <p:nvPr/>
        </p:nvSpPr>
        <p:spPr>
          <a:xfrm>
            <a:off x="457200" y="4706271"/>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4: &lt;Stripe 3 data&gt;</a:t>
            </a:r>
            <a:endParaRPr lang="en-US" sz="1400" b="1" dirty="0">
              <a:solidFill>
                <a:schemeClr val="bg1"/>
              </a:solidFill>
            </a:endParaRPr>
          </a:p>
        </p:txBody>
      </p:sp>
      <p:sp>
        <p:nvSpPr>
          <p:cNvPr id="68" name="Rectangle 67"/>
          <p:cNvSpPr/>
          <p:nvPr/>
        </p:nvSpPr>
        <p:spPr>
          <a:xfrm>
            <a:off x="457200" y="505520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7: &lt;Stripe 1 data&gt;</a:t>
            </a:r>
            <a:endParaRPr lang="en-US" sz="1400" b="1" dirty="0">
              <a:solidFill>
                <a:schemeClr val="bg1"/>
              </a:solidFill>
            </a:endParaRPr>
          </a:p>
        </p:txBody>
      </p:sp>
      <p:sp>
        <p:nvSpPr>
          <p:cNvPr id="69" name="Rectangle 68"/>
          <p:cNvSpPr/>
          <p:nvPr/>
        </p:nvSpPr>
        <p:spPr>
          <a:xfrm>
            <a:off x="457200" y="5415940"/>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8: &lt;Stripe 3 data&gt;</a:t>
            </a:r>
            <a:endParaRPr lang="en-US" sz="1400" b="1" dirty="0">
              <a:solidFill>
                <a:schemeClr val="bg1"/>
              </a:solidFill>
            </a:endParaRPr>
          </a:p>
        </p:txBody>
      </p:sp>
      <p:sp>
        <p:nvSpPr>
          <p:cNvPr id="51" name="Right Arrow 50"/>
          <p:cNvSpPr/>
          <p:nvPr/>
        </p:nvSpPr>
        <p:spPr>
          <a:xfrm rot="17576705" flipV="1">
            <a:off x="1721722" y="3905431"/>
            <a:ext cx="1920474"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ight Arrow 70"/>
          <p:cNvSpPr/>
          <p:nvPr/>
        </p:nvSpPr>
        <p:spPr>
          <a:xfrm>
            <a:off x="4675824" y="2639616"/>
            <a:ext cx="2587617"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5053017" y="3202202"/>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1: &lt;Stripe 1 data&gt;</a:t>
            </a:r>
            <a:endParaRPr lang="en-US" sz="1400" b="1" dirty="0">
              <a:solidFill>
                <a:schemeClr val="bg1"/>
              </a:solidFill>
            </a:endParaRPr>
          </a:p>
        </p:txBody>
      </p:sp>
      <p:sp>
        <p:nvSpPr>
          <p:cNvPr id="73" name="Rectangle 72"/>
          <p:cNvSpPr/>
          <p:nvPr/>
        </p:nvSpPr>
        <p:spPr>
          <a:xfrm>
            <a:off x="5053017" y="356293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2: &lt;Stripe 3 data&gt;</a:t>
            </a:r>
            <a:endParaRPr lang="en-US" sz="1400" b="1" dirty="0">
              <a:solidFill>
                <a:schemeClr val="bg1"/>
              </a:solidFill>
            </a:endParaRPr>
          </a:p>
        </p:txBody>
      </p:sp>
      <p:sp>
        <p:nvSpPr>
          <p:cNvPr id="74" name="Rectangle 73"/>
          <p:cNvSpPr/>
          <p:nvPr/>
        </p:nvSpPr>
        <p:spPr>
          <a:xfrm>
            <a:off x="5053017" y="3911871"/>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3</a:t>
            </a:r>
            <a:r>
              <a:rPr lang="en-US" sz="1400" b="1" dirty="0" smtClean="0">
                <a:solidFill>
                  <a:schemeClr val="bg1"/>
                </a:solidFill>
              </a:rPr>
              <a:t>: &lt;Stripe 1 data&gt;</a:t>
            </a:r>
            <a:endParaRPr lang="en-US" sz="1400" b="1" dirty="0">
              <a:solidFill>
                <a:schemeClr val="bg1"/>
              </a:solidFill>
            </a:endParaRPr>
          </a:p>
        </p:txBody>
      </p:sp>
      <p:sp>
        <p:nvSpPr>
          <p:cNvPr id="75" name="Rectangle 74"/>
          <p:cNvSpPr/>
          <p:nvPr/>
        </p:nvSpPr>
        <p:spPr>
          <a:xfrm>
            <a:off x="5053017" y="4272605"/>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4</a:t>
            </a:r>
            <a:r>
              <a:rPr lang="en-US" sz="1400" b="1" dirty="0" smtClean="0">
                <a:solidFill>
                  <a:schemeClr val="bg1"/>
                </a:solidFill>
              </a:rPr>
              <a:t>: &lt;Stripe 3 data&gt;</a:t>
            </a:r>
            <a:endParaRPr lang="en-US" sz="1400" b="1" dirty="0">
              <a:solidFill>
                <a:schemeClr val="bg1"/>
              </a:solidFill>
            </a:endParaRPr>
          </a:p>
        </p:txBody>
      </p:sp>
      <p:sp>
        <p:nvSpPr>
          <p:cNvPr id="76" name="Rectangle 75"/>
          <p:cNvSpPr/>
          <p:nvPr/>
        </p:nvSpPr>
        <p:spPr>
          <a:xfrm>
            <a:off x="5053017" y="4631653"/>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5</a:t>
            </a:r>
            <a:r>
              <a:rPr lang="en-US" sz="1400" b="1" dirty="0" smtClean="0">
                <a:solidFill>
                  <a:schemeClr val="bg1"/>
                </a:solidFill>
              </a:rPr>
              <a:t>: &lt;Stripe 1 data&gt;</a:t>
            </a:r>
            <a:endParaRPr lang="en-US" sz="1400" b="1" dirty="0">
              <a:solidFill>
                <a:schemeClr val="bg1"/>
              </a:solidFill>
            </a:endParaRPr>
          </a:p>
        </p:txBody>
      </p:sp>
      <p:sp>
        <p:nvSpPr>
          <p:cNvPr id="77" name="Rectangle 76"/>
          <p:cNvSpPr/>
          <p:nvPr/>
        </p:nvSpPr>
        <p:spPr>
          <a:xfrm>
            <a:off x="5053017" y="4992387"/>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6</a:t>
            </a:r>
            <a:r>
              <a:rPr lang="en-US" sz="1400" b="1" dirty="0" smtClean="0">
                <a:solidFill>
                  <a:schemeClr val="bg1"/>
                </a:solidFill>
              </a:rPr>
              <a:t>: &lt;Stripe 3 data&gt;</a:t>
            </a:r>
            <a:endParaRPr lang="en-US" sz="1400" b="1" dirty="0">
              <a:solidFill>
                <a:schemeClr val="bg1"/>
              </a:solidFill>
            </a:endParaRPr>
          </a:p>
        </p:txBody>
      </p:sp>
      <p:sp>
        <p:nvSpPr>
          <p:cNvPr id="78" name="Rectangle 77"/>
          <p:cNvSpPr/>
          <p:nvPr/>
        </p:nvSpPr>
        <p:spPr>
          <a:xfrm>
            <a:off x="5053017" y="5341322"/>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7: &lt;Stripe 1 data&gt;</a:t>
            </a:r>
            <a:endParaRPr lang="en-US" sz="1400" b="1" dirty="0">
              <a:solidFill>
                <a:schemeClr val="bg1"/>
              </a:solidFill>
            </a:endParaRPr>
          </a:p>
        </p:txBody>
      </p:sp>
      <p:sp>
        <p:nvSpPr>
          <p:cNvPr id="79" name="Rectangle 78"/>
          <p:cNvSpPr/>
          <p:nvPr/>
        </p:nvSpPr>
        <p:spPr>
          <a:xfrm>
            <a:off x="5053017" y="570205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8: &lt;Stripe 3 data&gt;</a:t>
            </a:r>
            <a:endParaRPr lang="en-US" sz="1400" b="1" dirty="0">
              <a:solidFill>
                <a:schemeClr val="bg1"/>
              </a:solidFill>
            </a:endParaRPr>
          </a:p>
        </p:txBody>
      </p:sp>
      <p:sp>
        <p:nvSpPr>
          <p:cNvPr id="80" name="Rectangle 79"/>
          <p:cNvSpPr/>
          <p:nvPr/>
        </p:nvSpPr>
        <p:spPr>
          <a:xfrm>
            <a:off x="7324017" y="2639616"/>
            <a:ext cx="1046798" cy="550526"/>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2" name="Slide Number Placeholder 1"/>
          <p:cNvSpPr>
            <a:spLocks noGrp="1"/>
          </p:cNvSpPr>
          <p:nvPr>
            <p:ph type="sldNum" sz="quarter" idx="12"/>
          </p:nvPr>
        </p:nvSpPr>
        <p:spPr/>
        <p:txBody>
          <a:bodyPr/>
          <a:lstStyle/>
          <a:p>
            <a:fld id="{79A9F26D-CCBE-47A9-B957-B1F36E881945}" type="slidenum">
              <a:rPr lang="en-US" smtClean="0"/>
              <a:t>49</a:t>
            </a:fld>
            <a:endParaRPr lang="en-US"/>
          </a:p>
        </p:txBody>
      </p:sp>
      <p:sp>
        <p:nvSpPr>
          <p:cNvPr id="37" name="Rectangle 36"/>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Tree>
    <p:extLst>
      <p:ext uri="{BB962C8B-B14F-4D97-AF65-F5344CB8AC3E}">
        <p14:creationId xmlns:p14="http://schemas.microsoft.com/office/powerpoint/2010/main" val="945757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Straight Connector 22"/>
          <p:cNvCxnSpPr>
            <a:stCxn id="18" idx="3"/>
            <a:endCxn id="20" idx="1"/>
          </p:cNvCxnSpPr>
          <p:nvPr/>
        </p:nvCxnSpPr>
        <p:spPr>
          <a:xfrm flipV="1">
            <a:off x="3451900" y="3798818"/>
            <a:ext cx="2240199" cy="71781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3"/>
            <a:endCxn id="21" idx="1"/>
          </p:cNvCxnSpPr>
          <p:nvPr/>
        </p:nvCxnSpPr>
        <p:spPr>
          <a:xfrm>
            <a:off x="3451900" y="4516628"/>
            <a:ext cx="2240199" cy="66741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is an object-based distributed file system?</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226725" cy="748923"/>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Files are divided into “objects” and placed on various nodes in a network</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Instead of accessing a file serially, files can be accessed in parallel</a:t>
            </a:r>
          </a:p>
        </p:txBody>
      </p:sp>
      <p:sp>
        <p:nvSpPr>
          <p:cNvPr id="18" name="Rectangle 17"/>
          <p:cNvSpPr/>
          <p:nvPr/>
        </p:nvSpPr>
        <p:spPr>
          <a:xfrm>
            <a:off x="1365632" y="3788593"/>
            <a:ext cx="2086268" cy="1456070"/>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grpSp>
        <p:nvGrpSpPr>
          <p:cNvPr id="11" name="Group 10"/>
          <p:cNvGrpSpPr/>
          <p:nvPr/>
        </p:nvGrpSpPr>
        <p:grpSpPr>
          <a:xfrm>
            <a:off x="5692099" y="3267141"/>
            <a:ext cx="2073002" cy="1063353"/>
            <a:chOff x="6139346" y="2916486"/>
            <a:chExt cx="2073002" cy="1063353"/>
          </a:xfrm>
        </p:grpSpPr>
        <p:sp>
          <p:nvSpPr>
            <p:cNvPr id="20" name="Rectangle 19"/>
            <p:cNvSpPr/>
            <p:nvPr/>
          </p:nvSpPr>
          <p:spPr>
            <a:xfrm>
              <a:off x="6139346" y="2916486"/>
              <a:ext cx="2073002" cy="106335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Storage Node</a:t>
              </a:r>
              <a:endParaRPr lang="en-US" sz="1600" b="1" dirty="0">
                <a:solidFill>
                  <a:schemeClr val="bg1"/>
                </a:solidFill>
              </a:endParaRPr>
            </a:p>
          </p:txBody>
        </p:sp>
        <p:sp>
          <p:nvSpPr>
            <p:cNvPr id="28" name="Rectangle 27"/>
            <p:cNvSpPr/>
            <p:nvPr/>
          </p:nvSpPr>
          <p:spPr>
            <a:xfrm>
              <a:off x="6438384" y="3446044"/>
              <a:ext cx="1584175" cy="34167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grpSp>
      <p:grpSp>
        <p:nvGrpSpPr>
          <p:cNvPr id="10" name="Group 9"/>
          <p:cNvGrpSpPr/>
          <p:nvPr/>
        </p:nvGrpSpPr>
        <p:grpSpPr>
          <a:xfrm>
            <a:off x="5692099" y="4637396"/>
            <a:ext cx="2073002" cy="1093299"/>
            <a:chOff x="6139346" y="3945257"/>
            <a:chExt cx="2073002" cy="1093299"/>
          </a:xfrm>
        </p:grpSpPr>
        <p:sp>
          <p:nvSpPr>
            <p:cNvPr id="21" name="Rectangle 20"/>
            <p:cNvSpPr/>
            <p:nvPr/>
          </p:nvSpPr>
          <p:spPr>
            <a:xfrm>
              <a:off x="6139346" y="3945257"/>
              <a:ext cx="2073002" cy="109329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Storage Node</a:t>
              </a:r>
              <a:endParaRPr lang="en-US" sz="1600" b="1" dirty="0">
                <a:solidFill>
                  <a:schemeClr val="bg1"/>
                </a:solidFill>
              </a:endParaRPr>
            </a:p>
          </p:txBody>
        </p:sp>
        <p:sp>
          <p:nvSpPr>
            <p:cNvPr id="37" name="Rectangle 36"/>
            <p:cNvSpPr/>
            <p:nvPr/>
          </p:nvSpPr>
          <p:spPr>
            <a:xfrm>
              <a:off x="6438384" y="4516188"/>
              <a:ext cx="1584175" cy="34167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Object 2</a:t>
              </a:r>
              <a:endParaRPr lang="en-US" sz="1400" b="1" dirty="0">
                <a:solidFill>
                  <a:schemeClr val="tx1">
                    <a:lumMod val="65000"/>
                    <a:lumOff val="35000"/>
                  </a:schemeClr>
                </a:solidFill>
              </a:endParaRPr>
            </a:p>
          </p:txBody>
        </p:sp>
      </p:grpSp>
      <p:sp>
        <p:nvSpPr>
          <p:cNvPr id="39" name="Rectangle 38"/>
          <p:cNvSpPr/>
          <p:nvPr/>
        </p:nvSpPr>
        <p:spPr>
          <a:xfrm>
            <a:off x="1692420" y="4274118"/>
            <a:ext cx="1476614" cy="34167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sp>
        <p:nvSpPr>
          <p:cNvPr id="40" name="Rectangle 39"/>
          <p:cNvSpPr/>
          <p:nvPr/>
        </p:nvSpPr>
        <p:spPr>
          <a:xfrm>
            <a:off x="1692420" y="4649180"/>
            <a:ext cx="1476614" cy="34167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Object 2</a:t>
            </a:r>
            <a:endParaRPr lang="en-US" sz="1400" b="1" dirty="0">
              <a:solidFill>
                <a:schemeClr val="tx1">
                  <a:lumMod val="65000"/>
                  <a:lumOff val="35000"/>
                </a:schemeClr>
              </a:solidFill>
            </a:endParaRPr>
          </a:p>
        </p:txBody>
      </p:sp>
      <p:sp>
        <p:nvSpPr>
          <p:cNvPr id="2" name="Slide Number Placeholder 1"/>
          <p:cNvSpPr>
            <a:spLocks noGrp="1"/>
          </p:cNvSpPr>
          <p:nvPr>
            <p:ph type="sldNum" sz="quarter" idx="12"/>
          </p:nvPr>
        </p:nvSpPr>
        <p:spPr/>
        <p:txBody>
          <a:bodyPr/>
          <a:lstStyle/>
          <a:p>
            <a:fld id="{79A9F26D-CCBE-47A9-B957-B1F36E881945}" type="slidenum">
              <a:rPr lang="en-US" smtClean="0"/>
              <a:t>5</a:t>
            </a:fld>
            <a:endParaRPr lang="en-US"/>
          </a:p>
        </p:txBody>
      </p:sp>
    </p:spTree>
    <p:extLst>
      <p:ext uri="{BB962C8B-B14F-4D97-AF65-F5344CB8AC3E}">
        <p14:creationId xmlns:p14="http://schemas.microsoft.com/office/powerpoint/2010/main" val="815905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 name="Group 102"/>
          <p:cNvGrpSpPr/>
          <p:nvPr/>
        </p:nvGrpSpPr>
        <p:grpSpPr>
          <a:xfrm>
            <a:off x="681579" y="2242059"/>
            <a:ext cx="7780842" cy="3016162"/>
            <a:chOff x="586596" y="2234030"/>
            <a:chExt cx="7780842" cy="3016162"/>
          </a:xfrm>
        </p:grpSpPr>
        <p:sp>
          <p:nvSpPr>
            <p:cNvPr id="42" name="Rectangle 41"/>
            <p:cNvSpPr/>
            <p:nvPr/>
          </p:nvSpPr>
          <p:spPr>
            <a:xfrm>
              <a:off x="7321000" y="3504134"/>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48" name="Rectangle 47"/>
            <p:cNvSpPr/>
            <p:nvPr/>
          </p:nvSpPr>
          <p:spPr>
            <a:xfrm>
              <a:off x="6988636" y="2234031"/>
              <a:ext cx="1378802" cy="90015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57" name="Rectangle 56"/>
            <p:cNvSpPr/>
            <p:nvPr/>
          </p:nvSpPr>
          <p:spPr>
            <a:xfrm>
              <a:off x="4378658" y="2234030"/>
              <a:ext cx="1729528" cy="1111137"/>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sp>
          <p:nvSpPr>
            <p:cNvPr id="60" name="Rectangle 59"/>
            <p:cNvSpPr/>
            <p:nvPr/>
          </p:nvSpPr>
          <p:spPr>
            <a:xfrm>
              <a:off x="7156863" y="2603982"/>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cxnSp>
          <p:nvCxnSpPr>
            <p:cNvPr id="65" name="Straight Arrow Connector 4"/>
            <p:cNvCxnSpPr>
              <a:stCxn id="60" idx="2"/>
              <a:endCxn id="42" idx="0"/>
            </p:cNvCxnSpPr>
            <p:nvPr/>
          </p:nvCxnSpPr>
          <p:spPr>
            <a:xfrm>
              <a:off x="7688826" y="2981783"/>
              <a:ext cx="0" cy="52235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4493676" y="2592443"/>
              <a:ext cx="1499491" cy="400097"/>
            </a:xfrm>
            <a:prstGeom prst="rect">
              <a:avLst/>
            </a:prstGeom>
            <a:solidFill>
              <a:srgbClr val="2C441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Metadata Store</a:t>
              </a:r>
              <a:endParaRPr lang="en-US" sz="1600" b="1" dirty="0">
                <a:solidFill>
                  <a:schemeClr val="bg1"/>
                </a:solidFill>
              </a:endParaRPr>
            </a:p>
          </p:txBody>
        </p:sp>
        <p:cxnSp>
          <p:nvCxnSpPr>
            <p:cNvPr id="81" name="Straight Arrow Connector 4"/>
            <p:cNvCxnSpPr>
              <a:stCxn id="60" idx="1"/>
              <a:endCxn id="70" idx="3"/>
            </p:cNvCxnSpPr>
            <p:nvPr/>
          </p:nvCxnSpPr>
          <p:spPr>
            <a:xfrm flipH="1" flipV="1">
              <a:off x="5993167" y="2792492"/>
              <a:ext cx="1163696" cy="39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1862508" y="2234031"/>
              <a:ext cx="1378802" cy="277140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83" name="Rectangle 82"/>
            <p:cNvSpPr/>
            <p:nvPr/>
          </p:nvSpPr>
          <p:spPr>
            <a:xfrm>
              <a:off x="2030735" y="2603983"/>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84" name="Rectangle 83"/>
            <p:cNvSpPr/>
            <p:nvPr/>
          </p:nvSpPr>
          <p:spPr>
            <a:xfrm>
              <a:off x="2030735" y="3597090"/>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Mapper</a:t>
              </a:r>
              <a:endParaRPr lang="en-US" sz="1600" b="1" dirty="0">
                <a:solidFill>
                  <a:schemeClr val="bg1"/>
                </a:solidFill>
              </a:endParaRPr>
            </a:p>
          </p:txBody>
        </p:sp>
        <p:sp>
          <p:nvSpPr>
            <p:cNvPr id="85" name="Rectangle 84"/>
            <p:cNvSpPr/>
            <p:nvPr/>
          </p:nvSpPr>
          <p:spPr>
            <a:xfrm>
              <a:off x="2022109" y="4486095"/>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cxnSp>
          <p:nvCxnSpPr>
            <p:cNvPr id="86" name="Straight Arrow Connector 4"/>
            <p:cNvCxnSpPr>
              <a:stCxn id="70" idx="1"/>
              <a:endCxn id="83" idx="3"/>
            </p:cNvCxnSpPr>
            <p:nvPr/>
          </p:nvCxnSpPr>
          <p:spPr>
            <a:xfrm flipH="1">
              <a:off x="3094661" y="2792492"/>
              <a:ext cx="1399015" cy="3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586596" y="409614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88" name="Rectangle 87"/>
            <p:cNvSpPr/>
            <p:nvPr/>
          </p:nvSpPr>
          <p:spPr>
            <a:xfrm>
              <a:off x="586596" y="4764907"/>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89" name="Straight Arrow Connector 4"/>
            <p:cNvCxnSpPr>
              <a:stCxn id="87" idx="3"/>
              <a:endCxn id="85" idx="1"/>
            </p:cNvCxnSpPr>
            <p:nvPr/>
          </p:nvCxnSpPr>
          <p:spPr>
            <a:xfrm>
              <a:off x="1322247" y="4338783"/>
              <a:ext cx="699862" cy="336213"/>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4"/>
            <p:cNvCxnSpPr>
              <a:stCxn id="88" idx="3"/>
              <a:endCxn id="85" idx="1"/>
            </p:cNvCxnSpPr>
            <p:nvPr/>
          </p:nvCxnSpPr>
          <p:spPr>
            <a:xfrm flipV="1">
              <a:off x="1322247" y="4674996"/>
              <a:ext cx="699862" cy="332554"/>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4"/>
            <p:cNvCxnSpPr>
              <a:stCxn id="83" idx="2"/>
              <a:endCxn id="84" idx="0"/>
            </p:cNvCxnSpPr>
            <p:nvPr/>
          </p:nvCxnSpPr>
          <p:spPr>
            <a:xfrm>
              <a:off x="2562698" y="2981784"/>
              <a:ext cx="0" cy="615306"/>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4"/>
            <p:cNvCxnSpPr>
              <a:stCxn id="85" idx="0"/>
              <a:endCxn id="84" idx="2"/>
            </p:cNvCxnSpPr>
            <p:nvPr/>
          </p:nvCxnSpPr>
          <p:spPr>
            <a:xfrm flipV="1">
              <a:off x="2554072" y="3974891"/>
              <a:ext cx="8626" cy="51120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4554020" y="4581425"/>
              <a:ext cx="1378802" cy="49888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a:t>
              </a:r>
              <a:endParaRPr lang="en-US" sz="1600" b="1" dirty="0">
                <a:solidFill>
                  <a:schemeClr val="bg1"/>
                </a:solidFill>
              </a:endParaRPr>
            </a:p>
          </p:txBody>
        </p:sp>
        <p:cxnSp>
          <p:nvCxnSpPr>
            <p:cNvPr id="96" name="Straight Arrow Connector 4"/>
            <p:cNvCxnSpPr>
              <a:stCxn id="84" idx="3"/>
              <a:endCxn id="95" idx="1"/>
            </p:cNvCxnSpPr>
            <p:nvPr/>
          </p:nvCxnSpPr>
          <p:spPr>
            <a:xfrm>
              <a:off x="3094661" y="3785991"/>
              <a:ext cx="1459359" cy="1044879"/>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4"/>
            <p:cNvCxnSpPr>
              <a:stCxn id="95" idx="0"/>
              <a:endCxn id="57" idx="2"/>
            </p:cNvCxnSpPr>
            <p:nvPr/>
          </p:nvCxnSpPr>
          <p:spPr>
            <a:xfrm flipV="1">
              <a:off x="5243421" y="3345167"/>
              <a:ext cx="1" cy="123625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04" name="TextBox 103"/>
          <p:cNvSpPr txBox="1"/>
          <p:nvPr/>
        </p:nvSpPr>
        <p:spPr>
          <a:xfrm>
            <a:off x="5417243" y="3651449"/>
            <a:ext cx="1666376" cy="830997"/>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Reconstructed file as aggregate of individual stripes</a:t>
            </a:r>
          </a:p>
        </p:txBody>
      </p:sp>
      <p:sp>
        <p:nvSpPr>
          <p:cNvPr id="2" name="Slide Number Placeholder 1"/>
          <p:cNvSpPr>
            <a:spLocks noGrp="1"/>
          </p:cNvSpPr>
          <p:nvPr>
            <p:ph type="sldNum" sz="quarter" idx="12"/>
          </p:nvPr>
        </p:nvSpPr>
        <p:spPr/>
        <p:txBody>
          <a:bodyPr/>
          <a:lstStyle/>
          <a:p>
            <a:fld id="{79A9F26D-CCBE-47A9-B957-B1F36E881945}" type="slidenum">
              <a:rPr lang="en-US" smtClean="0"/>
              <a:t>50</a:t>
            </a:fld>
            <a:endParaRPr lang="en-US"/>
          </a:p>
        </p:txBody>
      </p:sp>
      <p:sp>
        <p:nvSpPr>
          <p:cNvPr id="37" name="Rectangle 36"/>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Tree>
    <p:extLst>
      <p:ext uri="{BB962C8B-B14F-4D97-AF65-F5344CB8AC3E}">
        <p14:creationId xmlns:p14="http://schemas.microsoft.com/office/powerpoint/2010/main" val="1332450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7415983" y="3512163"/>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48" name="Rectangle 47"/>
          <p:cNvSpPr/>
          <p:nvPr/>
        </p:nvSpPr>
        <p:spPr>
          <a:xfrm>
            <a:off x="7083619" y="2242060"/>
            <a:ext cx="1378802" cy="90015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60" name="Rectangle 59"/>
          <p:cNvSpPr/>
          <p:nvPr/>
        </p:nvSpPr>
        <p:spPr>
          <a:xfrm>
            <a:off x="7251846" y="2612011"/>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cxnSp>
        <p:nvCxnSpPr>
          <p:cNvPr id="65" name="Straight Arrow Connector 4"/>
          <p:cNvCxnSpPr>
            <a:stCxn id="60" idx="2"/>
            <a:endCxn id="42" idx="0"/>
          </p:cNvCxnSpPr>
          <p:nvPr/>
        </p:nvCxnSpPr>
        <p:spPr>
          <a:xfrm>
            <a:off x="7783809" y="2989812"/>
            <a:ext cx="0" cy="52235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1957491" y="2242060"/>
            <a:ext cx="1378802" cy="277140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83" name="Rectangle 82"/>
          <p:cNvSpPr/>
          <p:nvPr/>
        </p:nvSpPr>
        <p:spPr>
          <a:xfrm>
            <a:off x="2125718" y="2612012"/>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84" name="Rectangle 83"/>
          <p:cNvSpPr/>
          <p:nvPr/>
        </p:nvSpPr>
        <p:spPr>
          <a:xfrm>
            <a:off x="2125718" y="3605119"/>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Mapper</a:t>
            </a:r>
            <a:endParaRPr lang="en-US" sz="1600" b="1" dirty="0">
              <a:solidFill>
                <a:schemeClr val="bg1"/>
              </a:solidFill>
            </a:endParaRPr>
          </a:p>
        </p:txBody>
      </p:sp>
      <p:sp>
        <p:nvSpPr>
          <p:cNvPr id="85" name="Rectangle 84"/>
          <p:cNvSpPr/>
          <p:nvPr/>
        </p:nvSpPr>
        <p:spPr>
          <a:xfrm>
            <a:off x="2117092" y="4494124"/>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cxnSp>
        <p:nvCxnSpPr>
          <p:cNvPr id="86" name="Straight Arrow Connector 4"/>
          <p:cNvCxnSpPr>
            <a:stCxn id="70" idx="1"/>
            <a:endCxn id="83" idx="3"/>
          </p:cNvCxnSpPr>
          <p:nvPr/>
        </p:nvCxnSpPr>
        <p:spPr>
          <a:xfrm flipH="1">
            <a:off x="3189644" y="2800521"/>
            <a:ext cx="1399015" cy="3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681579" y="410416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88" name="Rectangle 87"/>
          <p:cNvSpPr/>
          <p:nvPr/>
        </p:nvSpPr>
        <p:spPr>
          <a:xfrm>
            <a:off x="681579" y="477293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89" name="Straight Arrow Connector 4"/>
          <p:cNvCxnSpPr>
            <a:stCxn id="87" idx="3"/>
            <a:endCxn id="85" idx="1"/>
          </p:cNvCxnSpPr>
          <p:nvPr/>
        </p:nvCxnSpPr>
        <p:spPr>
          <a:xfrm>
            <a:off x="1417230" y="4346812"/>
            <a:ext cx="699862" cy="336213"/>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4"/>
          <p:cNvCxnSpPr>
            <a:stCxn id="88" idx="3"/>
            <a:endCxn id="85" idx="1"/>
          </p:cNvCxnSpPr>
          <p:nvPr/>
        </p:nvCxnSpPr>
        <p:spPr>
          <a:xfrm flipV="1">
            <a:off x="1417230" y="4683025"/>
            <a:ext cx="699862" cy="332554"/>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4"/>
          <p:cNvCxnSpPr>
            <a:stCxn id="83" idx="2"/>
            <a:endCxn id="84" idx="0"/>
          </p:cNvCxnSpPr>
          <p:nvPr/>
        </p:nvCxnSpPr>
        <p:spPr>
          <a:xfrm>
            <a:off x="2657681" y="2989813"/>
            <a:ext cx="0" cy="615306"/>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4"/>
          <p:cNvCxnSpPr>
            <a:stCxn id="85" idx="0"/>
            <a:endCxn id="84" idx="2"/>
          </p:cNvCxnSpPr>
          <p:nvPr/>
        </p:nvCxnSpPr>
        <p:spPr>
          <a:xfrm flipV="1">
            <a:off x="2649055" y="3982920"/>
            <a:ext cx="8626" cy="51120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4649003" y="4589454"/>
            <a:ext cx="1378802" cy="49888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a:t>
            </a:r>
            <a:endParaRPr lang="en-US" sz="1600" b="1" dirty="0">
              <a:solidFill>
                <a:schemeClr val="bg1"/>
              </a:solidFill>
            </a:endParaRPr>
          </a:p>
        </p:txBody>
      </p:sp>
      <p:cxnSp>
        <p:nvCxnSpPr>
          <p:cNvPr id="96" name="Straight Arrow Connector 4"/>
          <p:cNvCxnSpPr>
            <a:stCxn id="84" idx="3"/>
            <a:endCxn id="95" idx="1"/>
          </p:cNvCxnSpPr>
          <p:nvPr/>
        </p:nvCxnSpPr>
        <p:spPr>
          <a:xfrm>
            <a:off x="3189644" y="3794020"/>
            <a:ext cx="1459359" cy="1044879"/>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4"/>
          <p:cNvCxnSpPr>
            <a:stCxn id="95" idx="0"/>
            <a:endCxn id="57" idx="2"/>
          </p:cNvCxnSpPr>
          <p:nvPr/>
        </p:nvCxnSpPr>
        <p:spPr>
          <a:xfrm flipV="1">
            <a:off x="5338404" y="3353196"/>
            <a:ext cx="1" cy="123625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5417243" y="3651449"/>
            <a:ext cx="1666376" cy="830997"/>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Reconstructed file as aggregate of individual stripes</a:t>
            </a:r>
          </a:p>
        </p:txBody>
      </p:sp>
      <p:cxnSp>
        <p:nvCxnSpPr>
          <p:cNvPr id="81" name="Straight Arrow Connector 4"/>
          <p:cNvCxnSpPr>
            <a:stCxn id="60" idx="1"/>
            <a:endCxn id="70" idx="3"/>
          </p:cNvCxnSpPr>
          <p:nvPr/>
        </p:nvCxnSpPr>
        <p:spPr>
          <a:xfrm flipH="1" flipV="1">
            <a:off x="6088150" y="2800521"/>
            <a:ext cx="1163696" cy="39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98408" y="1613140"/>
            <a:ext cx="8721305" cy="3985403"/>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473641" y="2242059"/>
            <a:ext cx="1729528" cy="1111137"/>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sp>
        <p:nvSpPr>
          <p:cNvPr id="70" name="Rectangle 69"/>
          <p:cNvSpPr/>
          <p:nvPr/>
        </p:nvSpPr>
        <p:spPr>
          <a:xfrm>
            <a:off x="4588659" y="2600472"/>
            <a:ext cx="1499491" cy="400097"/>
          </a:xfrm>
          <a:prstGeom prst="rect">
            <a:avLst/>
          </a:prstGeom>
          <a:solidFill>
            <a:srgbClr val="2C441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Metadata Store</a:t>
            </a:r>
            <a:endParaRPr lang="en-US" sz="1600" b="1" dirty="0">
              <a:solidFill>
                <a:schemeClr val="bg1"/>
              </a:solidFill>
            </a:endParaRPr>
          </a:p>
        </p:txBody>
      </p:sp>
      <p:grpSp>
        <p:nvGrpSpPr>
          <p:cNvPr id="37" name="Group 36"/>
          <p:cNvGrpSpPr/>
          <p:nvPr/>
        </p:nvGrpSpPr>
        <p:grpSpPr>
          <a:xfrm>
            <a:off x="4472188" y="3526969"/>
            <a:ext cx="4111095" cy="1462519"/>
            <a:chOff x="2139822" y="1775139"/>
            <a:chExt cx="3683007" cy="1462519"/>
          </a:xfrm>
        </p:grpSpPr>
        <p:sp>
          <p:nvSpPr>
            <p:cNvPr id="38" name="TextBox 37"/>
            <p:cNvSpPr txBox="1"/>
            <p:nvPr/>
          </p:nvSpPr>
          <p:spPr>
            <a:xfrm>
              <a:off x="2139822" y="1775139"/>
              <a:ext cx="3163824" cy="523220"/>
            </a:xfrm>
            <a:prstGeom prst="rect">
              <a:avLst/>
            </a:prstGeom>
            <a:noFill/>
          </p:spPr>
          <p:txBody>
            <a:bodyPr wrap="square" rtlCol="0">
              <a:spAutoFit/>
            </a:bodyPr>
            <a:lstStyle/>
            <a:p>
              <a:r>
                <a:rPr lang="en-US" sz="2800" dirty="0" smtClean="0">
                  <a:solidFill>
                    <a:srgbClr val="548235"/>
                  </a:solidFill>
                  <a:latin typeface="Roboto Condensed" pitchFamily="2" charset="0"/>
                  <a:ea typeface="Roboto Condensed" pitchFamily="2" charset="0"/>
                </a:rPr>
                <a:t>Initiate Recovery</a:t>
              </a:r>
              <a:endParaRPr lang="en-US" sz="2800" dirty="0">
                <a:solidFill>
                  <a:srgbClr val="548235"/>
                </a:solidFill>
                <a:latin typeface="Roboto Condensed" pitchFamily="2" charset="0"/>
                <a:ea typeface="Roboto Condensed" pitchFamily="2" charset="0"/>
              </a:endParaRPr>
            </a:p>
          </p:txBody>
        </p:sp>
        <p:sp>
          <p:nvSpPr>
            <p:cNvPr id="39" name="TextBox 38"/>
            <p:cNvSpPr txBox="1"/>
            <p:nvPr/>
          </p:nvSpPr>
          <p:spPr>
            <a:xfrm>
              <a:off x="2139822" y="2314328"/>
              <a:ext cx="3683007" cy="923330"/>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The client initiates the recovery and requests the metadata for the file by querying the AMRT residing on the MDS</a:t>
              </a:r>
              <a:endParaRPr lang="en-US" dirty="0">
                <a:solidFill>
                  <a:srgbClr val="6F6F6F"/>
                </a:solidFill>
                <a:latin typeface="Roboto Condensed" pitchFamily="2" charset="0"/>
                <a:ea typeface="Roboto Condensed" pitchFamily="2" charset="0"/>
              </a:endParaRPr>
            </a:p>
          </p:txBody>
        </p:sp>
        <p:cxnSp>
          <p:nvCxnSpPr>
            <p:cNvPr id="40" name="Straight Connector 39"/>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 name="Slide Number Placeholder 2"/>
          <p:cNvSpPr>
            <a:spLocks noGrp="1"/>
          </p:cNvSpPr>
          <p:nvPr>
            <p:ph type="sldNum" sz="quarter" idx="12"/>
          </p:nvPr>
        </p:nvSpPr>
        <p:spPr/>
        <p:txBody>
          <a:bodyPr/>
          <a:lstStyle/>
          <a:p>
            <a:fld id="{79A9F26D-CCBE-47A9-B957-B1F36E881945}" type="slidenum">
              <a:rPr lang="en-US" smtClean="0"/>
              <a:t>51</a:t>
            </a:fld>
            <a:endParaRPr lang="en-US"/>
          </a:p>
        </p:txBody>
      </p:sp>
      <p:sp>
        <p:nvSpPr>
          <p:cNvPr id="43" name="Rectangle 42"/>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Tree>
    <p:extLst>
      <p:ext uri="{BB962C8B-B14F-4D97-AF65-F5344CB8AC3E}">
        <p14:creationId xmlns:p14="http://schemas.microsoft.com/office/powerpoint/2010/main" val="409145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1957491" y="2242060"/>
            <a:ext cx="1378802" cy="277140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83" name="Rectangle 82"/>
          <p:cNvSpPr/>
          <p:nvPr/>
        </p:nvSpPr>
        <p:spPr>
          <a:xfrm>
            <a:off x="2125718" y="2612012"/>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84" name="Rectangle 83"/>
          <p:cNvSpPr/>
          <p:nvPr/>
        </p:nvSpPr>
        <p:spPr>
          <a:xfrm>
            <a:off x="2125718" y="3605119"/>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Mapper</a:t>
            </a:r>
            <a:endParaRPr lang="en-US" sz="1600" b="1" dirty="0">
              <a:solidFill>
                <a:schemeClr val="bg1"/>
              </a:solidFill>
            </a:endParaRPr>
          </a:p>
        </p:txBody>
      </p:sp>
      <p:sp>
        <p:nvSpPr>
          <p:cNvPr id="85" name="Rectangle 84"/>
          <p:cNvSpPr/>
          <p:nvPr/>
        </p:nvSpPr>
        <p:spPr>
          <a:xfrm>
            <a:off x="2117092" y="4494124"/>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cxnSp>
        <p:nvCxnSpPr>
          <p:cNvPr id="86" name="Straight Arrow Connector 4"/>
          <p:cNvCxnSpPr>
            <a:stCxn id="70" idx="1"/>
            <a:endCxn id="83" idx="3"/>
          </p:cNvCxnSpPr>
          <p:nvPr/>
        </p:nvCxnSpPr>
        <p:spPr>
          <a:xfrm flipH="1">
            <a:off x="3189644" y="2800521"/>
            <a:ext cx="1399015" cy="3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681579" y="410416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88" name="Rectangle 87"/>
          <p:cNvSpPr/>
          <p:nvPr/>
        </p:nvSpPr>
        <p:spPr>
          <a:xfrm>
            <a:off x="681579" y="477293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89" name="Straight Arrow Connector 4"/>
          <p:cNvCxnSpPr>
            <a:stCxn id="87" idx="3"/>
            <a:endCxn id="85" idx="1"/>
          </p:cNvCxnSpPr>
          <p:nvPr/>
        </p:nvCxnSpPr>
        <p:spPr>
          <a:xfrm>
            <a:off x="1417230" y="4346812"/>
            <a:ext cx="699862" cy="336213"/>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4"/>
          <p:cNvCxnSpPr>
            <a:stCxn id="88" idx="3"/>
            <a:endCxn id="85" idx="1"/>
          </p:cNvCxnSpPr>
          <p:nvPr/>
        </p:nvCxnSpPr>
        <p:spPr>
          <a:xfrm flipV="1">
            <a:off x="1417230" y="4683025"/>
            <a:ext cx="699862" cy="332554"/>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4"/>
          <p:cNvCxnSpPr>
            <a:stCxn id="83" idx="2"/>
            <a:endCxn id="84" idx="0"/>
          </p:cNvCxnSpPr>
          <p:nvPr/>
        </p:nvCxnSpPr>
        <p:spPr>
          <a:xfrm>
            <a:off x="2657681" y="2989813"/>
            <a:ext cx="0" cy="615306"/>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4"/>
          <p:cNvCxnSpPr>
            <a:stCxn id="85" idx="0"/>
            <a:endCxn id="84" idx="2"/>
          </p:cNvCxnSpPr>
          <p:nvPr/>
        </p:nvCxnSpPr>
        <p:spPr>
          <a:xfrm flipV="1">
            <a:off x="2649055" y="3982920"/>
            <a:ext cx="8626" cy="51120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4649003" y="4589454"/>
            <a:ext cx="1378802" cy="49888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a:t>
            </a:r>
            <a:endParaRPr lang="en-US" sz="1600" b="1" dirty="0">
              <a:solidFill>
                <a:schemeClr val="bg1"/>
              </a:solidFill>
            </a:endParaRPr>
          </a:p>
        </p:txBody>
      </p:sp>
      <p:cxnSp>
        <p:nvCxnSpPr>
          <p:cNvPr id="96" name="Straight Arrow Connector 4"/>
          <p:cNvCxnSpPr>
            <a:stCxn id="84" idx="3"/>
            <a:endCxn id="95" idx="1"/>
          </p:cNvCxnSpPr>
          <p:nvPr/>
        </p:nvCxnSpPr>
        <p:spPr>
          <a:xfrm>
            <a:off x="3189644" y="3794020"/>
            <a:ext cx="1459359" cy="1044879"/>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4"/>
          <p:cNvCxnSpPr>
            <a:stCxn id="95" idx="0"/>
            <a:endCxn id="57" idx="2"/>
          </p:cNvCxnSpPr>
          <p:nvPr/>
        </p:nvCxnSpPr>
        <p:spPr>
          <a:xfrm flipV="1">
            <a:off x="5338404" y="3353196"/>
            <a:ext cx="1" cy="123625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5417243" y="3651449"/>
            <a:ext cx="1666376" cy="830997"/>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Reconstructed file as aggregate of individual stripes</a:t>
            </a:r>
          </a:p>
        </p:txBody>
      </p:sp>
      <p:sp>
        <p:nvSpPr>
          <p:cNvPr id="57" name="Rectangle 56"/>
          <p:cNvSpPr/>
          <p:nvPr/>
        </p:nvSpPr>
        <p:spPr>
          <a:xfrm>
            <a:off x="4473641" y="2242059"/>
            <a:ext cx="1729528" cy="1111137"/>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cxnSp>
        <p:nvCxnSpPr>
          <p:cNvPr id="81" name="Straight Arrow Connector 4"/>
          <p:cNvCxnSpPr>
            <a:stCxn id="60" idx="1"/>
            <a:endCxn id="70" idx="3"/>
          </p:cNvCxnSpPr>
          <p:nvPr/>
        </p:nvCxnSpPr>
        <p:spPr>
          <a:xfrm flipH="1" flipV="1">
            <a:off x="6088150" y="2800521"/>
            <a:ext cx="1163696" cy="39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4588659" y="2600472"/>
            <a:ext cx="1499491" cy="400097"/>
          </a:xfrm>
          <a:prstGeom prst="rect">
            <a:avLst/>
          </a:prstGeom>
          <a:solidFill>
            <a:srgbClr val="2C441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Metadata Store</a:t>
            </a:r>
            <a:endParaRPr lang="en-US" sz="1600" b="1" dirty="0">
              <a:solidFill>
                <a:schemeClr val="bg1"/>
              </a:solidFill>
            </a:endParaRPr>
          </a:p>
        </p:txBody>
      </p:sp>
      <p:sp>
        <p:nvSpPr>
          <p:cNvPr id="2" name="Rectangle 1"/>
          <p:cNvSpPr/>
          <p:nvPr/>
        </p:nvSpPr>
        <p:spPr>
          <a:xfrm>
            <a:off x="198408" y="1613140"/>
            <a:ext cx="8678173" cy="3985403"/>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a:off x="2706542" y="2237050"/>
            <a:ext cx="4111096" cy="1462519"/>
            <a:chOff x="2139821" y="1775139"/>
            <a:chExt cx="3683008" cy="1462519"/>
          </a:xfrm>
        </p:grpSpPr>
        <p:sp>
          <p:nvSpPr>
            <p:cNvPr id="38" name="TextBox 37"/>
            <p:cNvSpPr txBox="1"/>
            <p:nvPr/>
          </p:nvSpPr>
          <p:spPr>
            <a:xfrm>
              <a:off x="2139821" y="1775139"/>
              <a:ext cx="3683007" cy="523220"/>
            </a:xfrm>
            <a:prstGeom prst="rect">
              <a:avLst/>
            </a:prstGeom>
            <a:noFill/>
          </p:spPr>
          <p:txBody>
            <a:bodyPr wrap="square" rtlCol="0">
              <a:spAutoFit/>
            </a:bodyPr>
            <a:lstStyle/>
            <a:p>
              <a:pPr algn="r"/>
              <a:r>
                <a:rPr lang="en-US" sz="2800" dirty="0" smtClean="0">
                  <a:solidFill>
                    <a:srgbClr val="0066A0"/>
                  </a:solidFill>
                  <a:latin typeface="Roboto Condensed" pitchFamily="2" charset="0"/>
                  <a:ea typeface="Roboto Condensed" pitchFamily="2" charset="0"/>
                </a:rPr>
                <a:t>AMRT Recovers Metadata</a:t>
              </a:r>
              <a:endParaRPr lang="en-US" sz="2800" dirty="0">
                <a:solidFill>
                  <a:srgbClr val="0066A0"/>
                </a:solidFill>
                <a:latin typeface="Roboto Condensed" pitchFamily="2" charset="0"/>
                <a:ea typeface="Roboto Condensed" pitchFamily="2" charset="0"/>
              </a:endParaRPr>
            </a:p>
          </p:txBody>
        </p:sp>
        <p:sp>
          <p:nvSpPr>
            <p:cNvPr id="39" name="TextBox 38"/>
            <p:cNvSpPr txBox="1"/>
            <p:nvPr/>
          </p:nvSpPr>
          <p:spPr>
            <a:xfrm>
              <a:off x="2139822" y="2314328"/>
              <a:ext cx="3683007" cy="923330"/>
            </a:xfrm>
            <a:prstGeom prst="rect">
              <a:avLst/>
            </a:prstGeom>
            <a:noFill/>
          </p:spPr>
          <p:txBody>
            <a:bodyPr wrap="square" rtlCol="0">
              <a:spAutoFit/>
            </a:bodyPr>
            <a:lstStyle/>
            <a:p>
              <a:pPr algn="r"/>
              <a:r>
                <a:rPr lang="en-US" dirty="0" smtClean="0">
                  <a:solidFill>
                    <a:srgbClr val="6F6F6F"/>
                  </a:solidFill>
                  <a:latin typeface="Roboto Condensed" pitchFamily="2" charset="0"/>
                  <a:ea typeface="Roboto Condensed" pitchFamily="2" charset="0"/>
                </a:rPr>
                <a:t>The AMRT recovers the file metadata from the MDT and sends this metadata to the metadata store on the client</a:t>
              </a:r>
              <a:endParaRPr lang="en-US" dirty="0">
                <a:solidFill>
                  <a:srgbClr val="6F6F6F"/>
                </a:solidFill>
                <a:latin typeface="Roboto Condensed" pitchFamily="2" charset="0"/>
                <a:ea typeface="Roboto Condensed" pitchFamily="2" charset="0"/>
              </a:endParaRPr>
            </a:p>
          </p:txBody>
        </p:sp>
        <p:cxnSp>
          <p:nvCxnSpPr>
            <p:cNvPr id="40" name="Straight Connector 39"/>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8" name="Rectangle 47"/>
          <p:cNvSpPr/>
          <p:nvPr/>
        </p:nvSpPr>
        <p:spPr>
          <a:xfrm>
            <a:off x="7083619" y="2242060"/>
            <a:ext cx="1378802" cy="90015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60" name="Rectangle 59"/>
          <p:cNvSpPr/>
          <p:nvPr/>
        </p:nvSpPr>
        <p:spPr>
          <a:xfrm>
            <a:off x="7251846" y="2612011"/>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sp>
        <p:nvSpPr>
          <p:cNvPr id="42" name="Rectangle 41"/>
          <p:cNvSpPr/>
          <p:nvPr/>
        </p:nvSpPr>
        <p:spPr>
          <a:xfrm>
            <a:off x="7415983" y="3512163"/>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cxnSp>
        <p:nvCxnSpPr>
          <p:cNvPr id="65" name="Straight Arrow Connector 4"/>
          <p:cNvCxnSpPr>
            <a:stCxn id="60" idx="2"/>
            <a:endCxn id="42" idx="0"/>
          </p:cNvCxnSpPr>
          <p:nvPr/>
        </p:nvCxnSpPr>
        <p:spPr>
          <a:xfrm>
            <a:off x="7783809" y="2989812"/>
            <a:ext cx="0" cy="52235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79A9F26D-CCBE-47A9-B957-B1F36E881945}" type="slidenum">
              <a:rPr lang="en-US" smtClean="0"/>
              <a:t>52</a:t>
            </a:fld>
            <a:endParaRPr lang="en-US"/>
          </a:p>
        </p:txBody>
      </p:sp>
      <p:sp>
        <p:nvSpPr>
          <p:cNvPr id="41" name="Rectangle 40"/>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Tree>
    <p:extLst>
      <p:ext uri="{BB962C8B-B14F-4D97-AF65-F5344CB8AC3E}">
        <p14:creationId xmlns:p14="http://schemas.microsoft.com/office/powerpoint/2010/main" val="3636430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7415983" y="3512163"/>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48" name="Rectangle 47"/>
          <p:cNvSpPr/>
          <p:nvPr/>
        </p:nvSpPr>
        <p:spPr>
          <a:xfrm>
            <a:off x="7083619" y="2242060"/>
            <a:ext cx="1378802" cy="90015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60" name="Rectangle 59"/>
          <p:cNvSpPr/>
          <p:nvPr/>
        </p:nvSpPr>
        <p:spPr>
          <a:xfrm>
            <a:off x="7251846" y="2612011"/>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cxnSp>
        <p:nvCxnSpPr>
          <p:cNvPr id="65" name="Straight Arrow Connector 4"/>
          <p:cNvCxnSpPr>
            <a:stCxn id="60" idx="2"/>
            <a:endCxn id="42" idx="0"/>
          </p:cNvCxnSpPr>
          <p:nvPr/>
        </p:nvCxnSpPr>
        <p:spPr>
          <a:xfrm>
            <a:off x="7783809" y="2989812"/>
            <a:ext cx="0" cy="52235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1957491" y="2242060"/>
            <a:ext cx="1378802" cy="277140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83" name="Rectangle 82"/>
          <p:cNvSpPr/>
          <p:nvPr/>
        </p:nvSpPr>
        <p:spPr>
          <a:xfrm>
            <a:off x="2125718" y="2612012"/>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84" name="Rectangle 83"/>
          <p:cNvSpPr/>
          <p:nvPr/>
        </p:nvSpPr>
        <p:spPr>
          <a:xfrm>
            <a:off x="2125718" y="3605119"/>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Mapper</a:t>
            </a:r>
            <a:endParaRPr lang="en-US" sz="1600" b="1" dirty="0">
              <a:solidFill>
                <a:schemeClr val="bg1"/>
              </a:solidFill>
            </a:endParaRPr>
          </a:p>
        </p:txBody>
      </p:sp>
      <p:sp>
        <p:nvSpPr>
          <p:cNvPr id="85" name="Rectangle 84"/>
          <p:cNvSpPr/>
          <p:nvPr/>
        </p:nvSpPr>
        <p:spPr>
          <a:xfrm>
            <a:off x="2117092" y="4494124"/>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cxnSp>
        <p:nvCxnSpPr>
          <p:cNvPr id="86" name="Straight Arrow Connector 4"/>
          <p:cNvCxnSpPr>
            <a:stCxn id="70" idx="1"/>
            <a:endCxn id="83" idx="3"/>
          </p:cNvCxnSpPr>
          <p:nvPr/>
        </p:nvCxnSpPr>
        <p:spPr>
          <a:xfrm flipH="1">
            <a:off x="3189644" y="2800521"/>
            <a:ext cx="1399015" cy="3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681579" y="410416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88" name="Rectangle 87"/>
          <p:cNvSpPr/>
          <p:nvPr/>
        </p:nvSpPr>
        <p:spPr>
          <a:xfrm>
            <a:off x="681579" y="477293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89" name="Straight Arrow Connector 4"/>
          <p:cNvCxnSpPr>
            <a:stCxn id="87" idx="3"/>
            <a:endCxn id="85" idx="1"/>
          </p:cNvCxnSpPr>
          <p:nvPr/>
        </p:nvCxnSpPr>
        <p:spPr>
          <a:xfrm>
            <a:off x="1417230" y="4346812"/>
            <a:ext cx="699862" cy="336213"/>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4"/>
          <p:cNvCxnSpPr>
            <a:stCxn id="88" idx="3"/>
            <a:endCxn id="85" idx="1"/>
          </p:cNvCxnSpPr>
          <p:nvPr/>
        </p:nvCxnSpPr>
        <p:spPr>
          <a:xfrm flipV="1">
            <a:off x="1417230" y="4683025"/>
            <a:ext cx="699862" cy="332554"/>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4"/>
          <p:cNvCxnSpPr>
            <a:stCxn id="83" idx="2"/>
            <a:endCxn id="84" idx="0"/>
          </p:cNvCxnSpPr>
          <p:nvPr/>
        </p:nvCxnSpPr>
        <p:spPr>
          <a:xfrm>
            <a:off x="2657681" y="2989813"/>
            <a:ext cx="0" cy="615306"/>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4"/>
          <p:cNvCxnSpPr>
            <a:stCxn id="85" idx="0"/>
            <a:endCxn id="84" idx="2"/>
          </p:cNvCxnSpPr>
          <p:nvPr/>
        </p:nvCxnSpPr>
        <p:spPr>
          <a:xfrm flipV="1">
            <a:off x="2649055" y="3982920"/>
            <a:ext cx="8626" cy="51120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4649003" y="4589454"/>
            <a:ext cx="1378802" cy="49888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a:t>
            </a:r>
            <a:endParaRPr lang="en-US" sz="1600" b="1" dirty="0">
              <a:solidFill>
                <a:schemeClr val="bg1"/>
              </a:solidFill>
            </a:endParaRPr>
          </a:p>
        </p:txBody>
      </p:sp>
      <p:cxnSp>
        <p:nvCxnSpPr>
          <p:cNvPr id="96" name="Straight Arrow Connector 4"/>
          <p:cNvCxnSpPr>
            <a:stCxn id="84" idx="3"/>
            <a:endCxn id="95" idx="1"/>
          </p:cNvCxnSpPr>
          <p:nvPr/>
        </p:nvCxnSpPr>
        <p:spPr>
          <a:xfrm>
            <a:off x="3189644" y="3794020"/>
            <a:ext cx="1459359" cy="1044879"/>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4"/>
          <p:cNvCxnSpPr>
            <a:stCxn id="95" idx="0"/>
            <a:endCxn id="57" idx="2"/>
          </p:cNvCxnSpPr>
          <p:nvPr/>
        </p:nvCxnSpPr>
        <p:spPr>
          <a:xfrm flipV="1">
            <a:off x="5338404" y="3353196"/>
            <a:ext cx="1" cy="123625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5417243" y="3651449"/>
            <a:ext cx="1666376" cy="830997"/>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Reconstructed file as aggregate of individual stripes</a:t>
            </a:r>
          </a:p>
        </p:txBody>
      </p:sp>
      <p:cxnSp>
        <p:nvCxnSpPr>
          <p:cNvPr id="81" name="Straight Arrow Connector 4"/>
          <p:cNvCxnSpPr>
            <a:stCxn id="60" idx="1"/>
            <a:endCxn id="70" idx="3"/>
          </p:cNvCxnSpPr>
          <p:nvPr/>
        </p:nvCxnSpPr>
        <p:spPr>
          <a:xfrm flipH="1" flipV="1">
            <a:off x="6088150" y="2800521"/>
            <a:ext cx="1163696" cy="39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98408" y="1613140"/>
            <a:ext cx="8721305" cy="3985403"/>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473641" y="2242059"/>
            <a:ext cx="1729528" cy="1111137"/>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sp>
        <p:nvSpPr>
          <p:cNvPr id="70" name="Rectangle 69"/>
          <p:cNvSpPr/>
          <p:nvPr/>
        </p:nvSpPr>
        <p:spPr>
          <a:xfrm>
            <a:off x="4588659" y="2600472"/>
            <a:ext cx="1499491" cy="400097"/>
          </a:xfrm>
          <a:prstGeom prst="rect">
            <a:avLst/>
          </a:prstGeom>
          <a:solidFill>
            <a:srgbClr val="2C441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Metadata Store</a:t>
            </a:r>
            <a:endParaRPr lang="en-US" sz="1600" b="1" dirty="0">
              <a:solidFill>
                <a:schemeClr val="bg1"/>
              </a:solidFill>
            </a:endParaRPr>
          </a:p>
        </p:txBody>
      </p:sp>
      <p:grpSp>
        <p:nvGrpSpPr>
          <p:cNvPr id="37" name="Group 36"/>
          <p:cNvGrpSpPr/>
          <p:nvPr/>
        </p:nvGrpSpPr>
        <p:grpSpPr>
          <a:xfrm>
            <a:off x="4472189" y="3526969"/>
            <a:ext cx="4389872" cy="1739518"/>
            <a:chOff x="2139822" y="1775139"/>
            <a:chExt cx="3683007" cy="1739518"/>
          </a:xfrm>
        </p:grpSpPr>
        <p:sp>
          <p:nvSpPr>
            <p:cNvPr id="38" name="TextBox 37"/>
            <p:cNvSpPr txBox="1"/>
            <p:nvPr/>
          </p:nvSpPr>
          <p:spPr>
            <a:xfrm>
              <a:off x="2139822" y="1775139"/>
              <a:ext cx="3163824" cy="523220"/>
            </a:xfrm>
            <a:prstGeom prst="rect">
              <a:avLst/>
            </a:prstGeom>
            <a:noFill/>
          </p:spPr>
          <p:txBody>
            <a:bodyPr wrap="square" rtlCol="0">
              <a:spAutoFit/>
            </a:bodyPr>
            <a:lstStyle/>
            <a:p>
              <a:r>
                <a:rPr lang="en-US" sz="2800" dirty="0" smtClean="0">
                  <a:solidFill>
                    <a:srgbClr val="548235"/>
                  </a:solidFill>
                  <a:latin typeface="Roboto Condensed" pitchFamily="2" charset="0"/>
                  <a:ea typeface="Roboto Condensed" pitchFamily="2" charset="0"/>
                </a:rPr>
                <a:t>Notify PSCs</a:t>
              </a:r>
              <a:endParaRPr lang="en-US" sz="2800" dirty="0">
                <a:solidFill>
                  <a:srgbClr val="548235"/>
                </a:solidFill>
                <a:latin typeface="Roboto Condensed" pitchFamily="2" charset="0"/>
                <a:ea typeface="Roboto Condensed" pitchFamily="2" charset="0"/>
              </a:endParaRPr>
            </a:p>
          </p:txBody>
        </p:sp>
        <p:sp>
          <p:nvSpPr>
            <p:cNvPr id="39" name="TextBox 38"/>
            <p:cNvSpPr txBox="1"/>
            <p:nvPr/>
          </p:nvSpPr>
          <p:spPr>
            <a:xfrm>
              <a:off x="2139822" y="2314328"/>
              <a:ext cx="3683007" cy="1200329"/>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The client sends the PSC the recovered metadata and notifies the PSC to recover objects if an object is stored on an OST connected to the OSS on which the PSC resides</a:t>
              </a:r>
              <a:endParaRPr lang="en-US" dirty="0">
                <a:solidFill>
                  <a:srgbClr val="6F6F6F"/>
                </a:solidFill>
                <a:latin typeface="Roboto Condensed" pitchFamily="2" charset="0"/>
                <a:ea typeface="Roboto Condensed" pitchFamily="2" charset="0"/>
              </a:endParaRPr>
            </a:p>
          </p:txBody>
        </p:sp>
        <p:cxnSp>
          <p:nvCxnSpPr>
            <p:cNvPr id="40" name="Straight Connector 39"/>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 name="Slide Number Placeholder 2"/>
          <p:cNvSpPr>
            <a:spLocks noGrp="1"/>
          </p:cNvSpPr>
          <p:nvPr>
            <p:ph type="sldNum" sz="quarter" idx="12"/>
          </p:nvPr>
        </p:nvSpPr>
        <p:spPr/>
        <p:txBody>
          <a:bodyPr/>
          <a:lstStyle/>
          <a:p>
            <a:fld id="{79A9F26D-CCBE-47A9-B957-B1F36E881945}" type="slidenum">
              <a:rPr lang="en-US" smtClean="0"/>
              <a:t>53</a:t>
            </a:fld>
            <a:endParaRPr lang="en-US"/>
          </a:p>
        </p:txBody>
      </p:sp>
      <p:sp>
        <p:nvSpPr>
          <p:cNvPr id="41" name="Rectangle 40"/>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Tree>
    <p:extLst>
      <p:ext uri="{BB962C8B-B14F-4D97-AF65-F5344CB8AC3E}">
        <p14:creationId xmlns:p14="http://schemas.microsoft.com/office/powerpoint/2010/main" val="1869080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Arrow Connector 4"/>
          <p:cNvCxnSpPr>
            <a:stCxn id="70" idx="1"/>
            <a:endCxn id="83" idx="3"/>
          </p:cNvCxnSpPr>
          <p:nvPr/>
        </p:nvCxnSpPr>
        <p:spPr>
          <a:xfrm flipH="1">
            <a:off x="3189644" y="2800521"/>
            <a:ext cx="1399015" cy="3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4649003" y="4589454"/>
            <a:ext cx="1378802" cy="49888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a:t>
            </a:r>
            <a:endParaRPr lang="en-US" sz="1600" b="1" dirty="0">
              <a:solidFill>
                <a:schemeClr val="bg1"/>
              </a:solidFill>
            </a:endParaRPr>
          </a:p>
        </p:txBody>
      </p:sp>
      <p:cxnSp>
        <p:nvCxnSpPr>
          <p:cNvPr id="96" name="Straight Arrow Connector 4"/>
          <p:cNvCxnSpPr>
            <a:stCxn id="84" idx="3"/>
            <a:endCxn id="95" idx="1"/>
          </p:cNvCxnSpPr>
          <p:nvPr/>
        </p:nvCxnSpPr>
        <p:spPr>
          <a:xfrm>
            <a:off x="3189644" y="3794020"/>
            <a:ext cx="1459359" cy="1044879"/>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4"/>
          <p:cNvCxnSpPr>
            <a:stCxn id="95" idx="0"/>
            <a:endCxn id="57" idx="2"/>
          </p:cNvCxnSpPr>
          <p:nvPr/>
        </p:nvCxnSpPr>
        <p:spPr>
          <a:xfrm flipV="1">
            <a:off x="5338404" y="3353196"/>
            <a:ext cx="1" cy="123625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5417243" y="3651449"/>
            <a:ext cx="1666376" cy="830997"/>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Reconstructed file as aggregate of individual stripes</a:t>
            </a:r>
          </a:p>
        </p:txBody>
      </p:sp>
      <p:sp>
        <p:nvSpPr>
          <p:cNvPr id="57" name="Rectangle 56"/>
          <p:cNvSpPr/>
          <p:nvPr/>
        </p:nvSpPr>
        <p:spPr>
          <a:xfrm>
            <a:off x="4473641" y="2242059"/>
            <a:ext cx="1729528" cy="1111137"/>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cxnSp>
        <p:nvCxnSpPr>
          <p:cNvPr id="81" name="Straight Arrow Connector 4"/>
          <p:cNvCxnSpPr>
            <a:stCxn id="60" idx="1"/>
            <a:endCxn id="70" idx="3"/>
          </p:cNvCxnSpPr>
          <p:nvPr/>
        </p:nvCxnSpPr>
        <p:spPr>
          <a:xfrm flipH="1" flipV="1">
            <a:off x="6088150" y="2800521"/>
            <a:ext cx="1163696" cy="39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4588659" y="2600472"/>
            <a:ext cx="1499491" cy="400097"/>
          </a:xfrm>
          <a:prstGeom prst="rect">
            <a:avLst/>
          </a:prstGeom>
          <a:solidFill>
            <a:srgbClr val="2C441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Metadata Store</a:t>
            </a:r>
            <a:endParaRPr lang="en-US" sz="1600" b="1" dirty="0">
              <a:solidFill>
                <a:schemeClr val="bg1"/>
              </a:solidFill>
            </a:endParaRPr>
          </a:p>
        </p:txBody>
      </p:sp>
      <p:sp>
        <p:nvSpPr>
          <p:cNvPr id="48" name="Rectangle 47"/>
          <p:cNvSpPr/>
          <p:nvPr/>
        </p:nvSpPr>
        <p:spPr>
          <a:xfrm>
            <a:off x="7083619" y="2242060"/>
            <a:ext cx="1378802" cy="90015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60" name="Rectangle 59"/>
          <p:cNvSpPr/>
          <p:nvPr/>
        </p:nvSpPr>
        <p:spPr>
          <a:xfrm>
            <a:off x="7251846" y="2612011"/>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sp>
        <p:nvSpPr>
          <p:cNvPr id="42" name="Rectangle 41"/>
          <p:cNvSpPr/>
          <p:nvPr/>
        </p:nvSpPr>
        <p:spPr>
          <a:xfrm>
            <a:off x="7415983" y="3512163"/>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cxnSp>
        <p:nvCxnSpPr>
          <p:cNvPr id="65" name="Straight Arrow Connector 4"/>
          <p:cNvCxnSpPr>
            <a:stCxn id="60" idx="2"/>
            <a:endCxn id="42" idx="0"/>
          </p:cNvCxnSpPr>
          <p:nvPr/>
        </p:nvCxnSpPr>
        <p:spPr>
          <a:xfrm>
            <a:off x="7783809" y="2989812"/>
            <a:ext cx="0" cy="52235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0" y="1613140"/>
            <a:ext cx="8876581" cy="3985403"/>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a:off x="3597037" y="2175807"/>
            <a:ext cx="4994872" cy="2878291"/>
            <a:chOff x="2139821" y="1775139"/>
            <a:chExt cx="3683008" cy="2878291"/>
          </a:xfrm>
        </p:grpSpPr>
        <p:sp>
          <p:nvSpPr>
            <p:cNvPr id="38" name="TextBox 37"/>
            <p:cNvSpPr txBox="1"/>
            <p:nvPr/>
          </p:nvSpPr>
          <p:spPr>
            <a:xfrm>
              <a:off x="2139821" y="1775139"/>
              <a:ext cx="3683007" cy="954107"/>
            </a:xfrm>
            <a:prstGeom prst="rect">
              <a:avLst/>
            </a:prstGeom>
            <a:noFill/>
          </p:spPr>
          <p:txBody>
            <a:bodyPr wrap="square" rtlCol="0">
              <a:spAutoFit/>
            </a:bodyPr>
            <a:lstStyle/>
            <a:p>
              <a:r>
                <a:rPr lang="en-US" sz="2800" dirty="0" smtClean="0">
                  <a:solidFill>
                    <a:srgbClr val="0066A0"/>
                  </a:solidFill>
                  <a:latin typeface="Roboto Condensed" pitchFamily="2" charset="0"/>
                  <a:ea typeface="Roboto Condensed" pitchFamily="2" charset="0"/>
                </a:rPr>
                <a:t>Objects Recovered and Mapped</a:t>
              </a:r>
              <a:endParaRPr lang="en-US" sz="2800" dirty="0">
                <a:solidFill>
                  <a:srgbClr val="0066A0"/>
                </a:solidFill>
                <a:latin typeface="Roboto Condensed" pitchFamily="2" charset="0"/>
                <a:ea typeface="Roboto Condensed" pitchFamily="2" charset="0"/>
              </a:endParaRPr>
            </a:p>
          </p:txBody>
        </p:sp>
        <p:sp>
          <p:nvSpPr>
            <p:cNvPr id="39" name="TextBox 38"/>
            <p:cNvSpPr txBox="1"/>
            <p:nvPr/>
          </p:nvSpPr>
          <p:spPr>
            <a:xfrm>
              <a:off x="2139822" y="2314328"/>
              <a:ext cx="3683007" cy="2339102"/>
            </a:xfrm>
            <a:prstGeom prst="rect">
              <a:avLst/>
            </a:prstGeom>
            <a:noFill/>
          </p:spPr>
          <p:txBody>
            <a:bodyPr wrap="square" rtlCol="0">
              <a:spAutoFit/>
            </a:bodyPr>
            <a:lstStyle/>
            <a:p>
              <a:pPr>
                <a:spcAft>
                  <a:spcPts val="1200"/>
                </a:spcAft>
              </a:pPr>
              <a:r>
                <a:rPr lang="en-US" dirty="0" smtClean="0">
                  <a:solidFill>
                    <a:srgbClr val="6F6F6F"/>
                  </a:solidFill>
                  <a:latin typeface="Roboto Condensed" pitchFamily="2" charset="0"/>
                  <a:ea typeface="Roboto Condensed" pitchFamily="2" charset="0"/>
                </a:rPr>
                <a:t>If a needed object resides on an OST connected to the OSS on which the PSC resides, the AOFRT recovers the object from the OST</a:t>
              </a:r>
              <a:endParaRPr lang="en-US" dirty="0">
                <a:solidFill>
                  <a:srgbClr val="6F6F6F"/>
                </a:solidFill>
                <a:latin typeface="Roboto Condensed" pitchFamily="2" charset="0"/>
                <a:ea typeface="Roboto Condensed" pitchFamily="2" charset="0"/>
              </a:endParaRPr>
            </a:p>
            <a:p>
              <a:pPr>
                <a:spcAft>
                  <a:spcPts val="1200"/>
                </a:spcAft>
              </a:pPr>
              <a:r>
                <a:rPr lang="en-US" dirty="0" smtClean="0">
                  <a:solidFill>
                    <a:srgbClr val="6F6F6F"/>
                  </a:solidFill>
                  <a:latin typeface="Roboto Condensed" pitchFamily="2" charset="0"/>
                  <a:ea typeface="Roboto Condensed" pitchFamily="2" charset="0"/>
                </a:rPr>
                <a:t>The object is then sent to the PSC and, using the metadata, the PSC extracts the stripes from the object</a:t>
              </a:r>
            </a:p>
            <a:p>
              <a:pPr>
                <a:spcAft>
                  <a:spcPts val="1200"/>
                </a:spcAft>
              </a:pPr>
              <a:r>
                <a:rPr lang="en-US" dirty="0" smtClean="0">
                  <a:solidFill>
                    <a:srgbClr val="6F6F6F"/>
                  </a:solidFill>
                  <a:latin typeface="Roboto Condensed" pitchFamily="2" charset="0"/>
                  <a:ea typeface="Roboto Condensed" pitchFamily="2" charset="0"/>
                </a:rPr>
                <a:t>The mapper then keys each stripes by the index of the stripe extracted by the PSC</a:t>
              </a:r>
              <a:endParaRPr lang="en-US" dirty="0">
                <a:solidFill>
                  <a:srgbClr val="6F6F6F"/>
                </a:solidFill>
                <a:latin typeface="Roboto Condensed" pitchFamily="2" charset="0"/>
                <a:ea typeface="Roboto Condensed" pitchFamily="2" charset="0"/>
              </a:endParaRPr>
            </a:p>
          </p:txBody>
        </p:sp>
        <p:cxnSp>
          <p:nvCxnSpPr>
            <p:cNvPr id="40" name="Straight Connector 39"/>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82" name="Rectangle 81"/>
          <p:cNvSpPr/>
          <p:nvPr/>
        </p:nvSpPr>
        <p:spPr>
          <a:xfrm>
            <a:off x="1957491" y="2242060"/>
            <a:ext cx="1378802" cy="277140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83" name="Rectangle 82"/>
          <p:cNvSpPr/>
          <p:nvPr/>
        </p:nvSpPr>
        <p:spPr>
          <a:xfrm>
            <a:off x="2125718" y="2612012"/>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84" name="Rectangle 83"/>
          <p:cNvSpPr/>
          <p:nvPr/>
        </p:nvSpPr>
        <p:spPr>
          <a:xfrm>
            <a:off x="2125718" y="3605119"/>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Mapper</a:t>
            </a:r>
            <a:endParaRPr lang="en-US" sz="1600" b="1" dirty="0">
              <a:solidFill>
                <a:schemeClr val="bg1"/>
              </a:solidFill>
            </a:endParaRPr>
          </a:p>
        </p:txBody>
      </p:sp>
      <p:sp>
        <p:nvSpPr>
          <p:cNvPr id="85" name="Rectangle 84"/>
          <p:cNvSpPr/>
          <p:nvPr/>
        </p:nvSpPr>
        <p:spPr>
          <a:xfrm>
            <a:off x="2117092" y="4494124"/>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
        <p:nvSpPr>
          <p:cNvPr id="87" name="Rectangle 86"/>
          <p:cNvSpPr/>
          <p:nvPr/>
        </p:nvSpPr>
        <p:spPr>
          <a:xfrm>
            <a:off x="681579" y="410416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88" name="Rectangle 87"/>
          <p:cNvSpPr/>
          <p:nvPr/>
        </p:nvSpPr>
        <p:spPr>
          <a:xfrm>
            <a:off x="681579" y="477293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89" name="Straight Arrow Connector 4"/>
          <p:cNvCxnSpPr>
            <a:stCxn id="87" idx="3"/>
            <a:endCxn id="85" idx="1"/>
          </p:cNvCxnSpPr>
          <p:nvPr/>
        </p:nvCxnSpPr>
        <p:spPr>
          <a:xfrm>
            <a:off x="1417230" y="4346812"/>
            <a:ext cx="699862" cy="336213"/>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4"/>
          <p:cNvCxnSpPr>
            <a:stCxn id="88" idx="3"/>
            <a:endCxn id="85" idx="1"/>
          </p:cNvCxnSpPr>
          <p:nvPr/>
        </p:nvCxnSpPr>
        <p:spPr>
          <a:xfrm flipV="1">
            <a:off x="1417230" y="4683025"/>
            <a:ext cx="699862" cy="332554"/>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4"/>
          <p:cNvCxnSpPr>
            <a:stCxn id="83" idx="2"/>
            <a:endCxn id="84" idx="0"/>
          </p:cNvCxnSpPr>
          <p:nvPr/>
        </p:nvCxnSpPr>
        <p:spPr>
          <a:xfrm>
            <a:off x="2657681" y="2989813"/>
            <a:ext cx="0" cy="615306"/>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4"/>
          <p:cNvCxnSpPr>
            <a:stCxn id="85" idx="0"/>
            <a:endCxn id="84" idx="2"/>
          </p:cNvCxnSpPr>
          <p:nvPr/>
        </p:nvCxnSpPr>
        <p:spPr>
          <a:xfrm flipV="1">
            <a:off x="2649055" y="3982920"/>
            <a:ext cx="8626" cy="51120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79A9F26D-CCBE-47A9-B957-B1F36E881945}" type="slidenum">
              <a:rPr lang="en-US" smtClean="0"/>
              <a:t>54</a:t>
            </a:fld>
            <a:endParaRPr lang="en-US"/>
          </a:p>
        </p:txBody>
      </p:sp>
      <p:sp>
        <p:nvSpPr>
          <p:cNvPr id="41" name="Rectangle 40"/>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Tree>
    <p:extLst>
      <p:ext uri="{BB962C8B-B14F-4D97-AF65-F5344CB8AC3E}">
        <p14:creationId xmlns:p14="http://schemas.microsoft.com/office/powerpoint/2010/main" val="3187690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Arrow Connector 4"/>
          <p:cNvCxnSpPr>
            <a:stCxn id="70" idx="1"/>
            <a:endCxn id="83" idx="3"/>
          </p:cNvCxnSpPr>
          <p:nvPr/>
        </p:nvCxnSpPr>
        <p:spPr>
          <a:xfrm flipH="1">
            <a:off x="3189644" y="2800521"/>
            <a:ext cx="1399015" cy="3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4"/>
          <p:cNvCxnSpPr>
            <a:stCxn id="95" idx="0"/>
            <a:endCxn id="57" idx="2"/>
          </p:cNvCxnSpPr>
          <p:nvPr/>
        </p:nvCxnSpPr>
        <p:spPr>
          <a:xfrm flipV="1">
            <a:off x="5338404" y="3353196"/>
            <a:ext cx="1" cy="123625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5417243" y="3651449"/>
            <a:ext cx="1666376" cy="830997"/>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Reconstructed file as aggregate of individual stripes</a:t>
            </a:r>
          </a:p>
        </p:txBody>
      </p:sp>
      <p:sp>
        <p:nvSpPr>
          <p:cNvPr id="57" name="Rectangle 56"/>
          <p:cNvSpPr/>
          <p:nvPr/>
        </p:nvSpPr>
        <p:spPr>
          <a:xfrm>
            <a:off x="4473641" y="2242059"/>
            <a:ext cx="1729528" cy="1111137"/>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cxnSp>
        <p:nvCxnSpPr>
          <p:cNvPr id="81" name="Straight Arrow Connector 4"/>
          <p:cNvCxnSpPr>
            <a:stCxn id="60" idx="1"/>
            <a:endCxn id="70" idx="3"/>
          </p:cNvCxnSpPr>
          <p:nvPr/>
        </p:nvCxnSpPr>
        <p:spPr>
          <a:xfrm flipH="1" flipV="1">
            <a:off x="6088150" y="2800521"/>
            <a:ext cx="1163696" cy="39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4588659" y="2600472"/>
            <a:ext cx="1499491" cy="400097"/>
          </a:xfrm>
          <a:prstGeom prst="rect">
            <a:avLst/>
          </a:prstGeom>
          <a:solidFill>
            <a:srgbClr val="2C441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Metadata Store</a:t>
            </a:r>
            <a:endParaRPr lang="en-US" sz="1600" b="1" dirty="0">
              <a:solidFill>
                <a:schemeClr val="bg1"/>
              </a:solidFill>
            </a:endParaRPr>
          </a:p>
        </p:txBody>
      </p:sp>
      <p:sp>
        <p:nvSpPr>
          <p:cNvPr id="48" name="Rectangle 47"/>
          <p:cNvSpPr/>
          <p:nvPr/>
        </p:nvSpPr>
        <p:spPr>
          <a:xfrm>
            <a:off x="7083619" y="2242060"/>
            <a:ext cx="1378802" cy="90015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60" name="Rectangle 59"/>
          <p:cNvSpPr/>
          <p:nvPr/>
        </p:nvSpPr>
        <p:spPr>
          <a:xfrm>
            <a:off x="7251846" y="2612011"/>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sp>
        <p:nvSpPr>
          <p:cNvPr id="42" name="Rectangle 41"/>
          <p:cNvSpPr/>
          <p:nvPr/>
        </p:nvSpPr>
        <p:spPr>
          <a:xfrm>
            <a:off x="7415983" y="3512163"/>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cxnSp>
        <p:nvCxnSpPr>
          <p:cNvPr id="65" name="Straight Arrow Connector 4"/>
          <p:cNvCxnSpPr>
            <a:stCxn id="60" idx="2"/>
            <a:endCxn id="42" idx="0"/>
          </p:cNvCxnSpPr>
          <p:nvPr/>
        </p:nvCxnSpPr>
        <p:spPr>
          <a:xfrm>
            <a:off x="7783809" y="2989812"/>
            <a:ext cx="0" cy="52235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1957491" y="2242060"/>
            <a:ext cx="1378802" cy="277140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83" name="Rectangle 82"/>
          <p:cNvSpPr/>
          <p:nvPr/>
        </p:nvSpPr>
        <p:spPr>
          <a:xfrm>
            <a:off x="2125718" y="2612012"/>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85" name="Rectangle 84"/>
          <p:cNvSpPr/>
          <p:nvPr/>
        </p:nvSpPr>
        <p:spPr>
          <a:xfrm>
            <a:off x="2117092" y="4494124"/>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
        <p:nvSpPr>
          <p:cNvPr id="87" name="Rectangle 86"/>
          <p:cNvSpPr/>
          <p:nvPr/>
        </p:nvSpPr>
        <p:spPr>
          <a:xfrm>
            <a:off x="681579" y="410416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88" name="Rectangle 87"/>
          <p:cNvSpPr/>
          <p:nvPr/>
        </p:nvSpPr>
        <p:spPr>
          <a:xfrm>
            <a:off x="681579" y="477293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89" name="Straight Arrow Connector 4"/>
          <p:cNvCxnSpPr>
            <a:stCxn id="87" idx="3"/>
            <a:endCxn id="85" idx="1"/>
          </p:cNvCxnSpPr>
          <p:nvPr/>
        </p:nvCxnSpPr>
        <p:spPr>
          <a:xfrm>
            <a:off x="1417230" y="4346812"/>
            <a:ext cx="699862" cy="336213"/>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4"/>
          <p:cNvCxnSpPr>
            <a:stCxn id="88" idx="3"/>
            <a:endCxn id="85" idx="1"/>
          </p:cNvCxnSpPr>
          <p:nvPr/>
        </p:nvCxnSpPr>
        <p:spPr>
          <a:xfrm flipV="1">
            <a:off x="1417230" y="4683025"/>
            <a:ext cx="699862" cy="332554"/>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4"/>
          <p:cNvCxnSpPr>
            <a:stCxn id="83" idx="2"/>
            <a:endCxn id="84" idx="0"/>
          </p:cNvCxnSpPr>
          <p:nvPr/>
        </p:nvCxnSpPr>
        <p:spPr>
          <a:xfrm>
            <a:off x="2657681" y="2989813"/>
            <a:ext cx="0" cy="615306"/>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4"/>
          <p:cNvCxnSpPr>
            <a:stCxn id="85" idx="0"/>
            <a:endCxn id="84" idx="2"/>
          </p:cNvCxnSpPr>
          <p:nvPr/>
        </p:nvCxnSpPr>
        <p:spPr>
          <a:xfrm flipV="1">
            <a:off x="2649055" y="3982920"/>
            <a:ext cx="8626" cy="51120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0" y="1613140"/>
            <a:ext cx="8876581" cy="4235569"/>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a:off x="2125718" y="2188049"/>
            <a:ext cx="5511442" cy="1462519"/>
            <a:chOff x="2139821" y="1775139"/>
            <a:chExt cx="3683008" cy="1462519"/>
          </a:xfrm>
        </p:grpSpPr>
        <p:sp>
          <p:nvSpPr>
            <p:cNvPr id="38" name="TextBox 37"/>
            <p:cNvSpPr txBox="1"/>
            <p:nvPr/>
          </p:nvSpPr>
          <p:spPr>
            <a:xfrm>
              <a:off x="2139821" y="1775139"/>
              <a:ext cx="3683007" cy="523220"/>
            </a:xfrm>
            <a:prstGeom prst="rect">
              <a:avLst/>
            </a:prstGeom>
            <a:noFill/>
          </p:spPr>
          <p:txBody>
            <a:bodyPr wrap="square" rtlCol="0">
              <a:spAutoFit/>
            </a:bodyPr>
            <a:lstStyle/>
            <a:p>
              <a:r>
                <a:rPr lang="en-US" sz="2800" dirty="0" smtClean="0">
                  <a:solidFill>
                    <a:srgbClr val="0066A0"/>
                  </a:solidFill>
                  <a:latin typeface="Roboto Condensed" pitchFamily="2" charset="0"/>
                  <a:ea typeface="Roboto Condensed" pitchFamily="2" charset="0"/>
                </a:rPr>
                <a:t>Keyed Stripes are Aggregated</a:t>
              </a:r>
              <a:endParaRPr lang="en-US" sz="2800" dirty="0">
                <a:solidFill>
                  <a:srgbClr val="0066A0"/>
                </a:solidFill>
                <a:latin typeface="Roboto Condensed" pitchFamily="2" charset="0"/>
                <a:ea typeface="Roboto Condensed" pitchFamily="2" charset="0"/>
              </a:endParaRPr>
            </a:p>
          </p:txBody>
        </p:sp>
        <p:sp>
          <p:nvSpPr>
            <p:cNvPr id="39" name="TextBox 38"/>
            <p:cNvSpPr txBox="1"/>
            <p:nvPr/>
          </p:nvSpPr>
          <p:spPr>
            <a:xfrm>
              <a:off x="2139822" y="2314328"/>
              <a:ext cx="3683007" cy="923330"/>
            </a:xfrm>
            <a:prstGeom prst="rect">
              <a:avLst/>
            </a:prstGeom>
            <a:noFill/>
          </p:spPr>
          <p:txBody>
            <a:bodyPr wrap="square" rtlCol="0">
              <a:spAutoFit/>
            </a:bodyPr>
            <a:lstStyle/>
            <a:p>
              <a:pPr>
                <a:spcAft>
                  <a:spcPts val="1200"/>
                </a:spcAft>
              </a:pPr>
              <a:r>
                <a:rPr lang="en-US" dirty="0" smtClean="0">
                  <a:solidFill>
                    <a:srgbClr val="6F6F6F"/>
                  </a:solidFill>
                  <a:latin typeface="Roboto Condensed" pitchFamily="2" charset="0"/>
                  <a:ea typeface="Roboto Condensed" pitchFamily="2" charset="0"/>
                </a:rPr>
                <a:t>The keyed stripes are then sent to the reducer, where they are aggregated with the keyed stripes from other OSSs </a:t>
              </a:r>
              <a:endParaRPr lang="en-US" dirty="0">
                <a:solidFill>
                  <a:srgbClr val="6F6F6F"/>
                </a:solidFill>
                <a:latin typeface="Roboto Condensed" pitchFamily="2" charset="0"/>
                <a:ea typeface="Roboto Condensed" pitchFamily="2" charset="0"/>
              </a:endParaRPr>
            </a:p>
          </p:txBody>
        </p:sp>
        <p:cxnSp>
          <p:nvCxnSpPr>
            <p:cNvPr id="40" name="Straight Connector 39"/>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5" name="Rectangle 94"/>
          <p:cNvSpPr/>
          <p:nvPr/>
        </p:nvSpPr>
        <p:spPr>
          <a:xfrm>
            <a:off x="4649003" y="4589454"/>
            <a:ext cx="1378802" cy="49888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a:t>
            </a:r>
            <a:endParaRPr lang="en-US" sz="1600" b="1" dirty="0">
              <a:solidFill>
                <a:schemeClr val="bg1"/>
              </a:solidFill>
            </a:endParaRPr>
          </a:p>
        </p:txBody>
      </p:sp>
      <p:cxnSp>
        <p:nvCxnSpPr>
          <p:cNvPr id="96" name="Straight Arrow Connector 4"/>
          <p:cNvCxnSpPr>
            <a:stCxn id="84" idx="3"/>
            <a:endCxn id="95" idx="1"/>
          </p:cNvCxnSpPr>
          <p:nvPr/>
        </p:nvCxnSpPr>
        <p:spPr>
          <a:xfrm>
            <a:off x="3189644" y="3794020"/>
            <a:ext cx="1459359" cy="1044879"/>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2125718" y="3605119"/>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Mapper</a:t>
            </a:r>
            <a:endParaRPr lang="en-US" sz="1600" b="1" dirty="0">
              <a:solidFill>
                <a:schemeClr val="bg1"/>
              </a:solidFill>
            </a:endParaRPr>
          </a:p>
        </p:txBody>
      </p:sp>
      <p:sp>
        <p:nvSpPr>
          <p:cNvPr id="3" name="Slide Number Placeholder 2"/>
          <p:cNvSpPr>
            <a:spLocks noGrp="1"/>
          </p:cNvSpPr>
          <p:nvPr>
            <p:ph type="sldNum" sz="quarter" idx="12"/>
          </p:nvPr>
        </p:nvSpPr>
        <p:spPr/>
        <p:txBody>
          <a:bodyPr/>
          <a:lstStyle/>
          <a:p>
            <a:fld id="{79A9F26D-CCBE-47A9-B957-B1F36E881945}" type="slidenum">
              <a:rPr lang="en-US" smtClean="0"/>
              <a:t>55</a:t>
            </a:fld>
            <a:endParaRPr lang="en-US"/>
          </a:p>
        </p:txBody>
      </p:sp>
      <p:sp>
        <p:nvSpPr>
          <p:cNvPr id="41" name="Rectangle 40"/>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Tree>
    <p:extLst>
      <p:ext uri="{BB962C8B-B14F-4D97-AF65-F5344CB8AC3E}">
        <p14:creationId xmlns:p14="http://schemas.microsoft.com/office/powerpoint/2010/main" val="1560865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7415983" y="3512163"/>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48" name="Rectangle 47"/>
          <p:cNvSpPr/>
          <p:nvPr/>
        </p:nvSpPr>
        <p:spPr>
          <a:xfrm>
            <a:off x="7083619" y="2242060"/>
            <a:ext cx="1378802" cy="90015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60" name="Rectangle 59"/>
          <p:cNvSpPr/>
          <p:nvPr/>
        </p:nvSpPr>
        <p:spPr>
          <a:xfrm>
            <a:off x="7251846" y="2612011"/>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cxnSp>
        <p:nvCxnSpPr>
          <p:cNvPr id="65" name="Straight Arrow Connector 4"/>
          <p:cNvCxnSpPr>
            <a:stCxn id="60" idx="2"/>
            <a:endCxn id="42" idx="0"/>
          </p:cNvCxnSpPr>
          <p:nvPr/>
        </p:nvCxnSpPr>
        <p:spPr>
          <a:xfrm>
            <a:off x="7783809" y="2989812"/>
            <a:ext cx="0" cy="52235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1957491" y="2242060"/>
            <a:ext cx="1378802" cy="277140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83" name="Rectangle 82"/>
          <p:cNvSpPr/>
          <p:nvPr/>
        </p:nvSpPr>
        <p:spPr>
          <a:xfrm>
            <a:off x="2125718" y="2612012"/>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84" name="Rectangle 83"/>
          <p:cNvSpPr/>
          <p:nvPr/>
        </p:nvSpPr>
        <p:spPr>
          <a:xfrm>
            <a:off x="2125718" y="3605119"/>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Mapper</a:t>
            </a:r>
            <a:endParaRPr lang="en-US" sz="1600" b="1" dirty="0">
              <a:solidFill>
                <a:schemeClr val="bg1"/>
              </a:solidFill>
            </a:endParaRPr>
          </a:p>
        </p:txBody>
      </p:sp>
      <p:sp>
        <p:nvSpPr>
          <p:cNvPr id="85" name="Rectangle 84"/>
          <p:cNvSpPr/>
          <p:nvPr/>
        </p:nvSpPr>
        <p:spPr>
          <a:xfrm>
            <a:off x="2117092" y="4494124"/>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cxnSp>
        <p:nvCxnSpPr>
          <p:cNvPr id="86" name="Straight Arrow Connector 4"/>
          <p:cNvCxnSpPr>
            <a:stCxn id="70" idx="1"/>
            <a:endCxn id="83" idx="3"/>
          </p:cNvCxnSpPr>
          <p:nvPr/>
        </p:nvCxnSpPr>
        <p:spPr>
          <a:xfrm flipH="1">
            <a:off x="3189644" y="2800521"/>
            <a:ext cx="1399015" cy="3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681579" y="410416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88" name="Rectangle 87"/>
          <p:cNvSpPr/>
          <p:nvPr/>
        </p:nvSpPr>
        <p:spPr>
          <a:xfrm>
            <a:off x="681579" y="477293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89" name="Straight Arrow Connector 4"/>
          <p:cNvCxnSpPr>
            <a:stCxn id="87" idx="3"/>
            <a:endCxn id="85" idx="1"/>
          </p:cNvCxnSpPr>
          <p:nvPr/>
        </p:nvCxnSpPr>
        <p:spPr>
          <a:xfrm>
            <a:off x="1417230" y="4346812"/>
            <a:ext cx="699862" cy="336213"/>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4"/>
          <p:cNvCxnSpPr>
            <a:stCxn id="88" idx="3"/>
            <a:endCxn id="85" idx="1"/>
          </p:cNvCxnSpPr>
          <p:nvPr/>
        </p:nvCxnSpPr>
        <p:spPr>
          <a:xfrm flipV="1">
            <a:off x="1417230" y="4683025"/>
            <a:ext cx="699862" cy="332554"/>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4"/>
          <p:cNvCxnSpPr>
            <a:stCxn id="83" idx="2"/>
            <a:endCxn id="84" idx="0"/>
          </p:cNvCxnSpPr>
          <p:nvPr/>
        </p:nvCxnSpPr>
        <p:spPr>
          <a:xfrm>
            <a:off x="2657681" y="2989813"/>
            <a:ext cx="0" cy="615306"/>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4"/>
          <p:cNvCxnSpPr>
            <a:stCxn id="85" idx="0"/>
            <a:endCxn id="84" idx="2"/>
          </p:cNvCxnSpPr>
          <p:nvPr/>
        </p:nvCxnSpPr>
        <p:spPr>
          <a:xfrm flipV="1">
            <a:off x="2649055" y="3982920"/>
            <a:ext cx="8626" cy="51120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4"/>
          <p:cNvCxnSpPr>
            <a:stCxn id="84" idx="3"/>
            <a:endCxn id="95" idx="1"/>
          </p:cNvCxnSpPr>
          <p:nvPr/>
        </p:nvCxnSpPr>
        <p:spPr>
          <a:xfrm>
            <a:off x="3189644" y="3794020"/>
            <a:ext cx="1459359" cy="1044879"/>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4"/>
          <p:cNvCxnSpPr>
            <a:stCxn id="60" idx="1"/>
            <a:endCxn id="70" idx="3"/>
          </p:cNvCxnSpPr>
          <p:nvPr/>
        </p:nvCxnSpPr>
        <p:spPr>
          <a:xfrm flipH="1" flipV="1">
            <a:off x="6088150" y="2800521"/>
            <a:ext cx="1163696" cy="39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98408" y="1613141"/>
            <a:ext cx="8721305" cy="4209689"/>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473641" y="2242059"/>
            <a:ext cx="1729528" cy="1111137"/>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sp>
        <p:nvSpPr>
          <p:cNvPr id="70" name="Rectangle 69"/>
          <p:cNvSpPr/>
          <p:nvPr/>
        </p:nvSpPr>
        <p:spPr>
          <a:xfrm>
            <a:off x="4588659" y="2600472"/>
            <a:ext cx="1499491" cy="400097"/>
          </a:xfrm>
          <a:prstGeom prst="rect">
            <a:avLst/>
          </a:prstGeom>
          <a:solidFill>
            <a:srgbClr val="2C441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Metadata Store</a:t>
            </a:r>
            <a:endParaRPr lang="en-US" sz="1600" b="1" dirty="0">
              <a:solidFill>
                <a:schemeClr val="bg1"/>
              </a:solidFill>
            </a:endParaRPr>
          </a:p>
        </p:txBody>
      </p:sp>
      <p:grpSp>
        <p:nvGrpSpPr>
          <p:cNvPr id="37" name="Group 36"/>
          <p:cNvGrpSpPr/>
          <p:nvPr/>
        </p:nvGrpSpPr>
        <p:grpSpPr>
          <a:xfrm>
            <a:off x="271607" y="2239941"/>
            <a:ext cx="3916035" cy="1185520"/>
            <a:chOff x="2139822" y="1775139"/>
            <a:chExt cx="3683007" cy="1185520"/>
          </a:xfrm>
        </p:grpSpPr>
        <p:sp>
          <p:nvSpPr>
            <p:cNvPr id="38" name="TextBox 37"/>
            <p:cNvSpPr txBox="1"/>
            <p:nvPr/>
          </p:nvSpPr>
          <p:spPr>
            <a:xfrm>
              <a:off x="2139822" y="1775139"/>
              <a:ext cx="3683007" cy="523220"/>
            </a:xfrm>
            <a:prstGeom prst="rect">
              <a:avLst/>
            </a:prstGeom>
            <a:noFill/>
          </p:spPr>
          <p:txBody>
            <a:bodyPr wrap="square" rtlCol="0">
              <a:spAutoFit/>
            </a:bodyPr>
            <a:lstStyle/>
            <a:p>
              <a:pPr algn="r"/>
              <a:r>
                <a:rPr lang="en-US" sz="2800" dirty="0" smtClean="0">
                  <a:solidFill>
                    <a:srgbClr val="548235"/>
                  </a:solidFill>
                  <a:latin typeface="Roboto Condensed" pitchFamily="2" charset="0"/>
                  <a:ea typeface="Roboto Condensed" pitchFamily="2" charset="0"/>
                </a:rPr>
                <a:t>Recovered File is Returned</a:t>
              </a:r>
              <a:endParaRPr lang="en-US" sz="2800" dirty="0">
                <a:solidFill>
                  <a:srgbClr val="548235"/>
                </a:solidFill>
                <a:latin typeface="Roboto Condensed" pitchFamily="2" charset="0"/>
                <a:ea typeface="Roboto Condensed" pitchFamily="2" charset="0"/>
              </a:endParaRPr>
            </a:p>
          </p:txBody>
        </p:sp>
        <p:sp>
          <p:nvSpPr>
            <p:cNvPr id="39" name="TextBox 38"/>
            <p:cNvSpPr txBox="1"/>
            <p:nvPr/>
          </p:nvSpPr>
          <p:spPr>
            <a:xfrm>
              <a:off x="2139822" y="2314328"/>
              <a:ext cx="3683007" cy="646331"/>
            </a:xfrm>
            <a:prstGeom prst="rect">
              <a:avLst/>
            </a:prstGeom>
            <a:noFill/>
          </p:spPr>
          <p:txBody>
            <a:bodyPr wrap="square" rtlCol="0">
              <a:spAutoFit/>
            </a:bodyPr>
            <a:lstStyle/>
            <a:p>
              <a:pPr algn="r"/>
              <a:r>
                <a:rPr lang="en-US" dirty="0" smtClean="0">
                  <a:solidFill>
                    <a:srgbClr val="6F6F6F"/>
                  </a:solidFill>
                  <a:latin typeface="Roboto Condensed" pitchFamily="2" charset="0"/>
                  <a:ea typeface="Roboto Condensed" pitchFamily="2" charset="0"/>
                </a:rPr>
                <a:t>At the end of the reduction process, the recovered file is sent to the client</a:t>
              </a:r>
              <a:endParaRPr lang="en-US" dirty="0">
                <a:solidFill>
                  <a:srgbClr val="6F6F6F"/>
                </a:solidFill>
                <a:latin typeface="Roboto Condensed" pitchFamily="2" charset="0"/>
                <a:ea typeface="Roboto Condensed" pitchFamily="2" charset="0"/>
              </a:endParaRPr>
            </a:p>
          </p:txBody>
        </p:sp>
        <p:cxnSp>
          <p:nvCxnSpPr>
            <p:cNvPr id="40" name="Straight Connector 39"/>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5" name="Rectangle 94"/>
          <p:cNvSpPr/>
          <p:nvPr/>
        </p:nvSpPr>
        <p:spPr>
          <a:xfrm>
            <a:off x="4649003" y="4589454"/>
            <a:ext cx="1378802" cy="49888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a:t>
            </a:r>
            <a:endParaRPr lang="en-US" sz="1600" b="1" dirty="0">
              <a:solidFill>
                <a:schemeClr val="bg1"/>
              </a:solidFill>
            </a:endParaRPr>
          </a:p>
        </p:txBody>
      </p:sp>
      <p:cxnSp>
        <p:nvCxnSpPr>
          <p:cNvPr id="100" name="Straight Arrow Connector 4"/>
          <p:cNvCxnSpPr>
            <a:stCxn id="95" idx="0"/>
            <a:endCxn id="57" idx="2"/>
          </p:cNvCxnSpPr>
          <p:nvPr/>
        </p:nvCxnSpPr>
        <p:spPr>
          <a:xfrm flipV="1">
            <a:off x="5338404" y="3353196"/>
            <a:ext cx="1" cy="123625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5417243" y="3651449"/>
            <a:ext cx="1666376" cy="830997"/>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Reconstructed file as aggregate of individual stripes</a:t>
            </a:r>
          </a:p>
        </p:txBody>
      </p:sp>
      <p:sp>
        <p:nvSpPr>
          <p:cNvPr id="3" name="Slide Number Placeholder 2"/>
          <p:cNvSpPr>
            <a:spLocks noGrp="1"/>
          </p:cNvSpPr>
          <p:nvPr>
            <p:ph type="sldNum" sz="quarter" idx="12"/>
          </p:nvPr>
        </p:nvSpPr>
        <p:spPr/>
        <p:txBody>
          <a:bodyPr/>
          <a:lstStyle/>
          <a:p>
            <a:fld id="{79A9F26D-CCBE-47A9-B957-B1F36E881945}" type="slidenum">
              <a:rPr lang="en-US" smtClean="0"/>
              <a:t>56</a:t>
            </a:fld>
            <a:endParaRPr lang="en-US"/>
          </a:p>
        </p:txBody>
      </p:sp>
      <p:sp>
        <p:nvSpPr>
          <p:cNvPr id="41" name="Rectangle 40"/>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Tree>
    <p:extLst>
      <p:ext uri="{BB962C8B-B14F-4D97-AF65-F5344CB8AC3E}">
        <p14:creationId xmlns:p14="http://schemas.microsoft.com/office/powerpoint/2010/main" val="2649244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68259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are the advantages over the simple solution?</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235351" cy="3477875"/>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MDT on which the metadata is stored does not have to be mounted to the client</a:t>
            </a: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OSTs on which the object files are stored do not have to be mounted to the client</a:t>
            </a: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This solution is a distributed solution to a distributed problem</a:t>
            </a:r>
          </a:p>
          <a:p>
            <a:pPr marL="800100" lvl="1"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solution can be scaled to the number of OSTs on which objects are stored by increasing the number of compute nodes performing the reduce jobs</a:t>
            </a:r>
          </a:p>
          <a:p>
            <a:pPr marL="800100" lvl="1"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distributed solution provides the same benefits as a distributed file system: The reconstruction process can be completed in parallel using MapReduce</a:t>
            </a:r>
          </a:p>
          <a:p>
            <a:pPr marL="342900" indent="-342900">
              <a:spcAft>
                <a:spcPts val="800"/>
              </a:spcAft>
              <a:buFont typeface="Arial" panose="020B0604020202020204" pitchFamily="34" charset="0"/>
              <a:buChar char="•"/>
            </a:pPr>
            <a:endParaRPr lang="en-US" dirty="0">
              <a:solidFill>
                <a:schemeClr val="tx1">
                  <a:lumMod val="50000"/>
                  <a:lumOff val="50000"/>
                </a:schemeClr>
              </a:solidFill>
              <a:latin typeface="Roboto Condensed" pitchFamily="2" charset="0"/>
              <a:ea typeface="Roboto Condensed" pitchFamily="2" charset="0"/>
            </a:endParaRPr>
          </a:p>
          <a:p>
            <a:pPr lvl="1">
              <a:spcAft>
                <a:spcPts val="800"/>
              </a:spcAft>
            </a:pPr>
            <a:r>
              <a:rPr lang="en-US" dirty="0" smtClean="0">
                <a:solidFill>
                  <a:schemeClr val="tx1">
                    <a:lumMod val="50000"/>
                    <a:lumOff val="50000"/>
                  </a:schemeClr>
                </a:solidFill>
                <a:latin typeface="Roboto Condensed" pitchFamily="2" charset="0"/>
                <a:ea typeface="Roboto Condensed" pitchFamily="2" charset="0"/>
              </a:rPr>
              <a:t>There is a tinge of irony: The Lustre file system is being explored as a way to improve the performance of MapReduce clusters</a:t>
            </a:r>
          </a:p>
        </p:txBody>
      </p:sp>
      <p:sp>
        <p:nvSpPr>
          <p:cNvPr id="2" name="Rectangle 1"/>
          <p:cNvSpPr/>
          <p:nvPr/>
        </p:nvSpPr>
        <p:spPr>
          <a:xfrm rot="16200000">
            <a:off x="2633" y="5111136"/>
            <a:ext cx="942887" cy="338554"/>
          </a:xfrm>
          <a:prstGeom prst="rect">
            <a:avLst/>
          </a:prstGeom>
        </p:spPr>
        <p:txBody>
          <a:bodyPr wrap="none">
            <a:spAutoFit/>
          </a:bodyPr>
          <a:lstStyle/>
          <a:p>
            <a:pPr>
              <a:spcAft>
                <a:spcPts val="800"/>
              </a:spcAft>
            </a:pPr>
            <a:r>
              <a:rPr lang="en-US" sz="1600" b="1" dirty="0">
                <a:solidFill>
                  <a:schemeClr val="tx1">
                    <a:lumMod val="50000"/>
                    <a:lumOff val="50000"/>
                  </a:schemeClr>
                </a:solidFill>
                <a:latin typeface="Roboto Condensed" pitchFamily="2" charset="0"/>
                <a:ea typeface="Roboto Condensed" pitchFamily="2" charset="0"/>
              </a:rPr>
              <a:t>Side </a:t>
            </a:r>
            <a:r>
              <a:rPr lang="en-US" sz="1600" b="1" dirty="0" smtClean="0">
                <a:solidFill>
                  <a:schemeClr val="tx1">
                    <a:lumMod val="50000"/>
                    <a:lumOff val="50000"/>
                  </a:schemeClr>
                </a:solidFill>
                <a:latin typeface="Roboto Condensed" pitchFamily="2" charset="0"/>
                <a:ea typeface="Roboto Condensed" pitchFamily="2" charset="0"/>
              </a:rPr>
              <a:t>note</a:t>
            </a:r>
            <a:endParaRPr lang="en-US" sz="1600" b="1" dirty="0">
              <a:solidFill>
                <a:schemeClr val="tx1">
                  <a:lumMod val="50000"/>
                  <a:lumOff val="50000"/>
                </a:schemeClr>
              </a:solidFill>
              <a:latin typeface="Roboto Condensed" pitchFamily="2" charset="0"/>
              <a:ea typeface="Roboto Condensed" pitchFamily="2" charset="0"/>
            </a:endParaRPr>
          </a:p>
        </p:txBody>
      </p:sp>
      <p:sp>
        <p:nvSpPr>
          <p:cNvPr id="3" name="Slide Number Placeholder 2"/>
          <p:cNvSpPr>
            <a:spLocks noGrp="1"/>
          </p:cNvSpPr>
          <p:nvPr>
            <p:ph type="sldNum" sz="quarter" idx="12"/>
          </p:nvPr>
        </p:nvSpPr>
        <p:spPr/>
        <p:txBody>
          <a:bodyPr/>
          <a:lstStyle/>
          <a:p>
            <a:fld id="{79A9F26D-CCBE-47A9-B957-B1F36E881945}" type="slidenum">
              <a:rPr lang="en-US" smtClean="0"/>
              <a:t>57</a:t>
            </a:fld>
            <a:endParaRPr lang="en-US"/>
          </a:p>
        </p:txBody>
      </p:sp>
    </p:spTree>
    <p:extLst>
      <p:ext uri="{BB962C8B-B14F-4D97-AF65-F5344CB8AC3E}">
        <p14:creationId xmlns:p14="http://schemas.microsoft.com/office/powerpoint/2010/main" val="2391748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Conclusion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304800" y="1684117"/>
            <a:ext cx="2895600"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Research gap</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442385" cy="646331"/>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While distributed file systems, such as Lustre, are highly researched, research in forensics and file recovery on these systems is greatly lacking</a:t>
            </a:r>
          </a:p>
        </p:txBody>
      </p:sp>
      <p:sp>
        <p:nvSpPr>
          <p:cNvPr id="52" name="TextBox 51"/>
          <p:cNvSpPr txBox="1"/>
          <p:nvPr/>
        </p:nvSpPr>
        <p:spPr>
          <a:xfrm>
            <a:off x="304799" y="2919964"/>
            <a:ext cx="45173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Simplicity of solution</a:t>
            </a:r>
            <a:endParaRPr lang="en-US" sz="2400" dirty="0">
              <a:solidFill>
                <a:srgbClr val="3A3A3A"/>
              </a:solidFill>
              <a:latin typeface="Roboto Condensed" pitchFamily="2" charset="0"/>
              <a:ea typeface="Roboto Condensed" pitchFamily="2" charset="0"/>
            </a:endParaRPr>
          </a:p>
        </p:txBody>
      </p:sp>
      <p:sp>
        <p:nvSpPr>
          <p:cNvPr id="53" name="TextBox 52"/>
          <p:cNvSpPr txBox="1"/>
          <p:nvPr/>
        </p:nvSpPr>
        <p:spPr>
          <a:xfrm>
            <a:off x="304798" y="3381629"/>
            <a:ext cx="8442385" cy="923330"/>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Although file systems are complex software systems, they are essentially composites of local file systems, and therefore, the process of recovering a file is basically the process of recovering a file from a local file system, repeated multiple times </a:t>
            </a:r>
          </a:p>
        </p:txBody>
      </p:sp>
      <p:sp>
        <p:nvSpPr>
          <p:cNvPr id="54" name="TextBox 53"/>
          <p:cNvSpPr txBox="1"/>
          <p:nvPr/>
        </p:nvSpPr>
        <p:spPr>
          <a:xfrm>
            <a:off x="304801" y="4405185"/>
            <a:ext cx="45173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Future research</a:t>
            </a:r>
            <a:endParaRPr lang="en-US" sz="2400" dirty="0">
              <a:solidFill>
                <a:srgbClr val="3A3A3A"/>
              </a:solidFill>
              <a:latin typeface="Roboto Condensed" pitchFamily="2" charset="0"/>
              <a:ea typeface="Roboto Condensed" pitchFamily="2" charset="0"/>
            </a:endParaRPr>
          </a:p>
        </p:txBody>
      </p:sp>
      <p:sp>
        <p:nvSpPr>
          <p:cNvPr id="55" name="TextBox 54"/>
          <p:cNvSpPr txBox="1"/>
          <p:nvPr/>
        </p:nvSpPr>
        <p:spPr>
          <a:xfrm>
            <a:off x="304800" y="4866850"/>
            <a:ext cx="8442383" cy="1025922"/>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While a solution architecture has been devised, it has not been implemented</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Future research should be conducted on how to improve this solution, implement the presented architecture, and gain further insight in the Lustre file system</a:t>
            </a:r>
          </a:p>
        </p:txBody>
      </p:sp>
      <p:sp>
        <p:nvSpPr>
          <p:cNvPr id="28" name="Rectangle 27"/>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2" name="Slide Number Placeholder 1"/>
          <p:cNvSpPr>
            <a:spLocks noGrp="1"/>
          </p:cNvSpPr>
          <p:nvPr>
            <p:ph type="sldNum" sz="quarter" idx="12"/>
          </p:nvPr>
        </p:nvSpPr>
        <p:spPr/>
        <p:txBody>
          <a:bodyPr/>
          <a:lstStyle/>
          <a:p>
            <a:fld id="{79A9F26D-CCBE-47A9-B957-B1F36E881945}" type="slidenum">
              <a:rPr lang="en-US" smtClean="0"/>
              <a:t>58</a:t>
            </a:fld>
            <a:endParaRPr lang="en-US"/>
          </a:p>
        </p:txBody>
      </p:sp>
    </p:spTree>
    <p:extLst>
      <p:ext uri="{BB962C8B-B14F-4D97-AF65-F5344CB8AC3E}">
        <p14:creationId xmlns:p14="http://schemas.microsoft.com/office/powerpoint/2010/main" val="2979269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Conclusion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304799" y="1684117"/>
            <a:ext cx="3697857"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A few comments on Lustre</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442385" cy="2164695"/>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Impressively complex file system</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There is an overwhelming lack of documentation and technical detail:</a:t>
            </a:r>
          </a:p>
          <a:p>
            <a:pPr marL="742950" lvl="1"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Two levels of expertise: Novice or expert</a:t>
            </a:r>
          </a:p>
          <a:p>
            <a:pPr marL="742950" lvl="1"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There is either no documentation, documentation that lacks technical detail, or documentation that has technical detail, but is out-of-date</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It will be very interesting to see where the Lustre file system ends up in years to come</a:t>
            </a:r>
          </a:p>
        </p:txBody>
      </p:sp>
      <p:sp>
        <p:nvSpPr>
          <p:cNvPr id="28" name="Rectangle 27"/>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2" name="Slide Number Placeholder 1"/>
          <p:cNvSpPr>
            <a:spLocks noGrp="1"/>
          </p:cNvSpPr>
          <p:nvPr>
            <p:ph type="sldNum" sz="quarter" idx="12"/>
          </p:nvPr>
        </p:nvSpPr>
        <p:spPr/>
        <p:txBody>
          <a:bodyPr/>
          <a:lstStyle/>
          <a:p>
            <a:fld id="{79A9F26D-CCBE-47A9-B957-B1F36E881945}" type="slidenum">
              <a:rPr lang="en-US" smtClean="0"/>
              <a:t>59</a:t>
            </a:fld>
            <a:endParaRPr lang="en-US"/>
          </a:p>
        </p:txBody>
      </p:sp>
    </p:spTree>
    <p:extLst>
      <p:ext uri="{BB962C8B-B14F-4D97-AF65-F5344CB8AC3E}">
        <p14:creationId xmlns:p14="http://schemas.microsoft.com/office/powerpoint/2010/main" val="978820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75538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does a client know where the objects are stored?</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226725" cy="646331"/>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Using a deterministic algorithm, such as CRUSH, on each of the clients to determine where the objects associated with a file can be found</a:t>
            </a:r>
          </a:p>
        </p:txBody>
      </p:sp>
      <p:sp>
        <p:nvSpPr>
          <p:cNvPr id="18" name="Rectangle 17"/>
          <p:cNvSpPr/>
          <p:nvPr/>
        </p:nvSpPr>
        <p:spPr>
          <a:xfrm>
            <a:off x="2188452" y="3974727"/>
            <a:ext cx="1122768" cy="54190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Client</a:t>
            </a:r>
          </a:p>
        </p:txBody>
      </p:sp>
      <mc:AlternateContent xmlns:mc="http://schemas.openxmlformats.org/markup-compatibility/2006" xmlns:a14="http://schemas.microsoft.com/office/drawing/2010/main">
        <mc:Choice Requires="a14">
          <p:sp>
            <p:nvSpPr>
              <p:cNvPr id="74" name="TextBox 73"/>
              <p:cNvSpPr txBox="1"/>
              <p:nvPr/>
            </p:nvSpPr>
            <p:spPr>
              <a:xfrm>
                <a:off x="1457258" y="4597380"/>
                <a:ext cx="2776269" cy="441146"/>
              </a:xfrm>
              <a:prstGeom prst="rect">
                <a:avLst/>
              </a:prstGeom>
              <a:noFill/>
            </p:spPr>
            <p:txBody>
              <a:bodyPr wrap="square" rtlCol="0">
                <a:spAutoFit/>
              </a:bodyPr>
              <a:lstStyle/>
              <a:p>
                <a:pPr>
                  <a:spcAft>
                    <a:spcPts val="800"/>
                  </a:spcAft>
                </a:pPr>
                <a14:m>
                  <m:oMathPara xmlns:m="http://schemas.openxmlformats.org/officeDocument/2006/math">
                    <m:oMathParaPr>
                      <m:jc m:val="centerGroup"/>
                    </m:oMathParaPr>
                    <m:oMath xmlns:m="http://schemas.openxmlformats.org/officeDocument/2006/math">
                      <m:r>
                        <a:rPr lang="en-US" sz="1600" b="0" i="1" smtClean="0">
                          <a:solidFill>
                            <a:schemeClr val="tx1">
                              <a:lumMod val="65000"/>
                              <a:lumOff val="35000"/>
                            </a:schemeClr>
                          </a:solidFill>
                          <a:latin typeface="Cambria Math" panose="02040503050406030204" pitchFamily="18" charset="0"/>
                          <a:ea typeface="Roboto Condensed" pitchFamily="2" charset="0"/>
                        </a:rPr>
                        <m:t>𝑓</m:t>
                      </m:r>
                      <m:d>
                        <m:dPr>
                          <m:ctrlPr>
                            <a:rPr lang="en-US" sz="1600" b="0" i="1" smtClean="0">
                              <a:solidFill>
                                <a:schemeClr val="tx1">
                                  <a:lumMod val="65000"/>
                                  <a:lumOff val="35000"/>
                                </a:schemeClr>
                              </a:solidFill>
                              <a:latin typeface="Cambria Math" panose="02040503050406030204" pitchFamily="18" charset="0"/>
                              <a:ea typeface="Roboto Condensed" pitchFamily="2" charset="0"/>
                            </a:rPr>
                          </m:ctrlPr>
                        </m:dPr>
                        <m:e>
                          <m:r>
                            <a:rPr lang="en-US" sz="1600" b="0" i="1" smtClean="0">
                              <a:solidFill>
                                <a:schemeClr val="tx1">
                                  <a:lumMod val="65000"/>
                                  <a:lumOff val="35000"/>
                                </a:schemeClr>
                              </a:solidFill>
                              <a:latin typeface="Cambria Math" panose="02040503050406030204" pitchFamily="18" charset="0"/>
                              <a:ea typeface="Roboto Condensed" pitchFamily="2" charset="0"/>
                            </a:rPr>
                            <m:t>𝑥</m:t>
                          </m:r>
                          <m:r>
                            <a:rPr lang="en-US" sz="1600" b="0" i="1" smtClean="0">
                              <a:solidFill>
                                <a:schemeClr val="tx1">
                                  <a:lumMod val="65000"/>
                                  <a:lumOff val="35000"/>
                                </a:schemeClr>
                              </a:solidFill>
                              <a:latin typeface="Cambria Math" panose="02040503050406030204" pitchFamily="18" charset="0"/>
                              <a:ea typeface="Roboto Condensed" pitchFamily="2" charset="0"/>
                            </a:rPr>
                            <m:t>,</m:t>
                          </m:r>
                          <m:r>
                            <a:rPr lang="en-US" sz="1600" b="0" i="1" smtClean="0">
                              <a:solidFill>
                                <a:schemeClr val="tx1">
                                  <a:lumMod val="65000"/>
                                  <a:lumOff val="35000"/>
                                </a:schemeClr>
                              </a:solidFill>
                              <a:latin typeface="Cambria Math" panose="02040503050406030204" pitchFamily="18" charset="0"/>
                              <a:ea typeface="Roboto Condensed" pitchFamily="2" charset="0"/>
                            </a:rPr>
                            <m:t>𝑦</m:t>
                          </m:r>
                          <m:r>
                            <a:rPr lang="en-US" sz="1600" b="0" i="1" smtClean="0">
                              <a:solidFill>
                                <a:schemeClr val="tx1">
                                  <a:lumMod val="65000"/>
                                  <a:lumOff val="35000"/>
                                </a:schemeClr>
                              </a:solidFill>
                              <a:latin typeface="Cambria Math" panose="02040503050406030204" pitchFamily="18" charset="0"/>
                              <a:ea typeface="Roboto Condensed" pitchFamily="2" charset="0"/>
                            </a:rPr>
                            <m:t>, …</m:t>
                          </m:r>
                        </m:e>
                      </m:d>
                      <m:r>
                        <a:rPr lang="en-US" sz="1600" b="0" i="1" smtClean="0">
                          <a:solidFill>
                            <a:schemeClr val="tx1">
                              <a:lumMod val="65000"/>
                              <a:lumOff val="35000"/>
                            </a:schemeClr>
                          </a:solidFill>
                          <a:latin typeface="Cambria Math" panose="02040503050406030204" pitchFamily="18" charset="0"/>
                          <a:ea typeface="Roboto Condensed" pitchFamily="2" charset="0"/>
                        </a:rPr>
                        <m:t> →  &lt;</m:t>
                      </m:r>
                      <m:sSub>
                        <m:sSubPr>
                          <m:ctrlPr>
                            <a:rPr lang="en-US" sz="1600" b="0" i="1" smtClean="0">
                              <a:solidFill>
                                <a:schemeClr val="tx1">
                                  <a:lumMod val="65000"/>
                                  <a:lumOff val="35000"/>
                                </a:schemeClr>
                              </a:solidFill>
                              <a:latin typeface="Cambria Math" panose="02040503050406030204" pitchFamily="18" charset="0"/>
                              <a:ea typeface="Roboto Condensed" pitchFamily="2" charset="0"/>
                            </a:rPr>
                          </m:ctrlPr>
                        </m:sSubPr>
                        <m:e>
                          <m:r>
                            <a:rPr lang="en-US" sz="1600" b="0" i="1" smtClean="0">
                              <a:solidFill>
                                <a:schemeClr val="tx1">
                                  <a:lumMod val="65000"/>
                                  <a:lumOff val="35000"/>
                                </a:schemeClr>
                              </a:solidFill>
                              <a:latin typeface="Cambria Math" panose="02040503050406030204" pitchFamily="18" charset="0"/>
                              <a:ea typeface="Roboto Condensed" pitchFamily="2" charset="0"/>
                            </a:rPr>
                            <m:t>𝑛</m:t>
                          </m:r>
                        </m:e>
                        <m:sub>
                          <m:r>
                            <a:rPr lang="en-US" sz="1600" b="0" i="1" smtClean="0">
                              <a:solidFill>
                                <a:schemeClr val="tx1">
                                  <a:lumMod val="65000"/>
                                  <a:lumOff val="35000"/>
                                </a:schemeClr>
                              </a:solidFill>
                              <a:latin typeface="Cambria Math" panose="02040503050406030204" pitchFamily="18" charset="0"/>
                              <a:ea typeface="Roboto Condensed" pitchFamily="2" charset="0"/>
                            </a:rPr>
                            <m:t>1</m:t>
                          </m:r>
                        </m:sub>
                      </m:sSub>
                      <m:r>
                        <a:rPr lang="en-US" sz="1600" b="0" i="1" smtClean="0">
                          <a:solidFill>
                            <a:schemeClr val="tx1">
                              <a:lumMod val="65000"/>
                              <a:lumOff val="35000"/>
                            </a:schemeClr>
                          </a:solidFill>
                          <a:latin typeface="Cambria Math" panose="02040503050406030204" pitchFamily="18" charset="0"/>
                          <a:ea typeface="Roboto Condensed" pitchFamily="2" charset="0"/>
                        </a:rPr>
                        <m:t>,</m:t>
                      </m:r>
                      <m:sSub>
                        <m:sSubPr>
                          <m:ctrlPr>
                            <a:rPr lang="en-US" sz="1600" b="0" i="1" smtClean="0">
                              <a:solidFill>
                                <a:schemeClr val="tx1">
                                  <a:lumMod val="65000"/>
                                  <a:lumOff val="35000"/>
                                </a:schemeClr>
                              </a:solidFill>
                              <a:latin typeface="Cambria Math" panose="02040503050406030204" pitchFamily="18" charset="0"/>
                              <a:ea typeface="Roboto Condensed" pitchFamily="2" charset="0"/>
                            </a:rPr>
                          </m:ctrlPr>
                        </m:sSubPr>
                        <m:e>
                          <m:r>
                            <a:rPr lang="en-US" sz="1600" b="0" i="1" smtClean="0">
                              <a:solidFill>
                                <a:schemeClr val="tx1">
                                  <a:lumMod val="65000"/>
                                  <a:lumOff val="35000"/>
                                </a:schemeClr>
                              </a:solidFill>
                              <a:latin typeface="Cambria Math" panose="02040503050406030204" pitchFamily="18" charset="0"/>
                              <a:ea typeface="Roboto Condensed" pitchFamily="2" charset="0"/>
                            </a:rPr>
                            <m:t>𝑛</m:t>
                          </m:r>
                        </m:e>
                        <m:sub>
                          <m:r>
                            <a:rPr lang="en-US" sz="1600" b="0" i="1" smtClean="0">
                              <a:solidFill>
                                <a:schemeClr val="tx1">
                                  <a:lumMod val="65000"/>
                                  <a:lumOff val="35000"/>
                                </a:schemeClr>
                              </a:solidFill>
                              <a:latin typeface="Cambria Math" panose="02040503050406030204" pitchFamily="18" charset="0"/>
                              <a:ea typeface="Roboto Condensed" pitchFamily="2" charset="0"/>
                            </a:rPr>
                            <m:t>2</m:t>
                          </m:r>
                        </m:sub>
                      </m:sSub>
                      <m:r>
                        <a:rPr lang="en-US" sz="1600" b="0" i="1" smtClean="0">
                          <a:solidFill>
                            <a:schemeClr val="tx1">
                              <a:lumMod val="65000"/>
                              <a:lumOff val="35000"/>
                            </a:schemeClr>
                          </a:solidFill>
                          <a:latin typeface="Cambria Math" panose="02040503050406030204" pitchFamily="18" charset="0"/>
                          <a:ea typeface="Roboto Condensed" pitchFamily="2" charset="0"/>
                        </a:rPr>
                        <m:t>&gt; </m:t>
                      </m:r>
                    </m:oMath>
                  </m:oMathPara>
                </a14:m>
                <a:endParaRPr lang="en-US" sz="1600" dirty="0" smtClean="0">
                  <a:solidFill>
                    <a:schemeClr val="tx1">
                      <a:lumMod val="65000"/>
                      <a:lumOff val="35000"/>
                    </a:schemeClr>
                  </a:solidFill>
                  <a:latin typeface="Roboto Condensed" pitchFamily="2" charset="0"/>
                  <a:ea typeface="Roboto Condensed" pitchFamily="2" charset="0"/>
                </a:endParaRPr>
              </a:p>
            </p:txBody>
          </p:sp>
        </mc:Choice>
        <mc:Fallback xmlns="">
          <p:sp>
            <p:nvSpPr>
              <p:cNvPr id="74" name="TextBox 73"/>
              <p:cNvSpPr txBox="1">
                <a:spLocks noRot="1" noChangeAspect="1" noMove="1" noResize="1" noEditPoints="1" noAdjustHandles="1" noChangeArrowheads="1" noChangeShapeType="1" noTextEdit="1"/>
              </p:cNvSpPr>
              <p:nvPr/>
            </p:nvSpPr>
            <p:spPr>
              <a:xfrm>
                <a:off x="1457258" y="4597380"/>
                <a:ext cx="2776269" cy="441146"/>
              </a:xfrm>
              <a:prstGeom prst="rect">
                <a:avLst/>
              </a:prstGeom>
              <a:blipFill rotWithShape="0">
                <a:blip r:embed="rId2"/>
                <a:stretch>
                  <a:fillRect/>
                </a:stretch>
              </a:blipFill>
            </p:spPr>
            <p:txBody>
              <a:bodyPr/>
              <a:lstStyle/>
              <a:p>
                <a:r>
                  <a:rPr lang="en-US">
                    <a:noFill/>
                  </a:rPr>
                  <a:t> </a:t>
                </a:r>
              </a:p>
            </p:txBody>
          </p:sp>
        </mc:Fallback>
      </mc:AlternateContent>
      <p:cxnSp>
        <p:nvCxnSpPr>
          <p:cNvPr id="96" name="Straight Connector 95"/>
          <p:cNvCxnSpPr>
            <a:stCxn id="18" idx="3"/>
            <a:endCxn id="100" idx="1"/>
          </p:cNvCxnSpPr>
          <p:nvPr/>
        </p:nvCxnSpPr>
        <p:spPr>
          <a:xfrm flipV="1">
            <a:off x="3311220" y="4106467"/>
            <a:ext cx="2754689" cy="13921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18" idx="3"/>
            <a:endCxn id="101" idx="1"/>
          </p:cNvCxnSpPr>
          <p:nvPr/>
        </p:nvCxnSpPr>
        <p:spPr>
          <a:xfrm>
            <a:off x="3311220" y="4245678"/>
            <a:ext cx="2751147" cy="1146037"/>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18" idx="3"/>
            <a:endCxn id="102" idx="1"/>
          </p:cNvCxnSpPr>
          <p:nvPr/>
        </p:nvCxnSpPr>
        <p:spPr>
          <a:xfrm flipV="1">
            <a:off x="3311220" y="3461735"/>
            <a:ext cx="2751147" cy="783943"/>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18" idx="3"/>
            <a:endCxn id="103" idx="1"/>
          </p:cNvCxnSpPr>
          <p:nvPr/>
        </p:nvCxnSpPr>
        <p:spPr>
          <a:xfrm>
            <a:off x="3311220" y="4245678"/>
            <a:ext cx="2751147" cy="50048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6065909" y="3875405"/>
            <a:ext cx="1260793" cy="46212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Storage Node</a:t>
            </a:r>
            <a:endParaRPr lang="en-US" sz="1400" b="1" dirty="0">
              <a:solidFill>
                <a:schemeClr val="bg1"/>
              </a:solidFill>
            </a:endParaRPr>
          </a:p>
        </p:txBody>
      </p:sp>
      <p:sp>
        <p:nvSpPr>
          <p:cNvPr id="101" name="Rectangle 100"/>
          <p:cNvSpPr/>
          <p:nvPr/>
        </p:nvSpPr>
        <p:spPr>
          <a:xfrm>
            <a:off x="6062367" y="5159828"/>
            <a:ext cx="1260793" cy="463774"/>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Storage Node</a:t>
            </a:r>
            <a:endParaRPr lang="en-US" sz="1400" b="1" dirty="0">
              <a:solidFill>
                <a:schemeClr val="bg1"/>
              </a:solidFill>
            </a:endParaRPr>
          </a:p>
        </p:txBody>
      </p:sp>
      <p:sp>
        <p:nvSpPr>
          <p:cNvPr id="102" name="Rectangle 101"/>
          <p:cNvSpPr/>
          <p:nvPr/>
        </p:nvSpPr>
        <p:spPr>
          <a:xfrm>
            <a:off x="6062367" y="3230673"/>
            <a:ext cx="1260793" cy="46212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Storage Node</a:t>
            </a:r>
            <a:endParaRPr lang="en-US" sz="1400" b="1" dirty="0">
              <a:solidFill>
                <a:schemeClr val="bg1"/>
              </a:solidFill>
            </a:endParaRPr>
          </a:p>
        </p:txBody>
      </p:sp>
      <p:sp>
        <p:nvSpPr>
          <p:cNvPr id="103" name="Rectangle 102"/>
          <p:cNvSpPr/>
          <p:nvPr/>
        </p:nvSpPr>
        <p:spPr>
          <a:xfrm>
            <a:off x="6062367" y="4515096"/>
            <a:ext cx="1260793" cy="46212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Storage Node</a:t>
            </a:r>
            <a:endParaRPr lang="en-US" sz="1400" b="1" dirty="0">
              <a:solidFill>
                <a:schemeClr val="bg1"/>
              </a:solidFill>
            </a:endParaRPr>
          </a:p>
        </p:txBody>
      </p:sp>
      <p:sp>
        <p:nvSpPr>
          <p:cNvPr id="2" name="Slide Number Placeholder 1"/>
          <p:cNvSpPr>
            <a:spLocks noGrp="1"/>
          </p:cNvSpPr>
          <p:nvPr>
            <p:ph type="sldNum" sz="quarter" idx="12"/>
          </p:nvPr>
        </p:nvSpPr>
        <p:spPr/>
        <p:txBody>
          <a:bodyPr/>
          <a:lstStyle/>
          <a:p>
            <a:fld id="{79A9F26D-CCBE-47A9-B957-B1F36E881945}" type="slidenum">
              <a:rPr lang="en-US" smtClean="0"/>
              <a:t>6</a:t>
            </a:fld>
            <a:endParaRPr lang="en-US"/>
          </a:p>
        </p:txBody>
      </p:sp>
    </p:spTree>
    <p:extLst>
      <p:ext uri="{BB962C8B-B14F-4D97-AF65-F5344CB8AC3E}">
        <p14:creationId xmlns:p14="http://schemas.microsoft.com/office/powerpoint/2010/main" val="3997934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Conclusion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304799" y="1684117"/>
            <a:ext cx="3697857"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Acknowledgements</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442385" cy="1682512"/>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Dr. Seker for his advisement, guidance, and patient support</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Dr. Oral </a:t>
            </a:r>
            <a:r>
              <a:rPr lang="en-US" dirty="0" err="1" smtClean="0">
                <a:solidFill>
                  <a:schemeClr val="tx1">
                    <a:lumMod val="50000"/>
                    <a:lumOff val="50000"/>
                  </a:schemeClr>
                </a:solidFill>
                <a:latin typeface="Roboto Condensed" pitchFamily="2" charset="0"/>
                <a:ea typeface="Roboto Condensed" pitchFamily="2" charset="0"/>
              </a:rPr>
              <a:t>Sarp</a:t>
            </a:r>
            <a:r>
              <a:rPr lang="en-US" dirty="0" smtClean="0">
                <a:solidFill>
                  <a:schemeClr val="tx1">
                    <a:lumMod val="50000"/>
                    <a:lumOff val="50000"/>
                  </a:schemeClr>
                </a:solidFill>
                <a:latin typeface="Roboto Condensed" pitchFamily="2" charset="0"/>
                <a:ea typeface="Roboto Condensed" pitchFamily="2" charset="0"/>
              </a:rPr>
              <a:t> at Oak Ridge National Laboratory for his guidance on the technical underpinnings of Lustre and his expertise during the research phase of this project</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Many other unnamed students and friends that have helped me during research, report writing, and presentation; without you, none of this project would have come together</a:t>
            </a:r>
          </a:p>
        </p:txBody>
      </p:sp>
      <p:sp>
        <p:nvSpPr>
          <p:cNvPr id="28" name="Rectangle 27"/>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2" name="Slide Number Placeholder 1"/>
          <p:cNvSpPr>
            <a:spLocks noGrp="1"/>
          </p:cNvSpPr>
          <p:nvPr>
            <p:ph type="sldNum" sz="quarter" idx="12"/>
          </p:nvPr>
        </p:nvSpPr>
        <p:spPr/>
        <p:txBody>
          <a:bodyPr/>
          <a:lstStyle/>
          <a:p>
            <a:fld id="{79A9F26D-CCBE-47A9-B957-B1F36E881945}" type="slidenum">
              <a:rPr lang="en-US" smtClean="0"/>
              <a:t>60</a:t>
            </a:fld>
            <a:endParaRPr lang="en-US"/>
          </a:p>
        </p:txBody>
      </p:sp>
    </p:spTree>
    <p:extLst>
      <p:ext uri="{BB962C8B-B14F-4D97-AF65-F5344CB8AC3E}">
        <p14:creationId xmlns:p14="http://schemas.microsoft.com/office/powerpoint/2010/main" val="2626989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Question &amp; Answer</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3597215" y="1143151"/>
            <a:ext cx="1949570" cy="5386090"/>
          </a:xfrm>
          <a:prstGeom prst="rect">
            <a:avLst/>
          </a:prstGeom>
          <a:noFill/>
        </p:spPr>
        <p:txBody>
          <a:bodyPr wrap="square" rtlCol="0">
            <a:spAutoFit/>
          </a:bodyPr>
          <a:lstStyle/>
          <a:p>
            <a:pPr algn="ctr">
              <a:spcAft>
                <a:spcPts val="800"/>
              </a:spcAft>
            </a:pPr>
            <a:r>
              <a:rPr lang="en-US" sz="34400" dirty="0" smtClean="0">
                <a:solidFill>
                  <a:schemeClr val="tx1">
                    <a:lumMod val="50000"/>
                    <a:lumOff val="50000"/>
                  </a:schemeClr>
                </a:solidFill>
                <a:latin typeface="Roboto Condensed" pitchFamily="2" charset="0"/>
                <a:ea typeface="Roboto Condensed" pitchFamily="2" charset="0"/>
              </a:rPr>
              <a:t>?</a:t>
            </a:r>
          </a:p>
        </p:txBody>
      </p:sp>
      <p:sp>
        <p:nvSpPr>
          <p:cNvPr id="28" name="Rectangle 27"/>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2" name="Slide Number Placeholder 1"/>
          <p:cNvSpPr>
            <a:spLocks noGrp="1"/>
          </p:cNvSpPr>
          <p:nvPr>
            <p:ph type="sldNum" sz="quarter" idx="12"/>
          </p:nvPr>
        </p:nvSpPr>
        <p:spPr/>
        <p:txBody>
          <a:bodyPr/>
          <a:lstStyle/>
          <a:p>
            <a:fld id="{79A9F26D-CCBE-47A9-B957-B1F36E881945}" type="slidenum">
              <a:rPr lang="en-US" smtClean="0"/>
              <a:t>61</a:t>
            </a:fld>
            <a:endParaRPr lang="en-US"/>
          </a:p>
        </p:txBody>
      </p:sp>
    </p:spTree>
    <p:extLst>
      <p:ext uri="{BB962C8B-B14F-4D97-AF65-F5344CB8AC3E}">
        <p14:creationId xmlns:p14="http://schemas.microsoft.com/office/powerpoint/2010/main" val="216072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Connector 38"/>
          <p:cNvCxnSpPr>
            <a:stCxn id="18" idx="0"/>
            <a:endCxn id="37" idx="2"/>
          </p:cNvCxnSpPr>
          <p:nvPr/>
        </p:nvCxnSpPr>
        <p:spPr>
          <a:xfrm flipV="1">
            <a:off x="2784342" y="3596334"/>
            <a:ext cx="0" cy="126650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75538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does a client know where the objects are stored?</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226725" cy="646331"/>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Using a metadata node that provides the client with a mapping of objects to the storage nodes on which the objects reside</a:t>
            </a:r>
          </a:p>
        </p:txBody>
      </p:sp>
      <p:sp>
        <p:nvSpPr>
          <p:cNvPr id="37" name="Rectangle 36"/>
          <p:cNvSpPr/>
          <p:nvPr/>
        </p:nvSpPr>
        <p:spPr>
          <a:xfrm>
            <a:off x="2019039" y="3111049"/>
            <a:ext cx="1530606"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Metadata Node</a:t>
            </a:r>
            <a:endParaRPr lang="en-US" sz="1400" b="1" dirty="0">
              <a:solidFill>
                <a:schemeClr val="bg1"/>
              </a:solidFill>
            </a:endParaRPr>
          </a:p>
        </p:txBody>
      </p:sp>
      <mc:AlternateContent xmlns:mc="http://schemas.openxmlformats.org/markup-compatibility/2006" xmlns:a14="http://schemas.microsoft.com/office/drawing/2010/main">
        <mc:Choice Requires="a14">
          <p:sp>
            <p:nvSpPr>
              <p:cNvPr id="40" name="TextBox 39"/>
              <p:cNvSpPr txBox="1"/>
              <p:nvPr/>
            </p:nvSpPr>
            <p:spPr>
              <a:xfrm>
                <a:off x="1099277" y="3915270"/>
                <a:ext cx="1632398" cy="661720"/>
              </a:xfrm>
              <a:prstGeom prst="rect">
                <a:avLst/>
              </a:prstGeom>
              <a:noFill/>
            </p:spPr>
            <p:txBody>
              <a:bodyPr wrap="square" rtlCol="0">
                <a:spAutoFit/>
              </a:bodyPr>
              <a:lstStyle/>
              <a:p>
                <a:pPr>
                  <a:spcAft>
                    <a:spcPts val="300"/>
                  </a:spcAft>
                </a:pPr>
                <a14:m>
                  <m:oMathPara xmlns:m="http://schemas.openxmlformats.org/officeDocument/2006/math">
                    <m:oMathParaPr>
                      <m:jc m:val="centerGroup"/>
                    </m:oMathParaPr>
                    <m:oMath xmlns:m="http://schemas.openxmlformats.org/officeDocument/2006/math">
                      <m:r>
                        <a:rPr lang="en-US" sz="1600" b="0" i="1" smtClean="0">
                          <a:solidFill>
                            <a:schemeClr val="tx1">
                              <a:lumMod val="65000"/>
                              <a:lumOff val="35000"/>
                            </a:schemeClr>
                          </a:solidFill>
                          <a:latin typeface="Cambria Math" panose="02040503050406030204" pitchFamily="18" charset="0"/>
                          <a:ea typeface="Roboto Condensed" pitchFamily="2" charset="0"/>
                        </a:rPr>
                        <m:t>&lt;</m:t>
                      </m:r>
                      <m:r>
                        <a:rPr lang="en-US" sz="1600" b="0" i="1" smtClean="0">
                          <a:solidFill>
                            <a:schemeClr val="tx1">
                              <a:lumMod val="65000"/>
                              <a:lumOff val="35000"/>
                            </a:schemeClr>
                          </a:solidFill>
                          <a:latin typeface="Cambria Math" panose="02040503050406030204" pitchFamily="18" charset="0"/>
                          <a:ea typeface="Roboto Condensed" pitchFamily="2" charset="0"/>
                        </a:rPr>
                        <m:t>𝑜𝑏</m:t>
                      </m:r>
                      <m:sSub>
                        <m:sSubPr>
                          <m:ctrlPr>
                            <a:rPr lang="en-US" sz="1600" b="0" i="1" smtClean="0">
                              <a:solidFill>
                                <a:schemeClr val="tx1">
                                  <a:lumMod val="65000"/>
                                  <a:lumOff val="35000"/>
                                </a:schemeClr>
                              </a:solidFill>
                              <a:latin typeface="Cambria Math" panose="02040503050406030204" pitchFamily="18" charset="0"/>
                              <a:ea typeface="Roboto Condensed" pitchFamily="2" charset="0"/>
                            </a:rPr>
                          </m:ctrlPr>
                        </m:sSubPr>
                        <m:e>
                          <m:r>
                            <a:rPr lang="en-US" sz="1600" b="0" i="1" smtClean="0">
                              <a:solidFill>
                                <a:schemeClr val="tx1">
                                  <a:lumMod val="65000"/>
                                  <a:lumOff val="35000"/>
                                </a:schemeClr>
                              </a:solidFill>
                              <a:latin typeface="Cambria Math" panose="02040503050406030204" pitchFamily="18" charset="0"/>
                              <a:ea typeface="Roboto Condensed" pitchFamily="2" charset="0"/>
                            </a:rPr>
                            <m:t>𝑗</m:t>
                          </m:r>
                        </m:e>
                        <m:sub>
                          <m:r>
                            <a:rPr lang="en-US" sz="1600" b="0" i="1" smtClean="0">
                              <a:solidFill>
                                <a:schemeClr val="tx1">
                                  <a:lumMod val="65000"/>
                                  <a:lumOff val="35000"/>
                                </a:schemeClr>
                              </a:solidFill>
                              <a:latin typeface="Cambria Math" panose="02040503050406030204" pitchFamily="18" charset="0"/>
                              <a:ea typeface="Roboto Condensed" pitchFamily="2" charset="0"/>
                            </a:rPr>
                            <m:t>1</m:t>
                          </m:r>
                        </m:sub>
                      </m:sSub>
                      <m:r>
                        <a:rPr lang="en-US" sz="1600" b="0" i="1" smtClean="0">
                          <a:solidFill>
                            <a:schemeClr val="tx1">
                              <a:lumMod val="65000"/>
                              <a:lumOff val="35000"/>
                            </a:schemeClr>
                          </a:solidFill>
                          <a:latin typeface="Cambria Math" panose="02040503050406030204" pitchFamily="18" charset="0"/>
                          <a:ea typeface="Roboto Condensed" pitchFamily="2" charset="0"/>
                        </a:rPr>
                        <m:t>,</m:t>
                      </m:r>
                      <m:sSub>
                        <m:sSubPr>
                          <m:ctrlPr>
                            <a:rPr lang="en-US" sz="1600" b="0" i="1" smtClean="0">
                              <a:solidFill>
                                <a:schemeClr val="tx1">
                                  <a:lumMod val="65000"/>
                                  <a:lumOff val="35000"/>
                                </a:schemeClr>
                              </a:solidFill>
                              <a:latin typeface="Cambria Math" panose="02040503050406030204" pitchFamily="18" charset="0"/>
                              <a:ea typeface="Roboto Condensed" pitchFamily="2" charset="0"/>
                            </a:rPr>
                          </m:ctrlPr>
                        </m:sSubPr>
                        <m:e>
                          <m:r>
                            <a:rPr lang="en-US" sz="1600" b="0" i="1" smtClean="0">
                              <a:solidFill>
                                <a:schemeClr val="tx1">
                                  <a:lumMod val="65000"/>
                                  <a:lumOff val="35000"/>
                                </a:schemeClr>
                              </a:solidFill>
                              <a:latin typeface="Cambria Math" panose="02040503050406030204" pitchFamily="18" charset="0"/>
                              <a:ea typeface="Roboto Condensed" pitchFamily="2" charset="0"/>
                            </a:rPr>
                            <m:t>𝑛</m:t>
                          </m:r>
                        </m:e>
                        <m:sub>
                          <m:r>
                            <a:rPr lang="en-US" sz="1600" b="0" i="1" smtClean="0">
                              <a:solidFill>
                                <a:schemeClr val="tx1">
                                  <a:lumMod val="65000"/>
                                  <a:lumOff val="35000"/>
                                </a:schemeClr>
                              </a:solidFill>
                              <a:latin typeface="Cambria Math" panose="02040503050406030204" pitchFamily="18" charset="0"/>
                              <a:ea typeface="Roboto Condensed" pitchFamily="2" charset="0"/>
                            </a:rPr>
                            <m:t>1</m:t>
                          </m:r>
                        </m:sub>
                      </m:sSub>
                      <m:r>
                        <a:rPr lang="en-US" sz="1600" b="0" i="1" smtClean="0">
                          <a:solidFill>
                            <a:schemeClr val="tx1">
                              <a:lumMod val="65000"/>
                              <a:lumOff val="35000"/>
                            </a:schemeClr>
                          </a:solidFill>
                          <a:latin typeface="Cambria Math" panose="02040503050406030204" pitchFamily="18" charset="0"/>
                          <a:ea typeface="Roboto Condensed" pitchFamily="2" charset="0"/>
                        </a:rPr>
                        <m:t>&gt;</m:t>
                      </m:r>
                    </m:oMath>
                  </m:oMathPara>
                </a14:m>
                <a:endParaRPr lang="en-US" sz="1600" b="0" dirty="0" smtClean="0">
                  <a:solidFill>
                    <a:schemeClr val="tx1">
                      <a:lumMod val="65000"/>
                      <a:lumOff val="35000"/>
                    </a:schemeClr>
                  </a:solidFill>
                  <a:latin typeface="Roboto Condensed" pitchFamily="2" charset="0"/>
                  <a:ea typeface="Roboto Condensed" pitchFamily="2" charset="0"/>
                </a:endParaRPr>
              </a:p>
              <a:p>
                <a:pPr>
                  <a:spcAft>
                    <a:spcPts val="300"/>
                  </a:spcAft>
                </a:pPr>
                <a14:m>
                  <m:oMathPara xmlns:m="http://schemas.openxmlformats.org/officeDocument/2006/math">
                    <m:oMathParaPr>
                      <m:jc m:val="centerGroup"/>
                    </m:oMathParaPr>
                    <m:oMath xmlns:m="http://schemas.openxmlformats.org/officeDocument/2006/math">
                      <m:r>
                        <a:rPr lang="en-US" sz="1600" b="0" i="1" smtClean="0">
                          <a:solidFill>
                            <a:schemeClr val="tx1">
                              <a:lumMod val="65000"/>
                              <a:lumOff val="35000"/>
                            </a:schemeClr>
                          </a:solidFill>
                          <a:latin typeface="Cambria Math" panose="02040503050406030204" pitchFamily="18" charset="0"/>
                          <a:ea typeface="Roboto Condensed" pitchFamily="2" charset="0"/>
                        </a:rPr>
                        <m:t>&lt;</m:t>
                      </m:r>
                      <m:r>
                        <a:rPr lang="en-US" sz="1600" b="0" i="1" smtClean="0">
                          <a:solidFill>
                            <a:schemeClr val="tx1">
                              <a:lumMod val="65000"/>
                              <a:lumOff val="35000"/>
                            </a:schemeClr>
                          </a:solidFill>
                          <a:latin typeface="Cambria Math" panose="02040503050406030204" pitchFamily="18" charset="0"/>
                          <a:ea typeface="Roboto Condensed" pitchFamily="2" charset="0"/>
                        </a:rPr>
                        <m:t>𝑜𝑏</m:t>
                      </m:r>
                      <m:sSub>
                        <m:sSubPr>
                          <m:ctrlPr>
                            <a:rPr lang="en-US" sz="1600" b="0" i="1" smtClean="0">
                              <a:solidFill>
                                <a:schemeClr val="tx1">
                                  <a:lumMod val="65000"/>
                                  <a:lumOff val="35000"/>
                                </a:schemeClr>
                              </a:solidFill>
                              <a:latin typeface="Cambria Math" panose="02040503050406030204" pitchFamily="18" charset="0"/>
                              <a:ea typeface="Roboto Condensed" pitchFamily="2" charset="0"/>
                            </a:rPr>
                          </m:ctrlPr>
                        </m:sSubPr>
                        <m:e>
                          <m:r>
                            <a:rPr lang="en-US" sz="1600" b="0" i="1" smtClean="0">
                              <a:solidFill>
                                <a:schemeClr val="tx1">
                                  <a:lumMod val="65000"/>
                                  <a:lumOff val="35000"/>
                                </a:schemeClr>
                              </a:solidFill>
                              <a:latin typeface="Cambria Math" panose="02040503050406030204" pitchFamily="18" charset="0"/>
                              <a:ea typeface="Roboto Condensed" pitchFamily="2" charset="0"/>
                            </a:rPr>
                            <m:t>𝑗</m:t>
                          </m:r>
                        </m:e>
                        <m:sub>
                          <m:r>
                            <a:rPr lang="en-US" sz="1600" b="0" i="1" smtClean="0">
                              <a:solidFill>
                                <a:schemeClr val="tx1">
                                  <a:lumMod val="65000"/>
                                  <a:lumOff val="35000"/>
                                </a:schemeClr>
                              </a:solidFill>
                              <a:latin typeface="Cambria Math" panose="02040503050406030204" pitchFamily="18" charset="0"/>
                              <a:ea typeface="Roboto Condensed" pitchFamily="2" charset="0"/>
                            </a:rPr>
                            <m:t>2</m:t>
                          </m:r>
                        </m:sub>
                      </m:sSub>
                      <m:r>
                        <a:rPr lang="en-US" sz="1600" b="0" i="1" smtClean="0">
                          <a:solidFill>
                            <a:schemeClr val="tx1">
                              <a:lumMod val="65000"/>
                              <a:lumOff val="35000"/>
                            </a:schemeClr>
                          </a:solidFill>
                          <a:latin typeface="Cambria Math" panose="02040503050406030204" pitchFamily="18" charset="0"/>
                          <a:ea typeface="Roboto Condensed" pitchFamily="2" charset="0"/>
                        </a:rPr>
                        <m:t>, </m:t>
                      </m:r>
                      <m:sSub>
                        <m:sSubPr>
                          <m:ctrlPr>
                            <a:rPr lang="en-US" sz="1600" b="0" i="1" smtClean="0">
                              <a:solidFill>
                                <a:schemeClr val="tx1">
                                  <a:lumMod val="65000"/>
                                  <a:lumOff val="35000"/>
                                </a:schemeClr>
                              </a:solidFill>
                              <a:latin typeface="Cambria Math" panose="02040503050406030204" pitchFamily="18" charset="0"/>
                              <a:ea typeface="Roboto Condensed" pitchFamily="2" charset="0"/>
                            </a:rPr>
                          </m:ctrlPr>
                        </m:sSubPr>
                        <m:e>
                          <m:r>
                            <a:rPr lang="en-US" sz="1600" b="0" i="1" smtClean="0">
                              <a:solidFill>
                                <a:schemeClr val="tx1">
                                  <a:lumMod val="65000"/>
                                  <a:lumOff val="35000"/>
                                </a:schemeClr>
                              </a:solidFill>
                              <a:latin typeface="Cambria Math" panose="02040503050406030204" pitchFamily="18" charset="0"/>
                              <a:ea typeface="Roboto Condensed" pitchFamily="2" charset="0"/>
                            </a:rPr>
                            <m:t>𝑛</m:t>
                          </m:r>
                        </m:e>
                        <m:sub>
                          <m:r>
                            <a:rPr lang="en-US" sz="1600" b="0" i="1" smtClean="0">
                              <a:solidFill>
                                <a:schemeClr val="tx1">
                                  <a:lumMod val="65000"/>
                                  <a:lumOff val="35000"/>
                                </a:schemeClr>
                              </a:solidFill>
                              <a:latin typeface="Cambria Math" panose="02040503050406030204" pitchFamily="18" charset="0"/>
                              <a:ea typeface="Roboto Condensed" pitchFamily="2" charset="0"/>
                            </a:rPr>
                            <m:t>3</m:t>
                          </m:r>
                        </m:sub>
                      </m:sSub>
                      <m:r>
                        <a:rPr lang="en-US" sz="1600" b="0" i="1" smtClean="0">
                          <a:solidFill>
                            <a:schemeClr val="tx1">
                              <a:lumMod val="65000"/>
                              <a:lumOff val="35000"/>
                            </a:schemeClr>
                          </a:solidFill>
                          <a:latin typeface="Cambria Math" panose="02040503050406030204" pitchFamily="18" charset="0"/>
                          <a:ea typeface="Roboto Condensed" pitchFamily="2" charset="0"/>
                        </a:rPr>
                        <m:t>&gt;</m:t>
                      </m:r>
                    </m:oMath>
                  </m:oMathPara>
                </a14:m>
                <a:endParaRPr lang="en-US" sz="1600" dirty="0" smtClean="0">
                  <a:solidFill>
                    <a:schemeClr val="tx1">
                      <a:lumMod val="65000"/>
                      <a:lumOff val="35000"/>
                    </a:schemeClr>
                  </a:solidFill>
                  <a:latin typeface="Roboto Condensed" pitchFamily="2" charset="0"/>
                  <a:ea typeface="Roboto Condensed" pitchFamily="2" charset="0"/>
                </a:endParaRPr>
              </a:p>
            </p:txBody>
          </p:sp>
        </mc:Choice>
        <mc:Fallback xmlns="">
          <p:sp>
            <p:nvSpPr>
              <p:cNvPr id="40" name="TextBox 39"/>
              <p:cNvSpPr txBox="1">
                <a:spLocks noRot="1" noChangeAspect="1" noMove="1" noResize="1" noEditPoints="1" noAdjustHandles="1" noChangeArrowheads="1" noChangeShapeType="1" noTextEdit="1"/>
              </p:cNvSpPr>
              <p:nvPr/>
            </p:nvSpPr>
            <p:spPr>
              <a:xfrm>
                <a:off x="1099277" y="3915270"/>
                <a:ext cx="1632398" cy="661720"/>
              </a:xfrm>
              <a:prstGeom prst="rect">
                <a:avLst/>
              </a:prstGeom>
              <a:blipFill rotWithShape="0">
                <a:blip r:embed="rId2"/>
                <a:stretch>
                  <a:fillRect/>
                </a:stretch>
              </a:blipFill>
            </p:spPr>
            <p:txBody>
              <a:bodyPr/>
              <a:lstStyle/>
              <a:p>
                <a:r>
                  <a:rPr lang="en-US">
                    <a:noFill/>
                  </a:rPr>
                  <a:t> </a:t>
                </a:r>
              </a:p>
            </p:txBody>
          </p:sp>
        </mc:Fallback>
      </mc:AlternateContent>
      <p:sp>
        <p:nvSpPr>
          <p:cNvPr id="16" name="Circular Arrow 15"/>
          <p:cNvSpPr/>
          <p:nvPr/>
        </p:nvSpPr>
        <p:spPr>
          <a:xfrm rot="5400000" flipV="1">
            <a:off x="839267" y="3018667"/>
            <a:ext cx="2359543" cy="2470032"/>
          </a:xfrm>
          <a:prstGeom prst="circular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2" name="Straight Connector 61"/>
          <p:cNvCxnSpPr>
            <a:stCxn id="18" idx="3"/>
            <a:endCxn id="66" idx="1"/>
          </p:cNvCxnSpPr>
          <p:nvPr/>
        </p:nvCxnSpPr>
        <p:spPr>
          <a:xfrm flipV="1">
            <a:off x="3549645" y="4106467"/>
            <a:ext cx="2516264" cy="102732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18" idx="3"/>
            <a:endCxn id="67" idx="1"/>
          </p:cNvCxnSpPr>
          <p:nvPr/>
        </p:nvCxnSpPr>
        <p:spPr>
          <a:xfrm>
            <a:off x="3549645" y="5133787"/>
            <a:ext cx="2512722" cy="25792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18" idx="3"/>
            <a:endCxn id="68" idx="1"/>
          </p:cNvCxnSpPr>
          <p:nvPr/>
        </p:nvCxnSpPr>
        <p:spPr>
          <a:xfrm flipV="1">
            <a:off x="3549645" y="3461735"/>
            <a:ext cx="2512722" cy="167205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18" idx="3"/>
            <a:endCxn id="69" idx="1"/>
          </p:cNvCxnSpPr>
          <p:nvPr/>
        </p:nvCxnSpPr>
        <p:spPr>
          <a:xfrm flipV="1">
            <a:off x="3549645" y="4746158"/>
            <a:ext cx="2512722" cy="387629"/>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6065909" y="3875405"/>
            <a:ext cx="1260793" cy="46212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Storage Node</a:t>
            </a:r>
            <a:endParaRPr lang="en-US" sz="1400" b="1" dirty="0">
              <a:solidFill>
                <a:schemeClr val="bg1"/>
              </a:solidFill>
            </a:endParaRPr>
          </a:p>
        </p:txBody>
      </p:sp>
      <p:sp>
        <p:nvSpPr>
          <p:cNvPr id="67" name="Rectangle 66"/>
          <p:cNvSpPr/>
          <p:nvPr/>
        </p:nvSpPr>
        <p:spPr>
          <a:xfrm>
            <a:off x="6062367" y="5159828"/>
            <a:ext cx="1260793" cy="463774"/>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Storage Node</a:t>
            </a:r>
            <a:endParaRPr lang="en-US" sz="1400" b="1" dirty="0">
              <a:solidFill>
                <a:schemeClr val="bg1"/>
              </a:solidFill>
            </a:endParaRPr>
          </a:p>
        </p:txBody>
      </p:sp>
      <p:sp>
        <p:nvSpPr>
          <p:cNvPr id="68" name="Rectangle 67"/>
          <p:cNvSpPr/>
          <p:nvPr/>
        </p:nvSpPr>
        <p:spPr>
          <a:xfrm>
            <a:off x="6062367" y="3230673"/>
            <a:ext cx="1260793" cy="46212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Storage Node</a:t>
            </a:r>
            <a:endParaRPr lang="en-US" sz="1400" b="1" dirty="0">
              <a:solidFill>
                <a:schemeClr val="bg1"/>
              </a:solidFill>
            </a:endParaRPr>
          </a:p>
        </p:txBody>
      </p:sp>
      <p:sp>
        <p:nvSpPr>
          <p:cNvPr id="69" name="Rectangle 68"/>
          <p:cNvSpPr/>
          <p:nvPr/>
        </p:nvSpPr>
        <p:spPr>
          <a:xfrm>
            <a:off x="6062367" y="4515096"/>
            <a:ext cx="1260793" cy="46212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Storage Node</a:t>
            </a:r>
            <a:endParaRPr lang="en-US" sz="1400" b="1" dirty="0">
              <a:solidFill>
                <a:schemeClr val="bg1"/>
              </a:solidFill>
            </a:endParaRPr>
          </a:p>
        </p:txBody>
      </p:sp>
      <p:sp>
        <p:nvSpPr>
          <p:cNvPr id="18" name="Rectangle 17"/>
          <p:cNvSpPr/>
          <p:nvPr/>
        </p:nvSpPr>
        <p:spPr>
          <a:xfrm>
            <a:off x="2019039" y="4862836"/>
            <a:ext cx="1530606" cy="54190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Client</a:t>
            </a:r>
          </a:p>
        </p:txBody>
      </p:sp>
      <p:sp>
        <p:nvSpPr>
          <p:cNvPr id="2" name="Slide Number Placeholder 1"/>
          <p:cNvSpPr>
            <a:spLocks noGrp="1"/>
          </p:cNvSpPr>
          <p:nvPr>
            <p:ph type="sldNum" sz="quarter" idx="12"/>
          </p:nvPr>
        </p:nvSpPr>
        <p:spPr/>
        <p:txBody>
          <a:bodyPr/>
          <a:lstStyle/>
          <a:p>
            <a:fld id="{79A9F26D-CCBE-47A9-B957-B1F36E881945}" type="slidenum">
              <a:rPr lang="en-US" smtClean="0"/>
              <a:t>7</a:t>
            </a:fld>
            <a:endParaRPr lang="en-US"/>
          </a:p>
        </p:txBody>
      </p:sp>
    </p:spTree>
    <p:extLst>
      <p:ext uri="{BB962C8B-B14F-4D97-AF65-F5344CB8AC3E}">
        <p14:creationId xmlns:p14="http://schemas.microsoft.com/office/powerpoint/2010/main" val="1966258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a:off x="1597046" y="2021722"/>
            <a:ext cx="1357479" cy="7338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65620" y="2936820"/>
            <a:ext cx="1167153" cy="1594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1665618" y="3400645"/>
            <a:ext cx="1145040" cy="416957"/>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7136690" y="4040584"/>
            <a:ext cx="816740" cy="55923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231790" y="4664509"/>
            <a:ext cx="752958" cy="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76" idx="1"/>
          </p:cNvCxnSpPr>
          <p:nvPr/>
        </p:nvCxnSpPr>
        <p:spPr>
          <a:xfrm>
            <a:off x="7161945" y="4769192"/>
            <a:ext cx="728843" cy="53513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136691" y="2710630"/>
            <a:ext cx="851113" cy="50544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136691" y="2593354"/>
            <a:ext cx="851113" cy="2761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104184" y="2019018"/>
            <a:ext cx="756014" cy="5319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95" idx="1"/>
          </p:cNvCxnSpPr>
          <p:nvPr/>
        </p:nvCxnSpPr>
        <p:spPr>
          <a:xfrm>
            <a:off x="5277768" y="3337943"/>
            <a:ext cx="1264407" cy="1307274"/>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466404" y="2613124"/>
            <a:ext cx="1175636" cy="31795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6" idx="3"/>
          </p:cNvCxnSpPr>
          <p:nvPr/>
        </p:nvCxnSpPr>
        <p:spPr>
          <a:xfrm flipH="1" flipV="1">
            <a:off x="4813081" y="3624068"/>
            <a:ext cx="168034" cy="97588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395787" y="3735254"/>
            <a:ext cx="383350" cy="86469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662138" y="1867772"/>
            <a:ext cx="3206146" cy="1949829"/>
            <a:chOff x="1475117" y="903617"/>
            <a:chExt cx="3870385" cy="2201892"/>
          </a:xfrm>
          <a:solidFill>
            <a:srgbClr val="BEDAE4"/>
          </a:solidFill>
        </p:grpSpPr>
        <p:sp>
          <p:nvSpPr>
            <p:cNvPr id="7" name="Oval 6"/>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p:cNvGrpSpPr/>
            <p:nvPr/>
          </p:nvGrpSpPr>
          <p:grpSpPr>
            <a:xfrm>
              <a:off x="1475117" y="1400535"/>
              <a:ext cx="3870385" cy="1704974"/>
              <a:chOff x="1475117" y="1400535"/>
              <a:chExt cx="3870385" cy="1704974"/>
            </a:xfrm>
            <a:grpFill/>
          </p:grpSpPr>
          <p:sp>
            <p:nvSpPr>
              <p:cNvPr id="4" name="Rounded Rectangle 3"/>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1" name="TextBox 10"/>
          <p:cNvSpPr txBox="1"/>
          <p:nvPr/>
        </p:nvSpPr>
        <p:spPr>
          <a:xfrm>
            <a:off x="3265971" y="2731798"/>
            <a:ext cx="2065177" cy="692497"/>
          </a:xfrm>
          <a:prstGeom prst="rect">
            <a:avLst/>
          </a:prstGeom>
          <a:noFill/>
        </p:spPr>
        <p:txBody>
          <a:bodyPr wrap="square" rtlCol="0">
            <a:spAutoFit/>
          </a:bodyPr>
          <a:lstStyle/>
          <a:p>
            <a:pPr algn="ctr">
              <a:spcAft>
                <a:spcPts val="600"/>
              </a:spcAft>
            </a:pPr>
            <a:r>
              <a:rPr lang="en-US" b="1" dirty="0">
                <a:solidFill>
                  <a:srgbClr val="366E8A"/>
                </a:solidFill>
              </a:rPr>
              <a:t>Network Fabric </a:t>
            </a:r>
          </a:p>
          <a:p>
            <a:pPr algn="ctr"/>
            <a:r>
              <a:rPr lang="en-US" sz="1600" b="1" dirty="0">
                <a:solidFill>
                  <a:srgbClr val="458DB1"/>
                </a:solidFill>
              </a:rPr>
              <a:t>InfiniBand, TCP/IP</a:t>
            </a:r>
          </a:p>
        </p:txBody>
      </p:sp>
      <p:cxnSp>
        <p:nvCxnSpPr>
          <p:cNvPr id="28" name="Straight Connector 27"/>
          <p:cNvCxnSpPr/>
          <p:nvPr/>
        </p:nvCxnSpPr>
        <p:spPr>
          <a:xfrm>
            <a:off x="3427511" y="4819969"/>
            <a:ext cx="0"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81114" y="4867775"/>
            <a:ext cx="2888"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6542175" y="4402574"/>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104" name="Rectangle 103"/>
          <p:cNvSpPr/>
          <p:nvPr/>
        </p:nvSpPr>
        <p:spPr>
          <a:xfrm>
            <a:off x="743401" y="3552322"/>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115" name="Rectangle 114"/>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118" name="TextBox 117"/>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119" name="TextBox 118"/>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120" name="Isosceles Triangle 119"/>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65" name="Rectangle 64"/>
          <p:cNvSpPr/>
          <p:nvPr/>
        </p:nvSpPr>
        <p:spPr>
          <a:xfrm>
            <a:off x="6546327" y="2378646"/>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66" name="Rectangle 65"/>
          <p:cNvSpPr/>
          <p:nvPr/>
        </p:nvSpPr>
        <p:spPr>
          <a:xfrm>
            <a:off x="459977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MDS</a:t>
            </a:r>
            <a:endParaRPr lang="en-US" sz="1600" b="1" dirty="0">
              <a:solidFill>
                <a:schemeClr val="bg1"/>
              </a:solidFill>
            </a:endParaRPr>
          </a:p>
        </p:txBody>
      </p:sp>
      <p:sp>
        <p:nvSpPr>
          <p:cNvPr id="67" name="Rectangle 66"/>
          <p:cNvSpPr/>
          <p:nvPr/>
        </p:nvSpPr>
        <p:spPr>
          <a:xfrm>
            <a:off x="306182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MGS</a:t>
            </a:r>
            <a:endParaRPr lang="en-US" sz="1600" b="1" dirty="0">
              <a:solidFill>
                <a:schemeClr val="bg1"/>
              </a:solidFill>
            </a:endParaRPr>
          </a:p>
        </p:txBody>
      </p:sp>
      <p:sp>
        <p:nvSpPr>
          <p:cNvPr id="71" name="Rectangle 70"/>
          <p:cNvSpPr/>
          <p:nvPr/>
        </p:nvSpPr>
        <p:spPr>
          <a:xfrm>
            <a:off x="3061824" y="539175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MGT</a:t>
            </a:r>
            <a:endParaRPr lang="en-US" sz="1600" b="1" dirty="0">
              <a:solidFill>
                <a:schemeClr val="bg1"/>
              </a:solidFill>
            </a:endParaRPr>
          </a:p>
        </p:txBody>
      </p:sp>
      <p:sp>
        <p:nvSpPr>
          <p:cNvPr id="72" name="Rectangle 71"/>
          <p:cNvSpPr/>
          <p:nvPr/>
        </p:nvSpPr>
        <p:spPr>
          <a:xfrm>
            <a:off x="753124" y="2711503"/>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4" name="Rectangle 73"/>
          <p:cNvSpPr/>
          <p:nvPr/>
        </p:nvSpPr>
        <p:spPr>
          <a:xfrm>
            <a:off x="756302" y="1848824"/>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49" name="Rectangle 48"/>
          <p:cNvSpPr/>
          <p:nvPr/>
        </p:nvSpPr>
        <p:spPr>
          <a:xfrm>
            <a:off x="4581068" y="538048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51" name="Rectangle 50"/>
          <p:cNvSpPr/>
          <p:nvPr/>
        </p:nvSpPr>
        <p:spPr>
          <a:xfrm>
            <a:off x="7860198" y="174741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2" name="Rectangle 51"/>
          <p:cNvSpPr/>
          <p:nvPr/>
        </p:nvSpPr>
        <p:spPr>
          <a:xfrm>
            <a:off x="7866836" y="236330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4" name="Rectangle 53"/>
          <p:cNvSpPr/>
          <p:nvPr/>
        </p:nvSpPr>
        <p:spPr>
          <a:xfrm>
            <a:off x="7866898" y="297467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5" name="Rectangle 54"/>
          <p:cNvSpPr/>
          <p:nvPr/>
        </p:nvSpPr>
        <p:spPr>
          <a:xfrm>
            <a:off x="7884088" y="383441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5" name="Rectangle 74"/>
          <p:cNvSpPr/>
          <p:nvPr/>
        </p:nvSpPr>
        <p:spPr>
          <a:xfrm>
            <a:off x="7890726" y="445031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6" name="Rectangle 75"/>
          <p:cNvSpPr/>
          <p:nvPr/>
        </p:nvSpPr>
        <p:spPr>
          <a:xfrm>
            <a:off x="7890788" y="506168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2" name="Slide Number Placeholder 1"/>
          <p:cNvSpPr>
            <a:spLocks noGrp="1"/>
          </p:cNvSpPr>
          <p:nvPr>
            <p:ph type="sldNum" sz="quarter" idx="12"/>
          </p:nvPr>
        </p:nvSpPr>
        <p:spPr/>
        <p:txBody>
          <a:bodyPr/>
          <a:lstStyle/>
          <a:p>
            <a:fld id="{79A9F26D-CCBE-47A9-B957-B1F36E881945}" type="slidenum">
              <a:rPr lang="en-US" smtClean="0"/>
              <a:t>8</a:t>
            </a:fld>
            <a:endParaRPr lang="en-US"/>
          </a:p>
        </p:txBody>
      </p:sp>
    </p:spTree>
    <p:extLst>
      <p:ext uri="{BB962C8B-B14F-4D97-AF65-F5344CB8AC3E}">
        <p14:creationId xmlns:p14="http://schemas.microsoft.com/office/powerpoint/2010/main" val="4024356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a:off x="1597046" y="2021722"/>
            <a:ext cx="1357479" cy="7338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65620" y="2936820"/>
            <a:ext cx="1167153" cy="1594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1665618" y="3400645"/>
            <a:ext cx="1145040" cy="416957"/>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7136690" y="4040584"/>
            <a:ext cx="816740" cy="55923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231790" y="4664509"/>
            <a:ext cx="752958" cy="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76" idx="1"/>
          </p:cNvCxnSpPr>
          <p:nvPr/>
        </p:nvCxnSpPr>
        <p:spPr>
          <a:xfrm>
            <a:off x="7161945" y="4769192"/>
            <a:ext cx="728843" cy="53513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136691" y="2710630"/>
            <a:ext cx="851113" cy="50544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136691" y="2593354"/>
            <a:ext cx="851113" cy="2761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104184" y="2019018"/>
            <a:ext cx="756014" cy="5319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95" idx="1"/>
          </p:cNvCxnSpPr>
          <p:nvPr/>
        </p:nvCxnSpPr>
        <p:spPr>
          <a:xfrm>
            <a:off x="5277768" y="3337943"/>
            <a:ext cx="1264407" cy="1307274"/>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466404" y="2613124"/>
            <a:ext cx="1175636" cy="31795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6" idx="3"/>
          </p:cNvCxnSpPr>
          <p:nvPr/>
        </p:nvCxnSpPr>
        <p:spPr>
          <a:xfrm flipH="1" flipV="1">
            <a:off x="4838959" y="3624068"/>
            <a:ext cx="168034" cy="97588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395787" y="3735254"/>
            <a:ext cx="383350" cy="86469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688016" y="1867772"/>
            <a:ext cx="3206146" cy="1949829"/>
            <a:chOff x="1475117" y="903617"/>
            <a:chExt cx="3870385" cy="2201892"/>
          </a:xfrm>
          <a:solidFill>
            <a:srgbClr val="BEDAE4"/>
          </a:solidFill>
        </p:grpSpPr>
        <p:sp>
          <p:nvSpPr>
            <p:cNvPr id="7" name="Oval 6"/>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p:cNvGrpSpPr/>
            <p:nvPr/>
          </p:nvGrpSpPr>
          <p:grpSpPr>
            <a:xfrm>
              <a:off x="1475117" y="1400535"/>
              <a:ext cx="3870385" cy="1704974"/>
              <a:chOff x="1475117" y="1400535"/>
              <a:chExt cx="3870385" cy="1704974"/>
            </a:xfrm>
            <a:grpFill/>
          </p:grpSpPr>
          <p:sp>
            <p:nvSpPr>
              <p:cNvPr id="4" name="Rounded Rectangle 3"/>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1" name="TextBox 10"/>
          <p:cNvSpPr txBox="1"/>
          <p:nvPr/>
        </p:nvSpPr>
        <p:spPr>
          <a:xfrm>
            <a:off x="3291849" y="2731798"/>
            <a:ext cx="2065177" cy="692497"/>
          </a:xfrm>
          <a:prstGeom prst="rect">
            <a:avLst/>
          </a:prstGeom>
          <a:noFill/>
        </p:spPr>
        <p:txBody>
          <a:bodyPr wrap="square" rtlCol="0">
            <a:spAutoFit/>
          </a:bodyPr>
          <a:lstStyle/>
          <a:p>
            <a:pPr algn="ctr">
              <a:spcAft>
                <a:spcPts val="600"/>
              </a:spcAft>
            </a:pPr>
            <a:r>
              <a:rPr lang="en-US" b="1" dirty="0">
                <a:solidFill>
                  <a:srgbClr val="366E8A"/>
                </a:solidFill>
              </a:rPr>
              <a:t>Network Fabric </a:t>
            </a:r>
          </a:p>
          <a:p>
            <a:pPr algn="ctr"/>
            <a:r>
              <a:rPr lang="en-US" sz="1600" b="1" dirty="0">
                <a:solidFill>
                  <a:srgbClr val="458DB1"/>
                </a:solidFill>
              </a:rPr>
              <a:t>InfiniBand, TCP/IP</a:t>
            </a:r>
          </a:p>
        </p:txBody>
      </p:sp>
      <p:cxnSp>
        <p:nvCxnSpPr>
          <p:cNvPr id="28" name="Straight Connector 27"/>
          <p:cNvCxnSpPr/>
          <p:nvPr/>
        </p:nvCxnSpPr>
        <p:spPr>
          <a:xfrm>
            <a:off x="3427511" y="4819969"/>
            <a:ext cx="0"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81114" y="4867775"/>
            <a:ext cx="2888"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6542175" y="4402574"/>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115" name="Rectangle 114"/>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118" name="TextBox 117"/>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119" name="TextBox 118"/>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120" name="Isosceles Triangle 119"/>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65" name="Rectangle 64"/>
          <p:cNvSpPr/>
          <p:nvPr/>
        </p:nvSpPr>
        <p:spPr>
          <a:xfrm>
            <a:off x="6546327" y="2378646"/>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66" name="Rectangle 65"/>
          <p:cNvSpPr/>
          <p:nvPr/>
        </p:nvSpPr>
        <p:spPr>
          <a:xfrm>
            <a:off x="459977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MDS</a:t>
            </a:r>
            <a:endParaRPr lang="en-US" sz="1600" b="1" dirty="0">
              <a:solidFill>
                <a:schemeClr val="bg1"/>
              </a:solidFill>
            </a:endParaRPr>
          </a:p>
        </p:txBody>
      </p:sp>
      <p:sp>
        <p:nvSpPr>
          <p:cNvPr id="67" name="Rectangle 66"/>
          <p:cNvSpPr/>
          <p:nvPr/>
        </p:nvSpPr>
        <p:spPr>
          <a:xfrm>
            <a:off x="306182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MGS</a:t>
            </a:r>
            <a:endParaRPr lang="en-US" sz="1600" b="1" dirty="0">
              <a:solidFill>
                <a:schemeClr val="bg1"/>
              </a:solidFill>
            </a:endParaRPr>
          </a:p>
        </p:txBody>
      </p:sp>
      <p:sp>
        <p:nvSpPr>
          <p:cNvPr id="71" name="Rectangle 70"/>
          <p:cNvSpPr/>
          <p:nvPr/>
        </p:nvSpPr>
        <p:spPr>
          <a:xfrm>
            <a:off x="3061824" y="539175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MGT</a:t>
            </a:r>
            <a:endParaRPr lang="en-US" sz="1600" b="1" dirty="0">
              <a:solidFill>
                <a:schemeClr val="bg1"/>
              </a:solidFill>
            </a:endParaRPr>
          </a:p>
        </p:txBody>
      </p:sp>
      <p:sp>
        <p:nvSpPr>
          <p:cNvPr id="49" name="Rectangle 48"/>
          <p:cNvSpPr/>
          <p:nvPr/>
        </p:nvSpPr>
        <p:spPr>
          <a:xfrm>
            <a:off x="4581068" y="538048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51" name="Rectangle 50"/>
          <p:cNvSpPr/>
          <p:nvPr/>
        </p:nvSpPr>
        <p:spPr>
          <a:xfrm>
            <a:off x="7860198" y="174741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2" name="Rectangle 51"/>
          <p:cNvSpPr/>
          <p:nvPr/>
        </p:nvSpPr>
        <p:spPr>
          <a:xfrm>
            <a:off x="7866836" y="236330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4" name="Rectangle 53"/>
          <p:cNvSpPr/>
          <p:nvPr/>
        </p:nvSpPr>
        <p:spPr>
          <a:xfrm>
            <a:off x="7866898" y="297467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5" name="Rectangle 54"/>
          <p:cNvSpPr/>
          <p:nvPr/>
        </p:nvSpPr>
        <p:spPr>
          <a:xfrm>
            <a:off x="7884088" y="383441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5" name="Rectangle 74"/>
          <p:cNvSpPr/>
          <p:nvPr/>
        </p:nvSpPr>
        <p:spPr>
          <a:xfrm>
            <a:off x="7890726" y="445031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6" name="Rectangle 75"/>
          <p:cNvSpPr/>
          <p:nvPr/>
        </p:nvSpPr>
        <p:spPr>
          <a:xfrm>
            <a:off x="7890788" y="506168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2" name="Rectangle 1"/>
          <p:cNvSpPr/>
          <p:nvPr/>
        </p:nvSpPr>
        <p:spPr>
          <a:xfrm>
            <a:off x="552091" y="1597966"/>
            <a:ext cx="8307237" cy="4583043"/>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743401" y="3552322"/>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2" name="Rectangle 71"/>
          <p:cNvSpPr/>
          <p:nvPr/>
        </p:nvSpPr>
        <p:spPr>
          <a:xfrm>
            <a:off x="753124" y="2711503"/>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4" name="Rectangle 73"/>
          <p:cNvSpPr/>
          <p:nvPr/>
        </p:nvSpPr>
        <p:spPr>
          <a:xfrm>
            <a:off x="756302" y="1848824"/>
            <a:ext cx="1022408" cy="473931"/>
          </a:xfrm>
          <a:prstGeom prst="rect">
            <a:avLst/>
          </a:prstGeom>
          <a:solidFill>
            <a:srgbClr val="54823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grpSp>
        <p:nvGrpSpPr>
          <p:cNvPr id="15" name="Group 14"/>
          <p:cNvGrpSpPr/>
          <p:nvPr/>
        </p:nvGrpSpPr>
        <p:grpSpPr>
          <a:xfrm>
            <a:off x="2234708" y="1775139"/>
            <a:ext cx="3683007" cy="1739518"/>
            <a:chOff x="2139822" y="1775139"/>
            <a:chExt cx="3683007" cy="1739518"/>
          </a:xfrm>
        </p:grpSpPr>
        <p:sp>
          <p:nvSpPr>
            <p:cNvPr id="56" name="TextBox 55"/>
            <p:cNvSpPr txBox="1"/>
            <p:nvPr/>
          </p:nvSpPr>
          <p:spPr>
            <a:xfrm>
              <a:off x="2139822" y="1775139"/>
              <a:ext cx="3163824" cy="523220"/>
            </a:xfrm>
            <a:prstGeom prst="rect">
              <a:avLst/>
            </a:prstGeom>
            <a:noFill/>
          </p:spPr>
          <p:txBody>
            <a:bodyPr wrap="square" rtlCol="0">
              <a:spAutoFit/>
            </a:bodyPr>
            <a:lstStyle/>
            <a:p>
              <a:r>
                <a:rPr lang="en-US" sz="2800" dirty="0" smtClean="0">
                  <a:solidFill>
                    <a:srgbClr val="548235"/>
                  </a:solidFill>
                  <a:latin typeface="Roboto Condensed" pitchFamily="2" charset="0"/>
                  <a:ea typeface="Roboto Condensed" pitchFamily="2" charset="0"/>
                </a:rPr>
                <a:t>Client</a:t>
              </a:r>
              <a:endParaRPr lang="en-US" sz="2800" dirty="0">
                <a:solidFill>
                  <a:srgbClr val="548235"/>
                </a:solidFill>
                <a:latin typeface="Roboto Condensed" pitchFamily="2" charset="0"/>
                <a:ea typeface="Roboto Condensed" pitchFamily="2" charset="0"/>
              </a:endParaRPr>
            </a:p>
          </p:txBody>
        </p:sp>
        <p:sp>
          <p:nvSpPr>
            <p:cNvPr id="58" name="TextBox 57"/>
            <p:cNvSpPr txBox="1"/>
            <p:nvPr/>
          </p:nvSpPr>
          <p:spPr>
            <a:xfrm>
              <a:off x="2139822" y="2314328"/>
              <a:ext cx="3683007" cy="1200329"/>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The component responsible for providing an interface through which the end-user can access the files on the Lustre file system</a:t>
              </a:r>
              <a:endParaRPr lang="en-US" dirty="0">
                <a:solidFill>
                  <a:srgbClr val="6F6F6F"/>
                </a:solidFill>
                <a:latin typeface="Roboto Condensed" pitchFamily="2" charset="0"/>
                <a:ea typeface="Roboto Condensed" pitchFamily="2" charset="0"/>
              </a:endParaRPr>
            </a:p>
          </p:txBody>
        </p:sp>
        <p:cxnSp>
          <p:nvCxnSpPr>
            <p:cNvPr id="12" name="Straight Connector 11"/>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 name="Slide Number Placeholder 2"/>
          <p:cNvSpPr>
            <a:spLocks noGrp="1"/>
          </p:cNvSpPr>
          <p:nvPr>
            <p:ph type="sldNum" sz="quarter" idx="12"/>
          </p:nvPr>
        </p:nvSpPr>
        <p:spPr/>
        <p:txBody>
          <a:bodyPr/>
          <a:lstStyle/>
          <a:p>
            <a:fld id="{79A9F26D-CCBE-47A9-B957-B1F36E881945}" type="slidenum">
              <a:rPr lang="en-US" smtClean="0"/>
              <a:t>9</a:t>
            </a:fld>
            <a:endParaRPr lang="en-US"/>
          </a:p>
        </p:txBody>
      </p:sp>
    </p:spTree>
    <p:extLst>
      <p:ext uri="{BB962C8B-B14F-4D97-AF65-F5344CB8AC3E}">
        <p14:creationId xmlns:p14="http://schemas.microsoft.com/office/powerpoint/2010/main" val="2973425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892</TotalTime>
  <Words>4721</Words>
  <Application>Microsoft Office PowerPoint</Application>
  <PresentationFormat>On-screen Show (4:3)</PresentationFormat>
  <Paragraphs>1226</Paragraphs>
  <Slides>61</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61</vt:i4>
      </vt:variant>
    </vt:vector>
  </HeadingPairs>
  <TitlesOfParts>
    <vt:vector size="69" baseType="lpstr">
      <vt:lpstr>Calibri Light</vt:lpstr>
      <vt:lpstr>SimSun-ExtB</vt:lpstr>
      <vt:lpstr>Roboto Condensed</vt:lpstr>
      <vt:lpstr>Calibri</vt:lpstr>
      <vt:lpstr>Consolas</vt:lpstr>
      <vt:lpstr>Arial</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Albano</dc:creator>
  <cp:lastModifiedBy>Justin Albano</cp:lastModifiedBy>
  <cp:revision>112</cp:revision>
  <dcterms:created xsi:type="dcterms:W3CDTF">2015-04-09T14:34:16Z</dcterms:created>
  <dcterms:modified xsi:type="dcterms:W3CDTF">2015-04-14T14:39:23Z</dcterms:modified>
</cp:coreProperties>
</file>