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6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7.xml" ContentType="application/vnd.openxmlformats-officedocument.drawingml.chart+xml"/>
  <Override PartName="/ppt/notesSlides/notesSlide21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22.xml" ContentType="application/vnd.openxmlformats-officedocument.presentationml.notesSl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12.xml" ContentType="application/vnd.openxmlformats-officedocument.drawingml.chart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1" r:id="rId14"/>
    <p:sldId id="270" r:id="rId15"/>
    <p:sldId id="272" r:id="rId16"/>
    <p:sldId id="273" r:id="rId17"/>
    <p:sldId id="274" r:id="rId18"/>
    <p:sldId id="283" r:id="rId19"/>
    <p:sldId id="28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5" r:id="rId29"/>
    <p:sldId id="287" r:id="rId30"/>
    <p:sldId id="286" r:id="rId31"/>
    <p:sldId id="288" r:id="rId32"/>
    <p:sldId id="26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A46695-936E-49F3-A5E6-887306DD0EC3}">
          <p14:sldIdLst>
            <p14:sldId id="256"/>
          </p14:sldIdLst>
        </p14:section>
        <p14:section name="Introduction" id="{747DB3BB-EBA4-4ABF-A81D-FB8E5A8C31E9}">
          <p14:sldIdLst>
            <p14:sldId id="258"/>
            <p14:sldId id="259"/>
            <p14:sldId id="260"/>
          </p14:sldIdLst>
        </p14:section>
        <p14:section name="Graph Analysis" id="{9BFA5E92-8BAD-4CD1-BED9-0F2A4F327F92}">
          <p14:sldIdLst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NoSQL Analysis" id="{83A7944F-BBBC-47C3-BC94-C9487F730C00}">
          <p14:sldIdLst/>
        </p14:section>
        <p14:section name="SQL Analysis" id="{34994DFF-1E0E-4B50-B70B-A89FE70BA3FF}">
          <p14:sldIdLst>
            <p14:sldId id="269"/>
            <p14:sldId id="271"/>
            <p14:sldId id="270"/>
            <p14:sldId id="272"/>
            <p14:sldId id="273"/>
            <p14:sldId id="274"/>
            <p14:sldId id="283"/>
            <p14:sldId id="284"/>
            <p14:sldId id="275"/>
            <p14:sldId id="276"/>
            <p14:sldId id="277"/>
            <p14:sldId id="278"/>
            <p14:sldId id="279"/>
          </p14:sldIdLst>
        </p14:section>
        <p14:section name="Group Analysis" id="{2E426598-0376-4D6F-B35D-7C4234B72432}">
          <p14:sldIdLst>
            <p14:sldId id="280"/>
            <p14:sldId id="282"/>
            <p14:sldId id="281"/>
            <p14:sldId id="285"/>
            <p14:sldId id="287"/>
            <p14:sldId id="286"/>
            <p14:sldId id="288"/>
          </p14:sldIdLst>
        </p14:section>
        <p14:section name="Alternative Methods" id="{5B06AF51-F6CB-4B25-8BEC-6B88FF56FF19}">
          <p14:sldIdLst>
            <p14:sldId id="268"/>
          </p14:sldIdLst>
        </p14:section>
        <p14:section name="Conclusions" id="{80FEFC96-5BF3-47E8-97C0-D4C347CD1431}">
          <p14:sldIdLst/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A0"/>
    <a:srgbClr val="548235"/>
    <a:srgbClr val="5A2781"/>
    <a:srgbClr val="5BC4FF"/>
    <a:srgbClr val="2079A5"/>
    <a:srgbClr val="600BB5"/>
    <a:srgbClr val="6300A0"/>
    <a:srgbClr val="4FFFC0"/>
    <a:srgbClr val="2A9DD6"/>
    <a:srgbClr val="B5F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85006" autoAdjust="0"/>
  </p:normalViewPr>
  <p:slideViewPr>
    <p:cSldViewPr snapToGrid="0">
      <p:cViewPr>
        <p:scale>
          <a:sx n="59" d="100"/>
          <a:sy n="59" d="100"/>
        </p:scale>
        <p:origin x="-2232" y="-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621417084024"/>
          <c:y val="0.055649809057232"/>
          <c:w val="0.873205195503057"/>
          <c:h val="0.809939497750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Neoj4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FoF (small)</c:v>
                </c:pt>
                <c:pt idx="1">
                  <c:v>FoF (medium)</c:v>
                </c:pt>
                <c:pt idx="2">
                  <c:v>GP (small)</c:v>
                </c:pt>
                <c:pt idx="3">
                  <c:v>Get property (medium)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20.1</c:v>
                </c:pt>
                <c:pt idx="1">
                  <c:v>120.9</c:v>
                </c:pt>
                <c:pt idx="2">
                  <c:v>2.1</c:v>
                </c:pt>
                <c:pt idx="3">
                  <c:v>4.4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OrientDB</c:v>
                </c:pt>
              </c:strCache>
            </c:strRef>
          </c:tx>
          <c:spPr>
            <a:solidFill>
              <a:srgbClr val="32853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FoF (small)</c:v>
                </c:pt>
                <c:pt idx="1">
                  <c:v>FoF (medium)</c:v>
                </c:pt>
                <c:pt idx="2">
                  <c:v>GP (small)</c:v>
                </c:pt>
                <c:pt idx="3">
                  <c:v>Get property (medium)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478.2</c:v>
                </c:pt>
                <c:pt idx="1">
                  <c:v>839.5</c:v>
                </c:pt>
                <c:pt idx="2">
                  <c:v>288.3</c:v>
                </c:pt>
                <c:pt idx="3">
                  <c:v>339.8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13"/>
        <c:axId val="2116995080"/>
        <c:axId val="2116998680"/>
      </c:barChart>
      <c:catAx>
        <c:axId val="2116995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pPr>
            <a:endParaRPr lang="en-US"/>
          </a:p>
        </c:txPr>
        <c:crossAx val="2116998680"/>
        <c:crosses val="autoZero"/>
        <c:auto val="1"/>
        <c:lblAlgn val="ctr"/>
        <c:lblOffset val="100"/>
        <c:noMultiLvlLbl val="0"/>
      </c:catAx>
      <c:valAx>
        <c:axId val="2116998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Execution time (ms)</a:t>
                </a:r>
              </a:p>
            </c:rich>
          </c:tx>
          <c:layout>
            <c:manualLayout>
              <c:xMode val="edge"/>
              <c:yMode val="edge"/>
              <c:x val="0.00298723737075304"/>
              <c:y val="0.26671321931279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pPr>
            <a:endParaRPr lang="en-US"/>
          </a:p>
        </c:txPr>
        <c:crossAx val="2116995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2653551974888"/>
          <c:y val="0.100606383985706"/>
          <c:w val="0.158956239469107"/>
          <c:h val="0.2286183677359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Query</a:t>
            </a:r>
            <a:r>
              <a:rPr lang="en-US" baseline="0"/>
              <a:t> 3 Execution Time vs Size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MySQL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1000.0</c:v>
                </c:pt>
                <c:pt idx="1">
                  <c:v>10000.0</c:v>
                </c:pt>
                <c:pt idx="2">
                  <c:v>100000.0</c:v>
                </c:pt>
                <c:pt idx="3">
                  <c:v>1.0E6</c:v>
                </c:pt>
              </c:numCache>
            </c:numRef>
          </c:cat>
          <c:val>
            <c:numRef>
              <c:f>Sheet1!$S$37:$S$40</c:f>
              <c:numCache>
                <c:formatCode>General</c:formatCode>
                <c:ptCount val="4"/>
                <c:pt idx="0">
                  <c:v>0.417033333333333</c:v>
                </c:pt>
                <c:pt idx="1">
                  <c:v>1.687433333333334</c:v>
                </c:pt>
                <c:pt idx="2">
                  <c:v>13.33123333333333</c:v>
                </c:pt>
                <c:pt idx="3">
                  <c:v>129.7343666666667</c:v>
                </c:pt>
              </c:numCache>
            </c:numRef>
          </c:val>
          <c:smooth val="0"/>
        </c:ser>
        <c:ser>
          <c:idx val="1"/>
          <c:order val="1"/>
          <c:tx>
            <c:v>PostgreSql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1000.0</c:v>
                </c:pt>
                <c:pt idx="1">
                  <c:v>10000.0</c:v>
                </c:pt>
                <c:pt idx="2">
                  <c:v>100000.0</c:v>
                </c:pt>
                <c:pt idx="3">
                  <c:v>1.0E6</c:v>
                </c:pt>
              </c:numCache>
            </c:numRef>
          </c:cat>
          <c:val>
            <c:numRef>
              <c:f>Sheet1!$S$44:$S$47</c:f>
              <c:numCache>
                <c:formatCode>General</c:formatCode>
                <c:ptCount val="4"/>
                <c:pt idx="0">
                  <c:v>2.057566666666666</c:v>
                </c:pt>
                <c:pt idx="1">
                  <c:v>7.8892</c:v>
                </c:pt>
                <c:pt idx="2">
                  <c:v>32.3161333333333</c:v>
                </c:pt>
                <c:pt idx="3">
                  <c:v>103.0397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6001992"/>
        <c:axId val="2116004968"/>
      </c:lineChart>
      <c:catAx>
        <c:axId val="2116001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116004968"/>
        <c:crosses val="autoZero"/>
        <c:auto val="1"/>
        <c:lblAlgn val="ctr"/>
        <c:lblOffset val="100"/>
        <c:noMultiLvlLbl val="0"/>
      </c:catAx>
      <c:valAx>
        <c:axId val="211600496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Execution Time (ms)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1160019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Query 4 Execution</a:t>
            </a:r>
            <a:r>
              <a:rPr lang="en-US" baseline="0"/>
              <a:t> Time vs Size</a:t>
            </a:r>
            <a:endParaRPr lang="en-US"/>
          </a:p>
        </c:rich>
      </c:tx>
      <c:layout>
        <c:manualLayout>
          <c:xMode val="edge"/>
          <c:yMode val="edge"/>
          <c:x val="0.198556867891513"/>
          <c:y val="0.037037037037037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MySQL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1000.0</c:v>
                </c:pt>
                <c:pt idx="1">
                  <c:v>10000.0</c:v>
                </c:pt>
                <c:pt idx="2">
                  <c:v>100000.0</c:v>
                </c:pt>
                <c:pt idx="3">
                  <c:v>1.0E6</c:v>
                </c:pt>
              </c:numCache>
            </c:numRef>
          </c:cat>
          <c:val>
            <c:numRef>
              <c:f>Sheet1!$T$37:$T$40</c:f>
              <c:numCache>
                <c:formatCode>General</c:formatCode>
                <c:ptCount val="4"/>
                <c:pt idx="0">
                  <c:v>1.8029</c:v>
                </c:pt>
                <c:pt idx="1">
                  <c:v>14.88473333333333</c:v>
                </c:pt>
                <c:pt idx="2">
                  <c:v>140.8356666666667</c:v>
                </c:pt>
                <c:pt idx="3">
                  <c:v>1921.3449</c:v>
                </c:pt>
              </c:numCache>
            </c:numRef>
          </c:val>
          <c:smooth val="0"/>
        </c:ser>
        <c:ser>
          <c:idx val="1"/>
          <c:order val="1"/>
          <c:tx>
            <c:v>PostgreSql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1000.0</c:v>
                </c:pt>
                <c:pt idx="1">
                  <c:v>10000.0</c:v>
                </c:pt>
                <c:pt idx="2">
                  <c:v>100000.0</c:v>
                </c:pt>
                <c:pt idx="3">
                  <c:v>1.0E6</c:v>
                </c:pt>
              </c:numCache>
            </c:numRef>
          </c:cat>
          <c:val>
            <c:numRef>
              <c:f>Sheet1!$T$44:$T$47</c:f>
              <c:numCache>
                <c:formatCode>General</c:formatCode>
                <c:ptCount val="4"/>
                <c:pt idx="0">
                  <c:v>6.886933333333332</c:v>
                </c:pt>
                <c:pt idx="1">
                  <c:v>54.04926666666646</c:v>
                </c:pt>
                <c:pt idx="2">
                  <c:v>702.753566666667</c:v>
                </c:pt>
                <c:pt idx="3">
                  <c:v>11682.47279999999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5203624"/>
        <c:axId val="2115200632"/>
      </c:lineChart>
      <c:catAx>
        <c:axId val="2115203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115200632"/>
        <c:crosses val="autoZero"/>
        <c:auto val="1"/>
        <c:lblAlgn val="ctr"/>
        <c:lblOffset val="100"/>
        <c:noMultiLvlLbl val="0"/>
      </c:catAx>
      <c:valAx>
        <c:axId val="2115200632"/>
        <c:scaling>
          <c:orientation val="minMax"/>
          <c:max val="1200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Execution Time (ms)</a:t>
                </a:r>
              </a:p>
            </c:rich>
          </c:tx>
          <c:layout>
            <c:manualLayout>
              <c:xMode val="edge"/>
              <c:yMode val="edge"/>
              <c:x val="0.0361111111111111"/>
              <c:y val="0.314215514727326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21152036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0">
                <a:solidFill>
                  <a:sysClr val="windowText" lastClr="000000"/>
                </a:solidFill>
              </a:rPr>
              <a:t>Mean execution times for each database</a:t>
            </a:r>
            <a:r>
              <a:rPr lang="en-US" sz="1200" b="0" baseline="0">
                <a:solidFill>
                  <a:sysClr val="windowText" lastClr="000000"/>
                </a:solidFill>
              </a:rPr>
              <a:t> executing each query</a:t>
            </a:r>
            <a:endParaRPr lang="en-US" sz="1200" b="0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2808529432038"/>
          <c:y val="0.128204599425072"/>
          <c:w val="0.848919141780788"/>
          <c:h val="0.7239513810773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Redis</c:v>
                </c:pt>
              </c:strCache>
            </c:strRef>
          </c:tx>
          <c:spPr>
            <a:solidFill>
              <a:srgbClr val="1C438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SQL Query</c:v>
                </c:pt>
                <c:pt idx="1">
                  <c:v>Graph Query</c:v>
                </c:pt>
                <c:pt idx="2">
                  <c:v>NoSQL Query</c:v>
                </c:pt>
              </c:strCache>
            </c:strRef>
          </c:cat>
          <c:val>
            <c:numRef>
              <c:f>Sheet1!$B$2:$B$4</c:f>
              <c:numCache>
                <c:formatCode>#,##0.00</c:formatCode>
                <c:ptCount val="3"/>
                <c:pt idx="0">
                  <c:v>1903.1</c:v>
                </c:pt>
                <c:pt idx="1">
                  <c:v>185871.67</c:v>
                </c:pt>
                <c:pt idx="2">
                  <c:v>102.23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Neo4j</c:v>
                </c:pt>
              </c:strCache>
            </c:strRef>
          </c:tx>
          <c:spPr>
            <a:solidFill>
              <a:srgbClr val="32853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SQL Query</c:v>
                </c:pt>
                <c:pt idx="1">
                  <c:v>Graph Query</c:v>
                </c:pt>
                <c:pt idx="2">
                  <c:v>NoSQL Query</c:v>
                </c:pt>
              </c:strCache>
            </c:strRef>
          </c:cat>
          <c:val>
            <c:numRef>
              <c:f>Sheet1!$C$2:$C$4</c:f>
              <c:numCache>
                <c:formatCode>#,##0.00</c:formatCode>
                <c:ptCount val="3"/>
                <c:pt idx="0">
                  <c:v>80.97</c:v>
                </c:pt>
                <c:pt idx="1">
                  <c:v>745.57</c:v>
                </c:pt>
                <c:pt idx="2">
                  <c:v>5.73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MySQL</c:v>
                </c:pt>
              </c:strCache>
            </c:strRef>
          </c:tx>
          <c:spPr>
            <a:solidFill>
              <a:srgbClr val="761E9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SQL Query</c:v>
                </c:pt>
                <c:pt idx="1">
                  <c:v>Graph Query</c:v>
                </c:pt>
                <c:pt idx="2">
                  <c:v>NoSQL Query</c:v>
                </c:pt>
              </c:strCache>
            </c:strRef>
          </c:cat>
          <c:val>
            <c:numRef>
              <c:f>Sheet1!$D$2:$D$4</c:f>
              <c:numCache>
                <c:formatCode>#,##0.00</c:formatCode>
                <c:ptCount val="3"/>
                <c:pt idx="0">
                  <c:v>6247.03</c:v>
                </c:pt>
                <c:pt idx="1">
                  <c:v>268683.23</c:v>
                </c:pt>
                <c:pt idx="2">
                  <c:v>3325.4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27033048"/>
        <c:axId val="2073895752"/>
      </c:barChart>
      <c:catAx>
        <c:axId val="2127033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3895752"/>
        <c:crosses val="autoZero"/>
        <c:auto val="1"/>
        <c:lblAlgn val="ctr"/>
        <c:lblOffset val="100"/>
        <c:noMultiLvlLbl val="0"/>
      </c:catAx>
      <c:valAx>
        <c:axId val="2073895752"/>
        <c:scaling>
          <c:logBase val="10.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ysClr val="windowText" lastClr="000000"/>
                    </a:solidFill>
                  </a:rPr>
                  <a:t>Execution time (ms)</a:t>
                </a:r>
              </a:p>
            </c:rich>
          </c:tx>
          <c:layout>
            <c:manualLayout>
              <c:xMode val="edge"/>
              <c:yMode val="edge"/>
              <c:x val="0.0151302280341511"/>
              <c:y val="0.5478390201224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7033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094630300792"/>
          <c:y val="0.0465373078365204"/>
          <c:w val="0.0899853718436498"/>
          <c:h val="0.2008942632170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4823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981.0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78.0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117.0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92.0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106.0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78.0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105.0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Series 8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95.0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Series 9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109.0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Series 10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93.0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Series 11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102.0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86.0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Sheet1!$N$2</c:f>
              <c:numCache>
                <c:formatCode>General</c:formatCode>
                <c:ptCount val="1"/>
                <c:pt idx="0">
                  <c:v>97.0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Series 14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Sheet1!$O$2</c:f>
              <c:numCache>
                <c:formatCode>General</c:formatCode>
                <c:ptCount val="1"/>
                <c:pt idx="0">
                  <c:v>78.0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Series 15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Sheet1!$P$2</c:f>
              <c:numCache>
                <c:formatCode>General</c:formatCode>
                <c:ptCount val="1"/>
                <c:pt idx="0">
                  <c:v>105.0</c:v>
                </c:pt>
              </c:numCache>
            </c:numRef>
          </c:val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Series 16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Sheet1!$Q$2</c:f>
              <c:numCache>
                <c:formatCode>General</c:formatCode>
                <c:ptCount val="1"/>
                <c:pt idx="0">
                  <c:v>86.0</c:v>
                </c:pt>
              </c:numCache>
            </c:numRef>
          </c:val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Series 17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Sheet1!$R$2</c:f>
              <c:numCache>
                <c:formatCode>General</c:formatCode>
                <c:ptCount val="1"/>
                <c:pt idx="0">
                  <c:v>89.0</c:v>
                </c:pt>
              </c:numCache>
            </c:numRef>
          </c:val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Series 18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Sheet1!$S$2</c:f>
              <c:numCache>
                <c:formatCode>General</c:formatCode>
                <c:ptCount val="1"/>
                <c:pt idx="0">
                  <c:v>78.0</c:v>
                </c:pt>
              </c:numCache>
            </c:numRef>
          </c:val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Series 19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Sheet1!$T$2</c:f>
              <c:numCache>
                <c:formatCode>General</c:formatCode>
                <c:ptCount val="1"/>
                <c:pt idx="0">
                  <c:v>86.0</c:v>
                </c:pt>
              </c:numCache>
            </c:numRef>
          </c:val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Series 20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Sheet1!$U$2</c:f>
              <c:numCache>
                <c:formatCode>General</c:formatCode>
                <c:ptCount val="1"/>
                <c:pt idx="0">
                  <c:v>93.0</c:v>
                </c:pt>
              </c:numCache>
            </c:numRef>
          </c:val>
        </c:ser>
        <c:ser>
          <c:idx val="20"/>
          <c:order val="20"/>
          <c:tx>
            <c:strRef>
              <c:f>Sheet1!$V$1</c:f>
              <c:strCache>
                <c:ptCount val="1"/>
                <c:pt idx="0">
                  <c:v>Series 21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Sheet1!$V$2</c:f>
              <c:numCache>
                <c:formatCode>General</c:formatCode>
                <c:ptCount val="1"/>
                <c:pt idx="0">
                  <c:v>86.0</c:v>
                </c:pt>
              </c:numCache>
            </c:numRef>
          </c:val>
        </c:ser>
        <c:ser>
          <c:idx val="21"/>
          <c:order val="21"/>
          <c:tx>
            <c:strRef>
              <c:f>Sheet1!$W$1</c:f>
              <c:strCache>
                <c:ptCount val="1"/>
                <c:pt idx="0">
                  <c:v>Series 22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Sheet1!$W$2</c:f>
              <c:numCache>
                <c:formatCode>General</c:formatCode>
                <c:ptCount val="1"/>
                <c:pt idx="0">
                  <c:v>81.0</c:v>
                </c:pt>
              </c:numCache>
            </c:numRef>
          </c:val>
        </c:ser>
        <c:ser>
          <c:idx val="22"/>
          <c:order val="22"/>
          <c:tx>
            <c:strRef>
              <c:f>Sheet1!$X$1</c:f>
              <c:strCache>
                <c:ptCount val="1"/>
                <c:pt idx="0">
                  <c:v>Series 23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Sheet1!$X$2</c:f>
              <c:numCache>
                <c:formatCode>General</c:formatCode>
                <c:ptCount val="1"/>
                <c:pt idx="0">
                  <c:v>94.0</c:v>
                </c:pt>
              </c:numCache>
            </c:numRef>
          </c:val>
        </c:ser>
        <c:ser>
          <c:idx val="23"/>
          <c:order val="23"/>
          <c:tx>
            <c:strRef>
              <c:f>Sheet1!$Y$1</c:f>
              <c:strCache>
                <c:ptCount val="1"/>
                <c:pt idx="0">
                  <c:v>Series 24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Sheet1!$Y$2</c:f>
              <c:numCache>
                <c:formatCode>General</c:formatCode>
                <c:ptCount val="1"/>
                <c:pt idx="0">
                  <c:v>86.0</c:v>
                </c:pt>
              </c:numCache>
            </c:numRef>
          </c:val>
        </c:ser>
        <c:ser>
          <c:idx val="24"/>
          <c:order val="24"/>
          <c:tx>
            <c:strRef>
              <c:f>Sheet1!$Z$1</c:f>
              <c:strCache>
                <c:ptCount val="1"/>
                <c:pt idx="0">
                  <c:v>Series 25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Sheet1!$Z$2</c:f>
              <c:numCache>
                <c:formatCode>General</c:formatCode>
                <c:ptCount val="1"/>
                <c:pt idx="0">
                  <c:v>80.0</c:v>
                </c:pt>
              </c:numCache>
            </c:numRef>
          </c:val>
        </c:ser>
        <c:ser>
          <c:idx val="25"/>
          <c:order val="25"/>
          <c:tx>
            <c:strRef>
              <c:f>Sheet1!$AA$1</c:f>
              <c:strCache>
                <c:ptCount val="1"/>
                <c:pt idx="0">
                  <c:v>Series 26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Sheet1!$AA$2</c:f>
              <c:numCache>
                <c:formatCode>General</c:formatCode>
                <c:ptCount val="1"/>
                <c:pt idx="0">
                  <c:v>83.0</c:v>
                </c:pt>
              </c:numCache>
            </c:numRef>
          </c:val>
        </c:ser>
        <c:ser>
          <c:idx val="26"/>
          <c:order val="26"/>
          <c:tx>
            <c:strRef>
              <c:f>Sheet1!$AB$1</c:f>
              <c:strCache>
                <c:ptCount val="1"/>
                <c:pt idx="0">
                  <c:v>Series 27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Sheet1!$AB$2</c:f>
              <c:numCache>
                <c:formatCode>General</c:formatCode>
                <c:ptCount val="1"/>
                <c:pt idx="0">
                  <c:v>94.0</c:v>
                </c:pt>
              </c:numCache>
            </c:numRef>
          </c:val>
        </c:ser>
        <c:ser>
          <c:idx val="27"/>
          <c:order val="27"/>
          <c:tx>
            <c:strRef>
              <c:f>Sheet1!$AC$1</c:f>
              <c:strCache>
                <c:ptCount val="1"/>
                <c:pt idx="0">
                  <c:v>Series 28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Sheet1!$AC$2</c:f>
              <c:numCache>
                <c:formatCode>General</c:formatCode>
                <c:ptCount val="1"/>
                <c:pt idx="0">
                  <c:v>90.0</c:v>
                </c:pt>
              </c:numCache>
            </c:numRef>
          </c:val>
        </c:ser>
        <c:ser>
          <c:idx val="28"/>
          <c:order val="28"/>
          <c:tx>
            <c:strRef>
              <c:f>Sheet1!$AD$1</c:f>
              <c:strCache>
                <c:ptCount val="1"/>
                <c:pt idx="0">
                  <c:v>Series 29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Sheet1!$AD$2</c:f>
              <c:numCache>
                <c:formatCode>General</c:formatCode>
                <c:ptCount val="1"/>
                <c:pt idx="0">
                  <c:v>94.0</c:v>
                </c:pt>
              </c:numCache>
            </c:numRef>
          </c:val>
        </c:ser>
        <c:ser>
          <c:idx val="29"/>
          <c:order val="29"/>
          <c:tx>
            <c:strRef>
              <c:f>Sheet1!$AE$1</c:f>
              <c:strCache>
                <c:ptCount val="1"/>
                <c:pt idx="0">
                  <c:v>Series 30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Sheet1!$AE$2</c:f>
              <c:numCache>
                <c:formatCode>General</c:formatCode>
                <c:ptCount val="1"/>
                <c:pt idx="0">
                  <c:v>85.0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7382312"/>
        <c:axId val="2117385944"/>
      </c:barChart>
      <c:catAx>
        <c:axId val="2117382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pPr>
            <a:endParaRPr lang="en-US"/>
          </a:p>
        </c:txPr>
        <c:crossAx val="2117385944"/>
        <c:crosses val="autoZero"/>
        <c:auto val="1"/>
        <c:lblAlgn val="ctr"/>
        <c:lblOffset val="100"/>
        <c:noMultiLvlLbl val="0"/>
      </c:catAx>
      <c:valAx>
        <c:axId val="2117385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+mn-cs"/>
                  </a:defRPr>
                </a:pPr>
                <a:r>
                  <a:rPr 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Execution time (ms)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pPr>
            <a:endParaRPr lang="en-US"/>
          </a:p>
        </c:txPr>
        <c:crossAx val="2117382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Small Configuration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35497976895952"/>
          <c:y val="0.295672073969554"/>
          <c:w val="0.51103208303059"/>
          <c:h val="0.624121166693464"/>
        </c:manualLayout>
      </c:layout>
      <c:radarChart>
        <c:radarStyle val="marker"/>
        <c:varyColors val="0"/>
        <c:ser>
          <c:idx val="0"/>
          <c:order val="0"/>
          <c:tx>
            <c:v>MySQL</c:v>
          </c:tx>
          <c:spPr>
            <a:ln w="12700" cmpd="sng"/>
          </c:spPr>
          <c:cat>
            <c:strLit>
              <c:ptCount val="5"/>
              <c:pt idx="0">
                <c:v>_x0007_Query 1</c:v>
              </c:pt>
              <c:pt idx="1">
                <c:v>_x0008_ Query 2</c:v>
              </c:pt>
              <c:pt idx="2">
                <c:v>_x0008_ Query 3</c:v>
              </c:pt>
              <c:pt idx="3">
                <c:v>_x0008_ Query 4</c:v>
              </c:pt>
              <c:pt idx="4">
                <c:v>_x0008_ Query 5</c:v>
              </c:pt>
            </c:strLit>
          </c:cat>
          <c:val>
            <c:numRef>
              <c:f>Sheet1!$Q$12:$Q$16</c:f>
              <c:numCache>
                <c:formatCode>General</c:formatCode>
                <c:ptCount val="5"/>
                <c:pt idx="0">
                  <c:v>0.311166666666667</c:v>
                </c:pt>
                <c:pt idx="1">
                  <c:v>5.324066666666643</c:v>
                </c:pt>
                <c:pt idx="2">
                  <c:v>0.417033333333333</c:v>
                </c:pt>
                <c:pt idx="3">
                  <c:v>1.8029</c:v>
                </c:pt>
                <c:pt idx="4">
                  <c:v>2.437533333333334</c:v>
                </c:pt>
              </c:numCache>
            </c:numRef>
          </c:val>
        </c:ser>
        <c:ser>
          <c:idx val="1"/>
          <c:order val="1"/>
          <c:tx>
            <c:v>PostgreSql</c:v>
          </c:tx>
          <c:spPr>
            <a:ln w="12700" cmpd="sng"/>
          </c:spPr>
          <c:cat>
            <c:strLit>
              <c:ptCount val="5"/>
              <c:pt idx="0">
                <c:v>_x0007_Query 1</c:v>
              </c:pt>
              <c:pt idx="1">
                <c:v>_x0008_ Query 2</c:v>
              </c:pt>
              <c:pt idx="2">
                <c:v>_x0008_ Query 3</c:v>
              </c:pt>
              <c:pt idx="3">
                <c:v>_x0008_ Query 4</c:v>
              </c:pt>
              <c:pt idx="4">
                <c:v>_x0008_ Query 5</c:v>
              </c:pt>
            </c:strLit>
          </c:cat>
          <c:val>
            <c:numRef>
              <c:f>Sheet1!$Q$21:$Q$25</c:f>
              <c:numCache>
                <c:formatCode>General</c:formatCode>
                <c:ptCount val="5"/>
                <c:pt idx="0">
                  <c:v>1.718866666666666</c:v>
                </c:pt>
                <c:pt idx="1">
                  <c:v>4.354466666666649</c:v>
                </c:pt>
                <c:pt idx="2">
                  <c:v>2.057566666666666</c:v>
                </c:pt>
                <c:pt idx="3">
                  <c:v>6.886933333333332</c:v>
                </c:pt>
                <c:pt idx="4">
                  <c:v>3.95693333333333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1978872"/>
        <c:axId val="2031982104"/>
      </c:radarChart>
      <c:catAx>
        <c:axId val="2031978872"/>
        <c:scaling>
          <c:orientation val="minMax"/>
        </c:scaling>
        <c:delete val="0"/>
        <c:axPos val="b"/>
        <c:majorGridlines/>
        <c:numFmt formatCode="General" sourceLinked="0"/>
        <c:majorTickMark val="none"/>
        <c:minorTickMark val="none"/>
        <c:tickLblPos val="nextTo"/>
        <c:spPr>
          <a:ln w="9525">
            <a:noFill/>
          </a:ln>
        </c:spPr>
        <c:crossAx val="2031982104"/>
        <c:crosses val="autoZero"/>
        <c:auto val="1"/>
        <c:lblAlgn val="ctr"/>
        <c:lblOffset val="100"/>
        <c:noMultiLvlLbl val="0"/>
      </c:catAx>
      <c:valAx>
        <c:axId val="203198210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0319788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9797584845146"/>
          <c:y val="0.408928577139765"/>
          <c:w val="0.221859628657529"/>
          <c:h val="0.305450993581917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Medium Configuration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991368738824105"/>
          <c:y val="0.244850840453454"/>
          <c:w val="0.48494709733538"/>
          <c:h val="0.698289142478447"/>
        </c:manualLayout>
      </c:layout>
      <c:radarChart>
        <c:radarStyle val="marker"/>
        <c:varyColors val="0"/>
        <c:ser>
          <c:idx val="0"/>
          <c:order val="0"/>
          <c:tx>
            <c:v>MySQL</c:v>
          </c:tx>
          <c:spPr>
            <a:ln w="12700" cmpd="sng"/>
          </c:spPr>
          <c:cat>
            <c:strLit>
              <c:ptCount val="5"/>
              <c:pt idx="0">
                <c:v>_x0007_Query 1</c:v>
              </c:pt>
              <c:pt idx="1">
                <c:v>_x0008_ Query 2</c:v>
              </c:pt>
              <c:pt idx="2">
                <c:v>_x0008_ Query 3</c:v>
              </c:pt>
              <c:pt idx="3">
                <c:v>_x0008_ Query 4</c:v>
              </c:pt>
              <c:pt idx="4">
                <c:v>_x0008_ Query 5</c:v>
              </c:pt>
            </c:strLit>
          </c:cat>
          <c:val>
            <c:numRef>
              <c:f>Sheet1!$R$12:$R$16</c:f>
              <c:numCache>
                <c:formatCode>General</c:formatCode>
                <c:ptCount val="5"/>
                <c:pt idx="0">
                  <c:v>1.163866666666667</c:v>
                </c:pt>
                <c:pt idx="1">
                  <c:v>43.3851</c:v>
                </c:pt>
                <c:pt idx="2">
                  <c:v>1.687433333333334</c:v>
                </c:pt>
                <c:pt idx="3">
                  <c:v>14.88473333333333</c:v>
                </c:pt>
                <c:pt idx="4">
                  <c:v>25.78506666666667</c:v>
                </c:pt>
              </c:numCache>
            </c:numRef>
          </c:val>
        </c:ser>
        <c:ser>
          <c:idx val="1"/>
          <c:order val="1"/>
          <c:tx>
            <c:v>PostgreSql</c:v>
          </c:tx>
          <c:spPr>
            <a:ln w="12700" cmpd="sng"/>
          </c:spPr>
          <c:cat>
            <c:strLit>
              <c:ptCount val="5"/>
              <c:pt idx="0">
                <c:v>_x0007_Query 1</c:v>
              </c:pt>
              <c:pt idx="1">
                <c:v>_x0008_ Query 2</c:v>
              </c:pt>
              <c:pt idx="2">
                <c:v>_x0008_ Query 3</c:v>
              </c:pt>
              <c:pt idx="3">
                <c:v>_x0008_ Query 4</c:v>
              </c:pt>
              <c:pt idx="4">
                <c:v>_x0008_ Query 5</c:v>
              </c:pt>
            </c:strLit>
          </c:cat>
          <c:val>
            <c:numRef>
              <c:f>Sheet1!$R$21:$R$25</c:f>
              <c:numCache>
                <c:formatCode>General</c:formatCode>
                <c:ptCount val="5"/>
                <c:pt idx="0">
                  <c:v>4.200433333333331</c:v>
                </c:pt>
                <c:pt idx="1">
                  <c:v>23.35579999999998</c:v>
                </c:pt>
                <c:pt idx="2">
                  <c:v>7.8892</c:v>
                </c:pt>
                <c:pt idx="3">
                  <c:v>54.04926666666636</c:v>
                </c:pt>
                <c:pt idx="4">
                  <c:v>10.9564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7588776"/>
        <c:axId val="2117589400"/>
      </c:radarChart>
      <c:catAx>
        <c:axId val="2117588776"/>
        <c:scaling>
          <c:orientation val="minMax"/>
        </c:scaling>
        <c:delete val="0"/>
        <c:axPos val="b"/>
        <c:majorGridlines/>
        <c:numFmt formatCode="General" sourceLinked="0"/>
        <c:majorTickMark val="none"/>
        <c:minorTickMark val="none"/>
        <c:tickLblPos val="nextTo"/>
        <c:spPr>
          <a:ln w="9525">
            <a:noFill/>
          </a:ln>
        </c:spPr>
        <c:crossAx val="2117589400"/>
        <c:crosses val="autoZero"/>
        <c:auto val="1"/>
        <c:lblAlgn val="ctr"/>
        <c:lblOffset val="100"/>
        <c:noMultiLvlLbl val="0"/>
      </c:catAx>
      <c:valAx>
        <c:axId val="211758940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1175887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7909197196012"/>
          <c:y val="0.545517183841381"/>
          <c:w val="0.232994841162096"/>
          <c:h val="0.2190280895739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Large Configuration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44689323710024"/>
          <c:y val="0.267895475266261"/>
          <c:w val="0.490277429763724"/>
          <c:h val="0.635258719265882"/>
        </c:manualLayout>
      </c:layout>
      <c:radarChart>
        <c:radarStyle val="marker"/>
        <c:varyColors val="0"/>
        <c:ser>
          <c:idx val="0"/>
          <c:order val="0"/>
          <c:tx>
            <c:v>MySQL</c:v>
          </c:tx>
          <c:spPr>
            <a:ln w="12700" cmpd="sng"/>
          </c:spPr>
          <c:cat>
            <c:strLit>
              <c:ptCount val="5"/>
              <c:pt idx="0">
                <c:v>_x0007_Query 1</c:v>
              </c:pt>
              <c:pt idx="1">
                <c:v>_x0008_ Query 2</c:v>
              </c:pt>
              <c:pt idx="2">
                <c:v>_x0008_ Query 3</c:v>
              </c:pt>
              <c:pt idx="3">
                <c:v>_x0008_ Query 4</c:v>
              </c:pt>
              <c:pt idx="4">
                <c:v>_x0008_ Query 5</c:v>
              </c:pt>
            </c:strLit>
          </c:cat>
          <c:val>
            <c:numRef>
              <c:f>Sheet1!$S$12:$S$16</c:f>
              <c:numCache>
                <c:formatCode>General</c:formatCode>
                <c:ptCount val="5"/>
                <c:pt idx="0">
                  <c:v>9.580100000000001</c:v>
                </c:pt>
                <c:pt idx="1">
                  <c:v>577.2221666666666</c:v>
                </c:pt>
                <c:pt idx="2">
                  <c:v>13.33123333333333</c:v>
                </c:pt>
                <c:pt idx="3">
                  <c:v>140.8356666666667</c:v>
                </c:pt>
                <c:pt idx="4">
                  <c:v>245.6928333333334</c:v>
                </c:pt>
              </c:numCache>
            </c:numRef>
          </c:val>
        </c:ser>
        <c:ser>
          <c:idx val="1"/>
          <c:order val="1"/>
          <c:tx>
            <c:v>PostgreSql</c:v>
          </c:tx>
          <c:spPr>
            <a:ln w="12700" cmpd="sng"/>
          </c:spPr>
          <c:val>
            <c:numRef>
              <c:f>Sheet1!$S$21:$S$25</c:f>
              <c:numCache>
                <c:formatCode>General</c:formatCode>
                <c:ptCount val="5"/>
                <c:pt idx="0">
                  <c:v>34.6763</c:v>
                </c:pt>
                <c:pt idx="1">
                  <c:v>332.8497666666665</c:v>
                </c:pt>
                <c:pt idx="2">
                  <c:v>32.3161333333333</c:v>
                </c:pt>
                <c:pt idx="3">
                  <c:v>702.753566666667</c:v>
                </c:pt>
                <c:pt idx="4">
                  <c:v>75.7799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5893352"/>
        <c:axId val="2115896600"/>
      </c:radarChart>
      <c:catAx>
        <c:axId val="2115893352"/>
        <c:scaling>
          <c:orientation val="minMax"/>
        </c:scaling>
        <c:delete val="0"/>
        <c:axPos val="b"/>
        <c:majorGridlines/>
        <c:numFmt formatCode="General" sourceLinked="0"/>
        <c:majorTickMark val="none"/>
        <c:minorTickMark val="none"/>
        <c:tickLblPos val="nextTo"/>
        <c:spPr>
          <a:ln w="9525">
            <a:noFill/>
          </a:ln>
        </c:spPr>
        <c:crossAx val="2115896600"/>
        <c:crosses val="autoZero"/>
        <c:auto val="1"/>
        <c:lblAlgn val="ctr"/>
        <c:lblOffset val="100"/>
        <c:noMultiLvlLbl val="0"/>
      </c:catAx>
      <c:valAx>
        <c:axId val="211589660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1158933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96359193345346"/>
          <c:y val="0.519204180201017"/>
          <c:w val="0.224430676572952"/>
          <c:h val="0.23791006955664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Extra-Large Configuration</a:t>
            </a:r>
            <a:endParaRPr lang="en-US" baseline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24351598594812"/>
          <c:y val="0.256551216842067"/>
          <c:w val="0.492471966181835"/>
          <c:h val="0.668269485775889"/>
        </c:manualLayout>
      </c:layout>
      <c:radarChart>
        <c:radarStyle val="marker"/>
        <c:varyColors val="0"/>
        <c:ser>
          <c:idx val="0"/>
          <c:order val="0"/>
          <c:tx>
            <c:v>MySQL</c:v>
          </c:tx>
          <c:spPr>
            <a:ln w="12700" cap="rnd" cmpd="sng">
              <a:round/>
            </a:ln>
          </c:spPr>
          <c:cat>
            <c:strLit>
              <c:ptCount val="5"/>
              <c:pt idx="0">
                <c:v>_x0007_Query 1</c:v>
              </c:pt>
              <c:pt idx="1">
                <c:v>_x0008_ Query 2</c:v>
              </c:pt>
              <c:pt idx="2">
                <c:v>_x0008_ Query 3</c:v>
              </c:pt>
              <c:pt idx="3">
                <c:v>_x0008_ Query 4</c:v>
              </c:pt>
              <c:pt idx="4">
                <c:v>_x0008_ Query 5</c:v>
              </c:pt>
            </c:strLit>
          </c:cat>
          <c:val>
            <c:numRef>
              <c:f>Sheet1!$T$12:$T$16</c:f>
              <c:numCache>
                <c:formatCode>General</c:formatCode>
                <c:ptCount val="5"/>
                <c:pt idx="0">
                  <c:v>128.172</c:v>
                </c:pt>
                <c:pt idx="1">
                  <c:v>6919.294933333334</c:v>
                </c:pt>
                <c:pt idx="2">
                  <c:v>129.7343666666667</c:v>
                </c:pt>
                <c:pt idx="3">
                  <c:v>1921.3449</c:v>
                </c:pt>
                <c:pt idx="4">
                  <c:v>2855.033333333336</c:v>
                </c:pt>
              </c:numCache>
            </c:numRef>
          </c:val>
        </c:ser>
        <c:ser>
          <c:idx val="1"/>
          <c:order val="1"/>
          <c:tx>
            <c:v>PostgreSql</c:v>
          </c:tx>
          <c:spPr>
            <a:ln w="12700" cmpd="sng"/>
          </c:spPr>
          <c:val>
            <c:numRef>
              <c:f>Sheet1!$T$21:$T$25</c:f>
              <c:numCache>
                <c:formatCode>General</c:formatCode>
                <c:ptCount val="5"/>
                <c:pt idx="0">
                  <c:v>109.2299666666666</c:v>
                </c:pt>
                <c:pt idx="1">
                  <c:v>3070.222233333333</c:v>
                </c:pt>
                <c:pt idx="2">
                  <c:v>103.0397</c:v>
                </c:pt>
                <c:pt idx="3">
                  <c:v>11682.47279999999</c:v>
                </c:pt>
                <c:pt idx="4">
                  <c:v>478.1699666666665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2015224"/>
        <c:axId val="2032018424"/>
      </c:radarChart>
      <c:catAx>
        <c:axId val="2032015224"/>
        <c:scaling>
          <c:orientation val="minMax"/>
        </c:scaling>
        <c:delete val="0"/>
        <c:axPos val="b"/>
        <c:majorGridlines/>
        <c:numFmt formatCode="General" sourceLinked="0"/>
        <c:majorTickMark val="none"/>
        <c:minorTickMark val="none"/>
        <c:tickLblPos val="nextTo"/>
        <c:spPr>
          <a:ln w="9525">
            <a:noFill/>
          </a:ln>
        </c:spPr>
        <c:crossAx val="2032018424"/>
        <c:crosses val="autoZero"/>
        <c:auto val="1"/>
        <c:lblAlgn val="ctr"/>
        <c:lblOffset val="100"/>
        <c:noMultiLvlLbl val="0"/>
      </c:catAx>
      <c:valAx>
        <c:axId val="203201842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0320152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72555057966679"/>
          <c:y val="0.474332550536446"/>
          <c:w val="0.202463366168298"/>
          <c:h val="0.180115815119523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Query 5 Execution Time vs Size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MySQL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1000.0</c:v>
                </c:pt>
                <c:pt idx="1">
                  <c:v>10000.0</c:v>
                </c:pt>
                <c:pt idx="2">
                  <c:v>100000.0</c:v>
                </c:pt>
                <c:pt idx="3">
                  <c:v>1.0E6</c:v>
                </c:pt>
              </c:numCache>
            </c:numRef>
          </c:cat>
          <c:val>
            <c:numRef>
              <c:f>Sheet1!$U$37:$U$40</c:f>
              <c:numCache>
                <c:formatCode>General</c:formatCode>
                <c:ptCount val="4"/>
                <c:pt idx="0">
                  <c:v>2.437533333333334</c:v>
                </c:pt>
                <c:pt idx="1">
                  <c:v>25.78506666666667</c:v>
                </c:pt>
                <c:pt idx="2">
                  <c:v>245.6928333333334</c:v>
                </c:pt>
                <c:pt idx="3">
                  <c:v>2855.033333333336</c:v>
                </c:pt>
              </c:numCache>
            </c:numRef>
          </c:val>
          <c:smooth val="0"/>
        </c:ser>
        <c:ser>
          <c:idx val="1"/>
          <c:order val="1"/>
          <c:tx>
            <c:v>PostgreSql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1000.0</c:v>
                </c:pt>
                <c:pt idx="1">
                  <c:v>10000.0</c:v>
                </c:pt>
                <c:pt idx="2">
                  <c:v>100000.0</c:v>
                </c:pt>
                <c:pt idx="3">
                  <c:v>1.0E6</c:v>
                </c:pt>
              </c:numCache>
            </c:numRef>
          </c:cat>
          <c:val>
            <c:numRef>
              <c:f>Sheet1!$U$44:$U$47</c:f>
              <c:numCache>
                <c:formatCode>General</c:formatCode>
                <c:ptCount val="4"/>
                <c:pt idx="0">
                  <c:v>3.95693333333333</c:v>
                </c:pt>
                <c:pt idx="1">
                  <c:v>10.9564</c:v>
                </c:pt>
                <c:pt idx="2">
                  <c:v>75.7799</c:v>
                </c:pt>
                <c:pt idx="3">
                  <c:v>478.1699666666665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29880648"/>
        <c:axId val="2029883624"/>
      </c:lineChart>
      <c:catAx>
        <c:axId val="2029880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029883624"/>
        <c:crosses val="autoZero"/>
        <c:auto val="1"/>
        <c:lblAlgn val="ctr"/>
        <c:lblOffset val="100"/>
        <c:noMultiLvlLbl val="0"/>
      </c:catAx>
      <c:valAx>
        <c:axId val="202988362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Execution Time (ms)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0298806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Query 1 Execution Times vs Size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MySQL</c:v>
          </c:tx>
          <c:cat>
            <c:numRef>
              <c:f>Sheet1!$P$37:$P$40</c:f>
              <c:numCache>
                <c:formatCode>General</c:formatCode>
                <c:ptCount val="4"/>
                <c:pt idx="0">
                  <c:v>1000.0</c:v>
                </c:pt>
                <c:pt idx="1">
                  <c:v>10000.0</c:v>
                </c:pt>
                <c:pt idx="2">
                  <c:v>100000.0</c:v>
                </c:pt>
                <c:pt idx="3">
                  <c:v>1.0E6</c:v>
                </c:pt>
              </c:numCache>
            </c:numRef>
          </c:cat>
          <c:val>
            <c:numRef>
              <c:f>Sheet1!$Q$37:$Q$40</c:f>
              <c:numCache>
                <c:formatCode>General</c:formatCode>
                <c:ptCount val="4"/>
                <c:pt idx="0">
                  <c:v>0.311166666666667</c:v>
                </c:pt>
                <c:pt idx="1">
                  <c:v>1.163866666666667</c:v>
                </c:pt>
                <c:pt idx="2">
                  <c:v>9.5801</c:v>
                </c:pt>
                <c:pt idx="3">
                  <c:v>128.172</c:v>
                </c:pt>
              </c:numCache>
            </c:numRef>
          </c:val>
          <c:smooth val="1"/>
        </c:ser>
        <c:ser>
          <c:idx val="1"/>
          <c:order val="1"/>
          <c:tx>
            <c:v>PostgreSQL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1000.0</c:v>
                </c:pt>
                <c:pt idx="1">
                  <c:v>10000.0</c:v>
                </c:pt>
                <c:pt idx="2">
                  <c:v>100000.0</c:v>
                </c:pt>
                <c:pt idx="3">
                  <c:v>1.0E6</c:v>
                </c:pt>
              </c:numCache>
            </c:numRef>
          </c:cat>
          <c:val>
            <c:numRef>
              <c:f>Sheet1!$Q$44:$Q$47</c:f>
              <c:numCache>
                <c:formatCode>General</c:formatCode>
                <c:ptCount val="4"/>
                <c:pt idx="0">
                  <c:v>1.718866666666666</c:v>
                </c:pt>
                <c:pt idx="1">
                  <c:v>4.200433333333331</c:v>
                </c:pt>
                <c:pt idx="2">
                  <c:v>34.6763</c:v>
                </c:pt>
                <c:pt idx="3">
                  <c:v>109.2299666666666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7626488"/>
        <c:axId val="2117643816"/>
      </c:lineChart>
      <c:catAx>
        <c:axId val="2117626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117643816"/>
        <c:crosses val="autoZero"/>
        <c:auto val="1"/>
        <c:lblAlgn val="ctr"/>
        <c:lblOffset val="100"/>
        <c:noMultiLvlLbl val="0"/>
      </c:catAx>
      <c:valAx>
        <c:axId val="2117643816"/>
        <c:scaling>
          <c:orientation val="minMax"/>
          <c:min val="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Execuition</a:t>
                </a:r>
                <a:r>
                  <a:rPr lang="en-US" baseline="0"/>
                  <a:t> Time (ms)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1176264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Query 2 Execution Times vs Size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MySQL</c:v>
          </c:tx>
          <c:cat>
            <c:numRef>
              <c:f>Sheet1!$P$37:$P$40</c:f>
              <c:numCache>
                <c:formatCode>General</c:formatCode>
                <c:ptCount val="4"/>
                <c:pt idx="0">
                  <c:v>1000.0</c:v>
                </c:pt>
                <c:pt idx="1">
                  <c:v>10000.0</c:v>
                </c:pt>
                <c:pt idx="2">
                  <c:v>100000.0</c:v>
                </c:pt>
                <c:pt idx="3">
                  <c:v>1.0E6</c:v>
                </c:pt>
              </c:numCache>
            </c:numRef>
          </c:cat>
          <c:val>
            <c:numRef>
              <c:f>Sheet1!$R$37:$R$40</c:f>
              <c:numCache>
                <c:formatCode>General</c:formatCode>
                <c:ptCount val="4"/>
                <c:pt idx="0">
                  <c:v>5.324066666666654</c:v>
                </c:pt>
                <c:pt idx="1">
                  <c:v>43.3851</c:v>
                </c:pt>
                <c:pt idx="2">
                  <c:v>577.2221666666666</c:v>
                </c:pt>
                <c:pt idx="3">
                  <c:v>6919.294933333334</c:v>
                </c:pt>
              </c:numCache>
            </c:numRef>
          </c:val>
          <c:smooth val="0"/>
        </c:ser>
        <c:ser>
          <c:idx val="1"/>
          <c:order val="1"/>
          <c:tx>
            <c:v>PostgreSql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1000.0</c:v>
                </c:pt>
                <c:pt idx="1">
                  <c:v>10000.0</c:v>
                </c:pt>
                <c:pt idx="2">
                  <c:v>100000.0</c:v>
                </c:pt>
                <c:pt idx="3">
                  <c:v>1.0E6</c:v>
                </c:pt>
              </c:numCache>
            </c:numRef>
          </c:cat>
          <c:val>
            <c:numRef>
              <c:f>Sheet1!$R$44:$R$47</c:f>
              <c:numCache>
                <c:formatCode>General</c:formatCode>
                <c:ptCount val="4"/>
                <c:pt idx="0">
                  <c:v>4.354466666666664</c:v>
                </c:pt>
                <c:pt idx="1">
                  <c:v>23.35579999999998</c:v>
                </c:pt>
                <c:pt idx="2">
                  <c:v>332.8497666666665</c:v>
                </c:pt>
                <c:pt idx="3">
                  <c:v>3070.222233333333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5882008"/>
        <c:axId val="2115904088"/>
      </c:lineChart>
      <c:catAx>
        <c:axId val="2115882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115904088"/>
        <c:crosses val="autoZero"/>
        <c:auto val="1"/>
        <c:lblAlgn val="ctr"/>
        <c:lblOffset val="100"/>
        <c:noMultiLvlLbl val="0"/>
      </c:catAx>
      <c:valAx>
        <c:axId val="2115904088"/>
        <c:scaling>
          <c:orientation val="minMax"/>
          <c:max val="700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Execution Time (ms)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1158820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FE250-D821-4DA3-BEB3-32FB0787C8F3}" type="datetimeFigureOut">
              <a:rPr lang="en-US" smtClean="0"/>
              <a:t>4/19/15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72002-7BE1-4FC8-A434-AC40FF9D9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09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10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84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084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63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73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96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93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98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93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10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1C90-18AE-45D1-A9AB-89459A33ACA2}" type="datetime1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75A2-BBBD-4644-B69E-2525BDF44711}" type="datetime1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6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3FD5-6B37-4524-8589-AC5C6406ED24}" type="datetime1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1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9C2A-F073-416B-9704-FEF00B67AB58}" type="datetime1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9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366B-823D-46F1-B4E2-77E643BCE048}" type="datetime1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4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3E0-45FE-42C5-B6CA-4CFB0C1A93BB}" type="datetime1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C0EC-2AF5-4EFC-B9E5-8F9F65222854}" type="datetime1">
              <a:rPr lang="en-US" smtClean="0"/>
              <a:t>4/19/15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BEEA-7F33-4937-A47D-9059B374CDE2}" type="datetime1">
              <a:rPr lang="en-US" smtClean="0"/>
              <a:t>4/19/15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0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86B9-3780-4C60-8A32-5E6CE0AFB25E}" type="datetime1">
              <a:rPr lang="en-US" smtClean="0"/>
              <a:t>4/19/15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7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E08E-BAA0-4DB7-810C-D540BE557D46}" type="datetime1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1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7A41-2D2E-41B1-8F9A-BA0D3E0DD5F1}" type="datetime1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3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02F7-23D9-40E9-A6B2-EE015524757A}" type="datetime1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4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package" Target="../embeddings/Microsoft_Word_Document3.docx"/><Relationship Id="rId5" Type="http://schemas.openxmlformats.org/officeDocument/2006/relationships/image" Target="../media/image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package" Target="../embeddings/Microsoft_Word_Document4.docx"/><Relationship Id="rId5" Type="http://schemas.openxmlformats.org/officeDocument/2006/relationships/image" Target="../media/image7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package" Target="../embeddings/Microsoft_Word_Document5.docx"/><Relationship Id="rId5" Type="http://schemas.openxmlformats.org/officeDocument/2006/relationships/image" Target="../media/image8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package" Target="../embeddings/Microsoft_Word_Document6.docx"/><Relationship Id="rId5" Type="http://schemas.openxmlformats.org/officeDocument/2006/relationships/image" Target="../media/image9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4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chart" Target="../charts/char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c06.deviantart.net/fs71/f/2012/346/f/d/blueprint_3d_iphone_5_by_dracu_teufel666-d5nsnq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6"/>
          <a:stretch/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2094" y="4579000"/>
            <a:ext cx="82398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Comparison of Open </a:t>
            </a:r>
            <a:r>
              <a:rPr lang="en-US" sz="36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Source </a:t>
            </a:r>
            <a:endParaRPr lang="en-US" sz="3600" b="1" dirty="0" smtClean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Databases in </a:t>
            </a:r>
            <a:r>
              <a:rPr lang="en-US" sz="36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Completing Common Queries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69708" y="5848559"/>
            <a:ext cx="5804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5BC4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JUSTIN ALBANO   •   </a:t>
            </a:r>
            <a:r>
              <a:rPr lang="en-US" dirty="0">
                <a:solidFill>
                  <a:srgbClr val="5BC4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STEVE </a:t>
            </a:r>
            <a:r>
              <a:rPr lang="en-US" dirty="0" smtClean="0">
                <a:solidFill>
                  <a:srgbClr val="5BC4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JONES</a:t>
            </a:r>
            <a:r>
              <a:rPr lang="en-US" dirty="0">
                <a:solidFill>
                  <a:srgbClr val="5BC4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dirty="0" smtClean="0">
                <a:solidFill>
                  <a:srgbClr val="5BC4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•    DOMINICK TOURNOUR</a:t>
            </a:r>
            <a:endParaRPr lang="en-US" sz="4000" dirty="0">
              <a:solidFill>
                <a:srgbClr val="5BC4FF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0" y="7831"/>
            <a:ext cx="60528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Image from </a:t>
            </a:r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http://fc06.deviantart.net/fs71/f/2012/346/f/d/blueprint_3d_iphone_5_by_dracu_teufel666-d5nsnqe.jpg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0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Effects of Caching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2707500947"/>
              </p:ext>
            </p:extLst>
          </p:nvPr>
        </p:nvGraphicFramePr>
        <p:xfrm>
          <a:off x="304800" y="2250831"/>
          <a:ext cx="8397073" cy="3828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788607" y="4651876"/>
            <a:ext cx="664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000" dirty="0" smtClean="0">
                <a:solidFill>
                  <a:srgbClr val="0066A0"/>
                </a:solidFill>
                <a:latin typeface="Roboto Condensed" pitchFamily="2" charset="0"/>
                <a:ea typeface="Roboto Condensed" pitchFamily="2" charset="0"/>
              </a:rPr>
              <a:t>Mean of remaining samples is 91.2 ms</a:t>
            </a:r>
          </a:p>
        </p:txBody>
      </p:sp>
    </p:spTree>
    <p:extLst>
      <p:ext uri="{BB962C8B-B14F-4D97-AF65-F5344CB8AC3E}">
        <p14:creationId xmlns:p14="http://schemas.microsoft.com/office/powerpoint/2010/main" val="3607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Conclusion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2595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Although Neo4j was not able to complete as many experiments as OrientDB, it is nonetheless the selected winner: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Although OrientDB scales better, the group comparison is in the range of small or medium data sets, thus this advantage is mute in the group comparison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In the pairwise experiments, Neo4j completely outperformed OrientDB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algn="ctr">
              <a:spcAft>
                <a:spcPts val="800"/>
              </a:spcAft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Selected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: Neo4j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0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Relational Database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Databases being compared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MySQL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PostgreSql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12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8571" y="3484734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Tables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199" y="4112242"/>
            <a:ext cx="7985091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Database contains multiple tables.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Relating tables to one another with using primary and foreign keys.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Each table contains multiple values (columns).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Multiple rows in each table represent multiple entries.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856126"/>
              </p:ext>
            </p:extLst>
          </p:nvPr>
        </p:nvGraphicFramePr>
        <p:xfrm>
          <a:off x="108507" y="1818870"/>
          <a:ext cx="9035493" cy="4092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4" imgW="6096000" imgH="2590800" progId="Word.Document.12">
                  <p:embed/>
                </p:oleObj>
              </mc:Choice>
              <mc:Fallback>
                <p:oleObj name="Document" r:id="rId4" imgW="6096000" imgH="2590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8507" y="1818870"/>
                        <a:ext cx="9035493" cy="40924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058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Queries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8132327" cy="216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 all information from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OrderTable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 all Orders in the order of most items to least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Find the number of orders per Client and order them most to least.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Update all orders where count is greater than 5 to have a count value of 5.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Nested selects to use all tables together in one large query.  In the end will get the description of all items ordered from a certain email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5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Database Configurations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4526" y="2274838"/>
            <a:ext cx="64034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Small: </a:t>
            </a:r>
            <a:r>
              <a:rPr lang="en-US" dirty="0"/>
              <a:t>1,000 cumulative rows between all tables</a:t>
            </a:r>
          </a:p>
          <a:p>
            <a:pPr lvl="0"/>
            <a:r>
              <a:rPr lang="en-US" b="1" dirty="0"/>
              <a:t>Medium</a:t>
            </a:r>
            <a:r>
              <a:rPr lang="en-US" dirty="0"/>
              <a:t>: 10,000 cumulative rows between all tables</a:t>
            </a:r>
          </a:p>
          <a:p>
            <a:pPr lvl="0"/>
            <a:r>
              <a:rPr lang="en-US" b="1" dirty="0"/>
              <a:t>Large</a:t>
            </a:r>
            <a:r>
              <a:rPr lang="en-US" dirty="0"/>
              <a:t>: 100,000 cumulative rows between all tables</a:t>
            </a:r>
          </a:p>
          <a:p>
            <a:pPr lvl="0"/>
            <a:r>
              <a:rPr lang="en-US" b="1" dirty="0"/>
              <a:t>Extra-Large</a:t>
            </a:r>
            <a:r>
              <a:rPr lang="en-US" dirty="0"/>
              <a:t>: 1,000,000 cumulative rows between all tables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42331"/>
              </p:ext>
            </p:extLst>
          </p:nvPr>
        </p:nvGraphicFramePr>
        <p:xfrm>
          <a:off x="320841" y="3831722"/>
          <a:ext cx="8700933" cy="1903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4" imgW="6096000" imgH="1333500" progId="Word.Document.12">
                  <p:embed/>
                </p:oleObj>
              </mc:Choice>
              <mc:Fallback>
                <p:oleObj name="Document" r:id="rId4" imgW="6096000" imgH="1333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0841" y="3831722"/>
                        <a:ext cx="8700933" cy="1903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298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Results Per Configuration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14" name="Chart 13" title="Small Configuration [1,000]"/>
          <p:cNvGraphicFramePr/>
          <p:nvPr>
            <p:extLst>
              <p:ext uri="{D42A27DB-BD31-4B8C-83A1-F6EECF244321}">
                <p14:modId xmlns:p14="http://schemas.microsoft.com/office/powerpoint/2010/main" val="2650007582"/>
              </p:ext>
            </p:extLst>
          </p:nvPr>
        </p:nvGraphicFramePr>
        <p:xfrm>
          <a:off x="0" y="2563059"/>
          <a:ext cx="4200476" cy="3439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801886009"/>
              </p:ext>
            </p:extLst>
          </p:nvPr>
        </p:nvGraphicFramePr>
        <p:xfrm>
          <a:off x="4090737" y="2617285"/>
          <a:ext cx="5467683" cy="3612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6892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Results Per Configuration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2380613972"/>
              </p:ext>
            </p:extLst>
          </p:nvPr>
        </p:nvGraphicFramePr>
        <p:xfrm>
          <a:off x="0" y="2493611"/>
          <a:ext cx="4665579" cy="3776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3271923157"/>
              </p:ext>
            </p:extLst>
          </p:nvPr>
        </p:nvGraphicFramePr>
        <p:xfrm>
          <a:off x="4411579" y="2542340"/>
          <a:ext cx="5039895" cy="3714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1081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Execution Times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675777"/>
              </p:ext>
            </p:extLst>
          </p:nvPr>
        </p:nvGraphicFramePr>
        <p:xfrm>
          <a:off x="0" y="2418285"/>
          <a:ext cx="9006538" cy="353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ocument" r:id="rId4" imgW="6096000" imgH="2197100" progId="Word.Document.12">
                  <p:embed/>
                </p:oleObj>
              </mc:Choice>
              <mc:Fallback>
                <p:oleObj name="Document" r:id="rId4" imgW="6096000" imgH="2197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2418285"/>
                        <a:ext cx="9006538" cy="3539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580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Confidence Intervals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301166"/>
              </p:ext>
            </p:extLst>
          </p:nvPr>
        </p:nvGraphicFramePr>
        <p:xfrm>
          <a:off x="105278" y="2145198"/>
          <a:ext cx="8934008" cy="414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ocument" r:id="rId4" imgW="6096000" imgH="3378200" progId="Word.Document.12">
                  <p:embed/>
                </p:oleObj>
              </mc:Choice>
              <mc:Fallback>
                <p:oleObj name="Document" r:id="rId4" imgW="6096000" imgH="3378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278" y="2145198"/>
                        <a:ext cx="8934008" cy="4149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258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535279" y="1371600"/>
            <a:ext cx="3160143" cy="508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673414" y="177645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itchFamily="2" charset="0"/>
                <a:ea typeface="Roboto Condensed" pitchFamily="2" charset="0"/>
              </a:rPr>
              <a:t>Team Members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66112" y="2154200"/>
            <a:ext cx="2902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Justin Albano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Steve Jones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Dominick Tournour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Introduction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Project Overview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800" y="2145782"/>
            <a:ext cx="4648200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Purpose and goal of analysis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Background information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4800" y="3010887"/>
            <a:ext cx="451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" y="3472552"/>
            <a:ext cx="4648200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Graph database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 database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SQL database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4801" y="4717248"/>
            <a:ext cx="451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Group Comparison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4800" y="5178913"/>
            <a:ext cx="557841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Group analysis and results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Alternative methods &amp; conclusions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9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Regression Analysis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20</a:t>
            </a:fld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2" y="2325369"/>
            <a:ext cx="4052074" cy="2989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939" y="2306297"/>
            <a:ext cx="4395125" cy="30089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622925" y="5411849"/>
            <a:ext cx="4072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-13.8889 + 0.0029x = 12.4078 + 0.0005x</a:t>
            </a:r>
          </a:p>
          <a:p>
            <a:r>
              <a:rPr lang="en-US" dirty="0" smtClean="0"/>
              <a:t>.0024x = 26.2967</a:t>
            </a:r>
          </a:p>
          <a:p>
            <a:r>
              <a:rPr lang="en-US" dirty="0" smtClean="0"/>
              <a:t>x = 10,956.9 =&gt; 10,957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53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Regression Analysis 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579414537"/>
              </p:ext>
            </p:extLst>
          </p:nvPr>
        </p:nvGraphicFramePr>
        <p:xfrm>
          <a:off x="1211165" y="2261552"/>
          <a:ext cx="6161654" cy="3405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4854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185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Execution Time Comparisons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408483076"/>
              </p:ext>
            </p:extLst>
          </p:nvPr>
        </p:nvGraphicFramePr>
        <p:xfrm>
          <a:off x="187642" y="2484754"/>
          <a:ext cx="4211637" cy="3531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829521010"/>
              </p:ext>
            </p:extLst>
          </p:nvPr>
        </p:nvGraphicFramePr>
        <p:xfrm>
          <a:off x="4664392" y="2479040"/>
          <a:ext cx="4286568" cy="3511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2537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185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Execution Time Comparisons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493001626"/>
              </p:ext>
            </p:extLst>
          </p:nvPr>
        </p:nvGraphicFramePr>
        <p:xfrm>
          <a:off x="186238" y="2398777"/>
          <a:ext cx="4204335" cy="3681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1374220729"/>
              </p:ext>
            </p:extLst>
          </p:nvPr>
        </p:nvGraphicFramePr>
        <p:xfrm>
          <a:off x="4582520" y="2411604"/>
          <a:ext cx="4269616" cy="3694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5563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Conclusion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2975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MySQL and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PostgreSql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were both able to perform the queries on all four sizes of the database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MySQL was significantly better (90%) at the lower sizes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PostgreSql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started to become more efficient after about 100,000 rows depending on the query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Small dataset for final comparison favored MySQL.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algn="ctr">
              <a:spcAft>
                <a:spcPts val="800"/>
              </a:spcAft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Selected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: MySQL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9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Group </a:t>
            </a:r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Group of Databases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Databases being compared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MySQL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0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Group </a:t>
            </a:r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Group Dataset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2646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Common dataset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1,000 people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1,000 interests to choose from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100 places of work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Suggestions of coworkers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Each person has 10 interests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Each person has worked at 5 jobs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5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Group </a:t>
            </a:r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27</a:t>
            </a:fld>
            <a:endParaRPr lang="en-US" dirty="0"/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13" y="2258824"/>
            <a:ext cx="8407458" cy="378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6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Group </a:t>
            </a:r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Database Layouts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9929" y="2215635"/>
            <a:ext cx="785026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MySQL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Use of table structure.  People, Interest, Work, Employee, and Relationship Tables.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Redis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Use of key-value pairs.  Lists of data saved for each persons workplace and interest and list of workers saved for each workplace.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Slight repetition of data.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Neo4j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Use of nodes and relationships.  People and Interests are nodes. Relationships link people to other people and people to interests.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1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Group </a:t>
            </a:r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Group Queries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29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4799" y="2203545"/>
            <a:ext cx="7985091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Get all interests of a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rson</a:t>
            </a:r>
          </a:p>
          <a:p>
            <a:pPr marL="800100" lvl="1" indent="-342900">
              <a:spcAft>
                <a:spcPts val="800"/>
              </a:spcAft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Simple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query to simply get all of a persons interests. 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Recommend interests based on interests of coworkers</a:t>
            </a:r>
          </a:p>
          <a:p>
            <a:pPr marL="800100" lvl="1" indent="-342900">
              <a:spcAft>
                <a:spcPts val="800"/>
              </a:spcAft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Graphing Query that must relate coworkers and interest of those coworkers together.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Obtain all coworkers and common place of work </a:t>
            </a:r>
          </a:p>
          <a:p>
            <a:pPr marL="800100" lvl="1" indent="-342900">
              <a:spcAft>
                <a:spcPts val="800"/>
              </a:spcAft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Relational Query that returns the workplace of an employee along with all people who worked at that workplace.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58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Introduction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Purpose &amp; Goals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145782"/>
            <a:ext cx="828654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Analyze a group of databases from each major category of databases in use today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 the best from each group and then compare them head-to-head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253343" y="3357609"/>
            <a:ext cx="1894114" cy="479568"/>
          </a:xfrm>
          <a:prstGeom prst="round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Graph analysis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253343" y="4163609"/>
            <a:ext cx="1894114" cy="479568"/>
          </a:xfrm>
          <a:prstGeom prst="round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NoSQL analysis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253343" y="4984461"/>
            <a:ext cx="1894114" cy="500037"/>
          </a:xfrm>
          <a:prstGeom prst="roundRect">
            <a:avLst/>
          </a:prstGeom>
          <a:solidFill>
            <a:srgbClr val="5A27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SQL analysis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361707" y="4163609"/>
            <a:ext cx="1894114" cy="479568"/>
          </a:xfrm>
          <a:prstGeom prst="round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Group analysis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3191" y="3245618"/>
            <a:ext cx="713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Neo4j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2224" y="3625492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OrientDB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6" name="Straight Arrow Connector 5"/>
          <p:cNvCxnSpPr>
            <a:stCxn id="4" idx="3"/>
            <a:endCxn id="3" idx="1"/>
          </p:cNvCxnSpPr>
          <p:nvPr/>
        </p:nvCxnSpPr>
        <p:spPr>
          <a:xfrm>
            <a:off x="1376624" y="3414895"/>
            <a:ext cx="876719" cy="1824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5" idx="3"/>
            <a:endCxn id="3" idx="1"/>
          </p:cNvCxnSpPr>
          <p:nvPr/>
        </p:nvCxnSpPr>
        <p:spPr>
          <a:xfrm flipV="1">
            <a:off x="1376624" y="3597393"/>
            <a:ext cx="876719" cy="19737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2224" y="406404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Redis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8537" y="4440375"/>
            <a:ext cx="1023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MongoDB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" y="484845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MySQL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289" y="5224786"/>
            <a:ext cx="128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PostgreSQL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42" name="Straight Arrow Connector 41"/>
          <p:cNvCxnSpPr>
            <a:stCxn id="38" idx="3"/>
            <a:endCxn id="23" idx="1"/>
          </p:cNvCxnSpPr>
          <p:nvPr/>
        </p:nvCxnSpPr>
        <p:spPr>
          <a:xfrm>
            <a:off x="1376624" y="4233322"/>
            <a:ext cx="876719" cy="17007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3"/>
            <a:endCxn id="23" idx="1"/>
          </p:cNvCxnSpPr>
          <p:nvPr/>
        </p:nvCxnSpPr>
        <p:spPr>
          <a:xfrm flipV="1">
            <a:off x="1371600" y="4403393"/>
            <a:ext cx="881743" cy="20625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3"/>
            <a:endCxn id="24" idx="1"/>
          </p:cNvCxnSpPr>
          <p:nvPr/>
        </p:nvCxnSpPr>
        <p:spPr>
          <a:xfrm>
            <a:off x="1371600" y="5017733"/>
            <a:ext cx="881743" cy="216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3"/>
            <a:endCxn id="24" idx="1"/>
          </p:cNvCxnSpPr>
          <p:nvPr/>
        </p:nvCxnSpPr>
        <p:spPr>
          <a:xfrm flipV="1">
            <a:off x="1366576" y="5234480"/>
            <a:ext cx="886767" cy="15958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" idx="3"/>
            <a:endCxn id="27" idx="1"/>
          </p:cNvCxnSpPr>
          <p:nvPr/>
        </p:nvCxnSpPr>
        <p:spPr>
          <a:xfrm>
            <a:off x="4147457" y="3597393"/>
            <a:ext cx="1214250" cy="806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3" idx="3"/>
            <a:endCxn id="27" idx="1"/>
          </p:cNvCxnSpPr>
          <p:nvPr/>
        </p:nvCxnSpPr>
        <p:spPr>
          <a:xfrm>
            <a:off x="4147457" y="4403393"/>
            <a:ext cx="121425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4" idx="3"/>
            <a:endCxn id="27" idx="1"/>
          </p:cNvCxnSpPr>
          <p:nvPr/>
        </p:nvCxnSpPr>
        <p:spPr>
          <a:xfrm flipV="1">
            <a:off x="4147457" y="4403393"/>
            <a:ext cx="1214250" cy="8310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7" idx="3"/>
            <a:endCxn id="68" idx="1"/>
          </p:cNvCxnSpPr>
          <p:nvPr/>
        </p:nvCxnSpPr>
        <p:spPr>
          <a:xfrm flipV="1">
            <a:off x="7255821" y="4402599"/>
            <a:ext cx="551750" cy="79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07571" y="4110211"/>
            <a:ext cx="1004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“best” database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 rot="5400000">
            <a:off x="3820858" y="4271098"/>
            <a:ext cx="197819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“best” databases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28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Group </a:t>
            </a:r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Average Execution Times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2511867461"/>
              </p:ext>
            </p:extLst>
          </p:nvPr>
        </p:nvGraphicFramePr>
        <p:xfrm>
          <a:off x="120869" y="2180060"/>
          <a:ext cx="8918416" cy="4048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0676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Group </a:t>
            </a:r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Conclusion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31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799" y="2203545"/>
            <a:ext cx="7985091" cy="3857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NoSQLQuery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742950" lvl="1" indent="-285750">
              <a:spcAft>
                <a:spcPts val="800"/>
              </a:spcAft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Graph database is significantly faster than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and SQL. 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is significantly faster than SQL.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 done at 95% confidence</a:t>
            </a:r>
          </a:p>
          <a:p>
            <a:pPr marL="285750" indent="-285750">
              <a:spcAft>
                <a:spcPts val="800"/>
              </a:spcAft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Graph Query</a:t>
            </a:r>
          </a:p>
          <a:p>
            <a:pPr marL="742950" lvl="1" indent="-285750">
              <a:spcAft>
                <a:spcPts val="800"/>
              </a:spcAft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Graph database is significantly faster than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and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SQL.  Both done at 95% confidence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285750" indent="-285750">
              <a:spcAft>
                <a:spcPts val="800"/>
              </a:spcAft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Relational Query</a:t>
            </a:r>
          </a:p>
          <a:p>
            <a:pPr marL="742950" lvl="1" indent="-285750">
              <a:spcAft>
                <a:spcPts val="800"/>
              </a:spcAft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Graph database is significantly faster than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and SQL. 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is significantly faster than SQL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. All done at 95% confidence.</a:t>
            </a:r>
          </a:p>
          <a:p>
            <a:pPr marL="742950" lvl="1" indent="-285750">
              <a:spcAft>
                <a:spcPts val="800"/>
              </a:spcAft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742950" lvl="1" indent="-285750">
              <a:spcAft>
                <a:spcPts val="800"/>
              </a:spcAft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72982" y="5611944"/>
            <a:ext cx="2425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Selected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: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71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Alternative Methods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Analytical Modeling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04799" y="2203545"/>
                <a:ext cx="8155913" cy="1705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itchFamily="2" charset="0"/>
                    <a:ea typeface="Roboto Condensed" pitchFamily="2" charset="0"/>
                  </a:rPr>
                  <a:t>For example, graph operations can be divided into micro-, micro-, and algorithmic operations, and the execution of the higher-level operations are a function of the execution of lower-level operations</a:t>
                </a:r>
              </a:p>
              <a:p>
                <a:pPr marL="800100" lvl="1" indent="-342900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itchFamily="2" charset="0"/>
                    <a:ea typeface="Roboto Condensed" pitchFamily="2" charset="0"/>
                  </a:rPr>
                  <a:t>Reading a vertex, edge, or property: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Roboto Condensed" pitchFamily="2" charset="0"/>
                      </a:rPr>
                      <m:t>𝑅</m:t>
                    </m:r>
                  </m:oMath>
                </a14:m>
                <a:endPara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itchFamily="2" charset="0"/>
                  <a:ea typeface="Roboto Condensed" pitchFamily="2" charset="0"/>
                </a:endParaRPr>
              </a:p>
              <a:p>
                <a:pPr marL="800100" lvl="1" indent="-342900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itchFamily="2" charset="0"/>
                    <a:ea typeface="Roboto Condensed" pitchFamily="2" charset="0"/>
                  </a:rPr>
                  <a:t>Get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itchFamily="2" charset="0"/>
                    <a:ea typeface="Roboto Condensed" pitchFamily="2" charset="0"/>
                  </a:rPr>
                  <a:t>all neighbors via incoming, outgoing, both 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itchFamily="2" charset="0"/>
                    <a:ea typeface="Roboto Condensed" pitchFamily="2" charset="0"/>
                  </a:rPr>
                  <a:t>edges: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Roboto Condensed" pitchFamily="2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Roboto Condensed" pitchFamily="2" charset="0"/>
                      </a:rPr>
                      <m:t>𝑛𝑅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itchFamily="2" charset="0"/>
                    <a:ea typeface="Roboto Condensed" pitchFamily="2" charset="0"/>
                  </a:rPr>
                  <a:t>,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Roboto Condensed" pitchFamily="2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𝑐𝑜𝑢𝑛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𝑛𝑒𝑖𝑔h𝑏𝑜𝑟𝑠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itchFamily="2" charset="0"/>
                  <a:ea typeface="Roboto Condensed" pitchFamily="2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" y="2203545"/>
                <a:ext cx="8155913" cy="1705082"/>
              </a:xfrm>
              <a:prstGeom prst="rect">
                <a:avLst/>
              </a:prstGeom>
              <a:blipFill rotWithShape="0">
                <a:blip r:embed="rId3"/>
                <a:stretch>
                  <a:fillRect l="-448" t="-1786" b="-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32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799" y="4132559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Simulation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799" y="4651987"/>
            <a:ext cx="8155913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For transactional databases, the transactions of write, update, etc. can be simulated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Test how well a database will operate in the deployment environment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Provide a base-line for 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trade-off analysis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between transactional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422753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Introduction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343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Design of Experiments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145782"/>
            <a:ext cx="798509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The specifics of the analysis for each database category varied, but some commonalities exist: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Use of algorithms common to the use cases of each domain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Generally read-intensive algorithms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Both algorithm, and the data set on which the algorithms were executed, varied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4</a:t>
            </a:fld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04799" y="4175228"/>
            <a:ext cx="373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Scope &amp; Constraints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4798" y="4623383"/>
            <a:ext cx="7985091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 selected databases are open source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Allows the analyst to obtain a free version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Allows the analyst to see details that would otherwise be hidden</a:t>
            </a:r>
          </a:p>
        </p:txBody>
      </p:sp>
    </p:spTree>
    <p:extLst>
      <p:ext uri="{BB962C8B-B14F-4D97-AF65-F5344CB8AC3E}">
        <p14:creationId xmlns:p14="http://schemas.microsoft.com/office/powerpoint/2010/main" val="49195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Graph Database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145782"/>
            <a:ext cx="7985091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Selected databases: </a:t>
            </a: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</a:t>
            </a: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OrientDB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896563" y="2963420"/>
            <a:ext cx="838200" cy="838200"/>
          </a:xfrm>
          <a:prstGeom prst="ellips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C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4" name="Straight Arrow Connector 13"/>
          <p:cNvCxnSpPr>
            <a:endCxn id="13" idx="2"/>
          </p:cNvCxnSpPr>
          <p:nvPr/>
        </p:nvCxnSpPr>
        <p:spPr>
          <a:xfrm>
            <a:off x="5403742" y="2704515"/>
            <a:ext cx="2492821" cy="678005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9" idx="1"/>
          </p:cNvCxnSpPr>
          <p:nvPr/>
        </p:nvCxnSpPr>
        <p:spPr>
          <a:xfrm>
            <a:off x="5345542" y="2879282"/>
            <a:ext cx="2673773" cy="1752850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0" idx="4"/>
          </p:cNvCxnSpPr>
          <p:nvPr/>
        </p:nvCxnSpPr>
        <p:spPr>
          <a:xfrm flipH="1" flipV="1">
            <a:off x="5230837" y="3177747"/>
            <a:ext cx="13318" cy="1721545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0"/>
            <a:endCxn id="13" idx="4"/>
          </p:cNvCxnSpPr>
          <p:nvPr/>
        </p:nvCxnSpPr>
        <p:spPr>
          <a:xfrm flipV="1">
            <a:off x="8315663" y="3801620"/>
            <a:ext cx="0" cy="707760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824364" y="4589679"/>
            <a:ext cx="838200" cy="838200"/>
          </a:xfrm>
          <a:prstGeom prst="ellips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B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896563" y="4509380"/>
            <a:ext cx="838200" cy="838200"/>
          </a:xfrm>
          <a:prstGeom prst="ellips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D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11737" y="2339547"/>
            <a:ext cx="838200" cy="838200"/>
          </a:xfrm>
          <a:prstGeom prst="ellips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A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42893" y="2145782"/>
                <a:ext cx="2361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893" y="2145782"/>
                <a:ext cx="236141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66907" y="4180423"/>
                <a:ext cx="2091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907" y="4180423"/>
                <a:ext cx="209151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965739" y="3809606"/>
                <a:ext cx="53019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Roboto" pitchFamily="2" charset="0"/>
                        </a:rPr>
                        <m:t>𝒂</m:t>
                      </m:r>
                    </m:oMath>
                  </m:oMathPara>
                </a14:m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739" y="3809606"/>
                <a:ext cx="53019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304799" y="3479458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Property Graphs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4799" y="3941123"/>
            <a:ext cx="426720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A graph containing nodes and edges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Nodes contain properties (key-value pairs)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Relationships contain properties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Relationships are named and directed, originating and terminating at a node</a:t>
            </a:r>
          </a:p>
        </p:txBody>
      </p:sp>
    </p:spTree>
    <p:extLst>
      <p:ext uri="{BB962C8B-B14F-4D97-AF65-F5344CB8AC3E}">
        <p14:creationId xmlns:p14="http://schemas.microsoft.com/office/powerpoint/2010/main" val="407703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>
            <a:endCxn id="35" idx="2"/>
          </p:cNvCxnSpPr>
          <p:nvPr/>
        </p:nvCxnSpPr>
        <p:spPr>
          <a:xfrm flipV="1">
            <a:off x="4214846" y="4491518"/>
            <a:ext cx="1434098" cy="918240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Selected Queries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145782"/>
            <a:ext cx="7985091" cy="130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Friend-of-friends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: obtain all the friends of a single person in the database, repeated for every person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Get 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: obtain a single property from each node in the graph, similar to obtaining the name of each person in the database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6</a:t>
            </a:fld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631705" y="4150631"/>
            <a:ext cx="838200" cy="838200"/>
          </a:xfrm>
          <a:prstGeom prst="ellipse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C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4" name="Straight Arrow Connector 13"/>
          <p:cNvCxnSpPr>
            <a:endCxn id="13" idx="2"/>
          </p:cNvCxnSpPr>
          <p:nvPr/>
        </p:nvCxnSpPr>
        <p:spPr>
          <a:xfrm flipV="1">
            <a:off x="2360693" y="4569731"/>
            <a:ext cx="1271012" cy="227736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9" idx="2"/>
          </p:cNvCxnSpPr>
          <p:nvPr/>
        </p:nvCxnSpPr>
        <p:spPr>
          <a:xfrm>
            <a:off x="4264953" y="5494008"/>
            <a:ext cx="1383991" cy="53310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8" idx="2"/>
          </p:cNvCxnSpPr>
          <p:nvPr/>
        </p:nvCxnSpPr>
        <p:spPr>
          <a:xfrm>
            <a:off x="2329163" y="4910618"/>
            <a:ext cx="1310807" cy="583390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639970" y="5074908"/>
            <a:ext cx="838200" cy="838200"/>
          </a:xfrm>
          <a:prstGeom prst="ellipse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B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648944" y="5128218"/>
            <a:ext cx="838200" cy="838200"/>
          </a:xfrm>
          <a:prstGeom prst="ellipse">
            <a:avLst/>
          </a:prstGeom>
          <a:solidFill>
            <a:srgbClr val="5A27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D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742089" y="4438208"/>
            <a:ext cx="838200" cy="838200"/>
          </a:xfrm>
          <a:prstGeom prst="ellips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A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648944" y="4072418"/>
            <a:ext cx="838200" cy="838200"/>
          </a:xfrm>
          <a:prstGeom prst="ellipse">
            <a:avLst/>
          </a:prstGeom>
          <a:solidFill>
            <a:srgbClr val="5A27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E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40425" y="3667551"/>
            <a:ext cx="143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b="1" dirty="0" smtClean="0">
                <a:solidFill>
                  <a:srgbClr val="548235"/>
                </a:solidFill>
                <a:latin typeface="Roboto Condensed" pitchFamily="2" charset="0"/>
                <a:ea typeface="Roboto Condensed" pitchFamily="2" charset="0"/>
              </a:rPr>
              <a:t>Friends</a:t>
            </a:r>
            <a:endParaRPr lang="en-US" b="1" dirty="0">
              <a:solidFill>
                <a:srgbClr val="548235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16674" y="3662986"/>
            <a:ext cx="240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b="1" dirty="0" smtClean="0">
                <a:solidFill>
                  <a:srgbClr val="5A2781"/>
                </a:solidFill>
                <a:latin typeface="Roboto Condensed" pitchFamily="2" charset="0"/>
                <a:ea typeface="Roboto Condensed" pitchFamily="2" charset="0"/>
              </a:rPr>
              <a:t>Friends-of-Friends</a:t>
            </a:r>
            <a:endParaRPr lang="en-US" b="1" dirty="0">
              <a:solidFill>
                <a:srgbClr val="5A2781"/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10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57199" y="1684116"/>
            <a:ext cx="331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Conceptual Data Sizes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3324" y="2249756"/>
            <a:ext cx="426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Node count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          Relationships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7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83324" y="2711421"/>
            <a:ext cx="434842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1,000	               maximum 50 per node</a:t>
            </a:r>
          </a:p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10,000	           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maximum 50 per node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100,000	               maximum 50 per node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1,000,000	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maximum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50 per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node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83324" y="2627341"/>
            <a:ext cx="390984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60964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Actual Data Sizes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71393" y="2249756"/>
            <a:ext cx="38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Node count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          Relationships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71392" y="2711421"/>
            <a:ext cx="331124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1,000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      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10,009</a:t>
            </a:r>
          </a:p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10,000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      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100,486</a:t>
            </a:r>
          </a:p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100,000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	       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1,001,176</a:t>
            </a:r>
          </a:p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1,000,000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	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10,015,575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4971393" y="2627341"/>
            <a:ext cx="326871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228433" y="4635121"/>
            <a:ext cx="6687134" cy="1284744"/>
            <a:chOff x="1156140" y="4695409"/>
            <a:chExt cx="6687134" cy="1284744"/>
          </a:xfrm>
        </p:grpSpPr>
        <p:sp>
          <p:nvSpPr>
            <p:cNvPr id="41" name="Rounded Rectangle 40"/>
            <p:cNvSpPr/>
            <p:nvPr/>
          </p:nvSpPr>
          <p:spPr>
            <a:xfrm>
              <a:off x="6516413" y="4695409"/>
              <a:ext cx="1326861" cy="497313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Roboto Condensed" panose="02000000000000000000" pitchFamily="2" charset="0"/>
                  <a:ea typeface="Roboto Condensed" panose="02000000000000000000" pitchFamily="2" charset="0"/>
                </a:rPr>
                <a:t>Neo4j</a:t>
              </a:r>
              <a:endParaRPr lang="en-US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42" name="Straight Arrow Connector 41"/>
            <p:cNvCxnSpPr>
              <a:endCxn id="41" idx="1"/>
            </p:cNvCxnSpPr>
            <p:nvPr/>
          </p:nvCxnSpPr>
          <p:spPr>
            <a:xfrm flipV="1">
              <a:off x="5602013" y="4944066"/>
              <a:ext cx="914400" cy="402416"/>
            </a:xfrm>
            <a:prstGeom prst="straightConnector1">
              <a:avLst/>
            </a:prstGeom>
            <a:ln w="1270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48" idx="1"/>
            </p:cNvCxnSpPr>
            <p:nvPr/>
          </p:nvCxnSpPr>
          <p:spPr>
            <a:xfrm>
              <a:off x="5602013" y="5311046"/>
              <a:ext cx="914399" cy="420451"/>
            </a:xfrm>
            <a:prstGeom prst="straightConnector1">
              <a:avLst/>
            </a:prstGeom>
            <a:ln w="1270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1156140" y="4864922"/>
              <a:ext cx="1490603" cy="838200"/>
            </a:xfrm>
            <a:prstGeom prst="roundRect">
              <a:avLst/>
            </a:prstGeom>
            <a:solidFill>
              <a:srgbClr val="006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Roboto Condensed" panose="02000000000000000000" pitchFamily="2" charset="0"/>
                  <a:ea typeface="Roboto Condensed" panose="02000000000000000000" pitchFamily="2" charset="0"/>
                </a:rPr>
                <a:t>Data set generator</a:t>
              </a:r>
              <a:endParaRPr lang="en-US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516412" y="5482840"/>
              <a:ext cx="1326861" cy="497313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Roboto Condensed" panose="02000000000000000000" pitchFamily="2" charset="0"/>
                  <a:ea typeface="Roboto Condensed" panose="02000000000000000000" pitchFamily="2" charset="0"/>
                </a:rPr>
                <a:t>OrientDB</a:t>
              </a:r>
              <a:endParaRPr lang="en-US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581404" y="4864922"/>
              <a:ext cx="2134933" cy="838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Implementation-agnostic data set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52" name="Straight Arrow Connector 51"/>
            <p:cNvCxnSpPr>
              <a:stCxn id="47" idx="3"/>
              <a:endCxn id="49" idx="1"/>
            </p:cNvCxnSpPr>
            <p:nvPr/>
          </p:nvCxnSpPr>
          <p:spPr>
            <a:xfrm>
              <a:off x="2646743" y="5284022"/>
              <a:ext cx="934661" cy="0"/>
            </a:xfrm>
            <a:prstGeom prst="straightConnector1">
              <a:avLst/>
            </a:prstGeom>
            <a:ln w="1270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442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Results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145782"/>
            <a:ext cx="798509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 was only able to a create a graph using the first two data sets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OrientDB was only about to create a graph using the first three data sets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2094376332"/>
              </p:ext>
            </p:extLst>
          </p:nvPr>
        </p:nvGraphicFramePr>
        <p:xfrm>
          <a:off x="304799" y="3104941"/>
          <a:ext cx="8547799" cy="2994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9642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Results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 differences were found to be statistically significant to 95% confidence: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Pairwise comparisons were conducted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lvl="1">
              <a:spcAft>
                <a:spcPts val="800"/>
              </a:spcAft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 resulting confidence intervals did not contain the value 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00400" y="3225368"/>
                <a:ext cx="2413289" cy="618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∓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225368"/>
                <a:ext cx="2413289" cy="6185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04800" y="4645202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Effects of Caching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799" y="5159147"/>
            <a:ext cx="798509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 clearly cached a large amount of data, which resulted in outliers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These outliers were not discarded, since they were valid data</a:t>
            </a:r>
          </a:p>
        </p:txBody>
      </p:sp>
    </p:spTree>
    <p:extLst>
      <p:ext uri="{BB962C8B-B14F-4D97-AF65-F5344CB8AC3E}">
        <p14:creationId xmlns:p14="http://schemas.microsoft.com/office/powerpoint/2010/main" val="13192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1169</TotalTime>
  <Words>1730</Words>
  <Application>Microsoft Macintosh PowerPoint</Application>
  <PresentationFormat>On-screen Show (4:3)</PresentationFormat>
  <Paragraphs>392</Paragraphs>
  <Slides>32</Slides>
  <Notes>31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Office Theme</vt:lpstr>
      <vt:lpstr>Document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Albano</dc:creator>
  <cp:lastModifiedBy>Dominick Tournour</cp:lastModifiedBy>
  <cp:revision>140</cp:revision>
  <dcterms:created xsi:type="dcterms:W3CDTF">2015-04-09T14:34:16Z</dcterms:created>
  <dcterms:modified xsi:type="dcterms:W3CDTF">2015-04-20T04:10:08Z</dcterms:modified>
</cp:coreProperties>
</file>