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17" r:id="rId4"/>
    <p:sldId id="354" r:id="rId5"/>
    <p:sldId id="309" r:id="rId6"/>
    <p:sldId id="346" r:id="rId7"/>
    <p:sldId id="330" r:id="rId8"/>
    <p:sldId id="329" r:id="rId9"/>
    <p:sldId id="347" r:id="rId10"/>
    <p:sldId id="355" r:id="rId11"/>
    <p:sldId id="337" r:id="rId12"/>
    <p:sldId id="338" r:id="rId13"/>
    <p:sldId id="341" r:id="rId14"/>
    <p:sldId id="348" r:id="rId15"/>
    <p:sldId id="340" r:id="rId16"/>
    <p:sldId id="351" r:id="rId17"/>
    <p:sldId id="350" r:id="rId18"/>
    <p:sldId id="342" r:id="rId19"/>
    <p:sldId id="349" r:id="rId20"/>
    <p:sldId id="339" r:id="rId21"/>
    <p:sldId id="343" r:id="rId22"/>
    <p:sldId id="344" r:id="rId23"/>
    <p:sldId id="345" r:id="rId24"/>
    <p:sldId id="334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4247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loud_comput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%C3%80_la_demand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Amazon Web Services</a:t>
            </a:r>
            <a:r>
              <a:rPr lang="en-GB"/>
              <a:t> (AWS) dédiée aux services de </a:t>
            </a:r>
            <a:r>
              <a:rPr lang="en-GB">
                <a:hlinkClick r:id="rId3"/>
              </a:rPr>
              <a:t>cloud computing</a:t>
            </a:r>
            <a:r>
              <a:rPr lang="en-GB"/>
              <a:t> </a:t>
            </a:r>
            <a:r>
              <a:rPr lang="en-GB">
                <a:hlinkClick r:id="rId4"/>
              </a:rPr>
              <a:t>à la demande</a:t>
            </a:r>
            <a:r>
              <a:rPr lang="en-GB"/>
              <a:t> </a:t>
            </a:r>
            <a:endParaRPr lang="en-US"/>
          </a:p>
          <a:p>
            <a:r>
              <a:rPr lang="en-GB" b="1">
                <a:cs typeface="Calibri"/>
              </a:rPr>
              <a:t>Avantages:</a:t>
            </a:r>
          </a:p>
          <a:p>
            <a:r>
              <a:rPr lang="en-GB"/>
              <a:t>Easy to use</a:t>
            </a:r>
            <a:endParaRPr lang="en-US">
              <a:cs typeface="Calibri"/>
            </a:endParaRPr>
          </a:p>
          <a:p>
            <a:r>
              <a:rPr lang="en-GB"/>
              <a:t>Flexible</a:t>
            </a:r>
          </a:p>
          <a:p>
            <a:r>
              <a:rPr lang="en-GB"/>
              <a:t>Cost-Effective</a:t>
            </a:r>
          </a:p>
          <a:p>
            <a:r>
              <a:rPr lang="en-GB"/>
              <a:t>Reliable</a:t>
            </a:r>
          </a:p>
          <a:p>
            <a:r>
              <a:rPr lang="en-GB"/>
              <a:t>Scalable and high-performance</a:t>
            </a:r>
          </a:p>
          <a:p>
            <a:r>
              <a:rPr lang="en-GB"/>
              <a:t>Secure.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16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4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18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17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3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en-US" b="1"/>
              <a:t>Amazon EMR </a:t>
            </a:r>
            <a:r>
              <a:rPr lang="en-US"/>
              <a:t>is a web service that makes it easy to </a:t>
            </a:r>
            <a:r>
              <a:rPr lang="en-US" b="1"/>
              <a:t>quickly and cost-effectively process vast amounts of data </a:t>
            </a:r>
            <a:r>
              <a:rPr lang="en-US"/>
              <a:t>using </a:t>
            </a:r>
            <a:r>
              <a:rPr lang="en-US" b="1"/>
              <a:t>Hadoop</a:t>
            </a:r>
            <a:r>
              <a:rPr lang="en-US"/>
              <a:t>.</a:t>
            </a:r>
          </a:p>
          <a:p>
            <a:pPr algn="just">
              <a:buFont typeface="Arial"/>
              <a:buChar char="•"/>
            </a:pPr>
            <a:r>
              <a:rPr lang="en-US"/>
              <a:t>Amazon EMR </a:t>
            </a:r>
            <a:r>
              <a:rPr lang="en-US" b="1"/>
              <a:t>distribute</a:t>
            </a:r>
            <a:r>
              <a:rPr lang="en-US"/>
              <a:t> the </a:t>
            </a:r>
            <a:r>
              <a:rPr lang="en-US" b="1"/>
              <a:t>data and processing </a:t>
            </a:r>
            <a:r>
              <a:rPr lang="en-US"/>
              <a:t>across a resizable cluster of Amazon </a:t>
            </a:r>
            <a:r>
              <a:rPr lang="en-US" b="1"/>
              <a:t>EC2 instances</a:t>
            </a:r>
            <a:r>
              <a:rPr lang="en-US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7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JOINTURES FAITES EN AMONT POUR DIRECTEMENT REQUETER SUR LES TABLES CASSANDRA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00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6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err="1"/>
              <a:t>une</a:t>
            </a:r>
            <a:r>
              <a:rPr lang="en-US"/>
              <a:t> </a:t>
            </a:r>
            <a:r>
              <a:rPr lang="en-US" err="1"/>
              <a:t>courte</a:t>
            </a:r>
            <a:r>
              <a:rPr lang="en-US"/>
              <a:t> </a:t>
            </a:r>
            <a:r>
              <a:rPr lang="en-US" err="1"/>
              <a:t>présentation</a:t>
            </a:r>
            <a:r>
              <a:rPr lang="en-US"/>
              <a:t> de </a:t>
            </a:r>
            <a:r>
              <a:rPr lang="en-US" err="1"/>
              <a:t>votre</a:t>
            </a:r>
            <a:r>
              <a:rPr lang="en-US"/>
              <a:t> architecture,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modélisation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les </a:t>
            </a:r>
            <a:r>
              <a:rPr lang="en-US" err="1"/>
              <a:t>avantages</a:t>
            </a:r>
            <a:r>
              <a:rPr lang="en-US"/>
              <a:t> et </a:t>
            </a:r>
            <a:r>
              <a:rPr lang="en-US" err="1"/>
              <a:t>inconvénients</a:t>
            </a:r>
            <a:r>
              <a:rPr lang="en-US"/>
              <a:t>, des </a:t>
            </a:r>
            <a:r>
              <a:rPr lang="en-US" err="1"/>
              <a:t>choix</a:t>
            </a:r>
            <a:r>
              <a:rPr lang="en-US"/>
              <a:t> de </a:t>
            </a:r>
            <a:r>
              <a:rPr lang="en-US" err="1"/>
              <a:t>modélisation</a:t>
            </a:r>
            <a:r>
              <a:rPr lang="en-US"/>
              <a:t> et </a:t>
            </a:r>
            <a:r>
              <a:rPr lang="en-US" err="1"/>
              <a:t>d’architecture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volumétrie</a:t>
            </a:r>
            <a:r>
              <a:rPr lang="en-US"/>
              <a:t>, </a:t>
            </a: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limites et contraintes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2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3933057"/>
            <a:ext cx="5112568" cy="12961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863-930D-42FA-80F6-DDE35BA177D3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logo-institutionnel-rvb-b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5095651"/>
            <a:ext cx="1439998" cy="638399"/>
          </a:xfrm>
          <a:prstGeom prst="rect">
            <a:avLst/>
          </a:prstGeom>
        </p:spPr>
      </p:pic>
      <p:pic>
        <p:nvPicPr>
          <p:cNvPr id="7" name="Image 6" descr="TELECOM_PARISTECH_IMT_grise_CMJ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628650"/>
            <a:ext cx="1542746" cy="19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10F-76B6-4C2B-BC78-52D9610CF63E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158-91E0-4000-980E-7553DFDAF16F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61501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148-4D57-42A8-BE77-B1C13CA2346E}" type="datetime1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ctr"/>
            <a:r>
              <a:rPr lang="fr-FR"/>
              <a:t>Modèle de présentation Télécom </a:t>
            </a:r>
            <a:r>
              <a:rPr lang="fr-FR" err="1"/>
              <a:t>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3DF0-625E-4FE4-98C6-AC1CB343744C}" type="datetime1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7B8A-39B4-4171-B1E5-50825526ECF3}" type="datetime1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Modèle de présentation Télécom ParisTech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4" name="Rectangle 13"/>
          <p:cNvSpPr/>
          <p:nvPr userDrawn="1"/>
        </p:nvSpPr>
        <p:spPr>
          <a:xfrm>
            <a:off x="4067944" y="6384053"/>
            <a:ext cx="367240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3" y="6381328"/>
            <a:ext cx="3674823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/>
              <a:t>Modèle de présentation Télécom </a:t>
            </a:r>
            <a:r>
              <a:rPr lang="fr-FR" err="1"/>
              <a:t>ParisTech</a:t>
            </a: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Institut Mines-Télécom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6" y="6271696"/>
            <a:ext cx="491582" cy="4915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12" y="6286500"/>
            <a:ext cx="455613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82048" y="1624210"/>
            <a:ext cx="6261952" cy="1853324"/>
          </a:xfrm>
        </p:spPr>
        <p:txBody>
          <a:bodyPr>
            <a:normAutofit/>
          </a:bodyPr>
          <a:lstStyle/>
          <a:p>
            <a:r>
              <a:rPr lang="fr-FR"/>
              <a:t>Analyser l’année 2018 </a:t>
            </a:r>
            <a:br>
              <a:rPr lang="fr-FR"/>
            </a:br>
            <a:r>
              <a:rPr lang="fr-FR"/>
              <a:t>via la base de données GDELT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563888" y="4302177"/>
            <a:ext cx="2357227" cy="927024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Matthieu Roussel</a:t>
            </a:r>
            <a:endParaRPr lang="fr-FR">
              <a:cs typeface="Arial"/>
            </a:endParaRPr>
          </a:p>
          <a:p>
            <a:r>
              <a:rPr lang="fr-FR">
                <a:cs typeface="Arial"/>
              </a:rPr>
              <a:t>Thierry </a:t>
            </a:r>
            <a:r>
              <a:rPr lang="fr-FR" err="1">
                <a:cs typeface="Arial"/>
              </a:rPr>
              <a:t>Golder</a:t>
            </a:r>
            <a:endParaRPr lang="fr-FR">
              <a:cs typeface="Arial"/>
            </a:endParaRPr>
          </a:p>
          <a:p>
            <a:r>
              <a:rPr lang="fr-FR">
                <a:cs typeface="Arial"/>
              </a:rPr>
              <a:t>Alba </a:t>
            </a:r>
            <a:r>
              <a:rPr lang="fr-FR" err="1">
                <a:cs typeface="Arial"/>
              </a:rPr>
              <a:t>Ordoñez</a:t>
            </a:r>
            <a:endParaRPr lang="fr-FR">
              <a:cs typeface="Arial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41B99CF4-6FE4-41D0-A3B3-61E3A3781823}"/>
              </a:ext>
            </a:extLst>
          </p:cNvPr>
          <p:cNvSpPr txBox="1">
            <a:spLocks/>
          </p:cNvSpPr>
          <p:nvPr/>
        </p:nvSpPr>
        <p:spPr>
          <a:xfrm>
            <a:off x="6264616" y="4307128"/>
            <a:ext cx="2357227" cy="927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sz="2000" b="1" kern="1200">
                <a:solidFill>
                  <a:srgbClr val="B8B8B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Arial"/>
              </a:rPr>
              <a:t>Joël Géhin</a:t>
            </a:r>
          </a:p>
          <a:p>
            <a:r>
              <a:rPr lang="fr-FR">
                <a:cs typeface="Arial"/>
              </a:rPr>
              <a:t>Pierre </a:t>
            </a:r>
            <a:r>
              <a:rPr lang="fr-FR" err="1">
                <a:cs typeface="Arial"/>
              </a:rPr>
              <a:t>Gelade</a:t>
            </a:r>
            <a:endParaRPr lang="fr-FR">
              <a:cs typeface="Arial"/>
            </a:endParaRPr>
          </a:p>
          <a:p>
            <a:r>
              <a:rPr lang="fr-FR">
                <a:cs typeface="Arial"/>
              </a:rPr>
              <a:t>Guillaume Soufflet</a:t>
            </a:r>
          </a:p>
          <a:p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9EDD-D28E-4356-BFB2-44172A5D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Cassandra: la </a:t>
            </a:r>
            <a:r>
              <a:rPr lang="en-GB" dirty="0" err="1"/>
              <a:t>modélisation</a:t>
            </a:r>
            <a:r>
              <a:rPr lang="en-GB" dirty="0"/>
              <a:t> </a:t>
            </a:r>
            <a:r>
              <a:rPr lang="en-GB" dirty="0" err="1"/>
              <a:t>avant</a:t>
            </a:r>
            <a:r>
              <a:rPr lang="en-GB" dirty="0"/>
              <a:t> tout !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E6DDC-2103-4440-9B12-8184736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0927A-5463-4F45-90C7-A741957C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F7A3A-1407-462D-BB21-A7D9A7E8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66F13-B9E2-4AF2-936A-DAAEF36B55E8}"/>
              </a:ext>
            </a:extLst>
          </p:cNvPr>
          <p:cNvSpPr/>
          <p:nvPr/>
        </p:nvSpPr>
        <p:spPr>
          <a:xfrm>
            <a:off x="1620103" y="3776972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18E1D-3374-4FBE-A20E-144F9EC45666}"/>
              </a:ext>
            </a:extLst>
          </p:cNvPr>
          <p:cNvSpPr/>
          <p:nvPr/>
        </p:nvSpPr>
        <p:spPr>
          <a:xfrm>
            <a:off x="1533838" y="3705085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831F9D-2710-4794-8D26-ACD67C25D3D7}"/>
              </a:ext>
            </a:extLst>
          </p:cNvPr>
          <p:cNvSpPr/>
          <p:nvPr/>
        </p:nvSpPr>
        <p:spPr>
          <a:xfrm>
            <a:off x="1461951" y="3618820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0DE9F-80AD-4DF7-91F5-A85BB038717F}"/>
              </a:ext>
            </a:extLst>
          </p:cNvPr>
          <p:cNvSpPr/>
          <p:nvPr/>
        </p:nvSpPr>
        <p:spPr>
          <a:xfrm>
            <a:off x="1375688" y="3518181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Arial"/>
              </a:rPr>
              <a:t>Données </a:t>
            </a:r>
            <a:r>
              <a:rPr lang="fr-FR" dirty="0">
                <a:solidFill>
                  <a:srgbClr val="00B050"/>
                </a:solidFill>
                <a:cs typeface="Arial"/>
              </a:rPr>
              <a:t>jour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D873C55B-A438-4BF5-A532-097D1E3AC121}"/>
              </a:ext>
            </a:extLst>
          </p:cNvPr>
          <p:cNvSpPr/>
          <p:nvPr/>
        </p:nvSpPr>
        <p:spPr>
          <a:xfrm rot="-5280000" flipV="1">
            <a:off x="2108681" y="2801608"/>
            <a:ext cx="472727" cy="7679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EF2C410-223A-4EFE-A8D7-31E21E56BCED}"/>
              </a:ext>
            </a:extLst>
          </p:cNvPr>
          <p:cNvSpPr txBox="1"/>
          <p:nvPr/>
        </p:nvSpPr>
        <p:spPr>
          <a:xfrm>
            <a:off x="1036382" y="2395309"/>
            <a:ext cx="206746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Requête / </a:t>
            </a:r>
            <a:r>
              <a:rPr lang="fr-FR" sz="1400" dirty="0">
                <a:solidFill>
                  <a:srgbClr val="00B050"/>
                </a:solidFill>
              </a:rPr>
              <a:t>jour</a:t>
            </a:r>
            <a:endParaRPr lang="fr-FR" sz="1400" dirty="0">
              <a:solidFill>
                <a:srgbClr val="00B050"/>
              </a:solidFill>
              <a:cs typeface="Arial"/>
            </a:endParaRPr>
          </a:p>
          <a:p>
            <a:r>
              <a:rPr lang="fr-FR" sz="1400" dirty="0">
                <a:cs typeface="Arial"/>
              </a:rPr>
              <a:t>/ (</a:t>
            </a:r>
            <a:r>
              <a:rPr lang="fr-FR" sz="1400" dirty="0">
                <a:solidFill>
                  <a:srgbClr val="FF0000"/>
                </a:solidFill>
                <a:cs typeface="Arial"/>
              </a:rPr>
              <a:t>pays, région, monde</a:t>
            </a:r>
            <a:r>
              <a:rPr lang="fr-FR" sz="1400" dirty="0">
                <a:cs typeface="Arial"/>
              </a:rPr>
              <a:t>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2F60798-8820-4441-B2B4-4A94ED729B21}"/>
              </a:ext>
            </a:extLst>
          </p:cNvPr>
          <p:cNvSpPr/>
          <p:nvPr/>
        </p:nvSpPr>
        <p:spPr>
          <a:xfrm>
            <a:off x="3255872" y="3948726"/>
            <a:ext cx="489578" cy="18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E8DA7-096B-4BD6-A712-B71E0906AFF9}"/>
              </a:ext>
            </a:extLst>
          </p:cNvPr>
          <p:cNvSpPr/>
          <p:nvPr/>
        </p:nvSpPr>
        <p:spPr>
          <a:xfrm>
            <a:off x="4078631" y="3848858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98B15-CE13-4A64-B2F0-EEA9A279A56B}"/>
              </a:ext>
            </a:extLst>
          </p:cNvPr>
          <p:cNvSpPr/>
          <p:nvPr/>
        </p:nvSpPr>
        <p:spPr>
          <a:xfrm>
            <a:off x="3992366" y="3776971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C988A-83E5-4FA1-93DE-0738A58AE94E}"/>
              </a:ext>
            </a:extLst>
          </p:cNvPr>
          <p:cNvSpPr/>
          <p:nvPr/>
        </p:nvSpPr>
        <p:spPr>
          <a:xfrm>
            <a:off x="3920479" y="3690706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7E79F6-1462-47EE-814A-00D54C3A098C}"/>
              </a:ext>
            </a:extLst>
          </p:cNvPr>
          <p:cNvSpPr/>
          <p:nvPr/>
        </p:nvSpPr>
        <p:spPr>
          <a:xfrm>
            <a:off x="3834216" y="3590067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Arial"/>
              </a:rPr>
              <a:t>Données </a:t>
            </a:r>
            <a:r>
              <a:rPr lang="fr-FR" dirty="0">
                <a:solidFill>
                  <a:srgbClr val="00B050"/>
                </a:solidFill>
                <a:cs typeface="Arial"/>
              </a:rPr>
              <a:t>mois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id="{8C073156-8493-4ACE-A964-37A7E8A15D25}"/>
              </a:ext>
            </a:extLst>
          </p:cNvPr>
          <p:cNvSpPr/>
          <p:nvPr/>
        </p:nvSpPr>
        <p:spPr>
          <a:xfrm rot="-5280000" flipV="1">
            <a:off x="4466567" y="2916626"/>
            <a:ext cx="472727" cy="7679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DC6497-7F70-4877-B330-6FBC05DBC647}"/>
              </a:ext>
            </a:extLst>
          </p:cNvPr>
          <p:cNvSpPr txBox="1"/>
          <p:nvPr/>
        </p:nvSpPr>
        <p:spPr>
          <a:xfrm>
            <a:off x="3854343" y="2697233"/>
            <a:ext cx="195244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Requête </a:t>
            </a:r>
            <a:r>
              <a:rPr lang="fr-FR" sz="1400" dirty="0">
                <a:solidFill>
                  <a:srgbClr val="00B050"/>
                </a:solidFill>
              </a:rPr>
              <a:t>/ mois</a:t>
            </a:r>
            <a:endParaRPr lang="fr-FR" sz="1400" dirty="0">
              <a:solidFill>
                <a:srgbClr val="00B050"/>
              </a:solidFill>
              <a:cs typeface="Arial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2D82871-AFF8-43F9-9219-5DFBC9A3361E}"/>
              </a:ext>
            </a:extLst>
          </p:cNvPr>
          <p:cNvSpPr/>
          <p:nvPr/>
        </p:nvSpPr>
        <p:spPr>
          <a:xfrm>
            <a:off x="5628136" y="3977480"/>
            <a:ext cx="489578" cy="18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56E71-1491-4D21-81E5-48395503E16D}"/>
              </a:ext>
            </a:extLst>
          </p:cNvPr>
          <p:cNvSpPr/>
          <p:nvPr/>
        </p:nvSpPr>
        <p:spPr>
          <a:xfrm>
            <a:off x="6192102" y="3690708"/>
            <a:ext cx="1460739" cy="61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cs typeface="Arial"/>
              </a:rPr>
              <a:t>Données </a:t>
            </a:r>
          </a:p>
          <a:p>
            <a:pPr algn="ctr"/>
            <a:r>
              <a:rPr lang="fr-FR" dirty="0">
                <a:solidFill>
                  <a:srgbClr val="00B050"/>
                </a:solidFill>
                <a:cs typeface="Arial"/>
              </a:rPr>
              <a:t>an</a:t>
            </a:r>
            <a:endParaRPr lang="fr-FR" dirty="0">
              <a:solidFill>
                <a:srgbClr val="00B050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98B46DF-A102-4464-A3DA-BF3CD25D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94647"/>
              </p:ext>
            </p:extLst>
          </p:nvPr>
        </p:nvGraphicFramePr>
        <p:xfrm>
          <a:off x="832096" y="4697736"/>
          <a:ext cx="7479808" cy="14870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753108">
                  <a:extLst>
                    <a:ext uri="{9D8B030D-6E8A-4147-A177-3AD203B41FA5}">
                      <a16:colId xmlns:a16="http://schemas.microsoft.com/office/drawing/2014/main" val="3353341807"/>
                    </a:ext>
                  </a:extLst>
                </a:gridCol>
                <a:gridCol w="3726700">
                  <a:extLst>
                    <a:ext uri="{9D8B030D-6E8A-4147-A177-3AD203B41FA5}">
                      <a16:colId xmlns:a16="http://schemas.microsoft.com/office/drawing/2014/main" val="3945526675"/>
                    </a:ext>
                  </a:extLst>
                </a:gridCol>
              </a:tblGrid>
              <a:tr h="18047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TABLE </a:t>
                      </a:r>
                    </a:p>
                  </a:txBody>
                  <a:tcPr marL="82246" marR="82246" marT="41123" marB="4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5333"/>
                  </a:ext>
                </a:extLst>
              </a:tr>
              <a:tr h="819663">
                <a:tc>
                  <a:txBody>
                    <a:bodyPr/>
                    <a:lstStyle/>
                    <a:p>
                      <a:pPr algn="l"/>
                      <a:r>
                        <a:rPr lang="en-GB" sz="1100" dirty="0" err="1"/>
                        <a:t>Periode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niv_geo</a:t>
                      </a:r>
                      <a:endParaRPr lang="en-GB" sz="1100" dirty="0"/>
                    </a:p>
                    <a:p>
                      <a:pPr algn="l"/>
                      <a:r>
                        <a:rPr lang="en-GB" sz="1100" dirty="0" err="1"/>
                        <a:t>m_year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m_month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m_day</a:t>
                      </a:r>
                      <a:r>
                        <a:rPr lang="en-GB" sz="1100" dirty="0"/>
                        <a:t>, measure</a:t>
                      </a:r>
                    </a:p>
                    <a:p>
                      <a:pPr algn="l"/>
                      <a:r>
                        <a:rPr lang="en-GB" sz="1100" dirty="0" err="1"/>
                        <a:t>m_region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m_country_code</a:t>
                      </a:r>
                      <a:endParaRPr lang="en-GB" sz="1100" dirty="0"/>
                    </a:p>
                    <a:p>
                      <a:pPr algn="l"/>
                      <a:r>
                        <a:rPr lang="en-GB" sz="1100" dirty="0" err="1"/>
                        <a:t>a_full_name</a:t>
                      </a:r>
                      <a:endParaRPr lang="en-GB" sz="1100" dirty="0"/>
                    </a:p>
                  </a:txBody>
                  <a:tcPr marL="82246" marR="82246" marT="41123" marB="4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dirty="0" err="1"/>
                        <a:t>a_name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a_type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a_country_code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a_country</a:t>
                      </a:r>
                      <a:endParaRPr lang="en-GB" sz="1100" dirty="0"/>
                    </a:p>
                    <a:p>
                      <a:pPr algn="just"/>
                      <a:r>
                        <a:rPr lang="en-GB" sz="1100" dirty="0" err="1"/>
                        <a:t>a_group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a_ethnic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a_religion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m_region</a:t>
                      </a:r>
                      <a:endParaRPr lang="en-GB" sz="1100" dirty="0"/>
                    </a:p>
                    <a:p>
                      <a:pPr algn="just"/>
                      <a:r>
                        <a:rPr lang="en-GB" sz="1100" dirty="0" err="1"/>
                        <a:t>m_country_code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m_country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nb_mentions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m_sum_doc</a:t>
                      </a:r>
                      <a:endParaRPr lang="en-GB" sz="1100" dirty="0"/>
                    </a:p>
                    <a:p>
                      <a:pPr algn="just"/>
                      <a:r>
                        <a:rPr lang="en-GB" sz="1100" dirty="0" err="1"/>
                        <a:t>m_avg_doc_tone</a:t>
                      </a:r>
                      <a:r>
                        <a:rPr lang="en-GB" sz="1100" dirty="0"/>
                        <a:t>, measure, </a:t>
                      </a:r>
                      <a:r>
                        <a:rPr lang="en-GB" sz="1100" dirty="0" err="1"/>
                        <a:t>nb_countries</a:t>
                      </a:r>
                      <a:endParaRPr lang="en-GB" sz="1100" dirty="0"/>
                    </a:p>
                  </a:txBody>
                  <a:tcPr marL="82246" marR="82246" marT="41123" marB="4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3529"/>
                  </a:ext>
                </a:extLst>
              </a:tr>
              <a:tr h="3808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/>
                        <a:t>PRIMARY KEY</a:t>
                      </a:r>
                      <a:r>
                        <a:rPr lang="en-GB" sz="1100" dirty="0"/>
                        <a:t> ((</a:t>
                      </a:r>
                      <a:r>
                        <a:rPr lang="en-GB" sz="1100" dirty="0" err="1"/>
                        <a:t>periode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niv_geo,m_year,m_month,m_day</a:t>
                      </a:r>
                      <a:r>
                        <a:rPr lang="en-GB" sz="1100" dirty="0"/>
                        <a:t>), measure, </a:t>
                      </a:r>
                      <a:r>
                        <a:rPr lang="en-GB" sz="1100" dirty="0" err="1"/>
                        <a:t>m_region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m_country_code</a:t>
                      </a:r>
                      <a:r>
                        <a:rPr lang="en-GB" sz="1100" dirty="0"/>
                        <a:t>, </a:t>
                      </a:r>
                      <a:r>
                        <a:rPr lang="en-GB" sz="1100" dirty="0" err="1"/>
                        <a:t>a_full_name</a:t>
                      </a:r>
                      <a:r>
                        <a:rPr lang="en-GB" sz="1100" dirty="0"/>
                        <a:t>)) WITH CLUSTERING ORDER BY (measure DESC)</a:t>
                      </a:r>
                    </a:p>
                  </a:txBody>
                  <a:tcPr marL="82246" marR="82246" marT="41123" marB="411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2207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7D3C3F2-3C7D-4F27-B413-282EC201DD00}"/>
              </a:ext>
            </a:extLst>
          </p:cNvPr>
          <p:cNvSpPr>
            <a:spLocks noGrp="1"/>
          </p:cNvSpPr>
          <p:nvPr/>
        </p:nvSpPr>
        <p:spPr>
          <a:xfrm>
            <a:off x="372906" y="1302004"/>
            <a:ext cx="83851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Exemple: Trouver quels sont les acteurs/pays/organisations qui divisent le plus. Permettez une agrégation par </a:t>
            </a:r>
            <a:r>
              <a:rPr lang="fr-FR" sz="2000" dirty="0">
                <a:solidFill>
                  <a:srgbClr val="00B050"/>
                </a:solidFill>
              </a:rPr>
              <a:t>jour/mois/</a:t>
            </a:r>
            <a:r>
              <a:rPr lang="fr-FR" sz="2000" dirty="0" err="1">
                <a:solidFill>
                  <a:srgbClr val="00B050"/>
                </a:solidFill>
              </a:rPr>
              <a:t>annee</a:t>
            </a:r>
            <a:r>
              <a:rPr lang="fr-FR" sz="2000" dirty="0"/>
              <a:t> et par </a:t>
            </a:r>
            <a:r>
              <a:rPr lang="fr-FR" sz="2000" dirty="0">
                <a:solidFill>
                  <a:srgbClr val="FF0000"/>
                </a:solidFill>
              </a:rPr>
              <a:t>pays/région/monde.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7C2E-9D0A-447F-BE9A-3298A970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Méthode</a:t>
            </a:r>
            <a:r>
              <a:rPr lang="en-GB" dirty="0">
                <a:cs typeface="Arial"/>
              </a:rPr>
              <a:t> de </a:t>
            </a:r>
            <a:r>
              <a:rPr lang="en-GB" dirty="0" err="1">
                <a:cs typeface="Arial"/>
              </a:rPr>
              <a:t>remplissage</a:t>
            </a:r>
            <a:r>
              <a:rPr lang="en-GB" dirty="0">
                <a:cs typeface="Arial"/>
              </a:rPr>
              <a:t> de la BD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CB8831-5564-4D43-B4F0-4B99DFEB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1AE551-5A17-4662-B3B6-E89AB1EB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B1C17-7C27-4082-A1AA-AEDD29F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429B1-C16F-4DDE-99A4-5545D724E09C}"/>
              </a:ext>
            </a:extLst>
          </p:cNvPr>
          <p:cNvSpPr txBox="1"/>
          <p:nvPr/>
        </p:nvSpPr>
        <p:spPr>
          <a:xfrm>
            <a:off x="421714" y="4430817"/>
            <a:ext cx="13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events</a:t>
            </a:r>
          </a:p>
          <a:p>
            <a:r>
              <a:rPr lang="en-GB" sz="2800" b="1"/>
              <a:t>(1 day)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54ABC-A622-4D13-B1A0-CC731514A1CE}"/>
              </a:ext>
            </a:extLst>
          </p:cNvPr>
          <p:cNvSpPr txBox="1"/>
          <p:nvPr/>
        </p:nvSpPr>
        <p:spPr>
          <a:xfrm>
            <a:off x="197963" y="2108007"/>
            <a:ext cx="1810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mentions</a:t>
            </a:r>
          </a:p>
          <a:p>
            <a:pPr algn="ctr"/>
            <a:r>
              <a:rPr lang="en-GB" sz="2800" b="1"/>
              <a:t>(1 day)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F1567-6DBE-45F0-A7DD-E178AE674C3B}"/>
              </a:ext>
            </a:extLst>
          </p:cNvPr>
          <p:cNvSpPr txBox="1"/>
          <p:nvPr/>
        </p:nvSpPr>
        <p:spPr>
          <a:xfrm>
            <a:off x="6852765" y="4136945"/>
            <a:ext cx="2168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/>
              <a:t>events.</a:t>
            </a:r>
          </a:p>
          <a:p>
            <a:pPr algn="ctr"/>
            <a:r>
              <a:rPr lang="en-GB" sz="2800" b="1"/>
              <a:t>translation</a:t>
            </a:r>
          </a:p>
          <a:p>
            <a:pPr algn="ctr"/>
            <a:r>
              <a:rPr lang="en-GB" sz="2800" b="1"/>
              <a:t>(1 day)</a:t>
            </a:r>
          </a:p>
          <a:p>
            <a:pPr algn="ctr"/>
            <a:endParaRPr lang="en-GB" sz="28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9F891-3FE5-4BE1-8D8C-4E4B6D1FB137}"/>
              </a:ext>
            </a:extLst>
          </p:cNvPr>
          <p:cNvSpPr txBox="1"/>
          <p:nvPr/>
        </p:nvSpPr>
        <p:spPr>
          <a:xfrm>
            <a:off x="6672586" y="1773747"/>
            <a:ext cx="2140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/>
              <a:t>mentions.</a:t>
            </a:r>
          </a:p>
          <a:p>
            <a:pPr algn="ctr"/>
            <a:r>
              <a:rPr lang="en-GB" sz="2800" b="1"/>
              <a:t>translation</a:t>
            </a:r>
          </a:p>
          <a:p>
            <a:pPr algn="ctr"/>
            <a:r>
              <a:rPr lang="en-GB" sz="2800" b="1"/>
              <a:t>(1 day)</a:t>
            </a:r>
          </a:p>
          <a:p>
            <a:pPr algn="ctr"/>
            <a:endParaRPr lang="en-GB" sz="2800" b="1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4D504-101B-435C-802D-CB30642F27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55" y="1455003"/>
            <a:ext cx="4580441" cy="1695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B795A4-1E28-4042-8456-FA40949825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66" y="3844749"/>
            <a:ext cx="4580441" cy="16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E4673DF-FBC7-4E22-B5C7-695EB1B686C8}"/>
              </a:ext>
            </a:extLst>
          </p:cNvPr>
          <p:cNvSpPr/>
          <p:nvPr/>
        </p:nvSpPr>
        <p:spPr>
          <a:xfrm>
            <a:off x="2953285" y="1232550"/>
            <a:ext cx="2952386" cy="26902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727C2E-9D0A-447F-BE9A-3298A970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Méthode</a:t>
            </a:r>
            <a:r>
              <a:rPr lang="en-GB" dirty="0">
                <a:cs typeface="Arial"/>
              </a:rPr>
              <a:t> de </a:t>
            </a:r>
            <a:r>
              <a:rPr lang="en-GB" dirty="0" err="1">
                <a:cs typeface="Arial"/>
              </a:rPr>
              <a:t>remplissage</a:t>
            </a:r>
            <a:r>
              <a:rPr lang="en-GB" dirty="0">
                <a:cs typeface="Arial"/>
              </a:rPr>
              <a:t> de la BD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CB8831-5564-4D43-B4F0-4B99DFEB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1AE551-5A17-4662-B3B6-E89AB1EB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B1C17-7C27-4082-A1AA-AEDD29F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54ABC-A622-4D13-B1A0-CC731514A1CE}"/>
              </a:ext>
            </a:extLst>
          </p:cNvPr>
          <p:cNvSpPr txBox="1"/>
          <p:nvPr/>
        </p:nvSpPr>
        <p:spPr>
          <a:xfrm>
            <a:off x="5909680" y="2322327"/>
            <a:ext cx="233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err="1"/>
              <a:t>mentionsAll</a:t>
            </a:r>
            <a:endParaRPr lang="en-GB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F1567-6DBE-45F0-A7DD-E178AE674C3B}"/>
              </a:ext>
            </a:extLst>
          </p:cNvPr>
          <p:cNvSpPr txBox="1"/>
          <p:nvPr/>
        </p:nvSpPr>
        <p:spPr>
          <a:xfrm>
            <a:off x="3493420" y="2318416"/>
            <a:ext cx="204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err="1"/>
              <a:t>eventsAll</a:t>
            </a:r>
            <a:endParaRPr lang="en-GB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0B6922-4F8B-4BBB-A6F9-5BF456478402}"/>
              </a:ext>
            </a:extLst>
          </p:cNvPr>
          <p:cNvSpPr/>
          <p:nvPr/>
        </p:nvSpPr>
        <p:spPr>
          <a:xfrm>
            <a:off x="5457668" y="1241199"/>
            <a:ext cx="2952386" cy="2690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994A32-A8D6-4F0B-BBBD-C8E479675E68}"/>
              </a:ext>
            </a:extLst>
          </p:cNvPr>
          <p:cNvSpPr/>
          <p:nvPr/>
        </p:nvSpPr>
        <p:spPr>
          <a:xfrm>
            <a:off x="539552" y="1252553"/>
            <a:ext cx="2952386" cy="2690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70769-A24F-436A-AC6E-C0A77A165D23}"/>
              </a:ext>
            </a:extLst>
          </p:cNvPr>
          <p:cNvSpPr txBox="1"/>
          <p:nvPr/>
        </p:nvSpPr>
        <p:spPr>
          <a:xfrm>
            <a:off x="809882" y="2369947"/>
            <a:ext cx="204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/>
              <a:t>CAMEO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4D063-1EF9-4EF9-81A4-749183F0070D}"/>
              </a:ext>
            </a:extLst>
          </p:cNvPr>
          <p:cNvSpPr txBox="1"/>
          <p:nvPr/>
        </p:nvSpPr>
        <p:spPr>
          <a:xfrm>
            <a:off x="5773511" y="3757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E87A1C-D74D-4DFB-B934-CEBBB84F9A21}"/>
              </a:ext>
            </a:extLst>
          </p:cNvPr>
          <p:cNvGraphicFramePr>
            <a:graphicFrameLocks noGrp="1"/>
          </p:cNvGraphicFramePr>
          <p:nvPr/>
        </p:nvGraphicFramePr>
        <p:xfrm>
          <a:off x="3491938" y="4249589"/>
          <a:ext cx="218261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10">
                  <a:extLst>
                    <a:ext uri="{9D8B030D-6E8A-4147-A177-3AD203B41FA5}">
                      <a16:colId xmlns:a16="http://schemas.microsoft.com/office/drawing/2014/main" val="1312494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GLOBALEVENTID</a:t>
                      </a:r>
                    </a:p>
                    <a:p>
                      <a:r>
                        <a:rPr lang="en-GB" dirty="0"/>
                        <a:t>SQLDATE</a:t>
                      </a:r>
                    </a:p>
                    <a:p>
                      <a:r>
                        <a:rPr lang="en-GB" dirty="0" err="1"/>
                        <a:t>MonthYear</a:t>
                      </a:r>
                      <a:endParaRPr lang="en-GB" dirty="0"/>
                    </a:p>
                    <a:p>
                      <a:r>
                        <a:rPr lang="en-GB" dirty="0"/>
                        <a:t>Actor1Code</a:t>
                      </a:r>
                    </a:p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182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A78DBC-2C41-4C2B-A5EC-85E3492F79CA}"/>
              </a:ext>
            </a:extLst>
          </p:cNvPr>
          <p:cNvGraphicFramePr>
            <a:graphicFrameLocks noGrp="1"/>
          </p:cNvGraphicFramePr>
          <p:nvPr/>
        </p:nvGraphicFramePr>
        <p:xfrm>
          <a:off x="6227443" y="4234330"/>
          <a:ext cx="258661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619">
                  <a:extLst>
                    <a:ext uri="{9D8B030D-6E8A-4147-A177-3AD203B41FA5}">
                      <a16:colId xmlns:a16="http://schemas.microsoft.com/office/drawing/2014/main" val="1312494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GLOBALEVENTID</a:t>
                      </a:r>
                    </a:p>
                    <a:p>
                      <a:r>
                        <a:rPr lang="en-GB" dirty="0" err="1"/>
                        <a:t>EventTimeDate</a:t>
                      </a:r>
                      <a:endParaRPr lang="en-GB" dirty="0"/>
                    </a:p>
                    <a:p>
                      <a:r>
                        <a:rPr lang="en-GB" dirty="0" err="1"/>
                        <a:t>MentionTimeDate</a:t>
                      </a:r>
                      <a:endParaRPr lang="en-GB" dirty="0"/>
                    </a:p>
                    <a:p>
                      <a:r>
                        <a:rPr lang="en-GB" dirty="0" err="1"/>
                        <a:t>MentionSourceName</a:t>
                      </a:r>
                      <a:endParaRPr lang="en-GB" dirty="0"/>
                    </a:p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182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3CC4440-2AE3-4D60-BEC8-512F0D2F2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8782"/>
              </p:ext>
            </p:extLst>
          </p:nvPr>
        </p:nvGraphicFramePr>
        <p:xfrm>
          <a:off x="907159" y="4234330"/>
          <a:ext cx="218261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610">
                  <a:extLst>
                    <a:ext uri="{9D8B030D-6E8A-4147-A177-3AD203B41FA5}">
                      <a16:colId xmlns:a16="http://schemas.microsoft.com/office/drawing/2014/main" val="1312494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u="none" dirty="0" err="1"/>
                        <a:t>domainCountry</a:t>
                      </a:r>
                      <a:endParaRPr lang="en-GB" u="none" dirty="0"/>
                    </a:p>
                    <a:p>
                      <a:r>
                        <a:rPr lang="en-GB" u="none" dirty="0" err="1"/>
                        <a:t>fips</a:t>
                      </a:r>
                      <a:endParaRPr lang="en-GB" u="none" dirty="0"/>
                    </a:p>
                    <a:p>
                      <a:r>
                        <a:rPr lang="en-GB" dirty="0"/>
                        <a:t>language</a:t>
                      </a:r>
                    </a:p>
                    <a:p>
                      <a:r>
                        <a:rPr lang="en-GB" dirty="0"/>
                        <a:t>religion</a:t>
                      </a:r>
                    </a:p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1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6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4AA9-9478-4952-B5D0-891F34BE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Limites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A2D7-4A37-46A6-B76A-7F9221BB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811427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Remplissage</a:t>
            </a:r>
            <a:r>
              <a:rPr lang="en-GB" dirty="0"/>
              <a:t> de la base de </a:t>
            </a:r>
            <a:r>
              <a:rPr lang="en-GB" dirty="0" err="1"/>
              <a:t>données</a:t>
            </a:r>
            <a:r>
              <a:rPr lang="en-GB" dirty="0"/>
              <a:t> lent:</a:t>
            </a:r>
          </a:p>
          <a:p>
            <a:pPr lvl="2"/>
            <a:r>
              <a:rPr lang="en-GB" dirty="0"/>
              <a:t>Table </a:t>
            </a:r>
            <a:r>
              <a:rPr lang="en-GB" dirty="0" err="1"/>
              <a:t>fonctionnalité</a:t>
            </a:r>
            <a:r>
              <a:rPr lang="en-GB" dirty="0"/>
              <a:t> 1 (1 jour): 5 min</a:t>
            </a:r>
            <a:endParaRPr lang="en-GB" dirty="0">
              <a:cs typeface="Arial"/>
            </a:endParaRPr>
          </a:p>
          <a:p>
            <a:pPr lvl="2"/>
            <a:r>
              <a:rPr lang="en-GB" dirty="0"/>
              <a:t>Table </a:t>
            </a:r>
            <a:r>
              <a:rPr lang="en-GB" dirty="0" err="1"/>
              <a:t>fonctionnalité</a:t>
            </a:r>
            <a:r>
              <a:rPr lang="en-GB" dirty="0"/>
              <a:t> 2 (1 jour): 3 min</a:t>
            </a:r>
            <a:endParaRPr lang="en-GB" dirty="0">
              <a:cs typeface="Arial"/>
            </a:endParaRPr>
          </a:p>
          <a:p>
            <a:pPr lvl="2"/>
            <a:r>
              <a:rPr lang="en-GB" dirty="0"/>
              <a:t>Table </a:t>
            </a:r>
            <a:r>
              <a:rPr lang="en-GB" dirty="0" err="1"/>
              <a:t>fonctionnalité</a:t>
            </a:r>
            <a:r>
              <a:rPr lang="en-GB" dirty="0"/>
              <a:t>  3 (1 jour): 10 min</a:t>
            </a:r>
            <a:endParaRPr lang="en-GB" dirty="0">
              <a:cs typeface="Arial"/>
            </a:endParaRPr>
          </a:p>
          <a:p>
            <a:pPr lvl="2"/>
            <a:r>
              <a:rPr lang="en-GB" dirty="0"/>
              <a:t>Table </a:t>
            </a:r>
            <a:r>
              <a:rPr lang="en-GB" dirty="0" err="1"/>
              <a:t>fonctionnalité</a:t>
            </a:r>
            <a:r>
              <a:rPr lang="en-GB" dirty="0"/>
              <a:t>  4 (1 jour): 3 min</a:t>
            </a: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Perte</a:t>
            </a:r>
            <a:r>
              <a:rPr lang="en-GB" dirty="0"/>
              <a:t> de </a:t>
            </a:r>
            <a:r>
              <a:rPr lang="en-GB" dirty="0" err="1"/>
              <a:t>données</a:t>
            </a:r>
            <a:r>
              <a:rPr lang="en-GB" dirty="0"/>
              <a:t> en </a:t>
            </a:r>
            <a:r>
              <a:rPr lang="en-GB" dirty="0" err="1"/>
              <a:t>faisant</a:t>
            </a:r>
            <a:r>
              <a:rPr lang="en-GB" dirty="0"/>
              <a:t> les unions jour par jour</a:t>
            </a:r>
            <a:endParaRPr lang="en-GB" dirty="0">
              <a:cs typeface="Arial"/>
            </a:endParaRPr>
          </a:p>
          <a:p>
            <a:pPr lvl="2"/>
            <a:r>
              <a:rPr lang="en-GB" dirty="0" err="1">
                <a:cs typeface="Arial"/>
              </a:rPr>
              <a:t>Perte</a:t>
            </a:r>
            <a:r>
              <a:rPr lang="en-GB" dirty="0">
                <a:cs typeface="Arial"/>
              </a:rPr>
              <a:t> de 6%</a:t>
            </a:r>
          </a:p>
          <a:p>
            <a:pPr lvl="2"/>
            <a:r>
              <a:rPr lang="en-GB" dirty="0">
                <a:cs typeface="Arial"/>
              </a:rPr>
              <a:t>Boucle de </a:t>
            </a:r>
            <a:r>
              <a:rPr lang="en-GB" dirty="0" err="1">
                <a:cs typeface="Arial"/>
              </a:rPr>
              <a:t>rattrapage</a:t>
            </a:r>
            <a:r>
              <a:rPr lang="en-GB" dirty="0">
                <a:cs typeface="Arial"/>
              </a:rPr>
              <a:t> par confrontation au stock des </a:t>
            </a:r>
            <a:r>
              <a:rPr lang="en-GB" dirty="0" err="1">
                <a:cs typeface="Arial"/>
              </a:rPr>
              <a:t>évènements</a:t>
            </a:r>
            <a:r>
              <a:rPr lang="en-GB" dirty="0">
                <a:cs typeface="Arial"/>
              </a:rPr>
              <a:t>, </a:t>
            </a:r>
            <a:r>
              <a:rPr lang="en-GB" dirty="0" err="1">
                <a:cs typeface="Arial"/>
              </a:rPr>
              <a:t>initialement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prévue</a:t>
            </a:r>
          </a:p>
          <a:p>
            <a:endParaRPr lang="en-GB" dirty="0"/>
          </a:p>
          <a:p>
            <a:endParaRPr lang="en-GB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84D2-588B-4F0D-B585-2D4719BB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FF73-5150-42C8-99CD-0ECACBF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8024-0ABE-46D4-9755-CA12A8B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1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Contexte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Architecture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proposée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solidFill>
                  <a:schemeClr val="bg2"/>
                </a:solidFill>
                <a:cs typeface="Arial"/>
              </a:rPr>
              <a:t>Remplissage de la base de </a:t>
            </a:r>
            <a:r>
              <a:rPr lang="fr-FR" dirty="0" err="1">
                <a:solidFill>
                  <a:schemeClr val="bg2"/>
                </a:solidFill>
                <a:cs typeface="Arial"/>
              </a:rPr>
              <a:t>donn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ées</a:t>
            </a:r>
            <a:endParaRPr lang="fr-FR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cs typeface="Arial"/>
              </a:rPr>
              <a:t>Performances de la </a:t>
            </a:r>
            <a:r>
              <a:rPr lang="en-GB" dirty="0" err="1">
                <a:cs typeface="Arial"/>
              </a:rPr>
              <a:t>modélisation</a:t>
            </a:r>
            <a:r>
              <a:rPr lang="en-GB" dirty="0">
                <a:cs typeface="Arial"/>
              </a:rPr>
              <a:t> et budget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Conclusion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err="1">
                <a:solidFill>
                  <a:schemeClr val="bg2"/>
                </a:solidFill>
              </a:rPr>
              <a:t>Démo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E38C8B-6D24-4228-BE35-7A1F770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4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605-F726-4268-9020-AA3FA777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431A-C2FA-4A54-860E-F9700164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556792"/>
            <a:ext cx="8220197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Volumétrie</a:t>
            </a:r>
            <a:r>
              <a:rPr lang="en-GB" dirty="0"/>
              <a:t> des tables Cassandra:</a:t>
            </a:r>
          </a:p>
          <a:p>
            <a:pPr lvl="1"/>
            <a:r>
              <a:rPr lang="en-GB" dirty="0"/>
              <a:t>Table 1 (1 AN): 6.6 Go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2 (1 AN): 9.5 Go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3 (9 MOIS): 20.75 Go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4 (1 AN): 9 Go</a:t>
            </a:r>
            <a:endParaRPr lang="en-GB" dirty="0">
              <a:cs typeface="Arial"/>
            </a:endParaRP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TOTAL: 46.75 Go</a:t>
            </a:r>
          </a:p>
          <a:p>
            <a:pPr lvl="1"/>
            <a:endParaRPr lang="en-GB" b="1" dirty="0"/>
          </a:p>
          <a:p>
            <a:r>
              <a:rPr lang="en-GB" dirty="0"/>
              <a:t>Temps de </a:t>
            </a:r>
            <a:r>
              <a:rPr lang="en-GB" dirty="0" err="1"/>
              <a:t>réponse</a:t>
            </a:r>
            <a:r>
              <a:rPr lang="en-GB" dirty="0"/>
              <a:t> de </a:t>
            </a:r>
            <a:r>
              <a:rPr lang="en-GB" dirty="0" err="1"/>
              <a:t>requêtage</a:t>
            </a:r>
            <a:r>
              <a:rPr lang="en-GB" dirty="0"/>
              <a:t>: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1: ~ 2s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2: ~ 3s</a:t>
            </a:r>
          </a:p>
          <a:p>
            <a:pPr lvl="1"/>
            <a:r>
              <a:rPr lang="en-GB" dirty="0"/>
              <a:t>Table 3: ~ 3s</a:t>
            </a:r>
            <a:endParaRPr lang="en-GB" dirty="0">
              <a:cs typeface="Arial"/>
            </a:endParaRPr>
          </a:p>
          <a:p>
            <a:pPr lvl="1"/>
            <a:r>
              <a:rPr lang="en-GB" dirty="0"/>
              <a:t>Table 4: ~ 3s</a:t>
            </a:r>
          </a:p>
          <a:p>
            <a:pPr marL="457200" lvl="1" indent="0">
              <a:buNone/>
            </a:pPr>
            <a:endParaRPr lang="en-GB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394C-3A53-46B9-8067-5C7046A2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2EB2-C803-481C-BFDC-6FE3FE31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BF51-E101-47E5-8F65-98B7FDBD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35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DEBC-3893-46D1-9983-A2666902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Budget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6D09-C719-4831-B33C-6A462468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CC52-5547-4DD1-BDFE-16A487D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B80C-CF50-4C42-BF9D-F140DF8A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1D067-218F-4033-917F-00B97402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t="13024" r="63551" b="72681"/>
          <a:stretch/>
        </p:blipFill>
        <p:spPr>
          <a:xfrm>
            <a:off x="156023" y="1202630"/>
            <a:ext cx="3733199" cy="95610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13DD7-7874-4E89-B474-57C58C727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9" t="23617" r="26979" b="23771"/>
          <a:stretch/>
        </p:blipFill>
        <p:spPr>
          <a:xfrm>
            <a:off x="156023" y="2236624"/>
            <a:ext cx="8748252" cy="385309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1BF0C-10A2-43FF-BCE5-3EA093E2736F}"/>
              </a:ext>
            </a:extLst>
          </p:cNvPr>
          <p:cNvCxnSpPr>
            <a:cxnSpLocks/>
          </p:cNvCxnSpPr>
          <p:nvPr/>
        </p:nvCxnSpPr>
        <p:spPr>
          <a:xfrm>
            <a:off x="156023" y="3355943"/>
            <a:ext cx="874825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8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Contexte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Architecture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proposée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solidFill>
                  <a:schemeClr val="bg2"/>
                </a:solidFill>
                <a:cs typeface="Arial"/>
              </a:rPr>
              <a:t>Remplissage de la base de </a:t>
            </a:r>
            <a:r>
              <a:rPr lang="fr-FR" dirty="0" err="1">
                <a:solidFill>
                  <a:schemeClr val="bg2"/>
                </a:solidFill>
                <a:cs typeface="Arial"/>
              </a:rPr>
              <a:t>donn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ées</a:t>
            </a:r>
            <a:endParaRPr lang="fr-FR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Performances de la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modélisation</a:t>
            </a:r>
            <a:r>
              <a:rPr lang="en-GB" dirty="0">
                <a:solidFill>
                  <a:schemeClr val="bg2"/>
                </a:solidFill>
                <a:cs typeface="Arial"/>
              </a:rPr>
              <a:t> et budget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/>
              <a:t>Conclusion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err="1">
                <a:solidFill>
                  <a:schemeClr val="bg2"/>
                </a:solidFill>
              </a:rPr>
              <a:t>Démo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E38C8B-6D24-4228-BE35-7A1F770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3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87F4-630F-4C73-A7F8-A0BA5ADB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98DE-1ABE-425B-86B4-75E4BA12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72620"/>
            <a:ext cx="8114278" cy="481013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Techo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: </a:t>
            </a:r>
            <a:r>
              <a:rPr lang="en-US" b="0" dirty="0"/>
              <a:t>Cassandra​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Réponses</a:t>
            </a:r>
            <a:r>
              <a:rPr lang="en-US" dirty="0"/>
              <a:t> aux </a:t>
            </a:r>
            <a:r>
              <a:rPr lang="en-US" dirty="0" err="1"/>
              <a:t>requêtes</a:t>
            </a:r>
            <a:r>
              <a:rPr lang="en-US" dirty="0"/>
              <a:t> : </a:t>
            </a:r>
            <a:r>
              <a:rPr lang="en-US" b="0" dirty="0"/>
              <a:t>~ 3s</a:t>
            </a:r>
          </a:p>
          <a:p>
            <a:pPr marL="0" indent="0" fontAlgn="base">
              <a:buNone/>
            </a:pPr>
            <a:endParaRPr lang="en-US" b="0" dirty="0"/>
          </a:p>
          <a:p>
            <a:pPr fontAlgn="base"/>
            <a:r>
              <a:rPr lang="en-US" dirty="0" err="1"/>
              <a:t>Chargement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année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pour 3 tables, 9 </a:t>
            </a:r>
            <a:r>
              <a:rPr lang="en-US" dirty="0" err="1"/>
              <a:t>mois</a:t>
            </a:r>
            <a:r>
              <a:rPr lang="en-US" dirty="0"/>
              <a:t> pour la </a:t>
            </a:r>
            <a:r>
              <a:rPr lang="en-US" dirty="0" err="1"/>
              <a:t>dernière</a:t>
            </a:r>
            <a:endParaRPr lang="en-US" dirty="0"/>
          </a:p>
          <a:p>
            <a:pPr marL="0" indent="0" fontAlgn="base">
              <a:buNone/>
            </a:pPr>
            <a:endParaRPr lang="en-US" b="0" dirty="0"/>
          </a:p>
          <a:p>
            <a:pPr fontAlgn="base"/>
            <a:r>
              <a:rPr lang="en-US" dirty="0" err="1"/>
              <a:t>Résilience</a:t>
            </a:r>
            <a:r>
              <a:rPr lang="en-US" dirty="0"/>
              <a:t> à la </a:t>
            </a:r>
            <a:r>
              <a:rPr lang="en-US" dirty="0" err="1"/>
              <a:t>perte</a:t>
            </a:r>
            <a:r>
              <a:rPr lang="en-US" dirty="0"/>
              <a:t> d’un </a:t>
            </a:r>
            <a:r>
              <a:rPr lang="en-US" dirty="0" err="1"/>
              <a:t>noeud</a:t>
            </a:r>
            <a:r>
              <a:rPr lang="en-US" dirty="0"/>
              <a:t> : </a:t>
            </a:r>
            <a:r>
              <a:rPr lang="en-US" b="0" dirty="0"/>
              <a:t>OK</a:t>
            </a:r>
          </a:p>
          <a:p>
            <a:pPr fontAlgn="base"/>
            <a:endParaRPr lang="en-US" b="0" dirty="0"/>
          </a:p>
          <a:p>
            <a:pPr fontAlgn="base"/>
            <a:r>
              <a:rPr lang="en-US" dirty="0"/>
              <a:t>Clusters (production &amp; </a:t>
            </a:r>
            <a:r>
              <a:rPr lang="en-US" dirty="0" err="1"/>
              <a:t>pré</a:t>
            </a:r>
            <a:r>
              <a:rPr lang="en-US" dirty="0"/>
              <a:t>-production + backup) </a:t>
            </a:r>
            <a:r>
              <a:rPr lang="en-US" dirty="0" err="1"/>
              <a:t>déployés</a:t>
            </a:r>
            <a:r>
              <a:rPr lang="en-US" dirty="0"/>
              <a:t> sur AWS</a:t>
            </a:r>
            <a:r>
              <a:rPr lang="en-US" b="0" dirty="0"/>
              <a:t>​</a:t>
            </a:r>
          </a:p>
          <a:p>
            <a:pPr marL="0" indent="0" fontAlgn="base">
              <a:buNone/>
            </a:pPr>
            <a:endParaRPr lang="en-US" b="0" dirty="0"/>
          </a:p>
          <a:p>
            <a:pPr fontAlgn="base"/>
            <a:r>
              <a:rPr lang="en-US" dirty="0" err="1"/>
              <a:t>Industrialisation</a:t>
            </a:r>
            <a:r>
              <a:rPr lang="en-US" dirty="0"/>
              <a:t> </a:t>
            </a:r>
            <a:r>
              <a:rPr lang="en-US" dirty="0" err="1"/>
              <a:t>reste</a:t>
            </a:r>
            <a:r>
              <a:rPr lang="en-US" dirty="0"/>
              <a:t> à faire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31BE-80FE-4125-8471-00F2D0C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27C4-A7B3-466A-B944-BB935CC4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CF59-14B2-4655-8CDF-F157DE9A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0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Contexte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Architecture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proposée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solidFill>
                  <a:schemeClr val="bg2"/>
                </a:solidFill>
              </a:rPr>
              <a:t>Remplissage de la base de </a:t>
            </a:r>
            <a:r>
              <a:rPr lang="fr-FR" dirty="0" err="1">
                <a:solidFill>
                  <a:schemeClr val="bg2"/>
                </a:solidFill>
              </a:rPr>
              <a:t>donn</a:t>
            </a:r>
            <a:r>
              <a:rPr lang="en-GB" dirty="0" err="1">
                <a:solidFill>
                  <a:schemeClr val="bg2"/>
                </a:solidFill>
              </a:rPr>
              <a:t>ées</a:t>
            </a:r>
            <a:endParaRPr lang="fr-FR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</a:rPr>
              <a:t>Performances de la </a:t>
            </a:r>
            <a:r>
              <a:rPr lang="en-GB" dirty="0" err="1">
                <a:solidFill>
                  <a:schemeClr val="bg2"/>
                </a:solidFill>
              </a:rPr>
              <a:t>modélisation</a:t>
            </a:r>
            <a:r>
              <a:rPr lang="en-GB" dirty="0">
                <a:solidFill>
                  <a:schemeClr val="bg2"/>
                </a:solidFill>
              </a:rPr>
              <a:t> et budget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Conclusion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err="1"/>
              <a:t>Démo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E38C8B-6D24-4228-BE35-7A1F770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DF8B-B5C0-4071-B2CC-11AD5F6B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6ED5-B2C3-4B30-A302-8FE76D7F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0CA8-D885-4C0C-A81D-6848BB5F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FFA799-E83A-4F61-8330-B6C011A1B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6" t="30245" r="16826" b="21439"/>
          <a:stretch/>
        </p:blipFill>
        <p:spPr>
          <a:xfrm>
            <a:off x="1696823" y="602783"/>
            <a:ext cx="6427036" cy="4801257"/>
          </a:xfrm>
          <a:prstGeom prst="rect">
            <a:avLst/>
          </a:prstGeom>
          <a:effectLst>
            <a:reflection blurRad="6350" stA="52000" endA="300" endPos="1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541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BD6-FB48-400C-9FCC-495B7B11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Requête</a:t>
            </a:r>
            <a:r>
              <a:rPr lang="en-GB" dirty="0"/>
              <a:t>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1B1E-5EEB-41C0-B2D2-C3D05A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17FBC-DE04-43F3-AA8B-F893718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475D-FCAD-430D-BC92-15657CF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5805E-C9B4-4561-9B2F-6F65AC92D793}"/>
              </a:ext>
            </a:extLst>
          </p:cNvPr>
          <p:cNvSpPr>
            <a:spLocks noGrp="1"/>
          </p:cNvSpPr>
          <p:nvPr/>
        </p:nvSpPr>
        <p:spPr>
          <a:xfrm>
            <a:off x="273009" y="1455301"/>
            <a:ext cx="8540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Afficher le nombre d’articles/évènements qu’il y a eu pour chaque triplet (jour, pays de l’évènement, langue de l’article)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531589-7128-4B61-9C0D-FC2A9B912F6C}"/>
              </a:ext>
            </a:extLst>
          </p:cNvPr>
          <p:cNvGraphicFramePr>
            <a:graphicFrameLocks noGrp="1"/>
          </p:cNvGraphicFramePr>
          <p:nvPr/>
        </p:nvGraphicFramePr>
        <p:xfrm>
          <a:off x="390304" y="2769185"/>
          <a:ext cx="8423390" cy="3022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11695">
                  <a:extLst>
                    <a:ext uri="{9D8B030D-6E8A-4147-A177-3AD203B41FA5}">
                      <a16:colId xmlns:a16="http://schemas.microsoft.com/office/drawing/2014/main" val="3353341807"/>
                    </a:ext>
                  </a:extLst>
                </a:gridCol>
                <a:gridCol w="4211695">
                  <a:extLst>
                    <a:ext uri="{9D8B030D-6E8A-4147-A177-3AD203B41FA5}">
                      <a16:colId xmlns:a16="http://schemas.microsoft.com/office/drawing/2014/main" val="39455266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e_month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e_day</a:t>
                      </a:r>
                      <a:r>
                        <a:rPr lang="en-GB" dirty="0"/>
                        <a:t>                                 </a:t>
                      </a:r>
                    </a:p>
                    <a:p>
                      <a:pPr algn="just"/>
                      <a:r>
                        <a:rPr lang="en-GB" dirty="0" err="1"/>
                        <a:t>e_country_label</a:t>
                      </a:r>
                      <a:r>
                        <a:rPr lang="en-GB" dirty="0"/>
                        <a:t>      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m_language</a:t>
                      </a:r>
                      <a:endParaRPr lang="en-GB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eventglobalid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m_month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m_day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a1_name </a:t>
                      </a:r>
                    </a:p>
                    <a:p>
                      <a:pPr algn="just"/>
                      <a:r>
                        <a:rPr lang="en-GB" dirty="0"/>
                        <a:t>a2_name</a:t>
                      </a:r>
                    </a:p>
                    <a:p>
                      <a:pPr algn="just"/>
                      <a:r>
                        <a:rPr lang="en-GB" dirty="0" err="1"/>
                        <a:t>e_quad_class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e_action</a:t>
                      </a:r>
                      <a:r>
                        <a:rPr lang="en-GB" dirty="0"/>
                        <a:t> </a:t>
                      </a:r>
                    </a:p>
                    <a:p>
                      <a:pPr algn="just"/>
                      <a:r>
                        <a:rPr lang="en-GB" dirty="0" err="1"/>
                        <a:t>n_articles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3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PRIMARY KEY ((</a:t>
                      </a:r>
                      <a:r>
                        <a:rPr lang="en-GB" dirty="0" err="1"/>
                        <a:t>e_month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e_day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e_country_label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m_language</a:t>
                      </a:r>
                      <a:r>
                        <a:rPr lang="en-GB" dirty="0"/>
                        <a:t>), </a:t>
                      </a:r>
                      <a:r>
                        <a:rPr lang="en-GB" dirty="0" err="1"/>
                        <a:t>eventglobalid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m_month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m_day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2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6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BD6-FB48-400C-9FCC-495B7B11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Requête</a:t>
            </a:r>
            <a:r>
              <a:rPr lang="en-GB" dirty="0"/>
              <a:t>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1B1E-5EEB-41C0-B2D2-C3D05A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17FBC-DE04-43F3-AA8B-F893718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475D-FCAD-430D-BC92-15657CF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5805E-C9B4-4561-9B2F-6F65AC92D793}"/>
              </a:ext>
            </a:extLst>
          </p:cNvPr>
          <p:cNvSpPr>
            <a:spLocks noGrp="1"/>
          </p:cNvSpPr>
          <p:nvPr/>
        </p:nvSpPr>
        <p:spPr>
          <a:xfrm>
            <a:off x="301658" y="1454400"/>
            <a:ext cx="8540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Pour un acteur donné en paramètre, afficher les événements qui y font référence (dans les derniers 6 mois)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917F25-9BA3-41AA-B10C-6523DC1CC85E}"/>
              </a:ext>
            </a:extLst>
          </p:cNvPr>
          <p:cNvGraphicFramePr>
            <a:graphicFrameLocks noGrp="1"/>
          </p:cNvGraphicFramePr>
          <p:nvPr/>
        </p:nvGraphicFramePr>
        <p:xfrm>
          <a:off x="301657" y="2485002"/>
          <a:ext cx="8423390" cy="3302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11695">
                  <a:extLst>
                    <a:ext uri="{9D8B030D-6E8A-4147-A177-3AD203B41FA5}">
                      <a16:colId xmlns:a16="http://schemas.microsoft.com/office/drawing/2014/main" val="3353341807"/>
                    </a:ext>
                  </a:extLst>
                </a:gridCol>
                <a:gridCol w="4211695">
                  <a:extLst>
                    <a:ext uri="{9D8B030D-6E8A-4147-A177-3AD203B41FA5}">
                      <a16:colId xmlns:a16="http://schemas.microsoft.com/office/drawing/2014/main" val="39455266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a_full_name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e_sql_date</a:t>
                      </a:r>
                      <a:r>
                        <a:rPr lang="en-GB" dirty="0"/>
                        <a:t>                             </a:t>
                      </a:r>
                    </a:p>
                    <a:p>
                      <a:pPr algn="just"/>
                      <a:r>
                        <a:rPr lang="en-GB" dirty="0" err="1"/>
                        <a:t>eventglobalid</a:t>
                      </a:r>
                      <a:r>
                        <a:rPr lang="en-GB" dirty="0"/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err="1"/>
                        <a:t>a_type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a_country_code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a_group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a_ethnic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a_religion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a_code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a_lat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a_long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e_action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e_country_label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e_quad_class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e_goldsteinScale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e_num_mentions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e_lat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e_long</a:t>
                      </a:r>
                      <a:r>
                        <a:rPr lang="en-GB" dirty="0"/>
                        <a:t>, a2_name, a2_lat, a2_long, </a:t>
                      </a:r>
                      <a:r>
                        <a:rPr lang="en-GB" dirty="0" err="1"/>
                        <a:t>r_sens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3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PRIMARY KEY ((</a:t>
                      </a:r>
                      <a:r>
                        <a:rPr lang="en-GB" dirty="0" err="1"/>
                        <a:t>a_full_name</a:t>
                      </a:r>
                      <a:r>
                        <a:rPr lang="en-GB" dirty="0"/>
                        <a:t>), </a:t>
                      </a:r>
                      <a:r>
                        <a:rPr lang="en-GB" dirty="0" err="1"/>
                        <a:t>e_sql_date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eventglobalid</a:t>
                      </a:r>
                      <a:r>
                        <a:rPr lang="en-GB" dirty="0"/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2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4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BD6-FB48-400C-9FCC-495B7B11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Requête</a:t>
            </a:r>
            <a:r>
              <a:rPr lang="en-GB" dirty="0"/>
              <a:t>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1B1E-5EEB-41C0-B2D2-C3D05A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17FBC-DE04-43F3-AA8B-F893718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475D-FCAD-430D-BC92-15657CF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5805E-C9B4-4561-9B2F-6F65AC92D793}"/>
              </a:ext>
            </a:extLst>
          </p:cNvPr>
          <p:cNvSpPr>
            <a:spLocks noGrp="1"/>
          </p:cNvSpPr>
          <p:nvPr/>
        </p:nvSpPr>
        <p:spPr>
          <a:xfrm>
            <a:off x="301658" y="1454400"/>
            <a:ext cx="8540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Trouver les sujets (acteurs) qui ont eu le plus d’articles positifs/</a:t>
            </a:r>
            <a:r>
              <a:rPr lang="fr-FR" dirty="0" err="1"/>
              <a:t>negatifs</a:t>
            </a:r>
            <a:r>
              <a:rPr lang="fr-FR" dirty="0"/>
              <a:t> pour chaque triplet (mois, pays, langue de l’article)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CA2E40-AABB-428C-96E9-6EDE5939F586}"/>
              </a:ext>
            </a:extLst>
          </p:cNvPr>
          <p:cNvGraphicFramePr>
            <a:graphicFrameLocks noGrp="1"/>
          </p:cNvGraphicFramePr>
          <p:nvPr/>
        </p:nvGraphicFramePr>
        <p:xfrm>
          <a:off x="418952" y="2683443"/>
          <a:ext cx="8423390" cy="3296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11695">
                  <a:extLst>
                    <a:ext uri="{9D8B030D-6E8A-4147-A177-3AD203B41FA5}">
                      <a16:colId xmlns:a16="http://schemas.microsoft.com/office/drawing/2014/main" val="3353341807"/>
                    </a:ext>
                  </a:extLst>
                </a:gridCol>
                <a:gridCol w="4211695">
                  <a:extLst>
                    <a:ext uri="{9D8B030D-6E8A-4147-A177-3AD203B41FA5}">
                      <a16:colId xmlns:a16="http://schemas.microsoft.com/office/drawing/2014/main" val="39455266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e_month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e_country_label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m_language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a_full_name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a_type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mentionidentifier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err="1"/>
                        <a:t>a_country_code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a_country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a_ethnic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a_group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a_religion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tonepos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toneneg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e_int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3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PRIMARY KEY ((</a:t>
                      </a:r>
                      <a:r>
                        <a:rPr lang="en-GB" dirty="0" err="1"/>
                        <a:t>e_month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e_country_label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m_language</a:t>
                      </a:r>
                      <a:r>
                        <a:rPr lang="en-GB" dirty="0"/>
                        <a:t>), </a:t>
                      </a:r>
                      <a:r>
                        <a:rPr lang="en-GB" dirty="0" err="1"/>
                        <a:t>a_full_name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a_type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mentionidentifier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2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6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BD6-FB48-400C-9FCC-495B7B11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Requête</a:t>
            </a:r>
            <a:r>
              <a:rPr lang="en-GB" dirty="0"/>
              <a:t>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1B1E-5EEB-41C0-B2D2-C3D05A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17FBC-DE04-43F3-AA8B-F893718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475D-FCAD-430D-BC92-15657CF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5805E-C9B4-4561-9B2F-6F65AC92D793}"/>
              </a:ext>
            </a:extLst>
          </p:cNvPr>
          <p:cNvSpPr>
            <a:spLocks noGrp="1"/>
          </p:cNvSpPr>
          <p:nvPr/>
        </p:nvSpPr>
        <p:spPr>
          <a:xfrm>
            <a:off x="301658" y="1454400"/>
            <a:ext cx="8540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Trouver quels sont les acteurs/pays/organisations qui divisent le plus. Permettez une agrégation par jour/mois/</a:t>
            </a:r>
            <a:r>
              <a:rPr lang="fr-FR" dirty="0" err="1"/>
              <a:t>annee</a:t>
            </a:r>
            <a:r>
              <a:rPr lang="fr-FR" dirty="0"/>
              <a:t>.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DD139E-88C5-4356-A4D4-5BC00206A7DB}"/>
              </a:ext>
            </a:extLst>
          </p:cNvPr>
          <p:cNvGraphicFramePr>
            <a:graphicFrameLocks noGrp="1"/>
          </p:cNvGraphicFramePr>
          <p:nvPr/>
        </p:nvGraphicFramePr>
        <p:xfrm>
          <a:off x="360305" y="2609606"/>
          <a:ext cx="8423390" cy="35712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11695">
                  <a:extLst>
                    <a:ext uri="{9D8B030D-6E8A-4147-A177-3AD203B41FA5}">
                      <a16:colId xmlns:a16="http://schemas.microsoft.com/office/drawing/2014/main" val="3353341807"/>
                    </a:ext>
                  </a:extLst>
                </a:gridCol>
                <a:gridCol w="4211695">
                  <a:extLst>
                    <a:ext uri="{9D8B030D-6E8A-4147-A177-3AD203B41FA5}">
                      <a16:colId xmlns:a16="http://schemas.microsoft.com/office/drawing/2014/main" val="39455266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TABLE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Periode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niv_geo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m_year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m_month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m_day</a:t>
                      </a:r>
                      <a:endParaRPr lang="en-GB" dirty="0"/>
                    </a:p>
                    <a:p>
                      <a:pPr algn="l"/>
                      <a:r>
                        <a:rPr lang="en-GB" dirty="0"/>
                        <a:t>measure</a:t>
                      </a:r>
                    </a:p>
                    <a:p>
                      <a:pPr algn="l"/>
                      <a:r>
                        <a:rPr lang="en-GB" dirty="0" err="1"/>
                        <a:t>m_region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m_country_code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a_full_name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err="1"/>
                        <a:t>a_name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a_type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a_country_code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a_country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a_group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a_ethnic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a_religion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m_region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m_country_code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m_country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nb_mentions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m_sum_doc</a:t>
                      </a:r>
                      <a:endParaRPr lang="en-GB" dirty="0"/>
                    </a:p>
                    <a:p>
                      <a:pPr algn="just"/>
                      <a:r>
                        <a:rPr lang="en-GB" dirty="0" err="1"/>
                        <a:t>m_avg_doc_tone</a:t>
                      </a:r>
                      <a:endParaRPr lang="en-GB" dirty="0"/>
                    </a:p>
                    <a:p>
                      <a:pPr algn="just"/>
                      <a:r>
                        <a:rPr lang="en-GB" dirty="0"/>
                        <a:t>measure, </a:t>
                      </a:r>
                      <a:r>
                        <a:rPr lang="en-GB" dirty="0" err="1"/>
                        <a:t>nb_countries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73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PRIMARY KEY ((</a:t>
                      </a:r>
                      <a:r>
                        <a:rPr lang="en-GB" dirty="0" err="1"/>
                        <a:t>periode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niv_geo,m_year,m_month,m_day</a:t>
                      </a:r>
                      <a:r>
                        <a:rPr lang="en-GB" dirty="0"/>
                        <a:t>), measure, </a:t>
                      </a:r>
                      <a:r>
                        <a:rPr lang="en-GB" dirty="0" err="1"/>
                        <a:t>m_region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m_country_code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a_full_name</a:t>
                      </a:r>
                      <a:r>
                        <a:rPr lang="en-GB" dirty="0"/>
                        <a:t>)) WITH CLUSTERING ORDER BY (measure DESC)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2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4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5724E-892B-4401-82A1-C478C1FB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9DA6-931E-40D0-8C9B-B7975701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E11C-1602-474D-80B2-C72A00E8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Picture 5" descr="A picture containing outdoor, road, person&#10;&#10;Description generated with high confidence">
            <a:extLst>
              <a:ext uri="{FF2B5EF4-FFF2-40B4-BE49-F238E27FC236}">
                <a16:creationId xmlns:a16="http://schemas.microsoft.com/office/drawing/2014/main" id="{E6C28017-240E-4B62-A3E7-3070074B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2" y="1544892"/>
            <a:ext cx="8827367" cy="3022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7BC94-E99C-4161-A871-A715225E3AD6}"/>
              </a:ext>
            </a:extLst>
          </p:cNvPr>
          <p:cNvSpPr txBox="1"/>
          <p:nvPr/>
        </p:nvSpPr>
        <p:spPr>
          <a:xfrm>
            <a:off x="1922513" y="488437"/>
            <a:ext cx="579593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Merci pour </a:t>
            </a:r>
            <a:r>
              <a:rPr lang="en-US" sz="3200" err="1"/>
              <a:t>votre</a:t>
            </a:r>
            <a:r>
              <a:rPr lang="en-US" sz="3200"/>
              <a:t> 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842A-0AD3-4D24-9394-F13221818FC8}"/>
              </a:ext>
            </a:extLst>
          </p:cNvPr>
          <p:cNvSpPr txBox="1"/>
          <p:nvPr/>
        </p:nvSpPr>
        <p:spPr>
          <a:xfrm>
            <a:off x="325152" y="5103034"/>
            <a:ext cx="853629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Nous </a:t>
            </a:r>
            <a:r>
              <a:rPr lang="en-US" sz="2800" err="1"/>
              <a:t>serons</a:t>
            </a:r>
            <a:r>
              <a:rPr lang="en-US" sz="2800"/>
              <a:t> </a:t>
            </a:r>
            <a:r>
              <a:rPr lang="en-US" sz="2800" err="1"/>
              <a:t>heureux</a:t>
            </a:r>
            <a:r>
              <a:rPr lang="en-US" sz="2800"/>
              <a:t> de </a:t>
            </a:r>
            <a:r>
              <a:rPr lang="en-US" sz="2800" err="1"/>
              <a:t>répondre</a:t>
            </a:r>
            <a:r>
              <a:rPr lang="en-US" sz="2800"/>
              <a:t> à </a:t>
            </a:r>
            <a:r>
              <a:rPr lang="en-US" sz="2800" err="1"/>
              <a:t>vos</a:t>
            </a:r>
            <a:r>
              <a:rPr lang="en-US" sz="2800"/>
              <a:t> questions.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1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DF05-2ED5-4C95-BDF5-C6385BED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Sommaire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cs typeface="Arial"/>
              </a:rPr>
              <a:t>Contexte</a:t>
            </a: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Architecture </a:t>
            </a:r>
            <a:r>
              <a:rPr lang="en-GB" dirty="0" err="1">
                <a:cs typeface="Arial"/>
              </a:rPr>
              <a:t>proposée</a:t>
            </a:r>
            <a:endParaRPr lang="en-GB" dirty="0"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cs typeface="Arial"/>
              </a:rPr>
              <a:t>Remplissage de la base de </a:t>
            </a:r>
            <a:r>
              <a:rPr lang="fr-FR" dirty="0" err="1">
                <a:cs typeface="Arial"/>
              </a:rPr>
              <a:t>donn</a:t>
            </a:r>
            <a:r>
              <a:rPr lang="en-GB" dirty="0" err="1">
                <a:cs typeface="Arial"/>
              </a:rPr>
              <a:t>ées</a:t>
            </a:r>
            <a:endParaRPr lang="fr-FR" dirty="0">
              <a:cs typeface="Arial"/>
            </a:endParaRPr>
          </a:p>
          <a:p>
            <a:pPr marL="0" indent="0">
              <a:buNone/>
            </a:pPr>
            <a:endParaRPr lang="fr-FR" dirty="0">
              <a:cs typeface="Arial"/>
            </a:endParaRPr>
          </a:p>
          <a:p>
            <a:r>
              <a:rPr lang="en-GB" dirty="0"/>
              <a:t>Performances de la </a:t>
            </a:r>
            <a:r>
              <a:rPr lang="en-GB" dirty="0" err="1"/>
              <a:t>modélisation</a:t>
            </a:r>
            <a:r>
              <a:rPr lang="en-GB" dirty="0"/>
              <a:t> et budget</a:t>
            </a:r>
          </a:p>
          <a:p>
            <a:endParaRPr lang="en-GB" dirty="0"/>
          </a:p>
          <a:p>
            <a:r>
              <a:rPr lang="en-GB" dirty="0"/>
              <a:t>Conclusion</a:t>
            </a:r>
          </a:p>
          <a:p>
            <a:endParaRPr lang="en-GB" dirty="0"/>
          </a:p>
          <a:p>
            <a:r>
              <a:rPr lang="en-GB" dirty="0" err="1"/>
              <a:t>Démo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9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cs typeface="Arial"/>
              </a:rPr>
              <a:t>Contexte</a:t>
            </a: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Architecture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proposée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fr-FR" dirty="0">
                <a:solidFill>
                  <a:schemeClr val="bg2"/>
                </a:solidFill>
                <a:cs typeface="Arial"/>
              </a:rPr>
              <a:t>Remplissage de la base de </a:t>
            </a:r>
            <a:r>
              <a:rPr lang="fr-FR" dirty="0" err="1">
                <a:solidFill>
                  <a:schemeClr val="bg2"/>
                </a:solidFill>
                <a:cs typeface="Arial"/>
              </a:rPr>
              <a:t>donn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ées</a:t>
            </a:r>
            <a:endParaRPr lang="fr-FR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Performances de la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modélisation</a:t>
            </a:r>
            <a:r>
              <a:rPr lang="en-GB" dirty="0">
                <a:solidFill>
                  <a:schemeClr val="bg2"/>
                </a:solidFill>
                <a:cs typeface="Arial"/>
              </a:rPr>
              <a:t> et budget</a:t>
            </a:r>
          </a:p>
          <a:p>
            <a:endParaRPr lang="en-GB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Conclusion</a:t>
            </a:r>
          </a:p>
          <a:p>
            <a:endParaRPr lang="en-GB" dirty="0">
              <a:solidFill>
                <a:schemeClr val="bg2"/>
              </a:solidFill>
              <a:cs typeface="Arial"/>
            </a:endParaRPr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Démo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2883F6-AB44-4347-9538-9DED0501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9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14F-5490-4B5D-B40A-9DE87A45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3D96-DB41-418B-923B-BE12323C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1556792"/>
            <a:ext cx="8234105" cy="4525963"/>
          </a:xfrm>
        </p:spPr>
        <p:txBody>
          <a:bodyPr/>
          <a:lstStyle/>
          <a:p>
            <a:r>
              <a:rPr lang="fr-FR"/>
              <a:t>Concevoir un système permettant d’analyser l’évolution des relations entre les différents pays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6271-328B-4CE1-ADB0-86B377E7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2B49-7EE4-4C57-BB63-DFE066B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1DD7-3BAC-41EF-AC86-B0E3F265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1C9D3-4A91-402C-B7EE-1BD0EF82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633"/>
            <a:ext cx="9142857" cy="352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54D811-7CC0-4DFC-AECB-E873D17C8D01}"/>
              </a:ext>
            </a:extLst>
          </p:cNvPr>
          <p:cNvSpPr txBox="1"/>
          <p:nvPr/>
        </p:nvSpPr>
        <p:spPr>
          <a:xfrm>
            <a:off x="6466" y="5940412"/>
            <a:ext cx="91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Source</a:t>
            </a:r>
            <a:r>
              <a:rPr lang="en-GB"/>
              <a:t>: </a:t>
            </a:r>
            <a:r>
              <a:rPr lang="en-GB" i="1"/>
              <a:t>https://blog.gdeltproject.org/the-datasets-of-gdelt-as-of-february-2016/</a:t>
            </a:r>
          </a:p>
        </p:txBody>
      </p:sp>
    </p:spTree>
    <p:extLst>
      <p:ext uri="{BB962C8B-B14F-4D97-AF65-F5344CB8AC3E}">
        <p14:creationId xmlns:p14="http://schemas.microsoft.com/office/powerpoint/2010/main" val="61145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Contexte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Architecture </a:t>
            </a:r>
            <a:r>
              <a:rPr lang="en-GB" dirty="0" err="1">
                <a:cs typeface="Arial"/>
              </a:rPr>
              <a:t>proposée</a:t>
            </a:r>
            <a:endParaRPr lang="en-GB" dirty="0"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solidFill>
                  <a:schemeClr val="bg2"/>
                </a:solidFill>
                <a:cs typeface="Arial"/>
              </a:rPr>
              <a:t>Remplissage de la base de </a:t>
            </a:r>
            <a:r>
              <a:rPr lang="fr-FR" dirty="0" err="1">
                <a:solidFill>
                  <a:schemeClr val="bg2"/>
                </a:solidFill>
                <a:cs typeface="Arial"/>
              </a:rPr>
              <a:t>donn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ées</a:t>
            </a:r>
            <a:endParaRPr lang="fr-FR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Performances de la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modélisation</a:t>
            </a:r>
            <a:r>
              <a:rPr lang="en-GB" dirty="0">
                <a:solidFill>
                  <a:schemeClr val="bg2"/>
                </a:solidFill>
                <a:cs typeface="Arial"/>
              </a:rPr>
              <a:t> et budget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Conclusion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err="1">
                <a:solidFill>
                  <a:schemeClr val="bg2"/>
                </a:solidFill>
              </a:rPr>
              <a:t>Démo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E38C8B-6D24-4228-BE35-7A1F770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3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4C9E33F-098D-42EE-9C25-B2ABE062E232}"/>
              </a:ext>
            </a:extLst>
          </p:cNvPr>
          <p:cNvSpPr/>
          <p:nvPr/>
        </p:nvSpPr>
        <p:spPr>
          <a:xfrm>
            <a:off x="4665517" y="2847109"/>
            <a:ext cx="1506681" cy="154824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9533-0ECA-49EA-834D-100BDDC1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</p:spPr>
        <p:txBody>
          <a:bodyPr/>
          <a:lstStyle/>
          <a:p>
            <a:r>
              <a:rPr lang="en-US" err="1">
                <a:cs typeface="Arial"/>
              </a:rPr>
              <a:t>Détail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l'architecture</a:t>
            </a:r>
            <a:endParaRPr lang="en-US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33B2-38AD-4FB0-9656-4BD5F16D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29F6-8AA0-451A-B182-A6A44501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4444-906C-411A-8875-2D57AB7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9CF1C0-8A7C-4303-BD38-4BE0A87F52A4}"/>
              </a:ext>
            </a:extLst>
          </p:cNvPr>
          <p:cNvSpPr/>
          <p:nvPr/>
        </p:nvSpPr>
        <p:spPr>
          <a:xfrm>
            <a:off x="4072366" y="2668038"/>
            <a:ext cx="2629816" cy="2272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752208-A1E8-487A-B0E6-1E2C79E19E51}"/>
              </a:ext>
            </a:extLst>
          </p:cNvPr>
          <p:cNvSpPr/>
          <p:nvPr/>
        </p:nvSpPr>
        <p:spPr>
          <a:xfrm>
            <a:off x="4187536" y="28471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Arial"/>
              </a:rPr>
              <a:t>Node1</a:t>
            </a:r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8CB08-EBF1-4F40-A6E8-356A3EE376E3}"/>
              </a:ext>
            </a:extLst>
          </p:cNvPr>
          <p:cNvSpPr/>
          <p:nvPr/>
        </p:nvSpPr>
        <p:spPr>
          <a:xfrm>
            <a:off x="5673435" y="284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Arial"/>
              </a:rPr>
              <a:t>Node2</a:t>
            </a:r>
            <a:endParaRPr lang="en-US" sz="1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13496-FFAE-4E54-BD87-403CA7BF40B9}"/>
              </a:ext>
            </a:extLst>
          </p:cNvPr>
          <p:cNvSpPr/>
          <p:nvPr/>
        </p:nvSpPr>
        <p:spPr>
          <a:xfrm>
            <a:off x="4956463" y="38758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Arial"/>
              </a:rPr>
              <a:t>Node3</a:t>
            </a:r>
            <a:endParaRPr lang="en-US" sz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817C31-0AF8-4EE5-B8C0-EEA0ADDCAD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9" y="3268944"/>
            <a:ext cx="717855" cy="69707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050989-C88C-4A89-806A-65043CFB7AAA}"/>
              </a:ext>
            </a:extLst>
          </p:cNvPr>
          <p:cNvSpPr/>
          <p:nvPr/>
        </p:nvSpPr>
        <p:spPr>
          <a:xfrm>
            <a:off x="1194084" y="2325139"/>
            <a:ext cx="2421997" cy="27919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4">
            <a:extLst>
              <a:ext uri="{FF2B5EF4-FFF2-40B4-BE49-F238E27FC236}">
                <a16:creationId xmlns:a16="http://schemas.microsoft.com/office/drawing/2014/main" id="{4A382D9D-190E-4136-BFFD-9F8A6A41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663" y="3355980"/>
            <a:ext cx="914400" cy="5031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0BAE718-490A-4711-BB8D-7C49AB7EA041}"/>
              </a:ext>
            </a:extLst>
          </p:cNvPr>
          <p:cNvSpPr/>
          <p:nvPr/>
        </p:nvSpPr>
        <p:spPr>
          <a:xfrm>
            <a:off x="1984663" y="2392801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/>
                </a:solidFill>
                <a:cs typeface="Arial"/>
              </a:rPr>
              <a:t>Master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40A2B-82B6-4338-BA53-2737D6C86574}"/>
              </a:ext>
            </a:extLst>
          </p:cNvPr>
          <p:cNvSpPr/>
          <p:nvPr/>
        </p:nvSpPr>
        <p:spPr>
          <a:xfrm>
            <a:off x="1371599" y="3880628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/>
                </a:solidFill>
                <a:cs typeface="Arial"/>
              </a:rPr>
              <a:t>Slave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8ABB97-56D7-48B7-8659-217D9A55C335}"/>
              </a:ext>
            </a:extLst>
          </p:cNvPr>
          <p:cNvSpPr/>
          <p:nvPr/>
        </p:nvSpPr>
        <p:spPr>
          <a:xfrm>
            <a:off x="2514598" y="388062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/>
                </a:solidFill>
                <a:cs typeface="Arial"/>
              </a:rPr>
              <a:t>Slave</a:t>
            </a:r>
            <a:endParaRPr lang="en-US"/>
          </a:p>
        </p:txBody>
      </p:sp>
      <p:pic>
        <p:nvPicPr>
          <p:cNvPr id="32" name="Picture 32">
            <a:extLst>
              <a:ext uri="{FF2B5EF4-FFF2-40B4-BE49-F238E27FC236}">
                <a16:creationId xmlns:a16="http://schemas.microsoft.com/office/drawing/2014/main" id="{AAA8C54B-0607-41AA-BD73-AC05D259C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1" y="2789093"/>
            <a:ext cx="1936173" cy="1518805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50D58E42-CC2D-4B52-9D48-AC62B373A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318" y="3065316"/>
            <a:ext cx="696191" cy="529939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C3404E-FC6F-4A86-8FC4-9DAE2C3A4B26}"/>
              </a:ext>
            </a:extLst>
          </p:cNvPr>
          <p:cNvSpPr/>
          <p:nvPr/>
        </p:nvSpPr>
        <p:spPr>
          <a:xfrm>
            <a:off x="280555" y="1652155"/>
            <a:ext cx="6598227" cy="35536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A597382C-E4D0-4810-8B52-FCA117D8E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178" y="1705171"/>
            <a:ext cx="987138" cy="496640"/>
          </a:xfrm>
          <a:prstGeom prst="rect">
            <a:avLst/>
          </a:prstGeom>
        </p:spPr>
      </p:pic>
      <p:pic>
        <p:nvPicPr>
          <p:cNvPr id="8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9251EA-96C0-4BAA-89D9-A8CCFF66D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9356" y="1705046"/>
            <a:ext cx="1749287" cy="809896"/>
          </a:xfrm>
          <a:prstGeom prst="rect">
            <a:avLst/>
          </a:prstGeom>
        </p:spPr>
      </p:pic>
      <p:pic>
        <p:nvPicPr>
          <p:cNvPr id="3" name="Picture 12">
            <a:extLst>
              <a:ext uri="{FF2B5EF4-FFF2-40B4-BE49-F238E27FC236}">
                <a16:creationId xmlns:a16="http://schemas.microsoft.com/office/drawing/2014/main" id="{6B2AED2F-F6C8-43D4-8CD8-39F567418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506" y="3171824"/>
            <a:ext cx="487507" cy="587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AF1A8C-F0A1-4E75-A35F-0F0D343E97C8}"/>
              </a:ext>
            </a:extLst>
          </p:cNvPr>
          <p:cNvSpPr txBox="1"/>
          <p:nvPr/>
        </p:nvSpPr>
        <p:spPr>
          <a:xfrm>
            <a:off x="374073" y="38758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38D6B4-0C0E-4384-93F4-3A34720B0AF5}"/>
              </a:ext>
            </a:extLst>
          </p:cNvPr>
          <p:cNvSpPr/>
          <p:nvPr/>
        </p:nvSpPr>
        <p:spPr>
          <a:xfrm>
            <a:off x="913568" y="3384111"/>
            <a:ext cx="230263" cy="23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AE6ACCB-B7BF-4578-B8EC-C926871C4454}"/>
              </a:ext>
            </a:extLst>
          </p:cNvPr>
          <p:cNvSpPr/>
          <p:nvPr/>
        </p:nvSpPr>
        <p:spPr>
          <a:xfrm>
            <a:off x="3719113" y="3425674"/>
            <a:ext cx="230263" cy="23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8A4DEF-3006-44C3-B815-F81726F4DA09}"/>
              </a:ext>
            </a:extLst>
          </p:cNvPr>
          <p:cNvSpPr/>
          <p:nvPr/>
        </p:nvSpPr>
        <p:spPr>
          <a:xfrm>
            <a:off x="6971468" y="3238638"/>
            <a:ext cx="230263" cy="23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37E69-1E4C-44C3-8AA2-E78696ECBB4A}"/>
              </a:ext>
            </a:extLst>
          </p:cNvPr>
          <p:cNvSpPr txBox="1"/>
          <p:nvPr/>
        </p:nvSpPr>
        <p:spPr>
          <a:xfrm>
            <a:off x="415636" y="585008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Arial"/>
              </a:rPr>
              <a:t>Gdelt</a:t>
            </a:r>
            <a:r>
              <a:rPr lang="en-US" b="1" dirty="0">
                <a:cs typeface="Arial"/>
              </a:rPr>
              <a:t> 2018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DE31D5EF-4045-4D7D-AB6D-163605672673}"/>
              </a:ext>
            </a:extLst>
          </p:cNvPr>
          <p:cNvSpPr/>
          <p:nvPr/>
        </p:nvSpPr>
        <p:spPr>
          <a:xfrm>
            <a:off x="505829" y="4332177"/>
            <a:ext cx="484632" cy="1414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1C093-A0A5-40A3-87DF-4ABB8F69032F}"/>
              </a:ext>
            </a:extLst>
          </p:cNvPr>
          <p:cNvSpPr txBox="1"/>
          <p:nvPr/>
        </p:nvSpPr>
        <p:spPr>
          <a:xfrm>
            <a:off x="4106044" y="443099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RF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BBD1D-7596-4973-84EC-050503CC8280}"/>
              </a:ext>
            </a:extLst>
          </p:cNvPr>
          <p:cNvSpPr txBox="1"/>
          <p:nvPr/>
        </p:nvSpPr>
        <p:spPr>
          <a:xfrm>
            <a:off x="3012008" y="1807307"/>
            <a:ext cx="125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m4xlarge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EED7ED7-692F-4C0A-940E-74009B0C313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28" y="4405180"/>
            <a:ext cx="780188" cy="4715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3A619B-261D-4D91-A34C-3487388A90A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89" y="4307898"/>
            <a:ext cx="680849" cy="6808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34D0AD-21F2-4B33-8513-6422AA18CAC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93" y="4988747"/>
            <a:ext cx="659787" cy="6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ABB-DDEC-48CF-8E2E-7A57E3BB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Pourquoi</a:t>
            </a:r>
            <a:r>
              <a:rPr lang="en-US">
                <a:cs typeface="Arial"/>
              </a:rPr>
              <a:t> Cassandra ?</a:t>
            </a:r>
            <a:br>
              <a:rPr lang="en-US">
                <a:cs typeface="Arial"/>
              </a:rPr>
            </a:br>
            <a:r>
              <a:rPr lang="en-US" b="0">
                <a:cs typeface="Arial"/>
              </a:rPr>
              <a:t>BREWER CAP THEOREM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2246-049A-4774-B89A-F934B05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F7CA-CEE7-4A29-8B23-27269C9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153A-DE94-4AEE-AF3F-47A8C4E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C1400E2-1237-4FB0-B0AD-2392B724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68" y="1251751"/>
            <a:ext cx="6219825" cy="49165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137E3BD-5514-4D25-9E75-6F9F9705DAEA}"/>
              </a:ext>
            </a:extLst>
          </p:cNvPr>
          <p:cNvSpPr txBox="1"/>
          <p:nvPr/>
        </p:nvSpPr>
        <p:spPr>
          <a:xfrm>
            <a:off x="6298096" y="5970933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>
                <a:cs typeface="Arial"/>
              </a:rPr>
              <a:t>Source: </a:t>
            </a:r>
            <a:r>
              <a:rPr lang="fr-FR" sz="1000" err="1">
                <a:cs typeface="Arial"/>
              </a:rPr>
              <a:t>Laurenço</a:t>
            </a:r>
            <a:r>
              <a:rPr lang="fr-FR" sz="1000">
                <a:cs typeface="Arial"/>
              </a:rPr>
              <a:t> et al. Journal of Big Data</a:t>
            </a:r>
          </a:p>
        </p:txBody>
      </p:sp>
    </p:spTree>
    <p:extLst>
      <p:ext uri="{BB962C8B-B14F-4D97-AF65-F5344CB8AC3E}">
        <p14:creationId xmlns:p14="http://schemas.microsoft.com/office/powerpoint/2010/main" val="199111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5E-7511-432F-9E0C-2FC70B03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368256"/>
            <a:ext cx="7211144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chemeClr val="bg2"/>
                </a:solidFill>
                <a:cs typeface="Arial"/>
              </a:rPr>
              <a:t>Contexte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Architecture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proposée</a:t>
            </a:r>
            <a:endParaRPr lang="en-GB" dirty="0">
              <a:solidFill>
                <a:schemeClr val="bg2"/>
              </a:solidFill>
              <a:cs typeface="Arial"/>
            </a:endParaRPr>
          </a:p>
          <a:p>
            <a:endParaRPr lang="fr-FR" b="1" dirty="0">
              <a:cs typeface="Arial"/>
            </a:endParaRPr>
          </a:p>
          <a:p>
            <a:r>
              <a:rPr lang="fr-FR" dirty="0">
                <a:cs typeface="Arial"/>
              </a:rPr>
              <a:t>Remplissage de la base de </a:t>
            </a:r>
            <a:r>
              <a:rPr lang="fr-FR" dirty="0" err="1">
                <a:cs typeface="Arial"/>
              </a:rPr>
              <a:t>donn</a:t>
            </a:r>
            <a:r>
              <a:rPr lang="en-GB" dirty="0" err="1">
                <a:cs typeface="Arial"/>
              </a:rPr>
              <a:t>ées</a:t>
            </a:r>
            <a:endParaRPr lang="fr-FR" dirty="0"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  <a:cs typeface="Arial"/>
            </a:endParaRPr>
          </a:p>
          <a:p>
            <a:r>
              <a:rPr lang="en-GB" dirty="0">
                <a:solidFill>
                  <a:schemeClr val="bg2"/>
                </a:solidFill>
                <a:cs typeface="Arial"/>
              </a:rPr>
              <a:t>Performances de la </a:t>
            </a:r>
            <a:r>
              <a:rPr lang="en-GB" dirty="0" err="1">
                <a:solidFill>
                  <a:schemeClr val="bg2"/>
                </a:solidFill>
                <a:cs typeface="Arial"/>
              </a:rPr>
              <a:t>modélisation</a:t>
            </a:r>
            <a:r>
              <a:rPr lang="en-GB" dirty="0">
                <a:solidFill>
                  <a:schemeClr val="bg2"/>
                </a:solidFill>
                <a:cs typeface="Arial"/>
              </a:rPr>
              <a:t> et budget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Conclusion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err="1">
                <a:solidFill>
                  <a:schemeClr val="bg2"/>
                </a:solidFill>
              </a:rPr>
              <a:t>Démo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9BEC-E957-428F-A998-79DF83A5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0349-DEA9-4083-83EA-EE2B90B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C035-218B-4365-8BD4-63BE6E3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7C99-2043-46F5-AD03-5CAA59A39060}"/>
              </a:ext>
            </a:extLst>
          </p:cNvPr>
          <p:cNvSpPr txBox="1"/>
          <p:nvPr/>
        </p:nvSpPr>
        <p:spPr>
          <a:xfrm>
            <a:off x="4492487" y="77856"/>
            <a:ext cx="4408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900">
              <a:cs typeface="Arial"/>
            </a:endParaRPr>
          </a:p>
          <a:p>
            <a:pPr algn="l"/>
            <a:endParaRPr lang="en-US" sz="900"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E38C8B-6D24-4228-BE35-7A1F770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16099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1304</Words>
  <Application>Microsoft Office PowerPoint</Application>
  <PresentationFormat>On-screen Show (4:3)</PresentationFormat>
  <Paragraphs>404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Arial,Sans-Serif</vt:lpstr>
      <vt:lpstr>Calibri</vt:lpstr>
      <vt:lpstr>Courier New</vt:lpstr>
      <vt:lpstr>Wingdings</vt:lpstr>
      <vt:lpstr>Modèle Télécom Bretagne</vt:lpstr>
      <vt:lpstr>Analyser l’année 2018  via la base de données GDELT</vt:lpstr>
      <vt:lpstr>PowerPoint Presentation</vt:lpstr>
      <vt:lpstr>Sommaire</vt:lpstr>
      <vt:lpstr>PowerPoint Presentation</vt:lpstr>
      <vt:lpstr>Contexte</vt:lpstr>
      <vt:lpstr>PowerPoint Presentation</vt:lpstr>
      <vt:lpstr>Détail de l'architecture</vt:lpstr>
      <vt:lpstr>Pourquoi Cassandra ? BREWER CAP THEOREM</vt:lpstr>
      <vt:lpstr>PowerPoint Presentation</vt:lpstr>
      <vt:lpstr>Cassandra: la modélisation avant tout !</vt:lpstr>
      <vt:lpstr>Méthode de remplissage de la BD</vt:lpstr>
      <vt:lpstr>Méthode de remplissage de la BD</vt:lpstr>
      <vt:lpstr>Limites </vt:lpstr>
      <vt:lpstr>PowerPoint Presentation</vt:lpstr>
      <vt:lpstr>Performances</vt:lpstr>
      <vt:lpstr>Budget</vt:lpstr>
      <vt:lpstr>PowerPoint Presentation</vt:lpstr>
      <vt:lpstr>Conclusion</vt:lpstr>
      <vt:lpstr>PowerPoint Presentation</vt:lpstr>
      <vt:lpstr>Requête 1</vt:lpstr>
      <vt:lpstr>Requête 2</vt:lpstr>
      <vt:lpstr>Requête 3</vt:lpstr>
      <vt:lpstr>Requête 4</vt:lpstr>
      <vt:lpstr>PowerPoint Presentation</vt:lpstr>
    </vt:vector>
  </TitlesOfParts>
  <Company>Institut Mines-Télécom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aordonez</cp:lastModifiedBy>
  <cp:revision>56</cp:revision>
  <dcterms:created xsi:type="dcterms:W3CDTF">2013-01-04T16:51:24Z</dcterms:created>
  <dcterms:modified xsi:type="dcterms:W3CDTF">2019-01-24T14:03:38Z</dcterms:modified>
</cp:coreProperties>
</file>