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2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284" r:id="rId12"/>
  </p:sldIdLst>
  <p:sldSz cx="9144000" cy="5143500" type="screen16x9"/>
  <p:notesSz cx="6797675" cy="9929813"/>
  <p:defaultTextStyle>
    <a:defPPr>
      <a:defRPr lang="es-E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a Luisa Bagaces" initials="MLB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FCC"/>
    <a:srgbClr val="E8E8E8"/>
    <a:srgbClr val="1D6281"/>
    <a:srgbClr val="15485F"/>
    <a:srgbClr val="669900"/>
    <a:srgbClr val="D97511"/>
    <a:srgbClr val="1C9027"/>
    <a:srgbClr val="BC4C00"/>
    <a:srgbClr val="10B010"/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 autoAdjust="0"/>
    <p:restoredTop sz="94432" autoAdjust="0"/>
  </p:normalViewPr>
  <p:slideViewPr>
    <p:cSldViewPr snapToGrid="0">
      <p:cViewPr varScale="1">
        <p:scale>
          <a:sx n="108" d="100"/>
          <a:sy n="108" d="100"/>
        </p:scale>
        <p:origin x="15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984" y="-10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7B7A-88EC-44A4-9BFE-5CF586FA401F}" type="datetimeFigureOut">
              <a:rPr lang="es-ES" smtClean="0"/>
              <a:pPr/>
              <a:t>08/11/2015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B7B6-D8C6-40FE-B31D-84564B99C1D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4200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8EEC2-438B-43C1-AE83-57252DAFD511}" type="datetimeFigureOut">
              <a:rPr lang="es-ES" smtClean="0"/>
              <a:pPr/>
              <a:t>08/11/2015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FEA8-DA32-4FB2-A911-89AEFC639E2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8528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04FEA8-DA32-4FB2-A911-89AEFC639E2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5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 descr="business-962316.jpg"/>
          <p:cNvPicPr>
            <a:picLocks noChangeAspect="1"/>
          </p:cNvPicPr>
          <p:nvPr userDrawn="1"/>
        </p:nvPicPr>
        <p:blipFill>
          <a:blip r:embed="rId2" cstate="print"/>
          <a:srcRect l="1568" r="26667"/>
          <a:stretch>
            <a:fillRect/>
          </a:stretch>
        </p:blipFill>
        <p:spPr>
          <a:xfrm>
            <a:off x="4222376" y="0"/>
            <a:ext cx="4921624" cy="5143500"/>
          </a:xfrm>
          <a:prstGeom prst="rect">
            <a:avLst/>
          </a:prstGeom>
        </p:spPr>
      </p:pic>
      <p:sp>
        <p:nvSpPr>
          <p:cNvPr id="17" name="16 Rectángulo"/>
          <p:cNvSpPr/>
          <p:nvPr userDrawn="1"/>
        </p:nvSpPr>
        <p:spPr>
          <a:xfrm flipH="1">
            <a:off x="1" y="2487707"/>
            <a:ext cx="4215652" cy="2655795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3753" r="463"/>
          <a:stretch>
            <a:fillRect/>
          </a:stretch>
        </p:blipFill>
        <p:spPr bwMode="auto">
          <a:xfrm>
            <a:off x="1" y="1980472"/>
            <a:ext cx="9144000" cy="91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4027394" y="2104464"/>
            <a:ext cx="4834219" cy="773207"/>
          </a:xfrm>
        </p:spPr>
        <p:txBody>
          <a:bodyPr anchor="t">
            <a:normAutofit/>
          </a:bodyPr>
          <a:lstStyle>
            <a:lvl1pPr algn="r">
              <a:defRPr sz="1200" i="0">
                <a:solidFill>
                  <a:schemeClr val="bg1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33" name="32 Conector recto"/>
          <p:cNvCxnSpPr/>
          <p:nvPr userDrawn="1"/>
        </p:nvCxnSpPr>
        <p:spPr>
          <a:xfrm rot="10800000" flipH="1">
            <a:off x="0" y="192175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 userDrawn="1"/>
        </p:nvCxnSpPr>
        <p:spPr>
          <a:xfrm rot="10800000" flipH="1">
            <a:off x="0" y="193219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 userDrawn="1"/>
        </p:nvCxnSpPr>
        <p:spPr>
          <a:xfrm rot="10800000" flipH="1">
            <a:off x="0" y="196431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 userDrawn="1"/>
        </p:nvSpPr>
        <p:spPr>
          <a:xfrm>
            <a:off x="0" y="2888873"/>
            <a:ext cx="9144000" cy="2510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sp>
        <p:nvSpPr>
          <p:cNvPr id="11" name="13 Título"/>
          <p:cNvSpPr txBox="1">
            <a:spLocks/>
          </p:cNvSpPr>
          <p:nvPr userDrawn="1"/>
        </p:nvSpPr>
        <p:spPr>
          <a:xfrm>
            <a:off x="383249" y="4717681"/>
            <a:ext cx="1241612" cy="291353"/>
          </a:xfrm>
          <a:prstGeom prst="rect">
            <a:avLst/>
          </a:prstGeom>
        </p:spPr>
        <p:txBody>
          <a:bodyPr vert="horz" lIns="91430" tIns="45715" rIns="91430" bIns="45715" rtlCol="0" anchor="t">
            <a:normAutofit/>
          </a:bodyPr>
          <a:lstStyle>
            <a:lvl1pPr algn="r">
              <a:defRPr sz="1200" i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Open Sans" pitchFamily="34" charset="0"/>
                <a:cs typeface="Open Sans" pitchFamily="34" charset="0"/>
              </a:rPr>
              <a:t>www.iic.uam.es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1729" y="648178"/>
            <a:ext cx="5106552" cy="415242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1 Marcador de título"/>
          <p:cNvSpPr>
            <a:spLocks noGrp="1"/>
          </p:cNvSpPr>
          <p:nvPr>
            <p:ph type="title"/>
          </p:nvPr>
        </p:nvSpPr>
        <p:spPr>
          <a:xfrm>
            <a:off x="1149724" y="127666"/>
            <a:ext cx="7863648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5" name="14 Conector recto"/>
          <p:cNvCxnSpPr/>
          <p:nvPr userDrawn="1"/>
        </p:nvCxnSpPr>
        <p:spPr>
          <a:xfrm flipH="1">
            <a:off x="2191872" y="402198"/>
            <a:ext cx="68446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 Marcador de contenido"/>
          <p:cNvSpPr>
            <a:spLocks noGrp="1"/>
          </p:cNvSpPr>
          <p:nvPr>
            <p:ph idx="10"/>
          </p:nvPr>
        </p:nvSpPr>
        <p:spPr>
          <a:xfrm>
            <a:off x="282388" y="658906"/>
            <a:ext cx="3301253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0" marR="0" indent="0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business-962316.jpg"/>
          <p:cNvPicPr>
            <a:picLocks noChangeAspect="1"/>
          </p:cNvPicPr>
          <p:nvPr userDrawn="1"/>
        </p:nvPicPr>
        <p:blipFill>
          <a:blip r:embed="rId2" cstate="print"/>
          <a:srcRect l="20118" r="26077"/>
          <a:stretch>
            <a:fillRect/>
          </a:stretch>
        </p:blipFill>
        <p:spPr>
          <a:xfrm>
            <a:off x="4222376" y="0"/>
            <a:ext cx="4921624" cy="5143500"/>
          </a:xfrm>
          <a:prstGeom prst="rect">
            <a:avLst/>
          </a:prstGeom>
        </p:spPr>
      </p:pic>
      <p:sp>
        <p:nvSpPr>
          <p:cNvPr id="17" name="16 Rectángulo"/>
          <p:cNvSpPr/>
          <p:nvPr userDrawn="1"/>
        </p:nvSpPr>
        <p:spPr>
          <a:xfrm flipH="1">
            <a:off x="1" y="2487707"/>
            <a:ext cx="4215652" cy="2655795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3753" r="463"/>
          <a:stretch>
            <a:fillRect/>
          </a:stretch>
        </p:blipFill>
        <p:spPr bwMode="auto">
          <a:xfrm>
            <a:off x="1" y="1980472"/>
            <a:ext cx="9144000" cy="91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4027394" y="2104464"/>
            <a:ext cx="4834219" cy="773207"/>
          </a:xfrm>
        </p:spPr>
        <p:txBody>
          <a:bodyPr anchor="t">
            <a:normAutofit/>
          </a:bodyPr>
          <a:lstStyle>
            <a:lvl1pPr algn="r">
              <a:defRPr sz="1200" i="0">
                <a:solidFill>
                  <a:schemeClr val="bg1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33" name="32 Conector recto"/>
          <p:cNvCxnSpPr/>
          <p:nvPr userDrawn="1"/>
        </p:nvCxnSpPr>
        <p:spPr>
          <a:xfrm rot="10800000" flipH="1">
            <a:off x="0" y="192175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 userDrawn="1"/>
        </p:nvCxnSpPr>
        <p:spPr>
          <a:xfrm rot="10800000" flipH="1">
            <a:off x="0" y="193219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 userDrawn="1"/>
        </p:nvCxnSpPr>
        <p:spPr>
          <a:xfrm rot="10800000" flipH="1">
            <a:off x="0" y="196431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 userDrawn="1"/>
        </p:nvSpPr>
        <p:spPr>
          <a:xfrm>
            <a:off x="1" y="2891116"/>
            <a:ext cx="9144000" cy="5109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 userDrawn="1"/>
        </p:nvSpPr>
        <p:spPr>
          <a:xfrm>
            <a:off x="0" y="2888873"/>
            <a:ext cx="9144000" cy="2510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 userDrawn="1"/>
        </p:nvSpPr>
        <p:spPr>
          <a:xfrm>
            <a:off x="-1" y="4921624"/>
            <a:ext cx="9144001" cy="221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pic>
        <p:nvPicPr>
          <p:cNvPr id="14" name="13 Imagen" descr="picjumbo.com_HNCK8461.jpg"/>
          <p:cNvPicPr>
            <a:picLocks noChangeAspect="1"/>
          </p:cNvPicPr>
          <p:nvPr userDrawn="1"/>
        </p:nvPicPr>
        <p:blipFill>
          <a:blip r:embed="rId2" cstate="print"/>
          <a:srcRect l="24966" r="30588"/>
          <a:stretch>
            <a:fillRect/>
          </a:stretch>
        </p:blipFill>
        <p:spPr>
          <a:xfrm>
            <a:off x="5714997" y="1"/>
            <a:ext cx="3429003" cy="5143499"/>
          </a:xfrm>
          <a:prstGeom prst="rect">
            <a:avLst/>
          </a:prstGeom>
        </p:spPr>
      </p:pic>
      <p:sp>
        <p:nvSpPr>
          <p:cNvPr id="12" name="11 Rectángulo"/>
          <p:cNvSpPr/>
          <p:nvPr userDrawn="1"/>
        </p:nvSpPr>
        <p:spPr>
          <a:xfrm>
            <a:off x="5856194" y="2"/>
            <a:ext cx="3294530" cy="51435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3753" r="463"/>
          <a:stretch>
            <a:fillRect/>
          </a:stretch>
        </p:blipFill>
        <p:spPr bwMode="auto">
          <a:xfrm>
            <a:off x="5715001" y="1980472"/>
            <a:ext cx="3442448" cy="91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Título"/>
          <p:cNvSpPr>
            <a:spLocks noGrp="1"/>
          </p:cNvSpPr>
          <p:nvPr>
            <p:ph type="title" hasCustomPrompt="1"/>
          </p:nvPr>
        </p:nvSpPr>
        <p:spPr>
          <a:xfrm>
            <a:off x="5715000" y="1976718"/>
            <a:ext cx="3146612" cy="900954"/>
          </a:xfrm>
        </p:spPr>
        <p:txBody>
          <a:bodyPr anchor="ctr">
            <a:normAutofit/>
          </a:bodyPr>
          <a:lstStyle>
            <a:lvl1pPr algn="r">
              <a:defRPr sz="1600" i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20" name="19 Rectángulo"/>
          <p:cNvSpPr/>
          <p:nvPr userDrawn="1"/>
        </p:nvSpPr>
        <p:spPr>
          <a:xfrm>
            <a:off x="5688107" y="2891116"/>
            <a:ext cx="3455894" cy="5109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 userDrawn="1"/>
        </p:nvSpPr>
        <p:spPr>
          <a:xfrm>
            <a:off x="5688107" y="2888873"/>
            <a:ext cx="3455894" cy="2510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cxnSp>
        <p:nvCxnSpPr>
          <p:cNvPr id="30" name="29 Conector recto"/>
          <p:cNvCxnSpPr/>
          <p:nvPr userDrawn="1"/>
        </p:nvCxnSpPr>
        <p:spPr>
          <a:xfrm flipH="1">
            <a:off x="5701555" y="406681"/>
            <a:ext cx="313316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business-962316.jpg"/>
          <p:cNvPicPr>
            <a:picLocks noChangeAspect="1"/>
          </p:cNvPicPr>
          <p:nvPr userDrawn="1"/>
        </p:nvPicPr>
        <p:blipFill>
          <a:blip r:embed="rId2" cstate="print"/>
          <a:srcRect l="12353" r="37353"/>
          <a:stretch>
            <a:fillRect/>
          </a:stretch>
        </p:blipFill>
        <p:spPr>
          <a:xfrm>
            <a:off x="0" y="0"/>
            <a:ext cx="3449171" cy="5143500"/>
          </a:xfrm>
          <a:prstGeom prst="rect">
            <a:avLst/>
          </a:prstGeom>
        </p:spPr>
      </p:pic>
      <p:sp>
        <p:nvSpPr>
          <p:cNvPr id="12" name="11 Rectángulo"/>
          <p:cNvSpPr/>
          <p:nvPr userDrawn="1"/>
        </p:nvSpPr>
        <p:spPr>
          <a:xfrm>
            <a:off x="-6724" y="-1"/>
            <a:ext cx="3348318" cy="51435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44948" r="463"/>
          <a:stretch>
            <a:fillRect/>
          </a:stretch>
        </p:blipFill>
        <p:spPr bwMode="auto">
          <a:xfrm>
            <a:off x="-6725" y="1980472"/>
            <a:ext cx="3469342" cy="91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Rectángulo"/>
          <p:cNvSpPr/>
          <p:nvPr userDrawn="1"/>
        </p:nvSpPr>
        <p:spPr>
          <a:xfrm>
            <a:off x="2" y="2891116"/>
            <a:ext cx="3523129" cy="5109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 userDrawn="1"/>
        </p:nvSpPr>
        <p:spPr>
          <a:xfrm>
            <a:off x="2" y="2888873"/>
            <a:ext cx="3523129" cy="2510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 userDrawn="1"/>
        </p:nvSpPr>
        <p:spPr>
          <a:xfrm>
            <a:off x="3482788" y="4740088"/>
            <a:ext cx="5661212" cy="403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 userDrawn="1"/>
        </p:nvCxnSpPr>
        <p:spPr>
          <a:xfrm flipH="1">
            <a:off x="564776" y="406681"/>
            <a:ext cx="291129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3 Título"/>
          <p:cNvSpPr>
            <a:spLocks noGrp="1"/>
          </p:cNvSpPr>
          <p:nvPr>
            <p:ph type="title" hasCustomPrompt="1"/>
          </p:nvPr>
        </p:nvSpPr>
        <p:spPr>
          <a:xfrm>
            <a:off x="672353" y="1976718"/>
            <a:ext cx="2682689" cy="900954"/>
          </a:xfrm>
        </p:spPr>
        <p:txBody>
          <a:bodyPr anchor="ctr">
            <a:normAutofit/>
          </a:bodyPr>
          <a:lstStyle>
            <a:lvl1pPr algn="l">
              <a:defRPr sz="1600" i="0">
                <a:solidFill>
                  <a:schemeClr val="bg1"/>
                </a:solidFill>
                <a:effectLst/>
              </a:defRPr>
            </a:lvl1pPr>
          </a:lstStyle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546" y="53793"/>
            <a:ext cx="719629" cy="30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 Marcador de título"/>
          <p:cNvSpPr>
            <a:spLocks noGrp="1"/>
          </p:cNvSpPr>
          <p:nvPr>
            <p:ph type="title"/>
          </p:nvPr>
        </p:nvSpPr>
        <p:spPr>
          <a:xfrm>
            <a:off x="1163170" y="127666"/>
            <a:ext cx="7850201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>
            <a:lvl1pPr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7" name="16 Conector recto"/>
          <p:cNvCxnSpPr/>
          <p:nvPr userDrawn="1"/>
        </p:nvCxnSpPr>
        <p:spPr>
          <a:xfrm flipH="1">
            <a:off x="2191872" y="402198"/>
            <a:ext cx="68446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282388" y="658906"/>
            <a:ext cx="8754036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42045" y="658906"/>
            <a:ext cx="4296337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4632512" y="649941"/>
            <a:ext cx="4377017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 Marcador de título"/>
          <p:cNvSpPr>
            <a:spLocks noGrp="1"/>
          </p:cNvSpPr>
          <p:nvPr>
            <p:ph type="title"/>
          </p:nvPr>
        </p:nvSpPr>
        <p:spPr>
          <a:xfrm>
            <a:off x="1156447" y="127666"/>
            <a:ext cx="7856925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7" name="16 Conector recto"/>
          <p:cNvCxnSpPr/>
          <p:nvPr userDrawn="1"/>
        </p:nvCxnSpPr>
        <p:spPr>
          <a:xfrm flipH="1">
            <a:off x="2191872" y="402198"/>
            <a:ext cx="68446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282388" y="658906"/>
            <a:ext cx="8754036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 Marcador de título"/>
          <p:cNvSpPr>
            <a:spLocks noGrp="1"/>
          </p:cNvSpPr>
          <p:nvPr>
            <p:ph type="title"/>
          </p:nvPr>
        </p:nvSpPr>
        <p:spPr>
          <a:xfrm>
            <a:off x="1163171" y="127666"/>
            <a:ext cx="7850201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>
            <a:lvl1pPr>
              <a:def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3" name="12 Conector recto"/>
          <p:cNvCxnSpPr/>
          <p:nvPr userDrawn="1"/>
        </p:nvCxnSpPr>
        <p:spPr>
          <a:xfrm flipH="1">
            <a:off x="1196788" y="402198"/>
            <a:ext cx="783971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2 Marcador de contenido"/>
          <p:cNvSpPr>
            <a:spLocks noGrp="1"/>
          </p:cNvSpPr>
          <p:nvPr>
            <p:ph idx="1"/>
          </p:nvPr>
        </p:nvSpPr>
        <p:spPr>
          <a:xfrm>
            <a:off x="282388" y="658906"/>
            <a:ext cx="8754036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1 Marcador de título"/>
          <p:cNvSpPr>
            <a:spLocks noGrp="1"/>
          </p:cNvSpPr>
          <p:nvPr>
            <p:ph type="title"/>
          </p:nvPr>
        </p:nvSpPr>
        <p:spPr>
          <a:xfrm>
            <a:off x="1149724" y="127666"/>
            <a:ext cx="7863648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15" name="14 Conector recto"/>
          <p:cNvCxnSpPr/>
          <p:nvPr userDrawn="1"/>
        </p:nvCxnSpPr>
        <p:spPr>
          <a:xfrm flipH="1">
            <a:off x="2191872" y="402198"/>
            <a:ext cx="68446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 Marcador de contenido"/>
          <p:cNvSpPr>
            <a:spLocks noGrp="1"/>
          </p:cNvSpPr>
          <p:nvPr>
            <p:ph idx="1"/>
          </p:nvPr>
        </p:nvSpPr>
        <p:spPr>
          <a:xfrm>
            <a:off x="282388" y="658906"/>
            <a:ext cx="8754036" cy="4163141"/>
          </a:xfrm>
          <a:prstGeom prst="rect">
            <a:avLst/>
          </a:prstGeom>
        </p:spPr>
        <p:txBody>
          <a:bodyPr lIns="91430" tIns="45715" rIns="91430" bIns="45715"/>
          <a:lstStyle>
            <a:lvl1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865" marR="0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2870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018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166" marR="0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lang="es-E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861" marR="0" lvl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Haga clic para modificar el estilo de texto del patrón</a:t>
            </a:r>
          </a:p>
          <a:p>
            <a:pPr marL="742865" marR="0" lvl="1" indent="-285717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nivel</a:t>
            </a:r>
          </a:p>
          <a:p>
            <a:pPr marL="1142870" marR="0" lvl="2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nivel</a:t>
            </a:r>
          </a:p>
          <a:p>
            <a:pPr marL="1600018" marR="0" lvl="3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nivel</a:t>
            </a:r>
          </a:p>
          <a:p>
            <a:pPr marL="2057166" marR="0" lvl="4" indent="-228574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barra_inferior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4955243"/>
            <a:ext cx="9144000" cy="188259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36276" y="127666"/>
            <a:ext cx="7877096" cy="270000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66072" y="4961964"/>
            <a:ext cx="2133600" cy="181536"/>
          </a:xfrm>
          <a:prstGeom prst="rect">
            <a:avLst/>
          </a:prstGeom>
        </p:spPr>
        <p:txBody>
          <a:bodyPr lIns="91430" tIns="45715" rIns="91430" bIns="45715" anchor="ctr"/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F5D0BA-87A3-4768-A91F-610D1246851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6" name="4 Marcador de pie de página"/>
          <p:cNvSpPr txBox="1">
            <a:spLocks/>
          </p:cNvSpPr>
          <p:nvPr/>
        </p:nvSpPr>
        <p:spPr>
          <a:xfrm>
            <a:off x="0" y="4948518"/>
            <a:ext cx="9144000" cy="194982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www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2F2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iic.uam.es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FF2F2F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13 Imagen" descr="IIC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0345" y="5006876"/>
            <a:ext cx="228596" cy="13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14 Conector recto"/>
          <p:cNvCxnSpPr/>
          <p:nvPr userDrawn="1"/>
        </p:nvCxnSpPr>
        <p:spPr>
          <a:xfrm flipH="1">
            <a:off x="2191872" y="402198"/>
            <a:ext cx="68446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268941" y="645459"/>
            <a:ext cx="8686800" cy="3948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11" name="10 Imagen" descr="iiconoci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64726" y="73964"/>
            <a:ext cx="843802" cy="360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0" r:id="rId3"/>
    <p:sldLayoutId id="2147483662" r:id="rId4"/>
    <p:sldLayoutId id="2147483652" r:id="rId5"/>
    <p:sldLayoutId id="2147483664" r:id="rId6"/>
    <p:sldLayoutId id="2147483663" r:id="rId7"/>
    <p:sldLayoutId id="2147483655" r:id="rId8"/>
    <p:sldLayoutId id="2147483661" r:id="rId9"/>
    <p:sldLayoutId id="2147483656" r:id="rId10"/>
  </p:sldLayoutIdLst>
  <p:hf hdr="0" dt="0"/>
  <p:txStyles>
    <p:titleStyle>
      <a:lvl1pPr algn="r" defTabSz="914296" rtl="0" eaLnBrk="1" latinLnBrk="0" hangingPunct="1">
        <a:spcBef>
          <a:spcPct val="0"/>
        </a:spcBef>
        <a:buNone/>
        <a:defRPr lang="es-ES" sz="1200" i="0" kern="1200" dirty="0">
          <a:solidFill>
            <a:srgbClr val="0070C0"/>
          </a:solidFill>
          <a:effectLst/>
          <a:latin typeface="+mj-lt"/>
          <a:ea typeface="Open Sans" pitchFamily="34" charset="0"/>
          <a:cs typeface="Open Sans" pitchFamily="34" charset="0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Wingdings" pitchFamily="2" charset="2"/>
        <a:buNone/>
        <a:defRPr lang="es-ES" sz="1400" b="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5475" indent="-168275" algn="l" defTabSz="914296" rtl="0" eaLnBrk="1" latinLnBrk="0" hangingPunct="1">
        <a:spcBef>
          <a:spcPct val="20000"/>
        </a:spcBef>
        <a:buFont typeface="Arial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6325" indent="-161925" algn="l" defTabSz="914296" rtl="0" eaLnBrk="1" latinLnBrk="0" hangingPunct="1">
        <a:spcBef>
          <a:spcPct val="20000"/>
        </a:spcBef>
        <a:buFont typeface="Arial" pitchFamily="34" charset="0"/>
        <a:buChar char="•"/>
        <a:defRPr lang="es-ES" sz="11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3pPr>
      <a:lvl4pPr marL="1600018" indent="-228574" algn="l" defTabSz="914296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ü"/>
        <a:defRPr lang="es-ES" sz="1050" kern="1200" dirty="0" smtClean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lang="es-ES" sz="105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itchFamily="34" charset="0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fecha"/>
          <p:cNvSpPr txBox="1">
            <a:spLocks/>
          </p:cNvSpPr>
          <p:nvPr/>
        </p:nvSpPr>
        <p:spPr>
          <a:xfrm>
            <a:off x="6398553" y="4862934"/>
            <a:ext cx="2705104" cy="199884"/>
          </a:xfrm>
          <a:prstGeom prst="rect">
            <a:avLst/>
          </a:prstGeom>
        </p:spPr>
        <p:txBody>
          <a:bodyPr lIns="91430" tIns="45715" rIns="91430" bIns="45715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8CFA61-F1B9-4641-937D-08BA16795D81}" type="datetime4">
              <a:rPr lang="es-ES" sz="800" smtClean="0">
                <a:solidFill>
                  <a:schemeClr val="bg1"/>
                </a:solidFill>
                <a:latin typeface="+mj-lt"/>
              </a:rPr>
              <a:pPr>
                <a:defRPr/>
              </a:pPr>
              <a:t>8 de noviembre de 2015</a:t>
            </a:fld>
            <a:endParaRPr lang="es-E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483830" y="2897839"/>
            <a:ext cx="3486685" cy="45396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s-ES_tradnl" sz="1200" i="1" dirty="0" smtClean="0">
                <a:cs typeface="Arial" pitchFamily="34" charset="0"/>
              </a:rPr>
              <a:t>Álvaro Barbero Jiménez</a:t>
            </a:r>
            <a:endParaRPr lang="es-ES_tradnl" sz="1200" i="1" dirty="0" smtClean="0">
              <a:cs typeface="Arial" pitchFamily="34" charset="0"/>
            </a:endParaRPr>
          </a:p>
          <a:p>
            <a:pPr algn="r"/>
            <a:r>
              <a:rPr lang="es-ES_tradnl" sz="900" dirty="0" err="1" smtClean="0">
                <a:solidFill>
                  <a:schemeClr val="bg1"/>
                </a:solidFill>
                <a:cs typeface="Arial" pitchFamily="34" charset="0"/>
              </a:rPr>
              <a:t>Chief</a:t>
            </a:r>
            <a:r>
              <a:rPr lang="es-ES_tradnl" sz="900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s-ES_tradnl" sz="900" dirty="0" err="1" smtClean="0">
                <a:solidFill>
                  <a:schemeClr val="bg1"/>
                </a:solidFill>
                <a:cs typeface="Arial" pitchFamily="34" charset="0"/>
              </a:rPr>
              <a:t>Scientist</a:t>
            </a:r>
            <a:endParaRPr lang="es-ES" sz="9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214490" y="2030500"/>
            <a:ext cx="4828672" cy="773207"/>
          </a:xfrm>
        </p:spPr>
        <p:txBody>
          <a:bodyPr>
            <a:noAutofit/>
          </a:bodyPr>
          <a:lstStyle/>
          <a:p>
            <a:r>
              <a:rPr lang="es-ES_tradnl" sz="2000" dirty="0" smtClean="0"/>
              <a:t>Auto-</a:t>
            </a:r>
            <a:r>
              <a:rPr lang="es-ES_tradnl" sz="2000" dirty="0" err="1" smtClean="0"/>
              <a:t>answering</a:t>
            </a:r>
            <a:r>
              <a:rPr lang="es-ES_tradnl" sz="2000" dirty="0" smtClean="0"/>
              <a:t> in </a:t>
            </a:r>
            <a:r>
              <a:rPr lang="es-ES_tradnl" sz="2000" dirty="0" err="1" smtClean="0"/>
              <a:t>the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semantic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space</a:t>
            </a:r>
            <a:endParaRPr lang="es-ES" sz="2000" dirty="0"/>
          </a:p>
        </p:txBody>
      </p:sp>
      <p:pic>
        <p:nvPicPr>
          <p:cNvPr id="12" name="11 Imagen" descr="IIC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282" y="3268087"/>
            <a:ext cx="2091017" cy="143612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5" y="427768"/>
            <a:ext cx="5479634" cy="958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Conclusions</a:t>
            </a:r>
            <a:endParaRPr lang="es-ES" sz="18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14393" y="545016"/>
            <a:ext cx="8562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/>
              <a:t>Real-time recommendations </a:t>
            </a:r>
            <a:r>
              <a:rPr lang="en-US" sz="2800" dirty="0"/>
              <a:t>for already </a:t>
            </a:r>
            <a:r>
              <a:rPr lang="en-US" sz="2800" dirty="0" smtClean="0"/>
              <a:t>existing solutions </a:t>
            </a:r>
            <a:r>
              <a:rPr lang="en-US" sz="2800" dirty="0"/>
              <a:t>to new questions might be </a:t>
            </a:r>
            <a:r>
              <a:rPr lang="en-US" sz="2800" dirty="0" smtClean="0"/>
              <a:t>possible using semantic </a:t>
            </a:r>
            <a:r>
              <a:rPr lang="en-US" sz="2800" dirty="0" err="1" smtClean="0"/>
              <a:t>embeddings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800048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/>
              <a:t>Faster troubleshooting for users</a:t>
            </a: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 Increase in customer satisfaction</a:t>
            </a:r>
            <a:endParaRPr lang="en-US" sz="2400" dirty="0" smtClean="0"/>
          </a:p>
          <a:p>
            <a:pPr marL="800048" lvl="1" indent="-3429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800048" lvl="1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/>
              <a:t>Reduction of repetitive burden on technical support team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	 Increase in productivity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83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2944906"/>
            <a:ext cx="9144000" cy="2198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0" y="2131329"/>
            <a:ext cx="9144000" cy="430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0" y="-1"/>
            <a:ext cx="9144000" cy="2124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" name="25 Imagen" descr="redes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9166" y="4408553"/>
            <a:ext cx="498866" cy="498866"/>
          </a:xfrm>
          <a:prstGeom prst="rect">
            <a:avLst/>
          </a:prstGeom>
        </p:spPr>
      </p:pic>
      <p:pic>
        <p:nvPicPr>
          <p:cNvPr id="28" name="27 Imagen" descr="redes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9608" y="4408553"/>
            <a:ext cx="498866" cy="498866"/>
          </a:xfrm>
          <a:prstGeom prst="rect">
            <a:avLst/>
          </a:prstGeom>
        </p:spPr>
      </p:pic>
      <p:pic>
        <p:nvPicPr>
          <p:cNvPr id="29" name="28 Imagen" descr="redes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3156" y="4408553"/>
            <a:ext cx="498866" cy="498866"/>
          </a:xfrm>
          <a:prstGeom prst="rect">
            <a:avLst/>
          </a:prstGeom>
        </p:spPr>
      </p:pic>
      <p:pic>
        <p:nvPicPr>
          <p:cNvPr id="30" name="29 Imagen" descr="redes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3597" y="4408553"/>
            <a:ext cx="503204" cy="498866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 bwMode="auto">
          <a:xfrm>
            <a:off x="289111" y="2088587"/>
            <a:ext cx="8585947" cy="447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600" kern="0" dirty="0" smtClean="0">
                <a:latin typeface="+mj-lt"/>
                <a:ea typeface="+mj-ea"/>
                <a:cs typeface="Arial" pitchFamily="34" charset="0"/>
              </a:rPr>
              <a:t>www.iic.uam.es                                                                                                            blog.iic.uam.es </a:t>
            </a:r>
            <a:endParaRPr lang="es-ES" sz="1600" kern="0" dirty="0"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36" name="35 Imagen" descr="posic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9108" y="2652774"/>
            <a:ext cx="3677568" cy="16816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2821769" y="230115"/>
            <a:ext cx="3500462" cy="1799854"/>
            <a:chOff x="2472647" y="230115"/>
            <a:chExt cx="3500462" cy="1799854"/>
          </a:xfrm>
        </p:grpSpPr>
        <p:sp>
          <p:nvSpPr>
            <p:cNvPr id="25" name="24 Rectángulo"/>
            <p:cNvSpPr/>
            <p:nvPr/>
          </p:nvSpPr>
          <p:spPr>
            <a:xfrm>
              <a:off x="2472647" y="1014316"/>
              <a:ext cx="3500462" cy="1015653"/>
            </a:xfrm>
            <a:prstGeom prst="rect">
              <a:avLst/>
            </a:prstGeom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es-ES" sz="1500" dirty="0" smtClean="0">
                  <a:latin typeface="+mj-lt"/>
                </a:rPr>
                <a:t>C/ Francisco Tomás y Valiente, nº 11</a:t>
              </a:r>
            </a:p>
            <a:p>
              <a:pPr algn="ctr"/>
              <a:r>
                <a:rPr lang="es-ES" sz="1500" dirty="0" smtClean="0">
                  <a:latin typeface="+mj-lt"/>
                </a:rPr>
                <a:t>EPS, Edificio B, 5ª planta</a:t>
              </a:r>
            </a:p>
            <a:p>
              <a:pPr algn="ctr"/>
              <a:r>
                <a:rPr lang="es-ES" sz="1500" dirty="0" smtClean="0">
                  <a:latin typeface="+mj-lt"/>
                </a:rPr>
                <a:t>UAM </a:t>
              </a:r>
              <a:r>
                <a:rPr lang="es-ES" sz="1500" dirty="0" err="1" smtClean="0">
                  <a:latin typeface="+mj-lt"/>
                </a:rPr>
                <a:t>Cantoblanco</a:t>
              </a:r>
              <a:r>
                <a:rPr lang="es-ES" sz="1500" dirty="0" smtClean="0">
                  <a:latin typeface="+mj-lt"/>
                </a:rPr>
                <a:t>. 28049 Madrid</a:t>
              </a:r>
            </a:p>
            <a:p>
              <a:pPr algn="ctr"/>
              <a:r>
                <a:rPr lang="es-ES" sz="1500" dirty="0" smtClean="0">
                  <a:latin typeface="+mj-lt"/>
                </a:rPr>
                <a:t>Tel.: (+34) 91 497 2323</a:t>
              </a:r>
              <a:endParaRPr lang="es-ES" sz="1500" dirty="0">
                <a:latin typeface="+mj-lt"/>
              </a:endParaRPr>
            </a:p>
          </p:txBody>
        </p:sp>
        <p:pic>
          <p:nvPicPr>
            <p:cNvPr id="42" name="41 Imagen" descr="ii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421" y="230115"/>
              <a:ext cx="1282915" cy="767702"/>
            </a:xfrm>
            <a:prstGeom prst="rect">
              <a:avLst/>
            </a:prstGeom>
          </p:spPr>
        </p:pic>
      </p:grpSp>
      <p:pic>
        <p:nvPicPr>
          <p:cNvPr id="46" name="45 Imagen" descr="graficos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9841" y="4591539"/>
            <a:ext cx="1465730" cy="146032"/>
          </a:xfrm>
          <a:prstGeom prst="rect">
            <a:avLst/>
          </a:prstGeom>
        </p:spPr>
      </p:pic>
      <p:pic>
        <p:nvPicPr>
          <p:cNvPr id="47" name="46 Imagen" descr="graficos0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3349" y="4750894"/>
            <a:ext cx="848949" cy="198585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6306676" y="4377024"/>
            <a:ext cx="2716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Elementos gráficos de apoyo obtenidos en: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The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problem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67" y="1086279"/>
            <a:ext cx="5424605" cy="379472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22508" y="1068913"/>
            <a:ext cx="27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 </a:t>
            </a:r>
            <a:r>
              <a:rPr lang="en-US" sz="1400" dirty="0"/>
              <a:t>with the use </a:t>
            </a:r>
            <a:r>
              <a:rPr lang="en-US" sz="1400" dirty="0" smtClean="0"/>
              <a:t>of online </a:t>
            </a:r>
            <a:r>
              <a:rPr lang="en-US" sz="1400" dirty="0"/>
              <a:t>boards </a:t>
            </a:r>
            <a:r>
              <a:rPr lang="en-US" sz="1400" dirty="0" smtClean="0"/>
              <a:t>and communities!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14394" y="517310"/>
            <a:ext cx="561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service </a:t>
            </a:r>
            <a:r>
              <a:rPr lang="en-US" sz="2800" dirty="0" smtClean="0"/>
              <a:t>doesn't scale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14394" y="1878689"/>
            <a:ext cx="2770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Users </a:t>
            </a:r>
            <a:r>
              <a:rPr lang="en-US" dirty="0"/>
              <a:t>repeatedly ask </a:t>
            </a:r>
            <a:r>
              <a:rPr lang="en-US" dirty="0" smtClean="0"/>
              <a:t>the same </a:t>
            </a:r>
            <a:r>
              <a:rPr lang="en-US" dirty="0"/>
              <a:t>or very </a:t>
            </a:r>
            <a:r>
              <a:rPr lang="en-US" dirty="0" smtClean="0"/>
              <a:t>similar questions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Q: how </a:t>
            </a:r>
            <a:r>
              <a:rPr lang="en-US" dirty="0"/>
              <a:t>can we improve </a:t>
            </a:r>
            <a:r>
              <a:rPr lang="en-US" dirty="0" smtClean="0"/>
              <a:t>the speed </a:t>
            </a:r>
            <a:r>
              <a:rPr lang="en-US" dirty="0"/>
              <a:t>of </a:t>
            </a:r>
            <a:r>
              <a:rPr lang="en-US" dirty="0" smtClean="0"/>
              <a:t>question answering</a:t>
            </a:r>
            <a:r>
              <a:rPr lang="en-US" dirty="0"/>
              <a:t>?</a:t>
            </a:r>
            <a:endParaRPr lang="es-ES" dirty="0"/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624769" y="1327086"/>
            <a:ext cx="845795" cy="687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What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stackoverflow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did</a:t>
            </a: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71" y="579187"/>
            <a:ext cx="6387050" cy="35909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41397" y="4463668"/>
            <a:ext cx="411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…can we automate this?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660019" y="3135086"/>
            <a:ext cx="1127530" cy="68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The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key</a:t>
            </a:r>
            <a:r>
              <a:rPr lang="es-ES_tradnl" sz="1800" dirty="0" smtClean="0"/>
              <a:t> idea: </a:t>
            </a:r>
            <a:r>
              <a:rPr lang="es-ES_tradnl" sz="1800" dirty="0" err="1" smtClean="0"/>
              <a:t>semantic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embeddings</a:t>
            </a:r>
            <a:endParaRPr lang="es-ES" sz="1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0" y="561302"/>
            <a:ext cx="6319347" cy="25462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8" y="3828094"/>
            <a:ext cx="3969856" cy="3947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08" y="3355092"/>
            <a:ext cx="2332764" cy="146990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80673" y="3471483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solidFill>
                  <a:srgbClr val="FF0000"/>
                </a:solidFill>
              </a:rPr>
              <a:t>X</a:t>
            </a:r>
            <a:endParaRPr lang="es-ES" sz="66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08756" y="3302206"/>
            <a:ext cx="1029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rgbClr val="92D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9274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smtClean="0"/>
              <a:t>English Wikipedia </a:t>
            </a:r>
            <a:r>
              <a:rPr lang="es-ES_tradnl" sz="1800" dirty="0" err="1" smtClean="0"/>
              <a:t>semantic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embedding</a:t>
            </a:r>
            <a:endParaRPr lang="es-ES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7" y="493857"/>
            <a:ext cx="8583439" cy="42568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05" y="493857"/>
            <a:ext cx="1462021" cy="1457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2942047" y="4715743"/>
            <a:ext cx="631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Polyglot</a:t>
            </a:r>
            <a:r>
              <a:rPr lang="es-ES" sz="1000" dirty="0" smtClean="0"/>
              <a:t> </a:t>
            </a:r>
            <a:r>
              <a:rPr lang="es-ES" sz="1000" dirty="0" err="1" smtClean="0"/>
              <a:t>embeddings</a:t>
            </a:r>
            <a:r>
              <a:rPr lang="es-ES" sz="1000" dirty="0"/>
              <a:t>: https://</a:t>
            </a:r>
            <a:r>
              <a:rPr lang="es-ES" sz="1000" dirty="0" smtClean="0"/>
              <a:t>sites.google.com/site/rmyeid/projects/polyglot#TOC-Download-the-Embeddings</a:t>
            </a:r>
          </a:p>
          <a:p>
            <a:endParaRPr lang="es-ES" sz="1000" dirty="0" smtClean="0"/>
          </a:p>
          <a:p>
            <a:endParaRPr lang="es-ES" sz="1000" dirty="0" smtClean="0"/>
          </a:p>
          <a:p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38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Combining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embeddings</a:t>
            </a: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7" y="928150"/>
            <a:ext cx="1826425" cy="1820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2" y="1208758"/>
            <a:ext cx="4511311" cy="28890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66" y="3721843"/>
            <a:ext cx="3720028" cy="1108569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 flipV="1">
            <a:off x="1904427" y="1670670"/>
            <a:ext cx="453763" cy="22000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665814"/>
            <a:ext cx="1333500" cy="1333500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6476427" y="1332564"/>
            <a:ext cx="838917" cy="4932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940163" y="3224463"/>
            <a:ext cx="633110" cy="933701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smtClean="0"/>
              <a:t>CISCO </a:t>
            </a:r>
            <a:r>
              <a:rPr lang="es-ES_tradnl" sz="1800" dirty="0" err="1" smtClean="0"/>
              <a:t>posts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embedding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2" y="397666"/>
            <a:ext cx="4668426" cy="45642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43" y="679565"/>
            <a:ext cx="1333500" cy="1333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16200000">
            <a:off x="681145" y="2223292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Post ID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262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Label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agreement</a:t>
            </a:r>
            <a:r>
              <a:rPr lang="es-ES_tradnl" sz="1800" dirty="0" smtClean="0"/>
              <a:t> score </a:t>
            </a:r>
            <a:r>
              <a:rPr lang="es-ES_tradnl" sz="1800" dirty="0" err="1" smtClean="0"/>
              <a:t>on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StackExchange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community</a:t>
            </a:r>
            <a:endParaRPr lang="es-ES" sz="18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88089"/>
              </p:ext>
            </p:extLst>
          </p:nvPr>
        </p:nvGraphicFramePr>
        <p:xfrm>
          <a:off x="831898" y="2114167"/>
          <a:ext cx="7438952" cy="257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476"/>
                <a:gridCol w="3719476"/>
              </a:tblGrid>
              <a:tr h="128735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87355">
                <a:tc>
                  <a:txBody>
                    <a:bodyPr/>
                    <a:lstStyle/>
                    <a:p>
                      <a:pPr algn="ctr"/>
                      <a:r>
                        <a:rPr lang="es-ES" sz="6600" dirty="0" smtClean="0"/>
                        <a:t>0.519</a:t>
                      </a:r>
                      <a:endParaRPr lang="es-E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600" dirty="0" smtClean="0"/>
                        <a:t>0.730</a:t>
                      </a:r>
                      <a:endParaRPr lang="es-ES" sz="6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56" y="2202071"/>
            <a:ext cx="1101906" cy="10983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85" y="2180613"/>
            <a:ext cx="1101906" cy="10983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77" y="2269501"/>
            <a:ext cx="996329" cy="9963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79" y="2114167"/>
            <a:ext cx="1211283" cy="121128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8" y="770701"/>
            <a:ext cx="8560604" cy="9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5D0BA-87A3-4768-A91F-610D12468514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 err="1" smtClean="0"/>
              <a:t>Fast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search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filtering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6" y="1369449"/>
            <a:ext cx="2654640" cy="1876707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3198109" y="2394702"/>
            <a:ext cx="1127530" cy="6875"/>
          </a:xfrm>
          <a:prstGeom prst="straightConnector1">
            <a:avLst/>
          </a:prstGeom>
          <a:ln w="2254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7" y="1552446"/>
            <a:ext cx="4340636" cy="17489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5596" y="3172691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Fast</a:t>
            </a:r>
            <a:r>
              <a:rPr lang="es-ES" dirty="0" smtClean="0"/>
              <a:t> TF-IDF </a:t>
            </a:r>
            <a:r>
              <a:rPr lang="es-ES" dirty="0" err="1" smtClean="0"/>
              <a:t>search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Horizontally</a:t>
            </a:r>
            <a:r>
              <a:rPr lang="es-ES" dirty="0" smtClean="0"/>
              <a:t> </a:t>
            </a:r>
            <a:r>
              <a:rPr lang="es-ES" dirty="0" err="1" smtClean="0"/>
              <a:t>scalable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59036" y="338051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Fine-</a:t>
            </a:r>
            <a:r>
              <a:rPr lang="es-ES" dirty="0" err="1" smtClean="0"/>
              <a:t>detail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semantics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49827" y="274254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~100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93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,5"/>
  <p:tag name="ORIGINALWIDTH" val="4221,75"/>
  <p:tag name="LATEXADDIN" val="\documentclass{article}&#10;\usepackage{amsmath}&#10;\pagestyle{empty}&#10;\begin{document}&#10;&#10;\begin{equation*}&#10;score =  \left( \sum_{tags(d_i) \cap tags(d_j) \neq \emptyset} simil(d_i, d_j) \right) - \left( \sum_{tags(d_i) \cap tags(d_j) = \emptyset} simil(d_i, d_j) \right)&#10;\end{equation*}&#10;&#10;\end{document}"/>
  <p:tag name="IGUANATEXSIZE" val="20"/>
  <p:tag name="IGUANATEXCURSOR" val="195"/>
  <p:tag name="TRANSPARENCY" val="Verdadero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iic 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191</Words>
  <Application>Microsoft Office PowerPoint</Application>
  <PresentationFormat>Presentación en pantalla (16:9)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Open Sans</vt:lpstr>
      <vt:lpstr>Open Sans Light</vt:lpstr>
      <vt:lpstr>Arial</vt:lpstr>
      <vt:lpstr>Calibri</vt:lpstr>
      <vt:lpstr>Georgia</vt:lpstr>
      <vt:lpstr>Wingdings</vt:lpstr>
      <vt:lpstr>Tema de Office</vt:lpstr>
      <vt:lpstr>Auto-answering in the semantic space</vt:lpstr>
      <vt:lpstr>The problem</vt:lpstr>
      <vt:lpstr>What stackoverflow did</vt:lpstr>
      <vt:lpstr>The key idea: semantic embeddings</vt:lpstr>
      <vt:lpstr>English Wikipedia semantic embedding</vt:lpstr>
      <vt:lpstr>Combining embeddings</vt:lpstr>
      <vt:lpstr>CISCO posts embedding</vt:lpstr>
      <vt:lpstr>Label agreement score on StackExchange community</vt:lpstr>
      <vt:lpstr>Fast search filtering</vt:lpstr>
      <vt:lpstr>Conclusions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Nuria Herranz</dc:creator>
  <cp:lastModifiedBy>Álvaro Barbero Jiménez</cp:lastModifiedBy>
  <cp:revision>544</cp:revision>
  <dcterms:created xsi:type="dcterms:W3CDTF">2012-02-27T12:37:58Z</dcterms:created>
  <dcterms:modified xsi:type="dcterms:W3CDTF">2015-11-09T05:09:46Z</dcterms:modified>
</cp:coreProperties>
</file>