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4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B634-CE03-1EB1-4051-3218E0259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767C-363F-CDDD-DCFD-9612F422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A3BB-0175-8D35-3A77-E31F3D6C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A5DD-9F1D-5A75-73EC-BBA809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57D0-4ADF-41BE-1054-9545AC26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BC0-E787-CA75-3BB1-388FE306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3A484-8B4B-E4B5-2041-D4C44A9C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FBBD-07F7-92E5-1367-4B3A5168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CF1F-614D-2B05-235B-BCB5196D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226F-7884-1036-3E50-A75811E7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C2F74-E53C-7689-338C-5938A7C24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6409-51FB-14E2-412A-D2A3E24C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A218-88BF-19A2-0076-01E4265C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3A4C-5331-9C82-D5AF-BADE53B5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08F8-C961-99C9-6631-6FF90D7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8468-A2D8-74B7-76D0-EE40905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56AB-CEF4-1518-DAD9-41E0F3D6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2B05-1338-D9F4-C71B-31E7F163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776D-43ED-0AF0-6696-1EB44214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1D45-6BB7-5DDC-88B0-CBAB1BD6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E048-FD2F-E298-BAF8-99A117AB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C482-E580-F860-462D-461C0FC1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28C4-DE9B-0064-3EF7-876B12EC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1F01-1281-88FC-81A6-799480C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0015-7945-EBFF-CA35-1C0BA360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880C-1A33-9E1A-E224-5C0C41C0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9B9B-0F6B-6736-0535-5515EB7A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1404-446D-3F4A-2ABD-5593C22E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61AF-2AA8-6AED-1132-0D1C02F2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6775-DAE1-98EA-9A2F-8000423F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B445-9D34-F0B9-1365-44C0E01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8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6D40-8BBB-63CF-FE44-C8B988F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CFEB-CE61-0BD9-D996-F75D9894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D42B-5677-C85F-FD07-0A29C06F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F3291-D9B6-567C-8EF6-4702F7ADE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FB516-3059-2588-0711-6C2CB4E8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A8CE8-4BD8-7CB8-0B3B-13A3855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E2D66-AB72-0BD7-0336-9E95EA6A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6D547-45B5-EC7B-9F91-11D311BF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A05-96EB-9E7C-D552-ED0C526E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B7AF-50B3-2FF6-A66D-79BB34BB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8CFA8-8181-8E72-0FA8-0A79390C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7B6ED-4855-EC52-ECAE-B2DFB25C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7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53281-7FE8-7352-C916-5A0D970E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3DB7B-8265-068C-D774-92F5EC90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A5AE-0663-419E-A5C0-DB00E933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5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13DD-FFB4-E18E-1AAB-CEE21DAA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97DA-884D-E67E-9563-C8F13812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A8D9-DBC5-78C5-554E-20025678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3206-EB87-8EFB-9A0E-0E33518A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EAB-E664-F19C-A825-0FB0B895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7E06B-DD2D-2C61-A832-F8DAE7A9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E141-8CD3-5070-C547-52FFCB9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65367-C0B1-90A6-D8B0-14EEB5E1B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C097-6986-C547-8C22-77DC16AD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5A16-ECCF-FEE0-89E6-31C579F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8C2D-96E5-390C-32A0-D8EE30B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89DE-CD69-400C-736E-7704D19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3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2F121-6510-A2FF-AD0B-27EB6599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CA9C-7B94-2124-105C-E8FE3AC4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2DD5-1E4B-3E33-9B0E-4F6D309F7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051A-15E0-E649-805C-AAA4C843A031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6D98-33A6-E861-5761-589804D4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3BBE-891D-D000-B9CC-ABA3FA19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F27C-AB61-324E-A747-CB2706CA2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33091-D26A-DB65-5D78-F94DC11B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96" y="3092227"/>
            <a:ext cx="3131247" cy="375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669FA-A69F-3734-31A0-A2A9939A42A0}"/>
              </a:ext>
            </a:extLst>
          </p:cNvPr>
          <p:cNvSpPr txBox="1"/>
          <p:nvPr/>
        </p:nvSpPr>
        <p:spPr>
          <a:xfrm>
            <a:off x="3076704" y="3439289"/>
            <a:ext cx="3023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Signal transduction by p53 class mediator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AAE99-E1A6-0AE0-C633-F56AE5C36630}"/>
              </a:ext>
            </a:extLst>
          </p:cNvPr>
          <p:cNvSpPr txBox="1"/>
          <p:nvPr/>
        </p:nvSpPr>
        <p:spPr>
          <a:xfrm>
            <a:off x="4812756" y="3619122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Cell cycle arrest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98C85-B84E-97CB-4AB3-B7C7BDEF3498}"/>
              </a:ext>
            </a:extLst>
          </p:cNvPr>
          <p:cNvSpPr txBox="1"/>
          <p:nvPr/>
        </p:nvSpPr>
        <p:spPr>
          <a:xfrm>
            <a:off x="1943100" y="3813865"/>
            <a:ext cx="4145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DNA damage response, p53-mediated cell cycle arrest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2D844-3CB3-1ECD-DD57-0A0149B80E80}"/>
              </a:ext>
            </a:extLst>
          </p:cNvPr>
          <p:cNvSpPr txBox="1"/>
          <p:nvPr/>
        </p:nvSpPr>
        <p:spPr>
          <a:xfrm>
            <a:off x="3481108" y="3988475"/>
            <a:ext cx="2607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Mitotic G1 DNA damage checkpoint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26ECE-A4F9-D80B-CBB7-CBF2BA2C9A73}"/>
              </a:ext>
            </a:extLst>
          </p:cNvPr>
          <p:cNvSpPr txBox="1"/>
          <p:nvPr/>
        </p:nvSpPr>
        <p:spPr>
          <a:xfrm>
            <a:off x="3416539" y="4166178"/>
            <a:ext cx="2672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Intrinsic apoptotic signalling pathway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3C725-7473-6AEB-1AC6-F3F872845332}"/>
              </a:ext>
            </a:extLst>
          </p:cNvPr>
          <p:cNvSpPr txBox="1"/>
          <p:nvPr/>
        </p:nvSpPr>
        <p:spPr>
          <a:xfrm>
            <a:off x="1752143" y="4357828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Cellular response to external stimulus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8BB64-888E-650D-A6A8-DCF1349EAF60}"/>
              </a:ext>
            </a:extLst>
          </p:cNvPr>
          <p:cNvSpPr txBox="1"/>
          <p:nvPr/>
        </p:nvSpPr>
        <p:spPr>
          <a:xfrm>
            <a:off x="1752143" y="4535774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Response to radiation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BD11A-4688-5CD7-3DB7-6B504EDEA3A2}"/>
              </a:ext>
            </a:extLst>
          </p:cNvPr>
          <p:cNvSpPr txBox="1"/>
          <p:nvPr/>
        </p:nvSpPr>
        <p:spPr>
          <a:xfrm>
            <a:off x="1752143" y="4704390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Positive regulation of catabolic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571D7-CA9E-C063-A95F-44A8A581A4AB}"/>
              </a:ext>
            </a:extLst>
          </p:cNvPr>
          <p:cNvSpPr txBox="1"/>
          <p:nvPr/>
        </p:nvSpPr>
        <p:spPr>
          <a:xfrm>
            <a:off x="1752143" y="4882093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Response to oxidative stress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A5C15-A765-A7C1-A077-7ADFB99BA334}"/>
              </a:ext>
            </a:extLst>
          </p:cNvPr>
          <p:cNvSpPr txBox="1"/>
          <p:nvPr/>
        </p:nvSpPr>
        <p:spPr>
          <a:xfrm>
            <a:off x="1752143" y="5073983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Apoptotic mitochondrial changes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6805E-B9F9-7630-18BF-B66702861E4F}"/>
              </a:ext>
            </a:extLst>
          </p:cNvPr>
          <p:cNvSpPr txBox="1"/>
          <p:nvPr/>
        </p:nvSpPr>
        <p:spPr>
          <a:xfrm>
            <a:off x="1752143" y="5251300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Cellular response to UV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4F6F9-729D-9899-387C-319DABD02051}"/>
              </a:ext>
            </a:extLst>
          </p:cNvPr>
          <p:cNvSpPr txBox="1"/>
          <p:nvPr/>
        </p:nvSpPr>
        <p:spPr>
          <a:xfrm>
            <a:off x="1752143" y="5419025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Cellular response to hypoxia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8E8D0-D9A2-E32F-DD55-B930701F9C30}"/>
              </a:ext>
            </a:extLst>
          </p:cNvPr>
          <p:cNvSpPr txBox="1"/>
          <p:nvPr/>
        </p:nvSpPr>
        <p:spPr>
          <a:xfrm>
            <a:off x="1755240" y="5602129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Positive regulation of intracellular transport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B798B-5008-94EE-1129-C58E268FB22A}"/>
              </a:ext>
            </a:extLst>
          </p:cNvPr>
          <p:cNvSpPr txBox="1"/>
          <p:nvPr/>
        </p:nvSpPr>
        <p:spPr>
          <a:xfrm>
            <a:off x="1752143" y="5793601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Positive regulation of protein transport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563FE-A6BA-62AD-2BEF-71B928CE97AD}"/>
              </a:ext>
            </a:extLst>
          </p:cNvPr>
          <p:cNvSpPr txBox="1"/>
          <p:nvPr/>
        </p:nvSpPr>
        <p:spPr>
          <a:xfrm>
            <a:off x="1752143" y="5983379"/>
            <a:ext cx="43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Cellular response to chemical stress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8C9E21-92CE-FD6E-3786-F664650B5F71}"/>
              </a:ext>
            </a:extLst>
          </p:cNvPr>
          <p:cNvSpPr/>
          <p:nvPr/>
        </p:nvSpPr>
        <p:spPr>
          <a:xfrm>
            <a:off x="5388037" y="719725"/>
            <a:ext cx="1071466" cy="1003203"/>
          </a:xfrm>
          <a:prstGeom prst="ellipse">
            <a:avLst/>
          </a:prstGeom>
          <a:solidFill>
            <a:schemeClr val="bg1">
              <a:lumMod val="50000"/>
              <a:alpha val="34898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5408BD-A303-A2EF-16A2-AF8E55C4CF21}"/>
              </a:ext>
            </a:extLst>
          </p:cNvPr>
          <p:cNvSpPr/>
          <p:nvPr/>
        </p:nvSpPr>
        <p:spPr>
          <a:xfrm>
            <a:off x="5945431" y="311969"/>
            <a:ext cx="1998841" cy="1849924"/>
          </a:xfrm>
          <a:prstGeom prst="ellipse">
            <a:avLst/>
          </a:prstGeom>
          <a:solidFill>
            <a:srgbClr val="FF0000">
              <a:alpha val="62000"/>
            </a:srgb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E7CA7-9994-E96A-1273-3732F5052D81}"/>
              </a:ext>
            </a:extLst>
          </p:cNvPr>
          <p:cNvSpPr txBox="1"/>
          <p:nvPr/>
        </p:nvSpPr>
        <p:spPr>
          <a:xfrm>
            <a:off x="7944272" y="458115"/>
            <a:ext cx="30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TP53-sAML (Figure S4b)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19C391-1C32-1351-D5E9-791B393D69B8}"/>
              </a:ext>
            </a:extLst>
          </p:cNvPr>
          <p:cNvSpPr txBox="1"/>
          <p:nvPr/>
        </p:nvSpPr>
        <p:spPr>
          <a:xfrm>
            <a:off x="4588496" y="440427"/>
            <a:ext cx="135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Fischer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EA53F3-F47C-B8E7-6D6C-7F2DD5DD21DB}"/>
              </a:ext>
            </a:extLst>
          </p:cNvPr>
          <p:cNvSpPr txBox="1"/>
          <p:nvPr/>
        </p:nvSpPr>
        <p:spPr>
          <a:xfrm>
            <a:off x="5349320" y="823518"/>
            <a:ext cx="67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291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3D9BD-47D0-1BE8-F3C8-AE2923E86AD5}"/>
              </a:ext>
            </a:extLst>
          </p:cNvPr>
          <p:cNvSpPr txBox="1"/>
          <p:nvPr/>
        </p:nvSpPr>
        <p:spPr>
          <a:xfrm>
            <a:off x="5875297" y="890316"/>
            <a:ext cx="67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761C1-A6B0-26B8-7F1F-423BF5855B87}"/>
              </a:ext>
            </a:extLst>
          </p:cNvPr>
          <p:cNvSpPr txBox="1"/>
          <p:nvPr/>
        </p:nvSpPr>
        <p:spPr>
          <a:xfrm>
            <a:off x="6459503" y="1067437"/>
            <a:ext cx="131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1692 genes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17974-9F4F-0506-DFC0-E5D036C54851}"/>
              </a:ext>
            </a:extLst>
          </p:cNvPr>
          <p:cNvCxnSpPr>
            <a:cxnSpLocks/>
          </p:cNvCxnSpPr>
          <p:nvPr/>
        </p:nvCxnSpPr>
        <p:spPr>
          <a:xfrm>
            <a:off x="6129339" y="1450528"/>
            <a:ext cx="0" cy="17966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4AEF69-D692-A4C0-B8B9-0487C87B9705}"/>
              </a:ext>
            </a:extLst>
          </p:cNvPr>
          <p:cNvSpPr txBox="1"/>
          <p:nvPr/>
        </p:nvSpPr>
        <p:spPr>
          <a:xfrm>
            <a:off x="2832334" y="1955309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Hypergeometric test p value 2.03E-05</a:t>
            </a:r>
          </a:p>
        </p:txBody>
      </p:sp>
    </p:spTree>
    <p:extLst>
      <p:ext uri="{BB962C8B-B14F-4D97-AF65-F5344CB8AC3E}">
        <p14:creationId xmlns:p14="http://schemas.microsoft.com/office/powerpoint/2010/main" val="156331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Wen</dc:creator>
  <cp:lastModifiedBy>Sean Wen</cp:lastModifiedBy>
  <cp:revision>2</cp:revision>
  <dcterms:created xsi:type="dcterms:W3CDTF">2023-02-10T09:46:33Z</dcterms:created>
  <dcterms:modified xsi:type="dcterms:W3CDTF">2023-03-08T18:57:58Z</dcterms:modified>
</cp:coreProperties>
</file>