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3" r:id="rId3"/>
    <p:sldId id="271" r:id="rId4"/>
    <p:sldId id="261" r:id="rId5"/>
    <p:sldId id="274" r:id="rId6"/>
    <p:sldId id="272" r:id="rId7"/>
    <p:sldId id="275" r:id="rId8"/>
    <p:sldId id="276" r:id="rId9"/>
    <p:sldId id="277" r:id="rId10"/>
    <p:sldId id="278" r:id="rId11"/>
    <p:sldId id="269" r:id="rId12"/>
    <p:sldId id="279" r:id="rId13"/>
    <p:sldId id="280" r:id="rId14"/>
    <p:sldId id="260" r:id="rId15"/>
  </p:sldIdLst>
  <p:sldSz cx="12192000" cy="6858000"/>
  <p:notesSz cx="6858000" cy="9144000"/>
  <p:embeddedFontLst>
    <p:embeddedFont>
      <p:font typeface="Open Sans" panose="020B0606030504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A2"/>
    <a:srgbClr val="065CAB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90" d="100"/>
          <a:sy n="90" d="100"/>
        </p:scale>
        <p:origin x="370" y="53"/>
      </p:cViewPr>
      <p:guideLst>
        <p:guide pos="347"/>
        <p:guide orient="horz" pos="1344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:a16="http://schemas.microsoft.com/office/drawing/2014/main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:a16="http://schemas.microsoft.com/office/drawing/2014/main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:a16="http://schemas.microsoft.com/office/drawing/2014/main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:a16="http://schemas.microsoft.com/office/drawing/2014/main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0" r:id="rId7"/>
    <p:sldLayoutId id="2147483662" r:id="rId8"/>
    <p:sldLayoutId id="2147483651" r:id="rId9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baross86/GQP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qp.onrender.com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qp.onrender.com/" TargetMode="External"/><Relationship Id="rId5" Type="http://schemas.openxmlformats.org/officeDocument/2006/relationships/hyperlink" Target="https://github.com/albaross86/GQP" TargetMode="Externa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b="1" dirty="0">
                <a:latin typeface="+mj-lt"/>
              </a:rPr>
              <a:t>Выпускная квалификационная работа </a:t>
            </a:r>
            <a:br>
              <a:rPr lang="ru-RU" sz="4000" b="1" dirty="0">
                <a:latin typeface="+mj-lt"/>
              </a:rPr>
            </a:br>
            <a:r>
              <a:rPr lang="ru-RU" sz="4000" b="1" dirty="0">
                <a:latin typeface="+mj-lt"/>
              </a:rPr>
              <a:t>по курсу </a:t>
            </a:r>
            <a:r>
              <a:rPr lang="en-US" sz="4000" b="1" dirty="0">
                <a:latin typeface="+mj-lt"/>
              </a:rPr>
              <a:t>“Data Science Pro”</a:t>
            </a:r>
            <a:br>
              <a:rPr lang="en-US" dirty="0">
                <a:latin typeface="+mj-lt"/>
              </a:rPr>
            </a:br>
            <a:r>
              <a:rPr lang="ru-RU" sz="2200" dirty="0">
                <a:latin typeface="+mj-lt"/>
              </a:rPr>
              <a:t>«Прогнозирование конечных свойств новых материалов </a:t>
            </a:r>
            <a:br>
              <a:rPr lang="ru-RU" sz="2200" dirty="0">
                <a:latin typeface="+mj-lt"/>
              </a:rPr>
            </a:br>
            <a:r>
              <a:rPr lang="ru-RU" sz="2200" dirty="0">
                <a:latin typeface="+mj-lt"/>
              </a:rPr>
              <a:t>(композиционных материалов)</a:t>
            </a:r>
            <a:r>
              <a:rPr lang="ru-RU" sz="2200" dirty="0"/>
              <a:t>»</a:t>
            </a:r>
            <a:endParaRPr lang="ru-RU" sz="2200" dirty="0">
              <a:latin typeface="+mj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r>
              <a:rPr lang="ru-RU" b="1" dirty="0">
                <a:latin typeface="+mn-lt"/>
              </a:rPr>
              <a:t>Маев Игорь Александрович</a:t>
            </a:r>
            <a:endParaRPr lang="en-US" b="1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DDF29-7857-78B5-9BCE-479806125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C362096C-1E45-098B-450B-728C7E8F935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D029F867-436D-0EE9-6870-BDA859822762}"/>
              </a:ext>
            </a:extLst>
          </p:cNvPr>
          <p:cNvGrpSpPr/>
          <p:nvPr/>
        </p:nvGrpSpPr>
        <p:grpSpPr>
          <a:xfrm>
            <a:off x="3090333" y="469293"/>
            <a:ext cx="4224867" cy="666000"/>
            <a:chOff x="1476752" y="3499669"/>
            <a:chExt cx="7487989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52355CCB-4307-A236-CEA5-15111408943D}"/>
                </a:ext>
              </a:extLst>
            </p:cNvPr>
            <p:cNvSpPr/>
            <p:nvPr/>
          </p:nvSpPr>
          <p:spPr>
            <a:xfrm>
              <a:off x="1476752" y="3499669"/>
              <a:ext cx="7401413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algn="just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</a:rPr>
                <a:t>Написание нейросети</a:t>
              </a: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7C5E3A7D-BBB0-E0AD-B7A7-F82F47F5BECD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D268AA81-69B2-0BF9-AED5-992EA83F647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2" y="3499669"/>
              <a:ext cx="295878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911C4BA-55EF-959D-1B6A-11B0BF72B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914" y="1360408"/>
            <a:ext cx="3642598" cy="524529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E74290-218F-C0E3-3F66-7B0959457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155" y="1294279"/>
            <a:ext cx="3278646" cy="541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53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11</a:t>
            </a:fld>
            <a:endParaRPr lang="ru-RU" dirty="0"/>
          </a:p>
        </p:txBody>
      </p:sp>
      <p:cxnSp>
        <p:nvCxnSpPr>
          <p:cNvPr id="9" name="Google Shape;213;p9">
            <a:extLst>
              <a:ext uri="{FF2B5EF4-FFF2-40B4-BE49-F238E27FC236}">
                <a16:creationId xmlns:a16="http://schemas.microsoft.com/office/drawing/2014/main" id="{0C480937-F08C-4A40-946A-9FA8434D6EA0}"/>
              </a:ext>
            </a:extLst>
          </p:cNvPr>
          <p:cNvCxnSpPr>
            <a:cxnSpLocks/>
          </p:cNvCxnSpPr>
          <p:nvPr/>
        </p:nvCxnSpPr>
        <p:spPr>
          <a:xfrm>
            <a:off x="558782" y="4362887"/>
            <a:ext cx="0" cy="1753829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" name="Google Shape;214;p9">
            <a:extLst>
              <a:ext uri="{FF2B5EF4-FFF2-40B4-BE49-F238E27FC236}">
                <a16:creationId xmlns:a16="http://schemas.microsoft.com/office/drawing/2014/main" id="{8E660AC8-2945-4581-B887-9EB868DF2EA6}"/>
              </a:ext>
            </a:extLst>
          </p:cNvPr>
          <p:cNvCxnSpPr>
            <a:cxnSpLocks/>
          </p:cNvCxnSpPr>
          <p:nvPr/>
        </p:nvCxnSpPr>
        <p:spPr>
          <a:xfrm flipV="1">
            <a:off x="559293" y="6095533"/>
            <a:ext cx="825048" cy="21183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" name="Google Shape;215;p9">
            <a:extLst>
              <a:ext uri="{FF2B5EF4-FFF2-40B4-BE49-F238E27FC236}">
                <a16:creationId xmlns:a16="http://schemas.microsoft.com/office/drawing/2014/main" id="{7057A822-034F-4B62-9A1A-674FAE24E888}"/>
              </a:ext>
            </a:extLst>
          </p:cNvPr>
          <p:cNvCxnSpPr>
            <a:cxnSpLocks/>
          </p:cNvCxnSpPr>
          <p:nvPr/>
        </p:nvCxnSpPr>
        <p:spPr>
          <a:xfrm>
            <a:off x="558782" y="4362887"/>
            <a:ext cx="825559" cy="0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Результаты работы нейросети</a:t>
              </a: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2" name="Рисунок 1" descr="Изображение выглядит как текст, снимок экрана, число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DE19AD87-D20C-0F48-6AE5-0D2CDA42E6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9653" b="-1"/>
          <a:stretch/>
        </p:blipFill>
        <p:spPr>
          <a:xfrm>
            <a:off x="484581" y="1504982"/>
            <a:ext cx="5351266" cy="3108364"/>
          </a:xfrm>
          <a:prstGeom prst="rect">
            <a:avLst/>
          </a:prstGeom>
        </p:spPr>
      </p:pic>
      <p:pic>
        <p:nvPicPr>
          <p:cNvPr id="3" name="Рисунок 2" descr="Изображение выглядит как текст, снимок экрана, линия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C8A3195F-83CB-FA74-7574-AA019B8FE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461" y="1483799"/>
            <a:ext cx="5504958" cy="477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E756C-7685-E4D8-0A88-4EFDCF018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13CCFA-7331-E4D7-E0B8-CC176298C4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12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94C64F59-96D5-AE7E-B192-E748B5DD7FAF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4921BFF3-ABD8-364E-9E7F-6B49069939B5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Разработка приложения</a:t>
              </a: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5F78C803-FD2F-F820-AB82-A289B6FBE94F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id="{B24F76AD-ECC8-98EB-9D34-FE8898C0618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C83528-5CC7-5C39-1587-1021F2F08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1748782"/>
            <a:ext cx="8036300" cy="4753574"/>
          </a:xfrm>
          <a:prstGeom prst="rect">
            <a:avLst/>
          </a:prstGeom>
        </p:spPr>
      </p:pic>
      <p:sp>
        <p:nvSpPr>
          <p:cNvPr id="19" name="Текст 3">
            <a:extLst>
              <a:ext uri="{FF2B5EF4-FFF2-40B4-BE49-F238E27FC236}">
                <a16:creationId xmlns:a16="http://schemas.microsoft.com/office/drawing/2014/main" id="{E245D0D4-3751-EF48-0705-EF38C9009895}"/>
              </a:ext>
            </a:extLst>
          </p:cNvPr>
          <p:cNvSpPr txBox="1">
            <a:spLocks/>
          </p:cNvSpPr>
          <p:nvPr/>
        </p:nvSpPr>
        <p:spPr>
          <a:xfrm>
            <a:off x="2851170" y="1271980"/>
            <a:ext cx="4468818" cy="64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620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300" b="0" i="0" u="none" strike="noStrike" cap="none" baseline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just"/>
            <a:r>
              <a:rPr lang="en-US" sz="2200" dirty="0">
                <a:hlinkClick r:id="rId3"/>
              </a:rPr>
              <a:t>https://github.com/albaross86/GQP</a:t>
            </a:r>
            <a:endParaRPr lang="en-US" sz="2200" dirty="0"/>
          </a:p>
          <a:p>
            <a:pPr algn="just"/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02499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EF72E-D047-00DC-6843-DFFFA086B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EF4852-9C16-7F1D-C2CD-3A34ED2406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13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2E3D2A13-3BBE-CA4B-AACC-13B1425AF964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CA8B8A6-DCBE-E1FD-48D6-3A717C42CD6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Разработка приложения</a:t>
              </a: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C5B64328-9516-BCAC-9FAD-55ECCCEBD58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id="{12396D0F-E8F1-57C0-D382-E7EA01D5446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2" name="Рисунок 1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F347177-D31A-C242-9609-D27F74C95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644" y="1803399"/>
            <a:ext cx="7865203" cy="4630651"/>
          </a:xfrm>
          <a:prstGeom prst="rect">
            <a:avLst/>
          </a:prstGeom>
        </p:spPr>
      </p:pic>
      <p:sp>
        <p:nvSpPr>
          <p:cNvPr id="3" name="Текст 3">
            <a:extLst>
              <a:ext uri="{FF2B5EF4-FFF2-40B4-BE49-F238E27FC236}">
                <a16:creationId xmlns:a16="http://schemas.microsoft.com/office/drawing/2014/main" id="{CDA682B4-1F75-2EFF-3F7D-E81644867BDE}"/>
              </a:ext>
            </a:extLst>
          </p:cNvPr>
          <p:cNvSpPr txBox="1">
            <a:spLocks/>
          </p:cNvSpPr>
          <p:nvPr/>
        </p:nvSpPr>
        <p:spPr>
          <a:xfrm>
            <a:off x="3502211" y="1233171"/>
            <a:ext cx="3605755" cy="842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620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300" b="0" i="0" u="none" strike="noStrike" cap="none" baseline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just"/>
            <a:r>
              <a:rPr lang="en-US" sz="2200" dirty="0">
                <a:hlinkClick r:id="rId3"/>
              </a:rPr>
              <a:t>https://gqp.onrender.com</a:t>
            </a:r>
            <a:endParaRPr lang="ru-RU" sz="2200" dirty="0"/>
          </a:p>
          <a:p>
            <a:pPr algn="just"/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599936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9D429C-7458-08CB-B646-031EA9B607CD}"/>
              </a:ext>
            </a:extLst>
          </p:cNvPr>
          <p:cNvSpPr txBox="1"/>
          <p:nvPr/>
        </p:nvSpPr>
        <p:spPr>
          <a:xfrm>
            <a:off x="4656667" y="4961466"/>
            <a:ext cx="346761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300" b="1" dirty="0">
                <a:solidFill>
                  <a:schemeClr val="bg1"/>
                </a:solidFill>
                <a:latin typeface="+mn-lt"/>
              </a:rPr>
              <a:t>C</a:t>
            </a:r>
            <a:r>
              <a:rPr lang="ru-RU" sz="2300" b="1" dirty="0">
                <a:solidFill>
                  <a:schemeClr val="bg1"/>
                </a:solidFill>
                <a:latin typeface="+mn-lt"/>
              </a:rPr>
              <a:t>ПАСИБО ЗА ВНИМАНИЕ!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D6C889-48F4-4B26-954C-96F87149FC3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11661" y="1433018"/>
            <a:ext cx="7055939" cy="2823826"/>
          </a:xfrm>
        </p:spPr>
        <p:txBody>
          <a:bodyPr>
            <a:normAutofit/>
          </a:bodyPr>
          <a:lstStyle/>
          <a:p>
            <a:pPr marL="419100" indent="-342900" algn="just">
              <a:buFont typeface="Arial" panose="020B0604020202020204" pitchFamily="34" charset="0"/>
              <a:buChar char="•"/>
            </a:pPr>
            <a:r>
              <a:rPr lang="ru-RU" sz="2200" dirty="0"/>
              <a:t>предобработка, анализ данных, </a:t>
            </a:r>
          </a:p>
          <a:p>
            <a:pPr marL="419100" indent="-342900" algn="just">
              <a:buFont typeface="Arial" panose="020B0604020202020204" pitchFamily="34" charset="0"/>
              <a:buChar char="•"/>
            </a:pPr>
            <a:r>
              <a:rPr lang="ru-RU" sz="2200" dirty="0"/>
              <a:t>обучение моделей для обработки данных,</a:t>
            </a:r>
          </a:p>
          <a:p>
            <a:pPr marL="419100" indent="-342900" algn="just">
              <a:buFont typeface="Arial" panose="020B0604020202020204" pitchFamily="34" charset="0"/>
              <a:buChar char="•"/>
            </a:pPr>
            <a:r>
              <a:rPr lang="ru-RU" sz="2200" dirty="0"/>
              <a:t>демонстрация результатов работы с использованием методов и инструментов, изученных в рамках программы профессиональной переподготовки «Data Science Pro» в МГТУ им. Н.Э. Баумана 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Цель работы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0" name="Рисунок 9" descr="Изображение выглядит как одежда, человек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6B4A8147-2BC3-2123-AB81-67E1F56F4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696" y="469293"/>
            <a:ext cx="2594088" cy="3203721"/>
          </a:xfrm>
          <a:prstGeom prst="rect">
            <a:avLst/>
          </a:prstGeom>
        </p:spPr>
      </p:pic>
      <p:sp>
        <p:nvSpPr>
          <p:cNvPr id="14" name="Текст 2">
            <a:extLst>
              <a:ext uri="{FF2B5EF4-FFF2-40B4-BE49-F238E27FC236}">
                <a16:creationId xmlns:a16="http://schemas.microsoft.com/office/drawing/2014/main" id="{013D96A5-E5A9-B38B-23D3-4552CB6DA95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540133" y="4119743"/>
            <a:ext cx="3696689" cy="600690"/>
          </a:xfrm>
        </p:spPr>
        <p:txBody>
          <a:bodyPr>
            <a:normAutofit/>
          </a:bodyPr>
          <a:lstStyle/>
          <a:p>
            <a:r>
              <a:rPr lang="ru-RU" sz="2800" spc="180" dirty="0">
                <a:ln>
                  <a:solidFill>
                    <a:srgbClr val="065CAB"/>
                  </a:solidFill>
                </a:ln>
                <a:solidFill>
                  <a:srgbClr val="065CAB"/>
                </a:solidFill>
                <a:ea typeface="+mn-ea"/>
                <a:sym typeface="Arial"/>
              </a:rPr>
              <a:t>Результаты работы</a:t>
            </a:r>
          </a:p>
        </p:txBody>
      </p:sp>
      <p:pic>
        <p:nvPicPr>
          <p:cNvPr id="16" name="Рисунок 15" descr="Изображение выглядит как Графика, шаблон, графический дизайн, черно-белый&#10;&#10;Автоматически созданное описание">
            <a:extLst>
              <a:ext uri="{FF2B5EF4-FFF2-40B4-BE49-F238E27FC236}">
                <a16:creationId xmlns:a16="http://schemas.microsoft.com/office/drawing/2014/main" id="{9E53B4D0-857B-0B77-0782-46F1A0107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382" y="3919729"/>
            <a:ext cx="1950686" cy="1950686"/>
          </a:xfrm>
          <a:prstGeom prst="rect">
            <a:avLst/>
          </a:prstGeom>
        </p:spPr>
      </p:pic>
      <p:pic>
        <p:nvPicPr>
          <p:cNvPr id="18" name="Рисунок 17" descr="Изображение выглядит как шаблон, Графика, черно-белый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B1F2A18-0DB3-3D8A-3FA5-41B406DCB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087" y="3919729"/>
            <a:ext cx="1972906" cy="1972906"/>
          </a:xfrm>
          <a:prstGeom prst="rect">
            <a:avLst/>
          </a:prstGeom>
        </p:spPr>
      </p:pic>
      <p:sp>
        <p:nvSpPr>
          <p:cNvPr id="19" name="Текст 3">
            <a:extLst>
              <a:ext uri="{FF2B5EF4-FFF2-40B4-BE49-F238E27FC236}">
                <a16:creationId xmlns:a16="http://schemas.microsoft.com/office/drawing/2014/main" id="{124E0260-CCBD-AA10-FA9A-1E633B7CAA8E}"/>
              </a:ext>
            </a:extLst>
          </p:cNvPr>
          <p:cNvSpPr txBox="1">
            <a:spLocks/>
          </p:cNvSpPr>
          <p:nvPr/>
        </p:nvSpPr>
        <p:spPr>
          <a:xfrm>
            <a:off x="382582" y="5784713"/>
            <a:ext cx="4468818" cy="64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620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300" b="0" i="0" u="none" strike="noStrike" cap="none" baseline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just"/>
            <a:r>
              <a:rPr lang="en-US" sz="2200" dirty="0">
                <a:hlinkClick r:id="rId5"/>
              </a:rPr>
              <a:t>https://github.com/albaross86/GQP</a:t>
            </a:r>
            <a:endParaRPr lang="en-US" sz="2200" dirty="0"/>
          </a:p>
          <a:p>
            <a:pPr algn="just"/>
            <a:endParaRPr lang="ru-RU" sz="2200" dirty="0"/>
          </a:p>
        </p:txBody>
      </p:sp>
      <p:sp>
        <p:nvSpPr>
          <p:cNvPr id="22" name="Текст 3">
            <a:extLst>
              <a:ext uri="{FF2B5EF4-FFF2-40B4-BE49-F238E27FC236}">
                <a16:creationId xmlns:a16="http://schemas.microsoft.com/office/drawing/2014/main" id="{99C33EF6-C493-205E-6704-F10F6ABF739B}"/>
              </a:ext>
            </a:extLst>
          </p:cNvPr>
          <p:cNvSpPr txBox="1">
            <a:spLocks/>
          </p:cNvSpPr>
          <p:nvPr/>
        </p:nvSpPr>
        <p:spPr>
          <a:xfrm>
            <a:off x="7828677" y="5784713"/>
            <a:ext cx="3605755" cy="842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620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300" b="0" i="0" u="none" strike="noStrike" cap="none" baseline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just"/>
            <a:r>
              <a:rPr lang="en-US" sz="2200" dirty="0">
                <a:hlinkClick r:id="rId6"/>
              </a:rPr>
              <a:t>https://gqp.onrender.com</a:t>
            </a:r>
            <a:endParaRPr lang="ru-RU" sz="2200" dirty="0"/>
          </a:p>
          <a:p>
            <a:pPr algn="just"/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пишущий прибор, офисные принадлежности, карандаш&#10;&#10;Автоматически созданное описание">
            <a:extLst>
              <a:ext uri="{FF2B5EF4-FFF2-40B4-BE49-F238E27FC236}">
                <a16:creationId xmlns:a16="http://schemas.microsoft.com/office/drawing/2014/main" id="{511A5E30-BB9C-ED1C-32D7-F61AD1106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799" y="1571069"/>
            <a:ext cx="3921305" cy="3921305"/>
          </a:xfrm>
          <a:prstGeom prst="rect">
            <a:avLst/>
          </a:prstGeom>
        </p:spPr>
      </p:pic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Ход работы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382780" y="1554136"/>
            <a:ext cx="621790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Изучение теоретических основ и методов решения поставленной задачи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066B2AF8-B3BB-4E6C-B4EF-BA91A7149C6E}"/>
              </a:ext>
            </a:extLst>
          </p:cNvPr>
          <p:cNvGrpSpPr/>
          <p:nvPr/>
        </p:nvGrpSpPr>
        <p:grpSpPr>
          <a:xfrm>
            <a:off x="558782" y="2489251"/>
            <a:ext cx="450202" cy="685765"/>
            <a:chOff x="623996" y="1592262"/>
            <a:chExt cx="333947" cy="508681"/>
          </a:xfrm>
        </p:grpSpPr>
        <p:cxnSp>
          <p:nvCxnSpPr>
            <p:cNvPr id="37" name="Google Shape;123;p4">
              <a:extLst>
                <a:ext uri="{FF2B5EF4-FFF2-40B4-BE49-F238E27FC236}">
                  <a16:creationId xmlns:a16="http://schemas.microsoft.com/office/drawing/2014/main" id="{B2BB743C-20D7-4E69-AAE1-54C42970370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124;p4">
              <a:extLst>
                <a:ext uri="{FF2B5EF4-FFF2-40B4-BE49-F238E27FC236}">
                  <a16:creationId xmlns:a16="http://schemas.microsoft.com/office/drawing/2014/main" id="{A09E8948-234F-49EF-B8ED-B3C480E04917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126;p4">
              <a:extLst>
                <a:ext uri="{FF2B5EF4-FFF2-40B4-BE49-F238E27FC236}">
                  <a16:creationId xmlns:a16="http://schemas.microsoft.com/office/drawing/2014/main" id="{DE776E1C-0C20-43D2-8A38-628879EB82A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A61F8772-5670-475E-90AF-084D02A24E45}"/>
              </a:ext>
            </a:extLst>
          </p:cNvPr>
          <p:cNvGrpSpPr/>
          <p:nvPr/>
        </p:nvGrpSpPr>
        <p:grpSpPr>
          <a:xfrm>
            <a:off x="558782" y="3443265"/>
            <a:ext cx="450202" cy="685765"/>
            <a:chOff x="623996" y="1592262"/>
            <a:chExt cx="333947" cy="508681"/>
          </a:xfrm>
        </p:grpSpPr>
        <p:cxnSp>
          <p:nvCxnSpPr>
            <p:cNvPr id="41" name="Google Shape;123;p4">
              <a:extLst>
                <a:ext uri="{FF2B5EF4-FFF2-40B4-BE49-F238E27FC236}">
                  <a16:creationId xmlns:a16="http://schemas.microsoft.com/office/drawing/2014/main" id="{31FD4C9E-5F69-4810-A00B-E211610CB36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124;p4">
              <a:extLst>
                <a:ext uri="{FF2B5EF4-FFF2-40B4-BE49-F238E27FC236}">
                  <a16:creationId xmlns:a16="http://schemas.microsoft.com/office/drawing/2014/main" id="{1B688AC3-F620-4E8E-B8F1-1B14FAE7C0C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126;p4">
              <a:extLst>
                <a:ext uri="{FF2B5EF4-FFF2-40B4-BE49-F238E27FC236}">
                  <a16:creationId xmlns:a16="http://schemas.microsoft.com/office/drawing/2014/main" id="{87B9060E-A604-4528-B297-A9EBC00AAAD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90E0740F-EFCD-41F2-8EB0-E752773D0AE6}"/>
              </a:ext>
            </a:extLst>
          </p:cNvPr>
          <p:cNvGrpSpPr/>
          <p:nvPr/>
        </p:nvGrpSpPr>
        <p:grpSpPr>
          <a:xfrm>
            <a:off x="560162" y="4407979"/>
            <a:ext cx="450202" cy="685765"/>
            <a:chOff x="623996" y="1592262"/>
            <a:chExt cx="333947" cy="508681"/>
          </a:xfrm>
        </p:grpSpPr>
        <p:cxnSp>
          <p:nvCxnSpPr>
            <p:cNvPr id="45" name="Google Shape;123;p4">
              <a:extLst>
                <a:ext uri="{FF2B5EF4-FFF2-40B4-BE49-F238E27FC236}">
                  <a16:creationId xmlns:a16="http://schemas.microsoft.com/office/drawing/2014/main" id="{5C8D2F6A-BB2A-49FD-B94C-250EB763B06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Google Shape;124;p4">
              <a:extLst>
                <a:ext uri="{FF2B5EF4-FFF2-40B4-BE49-F238E27FC236}">
                  <a16:creationId xmlns:a16="http://schemas.microsoft.com/office/drawing/2014/main" id="{EB043BAB-1826-41DB-A7FE-AAA09C039F9C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126;p4">
              <a:extLst>
                <a:ext uri="{FF2B5EF4-FFF2-40B4-BE49-F238E27FC236}">
                  <a16:creationId xmlns:a16="http://schemas.microsoft.com/office/drawing/2014/main" id="{24ECB75A-09F9-43A5-8D25-D348344E60B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C1DE16C2-2172-463A-93BA-EA11B2417C83}"/>
              </a:ext>
            </a:extLst>
          </p:cNvPr>
          <p:cNvGrpSpPr/>
          <p:nvPr/>
        </p:nvGrpSpPr>
        <p:grpSpPr>
          <a:xfrm>
            <a:off x="558782" y="5383393"/>
            <a:ext cx="450202" cy="685765"/>
            <a:chOff x="623996" y="1592262"/>
            <a:chExt cx="333947" cy="508681"/>
          </a:xfrm>
        </p:grpSpPr>
        <p:cxnSp>
          <p:nvCxnSpPr>
            <p:cNvPr id="49" name="Google Shape;123;p4">
              <a:extLst>
                <a:ext uri="{FF2B5EF4-FFF2-40B4-BE49-F238E27FC236}">
                  <a16:creationId xmlns:a16="http://schemas.microsoft.com/office/drawing/2014/main" id="{73882629-1BAE-438B-9802-2EDD583F7F1E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Google Shape;124;p4">
              <a:extLst>
                <a:ext uri="{FF2B5EF4-FFF2-40B4-BE49-F238E27FC236}">
                  <a16:creationId xmlns:a16="http://schemas.microsoft.com/office/drawing/2014/main" id="{590F5074-56E7-4E5F-A651-A7E31BD5FFB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" name="Google Shape;126;p4">
              <a:extLst>
                <a:ext uri="{FF2B5EF4-FFF2-40B4-BE49-F238E27FC236}">
                  <a16:creationId xmlns:a16="http://schemas.microsoft.com/office/drawing/2014/main" id="{A2CA7045-D48F-4328-8FF7-FF8E4D8ABC1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2" name="Google Shape;125;p4">
            <a:extLst>
              <a:ext uri="{FF2B5EF4-FFF2-40B4-BE49-F238E27FC236}">
                <a16:creationId xmlns:a16="http://schemas.microsoft.com/office/drawing/2014/main" id="{B392D556-B476-4E1F-958C-31EE7B16300D}"/>
              </a:ext>
            </a:extLst>
          </p:cNvPr>
          <p:cNvSpPr/>
          <p:nvPr/>
        </p:nvSpPr>
        <p:spPr>
          <a:xfrm>
            <a:off x="1408143" y="2658429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Разведочный анализ данных, предобработка</a:t>
            </a:r>
          </a:p>
        </p:txBody>
      </p:sp>
      <p:sp>
        <p:nvSpPr>
          <p:cNvPr id="53" name="Google Shape;127;p4">
            <a:extLst>
              <a:ext uri="{FF2B5EF4-FFF2-40B4-BE49-F238E27FC236}">
                <a16:creationId xmlns:a16="http://schemas.microsoft.com/office/drawing/2014/main" id="{BCF65B5B-0337-4C73-B9BB-A05F6916D064}"/>
              </a:ext>
            </a:extLst>
          </p:cNvPr>
          <p:cNvSpPr/>
          <p:nvPr/>
        </p:nvSpPr>
        <p:spPr>
          <a:xfrm>
            <a:off x="843937" y="2739873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2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4" name="Google Shape;125;p4">
            <a:extLst>
              <a:ext uri="{FF2B5EF4-FFF2-40B4-BE49-F238E27FC236}">
                <a16:creationId xmlns:a16="http://schemas.microsoft.com/office/drawing/2014/main" id="{4BBDCECC-7AC6-4E39-B4A9-A7C1308CD1E4}"/>
              </a:ext>
            </a:extLst>
          </p:cNvPr>
          <p:cNvSpPr/>
          <p:nvPr/>
        </p:nvSpPr>
        <p:spPr>
          <a:xfrm>
            <a:off x="1406764" y="3373957"/>
            <a:ext cx="621790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обучение нескольких моделей для прогноза модуля упругости при растяжении и прочности при растяжении, поиск гиперпараметров модели с помощью поиска по сетке с перекрестной проверкой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5" name="Google Shape;127;p4">
            <a:extLst>
              <a:ext uri="{FF2B5EF4-FFF2-40B4-BE49-F238E27FC236}">
                <a16:creationId xmlns:a16="http://schemas.microsoft.com/office/drawing/2014/main" id="{09A3BA78-83A5-439F-80AC-98893E52CA81}"/>
              </a:ext>
            </a:extLst>
          </p:cNvPr>
          <p:cNvSpPr/>
          <p:nvPr/>
        </p:nvSpPr>
        <p:spPr>
          <a:xfrm>
            <a:off x="843937" y="370971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3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6" name="Google Shape;125;p4">
            <a:extLst>
              <a:ext uri="{FF2B5EF4-FFF2-40B4-BE49-F238E27FC236}">
                <a16:creationId xmlns:a16="http://schemas.microsoft.com/office/drawing/2014/main" id="{3DDF0676-49DA-46BC-9B49-E63651936BD7}"/>
              </a:ext>
            </a:extLst>
          </p:cNvPr>
          <p:cNvSpPr/>
          <p:nvPr/>
        </p:nvSpPr>
        <p:spPr>
          <a:xfrm>
            <a:off x="1433265" y="4335383"/>
            <a:ext cx="659056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написание нейронной сети для рекомендации соотношения матрица-наполнитель, оценка точности модели на тренировочном и тестовом датасете</a:t>
            </a:r>
          </a:p>
        </p:txBody>
      </p:sp>
      <p:sp>
        <p:nvSpPr>
          <p:cNvPr id="57" name="Google Shape;127;p4">
            <a:extLst>
              <a:ext uri="{FF2B5EF4-FFF2-40B4-BE49-F238E27FC236}">
                <a16:creationId xmlns:a16="http://schemas.microsoft.com/office/drawing/2014/main" id="{52BA7844-74CD-4A10-A920-4E6A0D827A2C}"/>
              </a:ext>
            </a:extLst>
          </p:cNvPr>
          <p:cNvSpPr/>
          <p:nvPr/>
        </p:nvSpPr>
        <p:spPr>
          <a:xfrm>
            <a:off x="843937" y="467714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4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8" name="Google Shape;125;p4">
            <a:extLst>
              <a:ext uri="{FF2B5EF4-FFF2-40B4-BE49-F238E27FC236}">
                <a16:creationId xmlns:a16="http://schemas.microsoft.com/office/drawing/2014/main" id="{5196AA80-638D-487F-983B-0DA60BA9BE05}"/>
              </a:ext>
            </a:extLst>
          </p:cNvPr>
          <p:cNvSpPr/>
          <p:nvPr/>
        </p:nvSpPr>
        <p:spPr>
          <a:xfrm>
            <a:off x="1406764" y="5311233"/>
            <a:ext cx="680448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разработка приложения с графическим интерфейсом для выдачи прогноза, полученного в задании 5; создание репозитория в GitHub, размещение в нём кода исследования с оформлением файла README</a:t>
            </a:r>
          </a:p>
        </p:txBody>
      </p:sp>
      <p:sp>
        <p:nvSpPr>
          <p:cNvPr id="59" name="Google Shape;127;p4">
            <a:extLst>
              <a:ext uri="{FF2B5EF4-FFF2-40B4-BE49-F238E27FC236}">
                <a16:creationId xmlns:a16="http://schemas.microsoft.com/office/drawing/2014/main" id="{6CBDF430-C68B-42FA-BC4A-87935642BB35}"/>
              </a:ext>
            </a:extLst>
          </p:cNvPr>
          <p:cNvSpPr/>
          <p:nvPr/>
        </p:nvSpPr>
        <p:spPr>
          <a:xfrm>
            <a:off x="836823" y="5618307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5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CEB208F7-621F-4826-AC02-D9ACF56C2556}"/>
              </a:ext>
            </a:extLst>
          </p:cNvPr>
          <p:cNvGrpSpPr/>
          <p:nvPr/>
        </p:nvGrpSpPr>
        <p:grpSpPr>
          <a:xfrm>
            <a:off x="558782" y="1503622"/>
            <a:ext cx="450202" cy="685765"/>
            <a:chOff x="623996" y="1592262"/>
            <a:chExt cx="333947" cy="508681"/>
          </a:xfrm>
        </p:grpSpPr>
        <p:cxnSp>
          <p:nvCxnSpPr>
            <p:cNvPr id="61" name="Google Shape;123;p4">
              <a:extLst>
                <a:ext uri="{FF2B5EF4-FFF2-40B4-BE49-F238E27FC236}">
                  <a16:creationId xmlns:a16="http://schemas.microsoft.com/office/drawing/2014/main" id="{C80DFF66-7760-463A-A6E3-7A4A06739A6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124;p4">
              <a:extLst>
                <a:ext uri="{FF2B5EF4-FFF2-40B4-BE49-F238E27FC236}">
                  <a16:creationId xmlns:a16="http://schemas.microsoft.com/office/drawing/2014/main" id="{537A8DBB-64CB-4C54-9816-C8AB9CEF9F83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126;p4">
              <a:extLst>
                <a:ext uri="{FF2B5EF4-FFF2-40B4-BE49-F238E27FC236}">
                  <a16:creationId xmlns:a16="http://schemas.microsoft.com/office/drawing/2014/main" id="{5EA94F71-5A4A-461B-84A6-89FA43FE7B61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4" name="Google Shape;127;p4">
            <a:extLst>
              <a:ext uri="{FF2B5EF4-FFF2-40B4-BE49-F238E27FC236}">
                <a16:creationId xmlns:a16="http://schemas.microsoft.com/office/drawing/2014/main" id="{52F47E68-BBBA-4D50-92F9-0A84552519B8}"/>
              </a:ext>
            </a:extLst>
          </p:cNvPr>
          <p:cNvSpPr/>
          <p:nvPr/>
        </p:nvSpPr>
        <p:spPr>
          <a:xfrm>
            <a:off x="843937" y="1754244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1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7FD5A9C-AA57-42B9-8F69-29229E6D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3628" y="1207173"/>
            <a:ext cx="8641772" cy="4352701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/>
              <a:t>Количество входных переменных – 13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/>
              <a:t>Объём выборки (после объединения): 1023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/>
              <a:t>Количество пропусков: 0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/>
              <a:t>Количество уникальных значений у большинства переменных - более 1000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/>
              <a:t>Лишь одна переменная («Угол нашивки») имеет два уникальных значения – 0 и 90 градусов).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/>
              <a:t>Количество дубликатов: 0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/>
              <a:t>Выбросы в ряде параметров видны, но экстремальных ошибочных выбросов нет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EDA</a:t>
              </a:r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, предобработка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A6A3B7E-4926-6EC8-426E-C3D7CB5A2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04" y="4831532"/>
            <a:ext cx="7771649" cy="1861874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текст, диаграмма, линия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3F3D393-DCC3-79FF-4027-87AA02BC3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086" y="1223074"/>
            <a:ext cx="2932451" cy="521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Методы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408143" y="1719562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Линейная регрессия (</a:t>
            </a:r>
            <a:r>
              <a:rPr lang="en-US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Linear Regression</a:t>
            </a: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)</a:t>
            </a:r>
            <a:endParaRPr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34" name="Google Shape;149;p4">
            <a:extLst>
              <a:ext uri="{FF2B5EF4-FFF2-40B4-BE49-F238E27FC236}">
                <a16:creationId xmlns:a16="http://schemas.microsoft.com/office/drawing/2014/main" id="{E8524630-6F6B-4695-AB3F-DEBB05B7CD3C}"/>
              </a:ext>
            </a:extLst>
          </p:cNvPr>
          <p:cNvSpPr txBox="1"/>
          <p:nvPr/>
        </p:nvSpPr>
        <p:spPr>
          <a:xfrm>
            <a:off x="8474033" y="1493010"/>
            <a:ext cx="3157806" cy="4586962"/>
          </a:xfrm>
          <a:prstGeom prst="rect">
            <a:avLst/>
          </a:prstGeom>
          <a:solidFill>
            <a:srgbClr val="F1BE29"/>
          </a:solidFill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ru-RU" sz="1600" b="1" dirty="0">
              <a:solidFill>
                <a:schemeClr val="lt1"/>
              </a:solidFill>
              <a:latin typeface="+mn-l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ru-RU" sz="1600" b="1" dirty="0">
              <a:solidFill>
                <a:schemeClr val="lt1"/>
              </a:solidFill>
              <a:latin typeface="+mn-l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ru-RU" sz="1600" b="1" dirty="0">
                <a:solidFill>
                  <a:schemeClr val="lt1"/>
                </a:solidFill>
                <a:latin typeface="+mn-lt"/>
              </a:rPr>
              <a:t>ОБУЧЕНИЕ С УЧИТЕЛЕМ:</a:t>
            </a:r>
            <a:br>
              <a:rPr lang="ru-RU" sz="1600" b="1" dirty="0">
                <a:solidFill>
                  <a:schemeClr val="lt1"/>
                </a:solidFill>
                <a:latin typeface="+mn-lt"/>
              </a:rPr>
            </a:br>
            <a:br>
              <a:rPr lang="ru-RU" sz="1600" b="1" dirty="0">
                <a:solidFill>
                  <a:schemeClr val="lt1"/>
                </a:solidFill>
                <a:latin typeface="+mn-lt"/>
              </a:rPr>
            </a:br>
            <a:r>
              <a:rPr lang="ru-RU" sz="1600" b="1" dirty="0">
                <a:solidFill>
                  <a:schemeClr val="lt1"/>
                </a:solidFill>
                <a:latin typeface="+mn-lt"/>
              </a:rPr>
              <a:t>ЗАДАЧА РЕГРЕССИИ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066B2AF8-B3BB-4E6C-B4EF-BA91A7149C6E}"/>
              </a:ext>
            </a:extLst>
          </p:cNvPr>
          <p:cNvGrpSpPr/>
          <p:nvPr/>
        </p:nvGrpSpPr>
        <p:grpSpPr>
          <a:xfrm>
            <a:off x="558782" y="2489251"/>
            <a:ext cx="450202" cy="685765"/>
            <a:chOff x="623996" y="1592262"/>
            <a:chExt cx="333947" cy="508681"/>
          </a:xfrm>
        </p:grpSpPr>
        <p:cxnSp>
          <p:nvCxnSpPr>
            <p:cNvPr id="37" name="Google Shape;123;p4">
              <a:extLst>
                <a:ext uri="{FF2B5EF4-FFF2-40B4-BE49-F238E27FC236}">
                  <a16:creationId xmlns:a16="http://schemas.microsoft.com/office/drawing/2014/main" id="{B2BB743C-20D7-4E69-AAE1-54C42970370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124;p4">
              <a:extLst>
                <a:ext uri="{FF2B5EF4-FFF2-40B4-BE49-F238E27FC236}">
                  <a16:creationId xmlns:a16="http://schemas.microsoft.com/office/drawing/2014/main" id="{A09E8948-234F-49EF-B8ED-B3C480E04917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126;p4">
              <a:extLst>
                <a:ext uri="{FF2B5EF4-FFF2-40B4-BE49-F238E27FC236}">
                  <a16:creationId xmlns:a16="http://schemas.microsoft.com/office/drawing/2014/main" id="{DE776E1C-0C20-43D2-8A38-628879EB82A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A61F8772-5670-475E-90AF-084D02A24E45}"/>
              </a:ext>
            </a:extLst>
          </p:cNvPr>
          <p:cNvGrpSpPr/>
          <p:nvPr/>
        </p:nvGrpSpPr>
        <p:grpSpPr>
          <a:xfrm>
            <a:off x="558782" y="3443265"/>
            <a:ext cx="450202" cy="685765"/>
            <a:chOff x="623996" y="1592262"/>
            <a:chExt cx="333947" cy="508681"/>
          </a:xfrm>
        </p:grpSpPr>
        <p:cxnSp>
          <p:nvCxnSpPr>
            <p:cNvPr id="41" name="Google Shape;123;p4">
              <a:extLst>
                <a:ext uri="{FF2B5EF4-FFF2-40B4-BE49-F238E27FC236}">
                  <a16:creationId xmlns:a16="http://schemas.microsoft.com/office/drawing/2014/main" id="{31FD4C9E-5F69-4810-A00B-E211610CB36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124;p4">
              <a:extLst>
                <a:ext uri="{FF2B5EF4-FFF2-40B4-BE49-F238E27FC236}">
                  <a16:creationId xmlns:a16="http://schemas.microsoft.com/office/drawing/2014/main" id="{1B688AC3-F620-4E8E-B8F1-1B14FAE7C0C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126;p4">
              <a:extLst>
                <a:ext uri="{FF2B5EF4-FFF2-40B4-BE49-F238E27FC236}">
                  <a16:creationId xmlns:a16="http://schemas.microsoft.com/office/drawing/2014/main" id="{87B9060E-A604-4528-B297-A9EBC00AAAD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90E0740F-EFCD-41F2-8EB0-E752773D0AE6}"/>
              </a:ext>
            </a:extLst>
          </p:cNvPr>
          <p:cNvGrpSpPr/>
          <p:nvPr/>
        </p:nvGrpSpPr>
        <p:grpSpPr>
          <a:xfrm>
            <a:off x="560162" y="4407979"/>
            <a:ext cx="450202" cy="685765"/>
            <a:chOff x="623996" y="1592262"/>
            <a:chExt cx="333947" cy="508681"/>
          </a:xfrm>
        </p:grpSpPr>
        <p:cxnSp>
          <p:nvCxnSpPr>
            <p:cNvPr id="45" name="Google Shape;123;p4">
              <a:extLst>
                <a:ext uri="{FF2B5EF4-FFF2-40B4-BE49-F238E27FC236}">
                  <a16:creationId xmlns:a16="http://schemas.microsoft.com/office/drawing/2014/main" id="{5C8D2F6A-BB2A-49FD-B94C-250EB763B06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Google Shape;124;p4">
              <a:extLst>
                <a:ext uri="{FF2B5EF4-FFF2-40B4-BE49-F238E27FC236}">
                  <a16:creationId xmlns:a16="http://schemas.microsoft.com/office/drawing/2014/main" id="{EB043BAB-1826-41DB-A7FE-AAA09C039F9C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126;p4">
              <a:extLst>
                <a:ext uri="{FF2B5EF4-FFF2-40B4-BE49-F238E27FC236}">
                  <a16:creationId xmlns:a16="http://schemas.microsoft.com/office/drawing/2014/main" id="{24ECB75A-09F9-43A5-8D25-D348344E60B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C1DE16C2-2172-463A-93BA-EA11B2417C83}"/>
              </a:ext>
            </a:extLst>
          </p:cNvPr>
          <p:cNvGrpSpPr/>
          <p:nvPr/>
        </p:nvGrpSpPr>
        <p:grpSpPr>
          <a:xfrm>
            <a:off x="558782" y="5383393"/>
            <a:ext cx="450202" cy="685765"/>
            <a:chOff x="623996" y="1592262"/>
            <a:chExt cx="333947" cy="508681"/>
          </a:xfrm>
        </p:grpSpPr>
        <p:cxnSp>
          <p:nvCxnSpPr>
            <p:cNvPr id="49" name="Google Shape;123;p4">
              <a:extLst>
                <a:ext uri="{FF2B5EF4-FFF2-40B4-BE49-F238E27FC236}">
                  <a16:creationId xmlns:a16="http://schemas.microsoft.com/office/drawing/2014/main" id="{73882629-1BAE-438B-9802-2EDD583F7F1E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Google Shape;124;p4">
              <a:extLst>
                <a:ext uri="{FF2B5EF4-FFF2-40B4-BE49-F238E27FC236}">
                  <a16:creationId xmlns:a16="http://schemas.microsoft.com/office/drawing/2014/main" id="{590F5074-56E7-4E5F-A651-A7E31BD5FFB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" name="Google Shape;126;p4">
              <a:extLst>
                <a:ext uri="{FF2B5EF4-FFF2-40B4-BE49-F238E27FC236}">
                  <a16:creationId xmlns:a16="http://schemas.microsoft.com/office/drawing/2014/main" id="{A2CA7045-D48F-4328-8FF7-FF8E4D8ABC1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2" name="Google Shape;125;p4">
            <a:extLst>
              <a:ext uri="{FF2B5EF4-FFF2-40B4-BE49-F238E27FC236}">
                <a16:creationId xmlns:a16="http://schemas.microsoft.com/office/drawing/2014/main" id="{B392D556-B476-4E1F-958C-31EE7B16300D}"/>
              </a:ext>
            </a:extLst>
          </p:cNvPr>
          <p:cNvSpPr/>
          <p:nvPr/>
        </p:nvSpPr>
        <p:spPr>
          <a:xfrm>
            <a:off x="1408143" y="2658429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«Случайный лес» (</a:t>
            </a:r>
            <a:r>
              <a:rPr lang="en-US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Random Forest</a:t>
            </a: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)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3" name="Google Shape;127;p4">
            <a:extLst>
              <a:ext uri="{FF2B5EF4-FFF2-40B4-BE49-F238E27FC236}">
                <a16:creationId xmlns:a16="http://schemas.microsoft.com/office/drawing/2014/main" id="{BCF65B5B-0337-4C73-B9BB-A05F6916D064}"/>
              </a:ext>
            </a:extLst>
          </p:cNvPr>
          <p:cNvSpPr/>
          <p:nvPr/>
        </p:nvSpPr>
        <p:spPr>
          <a:xfrm>
            <a:off x="843937" y="2739873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2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4" name="Google Shape;125;p4">
            <a:extLst>
              <a:ext uri="{FF2B5EF4-FFF2-40B4-BE49-F238E27FC236}">
                <a16:creationId xmlns:a16="http://schemas.microsoft.com/office/drawing/2014/main" id="{4BBDCECC-7AC6-4E39-B4A9-A7C1308CD1E4}"/>
              </a:ext>
            </a:extLst>
          </p:cNvPr>
          <p:cNvSpPr/>
          <p:nvPr/>
        </p:nvSpPr>
        <p:spPr>
          <a:xfrm>
            <a:off x="1408143" y="3616890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Градиентный </a:t>
            </a:r>
            <a:r>
              <a:rPr lang="ru-RU" sz="1600" b="1" dirty="0" err="1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бустинг</a:t>
            </a: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 (</a:t>
            </a:r>
            <a:r>
              <a:rPr lang="en-US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Gradient Boosting</a:t>
            </a: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)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5" name="Google Shape;127;p4">
            <a:extLst>
              <a:ext uri="{FF2B5EF4-FFF2-40B4-BE49-F238E27FC236}">
                <a16:creationId xmlns:a16="http://schemas.microsoft.com/office/drawing/2014/main" id="{09A3BA78-83A5-439F-80AC-98893E52CA81}"/>
              </a:ext>
            </a:extLst>
          </p:cNvPr>
          <p:cNvSpPr/>
          <p:nvPr/>
        </p:nvSpPr>
        <p:spPr>
          <a:xfrm>
            <a:off x="843937" y="370971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3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6" name="Google Shape;125;p4">
            <a:extLst>
              <a:ext uri="{FF2B5EF4-FFF2-40B4-BE49-F238E27FC236}">
                <a16:creationId xmlns:a16="http://schemas.microsoft.com/office/drawing/2014/main" id="{3DDF0676-49DA-46BC-9B49-E63651936BD7}"/>
              </a:ext>
            </a:extLst>
          </p:cNvPr>
          <p:cNvSpPr/>
          <p:nvPr/>
        </p:nvSpPr>
        <p:spPr>
          <a:xfrm>
            <a:off x="1408143" y="4587172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Метод опорных векторов для задач регрессии (</a:t>
            </a:r>
            <a:r>
              <a:rPr lang="en-US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SVR)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7" name="Google Shape;127;p4">
            <a:extLst>
              <a:ext uri="{FF2B5EF4-FFF2-40B4-BE49-F238E27FC236}">
                <a16:creationId xmlns:a16="http://schemas.microsoft.com/office/drawing/2014/main" id="{52BA7844-74CD-4A10-A920-4E6A0D827A2C}"/>
              </a:ext>
            </a:extLst>
          </p:cNvPr>
          <p:cNvSpPr/>
          <p:nvPr/>
        </p:nvSpPr>
        <p:spPr>
          <a:xfrm>
            <a:off x="843937" y="467714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4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8" name="Google Shape;125;p4">
            <a:extLst>
              <a:ext uri="{FF2B5EF4-FFF2-40B4-BE49-F238E27FC236}">
                <a16:creationId xmlns:a16="http://schemas.microsoft.com/office/drawing/2014/main" id="{5196AA80-638D-487F-983B-0DA60BA9BE05}"/>
              </a:ext>
            </a:extLst>
          </p:cNvPr>
          <p:cNvSpPr/>
          <p:nvPr/>
        </p:nvSpPr>
        <p:spPr>
          <a:xfrm>
            <a:off x="1382780" y="5557018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K </a:t>
            </a: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ближайших соседей (</a:t>
            </a:r>
            <a:r>
              <a:rPr lang="en-US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k Nearest Neighbors)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9" name="Google Shape;127;p4">
            <a:extLst>
              <a:ext uri="{FF2B5EF4-FFF2-40B4-BE49-F238E27FC236}">
                <a16:creationId xmlns:a16="http://schemas.microsoft.com/office/drawing/2014/main" id="{6CBDF430-C68B-42FA-BC4A-87935642BB35}"/>
              </a:ext>
            </a:extLst>
          </p:cNvPr>
          <p:cNvSpPr/>
          <p:nvPr/>
        </p:nvSpPr>
        <p:spPr>
          <a:xfrm>
            <a:off x="836823" y="5618307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5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CEB208F7-621F-4826-AC02-D9ACF56C2556}"/>
              </a:ext>
            </a:extLst>
          </p:cNvPr>
          <p:cNvGrpSpPr/>
          <p:nvPr/>
        </p:nvGrpSpPr>
        <p:grpSpPr>
          <a:xfrm>
            <a:off x="558782" y="1503622"/>
            <a:ext cx="450202" cy="685765"/>
            <a:chOff x="623996" y="1592262"/>
            <a:chExt cx="333947" cy="508681"/>
          </a:xfrm>
        </p:grpSpPr>
        <p:cxnSp>
          <p:nvCxnSpPr>
            <p:cNvPr id="61" name="Google Shape;123;p4">
              <a:extLst>
                <a:ext uri="{FF2B5EF4-FFF2-40B4-BE49-F238E27FC236}">
                  <a16:creationId xmlns:a16="http://schemas.microsoft.com/office/drawing/2014/main" id="{C80DFF66-7760-463A-A6E3-7A4A06739A6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124;p4">
              <a:extLst>
                <a:ext uri="{FF2B5EF4-FFF2-40B4-BE49-F238E27FC236}">
                  <a16:creationId xmlns:a16="http://schemas.microsoft.com/office/drawing/2014/main" id="{537A8DBB-64CB-4C54-9816-C8AB9CEF9F83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126;p4">
              <a:extLst>
                <a:ext uri="{FF2B5EF4-FFF2-40B4-BE49-F238E27FC236}">
                  <a16:creationId xmlns:a16="http://schemas.microsoft.com/office/drawing/2014/main" id="{5EA94F71-5A4A-461B-84A6-89FA43FE7B61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4" name="Google Shape;127;p4">
            <a:extLst>
              <a:ext uri="{FF2B5EF4-FFF2-40B4-BE49-F238E27FC236}">
                <a16:creationId xmlns:a16="http://schemas.microsoft.com/office/drawing/2014/main" id="{52F47E68-BBBA-4D50-92F9-0A84552519B8}"/>
              </a:ext>
            </a:extLst>
          </p:cNvPr>
          <p:cNvSpPr/>
          <p:nvPr/>
        </p:nvSpPr>
        <p:spPr>
          <a:xfrm>
            <a:off x="843937" y="1754244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1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365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EDA</a:t>
              </a:r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, предобработка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559F082-A9A2-2706-E252-25626A45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50" y="1281657"/>
            <a:ext cx="3396437" cy="3036343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, снимок экрана, диаграмма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2119E192-C77C-0985-C95E-37A4A13F8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719" y="1306806"/>
            <a:ext cx="6164236" cy="54025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C91DBF6-5790-C5E8-CF56-6CD116922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036" y="4464364"/>
            <a:ext cx="3001129" cy="213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85E5C-597B-A795-2252-0FEB86A1C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A57C9C1F-2C48-1D84-D07F-2C1919CA3F7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26049B1-8D4F-18F1-49E2-31964BFA8533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BB1BB00E-70DE-4CD5-79D2-AA2BC2304ACA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EDA</a:t>
              </a:r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, предобработка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21F66901-F43A-3EB3-30A9-881EE813A4C9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C268105B-543E-35B7-6E61-CF81F9E6FF3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E9FC60B-220E-011E-8C63-5C1B0738D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13" y="1457850"/>
            <a:ext cx="4144351" cy="2444558"/>
          </a:xfrm>
          <a:prstGeom prst="rect">
            <a:avLst/>
          </a:prstGeom>
        </p:spPr>
      </p:pic>
      <p:pic>
        <p:nvPicPr>
          <p:cNvPr id="3" name="Рисунок 2" descr="Изображение выглядит как текст, График, линия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FB809E13-94E7-C280-A451-AEBF19664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481" y="4083632"/>
            <a:ext cx="4031404" cy="2192217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График, линия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A459A334-1FA8-E3B9-438F-3A247E6E0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809" y="1417715"/>
            <a:ext cx="4537877" cy="24445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3958D6-6DF9-D2DD-A06A-299143A4A6C1}"/>
              </a:ext>
            </a:extLst>
          </p:cNvPr>
          <p:cNvSpPr txBox="1"/>
          <p:nvPr/>
        </p:nvSpPr>
        <p:spPr>
          <a:xfrm>
            <a:off x="4641555" y="1402507"/>
            <a:ext cx="53091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2300" dirty="0">
                <a:latin typeface="+mn-lt"/>
              </a:rPr>
              <a:t>До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2C4E7-D8E0-93BD-3F6B-2070EA55A9D3}"/>
              </a:ext>
            </a:extLst>
          </p:cNvPr>
          <p:cNvSpPr txBox="1"/>
          <p:nvPr/>
        </p:nvSpPr>
        <p:spPr>
          <a:xfrm>
            <a:off x="9129435" y="1402507"/>
            <a:ext cx="199125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300" dirty="0" err="1">
                <a:latin typeface="+mn-lt"/>
              </a:rPr>
              <a:t>StandardScaler</a:t>
            </a:r>
            <a:endParaRPr lang="ru-RU" sz="2300" dirty="0">
              <a:latin typeface="+mn-lt"/>
            </a:endParaRPr>
          </a:p>
        </p:txBody>
      </p:sp>
      <p:pic>
        <p:nvPicPr>
          <p:cNvPr id="10" name="Рисунок 9" descr="Изображение выглядит как текст, График, диаграмм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3F208E2B-4799-3E8E-2A53-1C56D5567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551" y="4083632"/>
            <a:ext cx="4341747" cy="23504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827ADB-6E58-D15E-61F5-DD1398FDE611}"/>
              </a:ext>
            </a:extLst>
          </p:cNvPr>
          <p:cNvSpPr txBox="1"/>
          <p:nvPr/>
        </p:nvSpPr>
        <p:spPr>
          <a:xfrm>
            <a:off x="3969033" y="4083632"/>
            <a:ext cx="118013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300" dirty="0" err="1">
                <a:latin typeface="+mn-lt"/>
              </a:rPr>
              <a:t>MinMax</a:t>
            </a:r>
            <a:endParaRPr lang="ru-RU" sz="2300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5B21B8-92C0-195F-C4FA-A7E02E72C0C3}"/>
              </a:ext>
            </a:extLst>
          </p:cNvPr>
          <p:cNvSpPr txBox="1"/>
          <p:nvPr/>
        </p:nvSpPr>
        <p:spPr>
          <a:xfrm>
            <a:off x="9485346" y="4083632"/>
            <a:ext cx="151195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300" dirty="0">
                <a:latin typeface="+mn-lt"/>
              </a:rPr>
              <a:t>Normalizer</a:t>
            </a:r>
            <a:endParaRPr lang="ru-RU" sz="23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2294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5000B-B9AE-D665-9BDD-32B64B412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B6EC55BC-8DCC-2875-1C33-A5872631F06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04612356-D1C6-7BD3-FC05-76FE91A24A75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F7E6163-6A79-D05C-7389-7CBCE0065AEB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Обучение моделей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22523B44-5C98-4EDB-8AA9-3C94F978A12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348AB40-A994-8620-6FFF-F09A0ECCB33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6" name="Рисунок 5" descr="Изображение выглядит как текст, снимок экрана, программное обеспечение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E71CAA85-CA21-DEFB-68A9-A2413F440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393" y="1164576"/>
            <a:ext cx="7483213" cy="526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96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2273C-EF56-BC2E-814F-C94FE9A00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445DD340-C81D-2F40-68EA-CDE8326664E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AE866EB-6B41-45FA-5BE0-72DA1E6F5657}"/>
              </a:ext>
            </a:extLst>
          </p:cNvPr>
          <p:cNvGrpSpPr/>
          <p:nvPr/>
        </p:nvGrpSpPr>
        <p:grpSpPr>
          <a:xfrm>
            <a:off x="3090333" y="469293"/>
            <a:ext cx="7027334" cy="666000"/>
            <a:chOff x="1476752" y="3499669"/>
            <a:chExt cx="7487989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6B4434D0-7218-2E70-880C-B1A6D364591A}"/>
                </a:ext>
              </a:extLst>
            </p:cNvPr>
            <p:cNvSpPr/>
            <p:nvPr/>
          </p:nvSpPr>
          <p:spPr>
            <a:xfrm>
              <a:off x="1476752" y="3499669"/>
              <a:ext cx="7401413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algn="just"/>
              <a:r>
                <a:rPr lang="ru-RU" sz="24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</a:rPr>
                <a:t>Поиск гиперпараметров модели </a:t>
              </a:r>
            </a:p>
            <a:p>
              <a:pPr marR="0" algn="just"/>
              <a:r>
                <a:rPr lang="ru-RU" sz="24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</a:rPr>
                <a:t>по сетке с перекрестной проверкой</a:t>
              </a: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A7714E3A-8423-86D6-5020-F91F58E2CA85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5E48DB57-DC85-7EBD-907C-C82708C774E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2" y="3499669"/>
              <a:ext cx="295878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A331646-8794-DA7B-4756-B12FEE8C5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23" y="1281605"/>
            <a:ext cx="7281377" cy="515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73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</TotalTime>
  <Words>348</Words>
  <Application>Microsoft Office PowerPoint</Application>
  <PresentationFormat>Широкоэкранный</PresentationFormat>
  <Paragraphs>70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Noto Sans Symbols</vt:lpstr>
      <vt:lpstr>Open Sans</vt:lpstr>
      <vt:lpstr>ALS Sector Bold</vt:lpstr>
      <vt:lpstr>ALS Sector Regular</vt:lpstr>
      <vt:lpstr>If,kjyVUNE_28012021</vt:lpstr>
      <vt:lpstr>Выпускная квалификационная работа  по курсу “Data Science Pro” «Прогнозирование конечных свойств новых материалов  (композиционных материалов)»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work light</cp:lastModifiedBy>
  <cp:revision>100</cp:revision>
  <dcterms:created xsi:type="dcterms:W3CDTF">2021-02-24T09:03:25Z</dcterms:created>
  <dcterms:modified xsi:type="dcterms:W3CDTF">2024-12-20T01:32:26Z</dcterms:modified>
</cp:coreProperties>
</file>