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Roboto-italic.fntdata"/><Relationship Id="rId26" Type="http://schemas.openxmlformats.org/officeDocument/2006/relationships/customXml" Target="../customXml/item1.xml"/><Relationship Id="rId21" Type="http://schemas.openxmlformats.org/officeDocument/2006/relationships/font" Target="fonts/PTSansNarrow-bold.fntdata"/><Relationship Id="rId3" Type="http://schemas.openxmlformats.org/officeDocument/2006/relationships/presProps" Target="presProps.xml"/><Relationship Id="rId25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Roboto-bold.fntdata"/><Relationship Id="rId20" Type="http://schemas.openxmlformats.org/officeDocument/2006/relationships/font" Target="fonts/PTSansNarrow-regular.fntdata"/><Relationship Id="rId2" Type="http://schemas.openxmlformats.org/officeDocument/2006/relationships/viewProps" Target="viewProps.xml"/><Relationship Id="rId16" Type="http://schemas.openxmlformats.org/officeDocument/2006/relationships/font" Target="fonts/Roboto-regular.fntdata"/><Relationship Id="rId24" Type="http://schemas.openxmlformats.org/officeDocument/2006/relationships/font" Target="fonts/OpenSans-italic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font" Target="fonts/Roboto-boldItalic.fntdata"/><Relationship Id="rId22" Type="http://schemas.openxmlformats.org/officeDocument/2006/relationships/font" Target="fonts/OpenSans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b60793f5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b60793f5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b60793f5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b60793f5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b60793f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b60793f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b60793f5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b60793f5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b60793f5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b60793f5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b60793f5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b60793f5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b60793f5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b60793f5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c720433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c720433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b60793f5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b60793f5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módulo DAM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IES FEDERICA MONTSENY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MATERIALES Y RECURSOS DIDÁCTICOS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Material: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⮚ Ordenadores del aula (uno por alumno) conectados en red y a Internet.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⮚ Proyector.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⮚ Pizarra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Software: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⮚ Aula Virtual / Teams / Jitsi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⮚ Procesador de textos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⮚ Programa de manejo de transparencias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⮚ Máquinas virtuales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⮚ Programas para la gestión y mantenimiento de las BBDDs.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245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CONTEXTUALIZACIÓN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895475"/>
            <a:ext cx="8520600" cy="3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1760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CICLO </a:t>
            </a:r>
            <a:r>
              <a:rPr lang="es">
                <a:solidFill>
                  <a:srgbClr val="000000"/>
                </a:solidFill>
              </a:rPr>
              <a:t>Desarrollo de aplicaciones multiplataforma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MÓDULO </a:t>
            </a:r>
            <a:r>
              <a:rPr lang="es">
                <a:solidFill>
                  <a:srgbClr val="000000"/>
                </a:solidFill>
              </a:rPr>
              <a:t>BASES DE DATOS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GRUPO </a:t>
            </a:r>
            <a:r>
              <a:rPr lang="es">
                <a:solidFill>
                  <a:srgbClr val="000000"/>
                </a:solidFill>
              </a:rPr>
              <a:t>1º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PROFESOR/A </a:t>
            </a:r>
            <a:r>
              <a:rPr lang="es">
                <a:solidFill>
                  <a:srgbClr val="000000"/>
                </a:solidFill>
              </a:rPr>
              <a:t> SERGIO LAGUNA OLMO 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Nº HORAS TOTALES </a:t>
            </a:r>
            <a:r>
              <a:rPr lang="es">
                <a:solidFill>
                  <a:srgbClr val="000000"/>
                </a:solidFill>
              </a:rPr>
              <a:t> 205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Nº HORAS SEMANALES </a:t>
            </a:r>
            <a:r>
              <a:rPr lang="es">
                <a:solidFill>
                  <a:srgbClr val="000000"/>
                </a:solidFill>
              </a:rPr>
              <a:t> 6 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NORMATIVA </a:t>
            </a:r>
            <a:r>
              <a:rPr lang="es">
                <a:solidFill>
                  <a:srgbClr val="000000"/>
                </a:solidFill>
              </a:rPr>
              <a:t>R.D. 450/2010, de 16 de abril, publicado en el BOE el 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20 de mayo de 2010.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Establece el título de Técnico Superior en Desarrollo de Aplicaciones Multiplataforma y se fijan sus enseñanzas mínimas.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ORGANIZACIÓN Y METODOLOGÍA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887" lvl="0" marL="383286" marR="589202" rtl="0" algn="l">
              <a:lnSpc>
                <a:spcPct val="102383"/>
              </a:lnSpc>
              <a:spcBef>
                <a:spcPts val="1416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Se impartirán 6 horas semanales en 2 sesiones de 2 horas y otras 2 sesiones de 1 hora, los días Lunes, Martes, Miércoles y  Viernes. </a:t>
            </a:r>
            <a:endParaRPr b="1">
              <a:solidFill>
                <a:srgbClr val="000000"/>
              </a:solidFill>
            </a:endParaRPr>
          </a:p>
          <a:p>
            <a:pPr indent="-224967" lvl="0" marL="392366" marR="591073" rtl="0" algn="l">
              <a:lnSpc>
                <a:spcPct val="102231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4967" lvl="0" marL="392366" marR="591073" rtl="0" algn="l">
              <a:lnSpc>
                <a:spcPct val="102231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Se utilizará como herramienta el Aula Virtual o Teams: </a:t>
            </a:r>
            <a:endParaRPr>
              <a:solidFill>
                <a:srgbClr val="000000"/>
              </a:solidFill>
            </a:endParaRPr>
          </a:p>
          <a:p>
            <a:pPr indent="-225945" lvl="0" marL="624141" marR="593471" rtl="0" algn="l">
              <a:lnSpc>
                <a:spcPct val="100338"/>
              </a:lnSpc>
              <a:spcBef>
                <a:spcPts val="42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▪ Tablón de anuncios en que se dejará cualquier comunicación del alumno</a:t>
            </a:r>
            <a:endParaRPr>
              <a:solidFill>
                <a:srgbClr val="000000"/>
              </a:solidFill>
            </a:endParaRPr>
          </a:p>
          <a:p>
            <a:pPr indent="0" lvl="0" marL="398195" rtl="0" algn="l">
              <a:lnSpc>
                <a:spcPct val="100000"/>
              </a:lnSpc>
              <a:spcBef>
                <a:spcPts val="63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▪ Apuntes de cada unidad  </a:t>
            </a:r>
            <a:endParaRPr>
              <a:solidFill>
                <a:srgbClr val="000000"/>
              </a:solidFill>
            </a:endParaRPr>
          </a:p>
          <a:p>
            <a:pPr indent="0" lvl="0" marL="398195" rtl="0" algn="l">
              <a:lnSpc>
                <a:spcPct val="100000"/>
              </a:lnSpc>
              <a:spcBef>
                <a:spcPts val="66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▪ Material y recursos necesarios para el desarrollo del módulo </a:t>
            </a:r>
            <a:endParaRPr>
              <a:solidFill>
                <a:srgbClr val="000000"/>
              </a:solidFill>
            </a:endParaRPr>
          </a:p>
          <a:p>
            <a:pPr indent="0" lvl="0" marL="398195" rtl="0" algn="l">
              <a:lnSpc>
                <a:spcPct val="100000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▪ Propuesta de prácticas </a:t>
            </a:r>
            <a:endParaRPr>
              <a:solidFill>
                <a:srgbClr val="000000"/>
              </a:solidFill>
            </a:endParaRPr>
          </a:p>
          <a:p>
            <a:pPr indent="0" lvl="0" marL="398195" rtl="0" algn="l">
              <a:lnSpc>
                <a:spcPct val="100000"/>
              </a:lnSpc>
              <a:spcBef>
                <a:spcPts val="66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▪ Entrega de prácticas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024475" y="0"/>
            <a:ext cx="3450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SECUENCIACIÓN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625" y="590900"/>
            <a:ext cx="4752975" cy="42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CRITERIOS DE CALIFICACIÓN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En cada trimestre evaluaremos por unidades didácticas los correspondientes resultados de aprendizaje mediante los siguientes criterios, según el escenario: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2055638"/>
            <a:ext cx="57721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311700" y="3388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CRITERIOS DE CALIFICACIÓN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06125" y="1266325"/>
            <a:ext cx="89643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Nota superior o igual a 4 para realizar media de cada criterio.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Las prácticas, trabajos y apuntes de cada unidad se enviarán mediante Teams o Aula Virtual, así como los plazos, formatos y medios de entrega.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La entrega de prácticas con retraso supondrá una penalización en la nota de la misma.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940125"/>
            <a:ext cx="58102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EVALUACIÓN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• </a:t>
            </a:r>
            <a:r>
              <a:rPr b="1" lang="es">
                <a:solidFill>
                  <a:srgbClr val="000000"/>
                </a:solidFill>
              </a:rPr>
              <a:t>El proceso de evaluación será continuo</a:t>
            </a:r>
            <a:r>
              <a:rPr lang="es">
                <a:solidFill>
                  <a:srgbClr val="000000"/>
                </a:solidFill>
              </a:rPr>
              <a:t> y por lo tanto requiere la </a:t>
            </a:r>
            <a:r>
              <a:rPr b="1" lang="es">
                <a:solidFill>
                  <a:srgbClr val="000000"/>
                </a:solidFill>
              </a:rPr>
              <a:t>asistencia regular de los alumnos/as a clase/videoconferencias</a:t>
            </a:r>
            <a:r>
              <a:rPr lang="es">
                <a:solidFill>
                  <a:srgbClr val="000000"/>
                </a:solidFill>
              </a:rPr>
              <a:t>, según el escenario, y a las actividades programadas para el módulo.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• </a:t>
            </a:r>
            <a:r>
              <a:rPr lang="es">
                <a:solidFill>
                  <a:srgbClr val="000000"/>
                </a:solidFill>
              </a:rPr>
              <a:t>El alumno </a:t>
            </a:r>
            <a:r>
              <a:rPr b="1" lang="es">
                <a:solidFill>
                  <a:srgbClr val="000000"/>
                </a:solidFill>
              </a:rPr>
              <a:t>dispone de 2 convocatorias por curso</a:t>
            </a:r>
            <a:r>
              <a:rPr lang="es">
                <a:solidFill>
                  <a:srgbClr val="000000"/>
                </a:solidFill>
              </a:rPr>
              <a:t> (ordinaria y extraordinaria, las dos en junio).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• El número </a:t>
            </a:r>
            <a:r>
              <a:rPr b="1" lang="es">
                <a:solidFill>
                  <a:srgbClr val="000000"/>
                </a:solidFill>
              </a:rPr>
              <a:t>total de convocatorias</a:t>
            </a:r>
            <a:r>
              <a:rPr lang="es">
                <a:solidFill>
                  <a:srgbClr val="000000"/>
                </a:solidFill>
              </a:rPr>
              <a:t> del módulo es de </a:t>
            </a:r>
            <a:r>
              <a:rPr b="1" lang="es">
                <a:solidFill>
                  <a:srgbClr val="000000"/>
                </a:solidFill>
              </a:rPr>
              <a:t>4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• En la convocatoria extraordinaria, se recuperará las evaluaciones que tenga suspensa.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EVALUACIÓN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En caso de no aprobar alguna de las evaluaciones, el alumno se tendrá que examinar de la prueba ordinaria de junio, pudiéndose guardar las evaluaciones aprobadas, según el criterio del profesor.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Los exámenes se realizarán en las fechas asignadas en el calendario facilitado por el equipo directivo.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EVALUACIÓN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140625" y="1266325"/>
            <a:ext cx="8954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• </a:t>
            </a:r>
            <a:r>
              <a:rPr lang="es">
                <a:solidFill>
                  <a:srgbClr val="000000"/>
                </a:solidFill>
              </a:rPr>
              <a:t>Se considera excluido del derecho a evaluación continua el alumno/a cuyas faltas, no justificadas debidamente, superen el máximo estipulado en el Reglamento de Régimen Interno (RRI).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• </a:t>
            </a:r>
            <a:r>
              <a:rPr b="1" lang="es">
                <a:solidFill>
                  <a:srgbClr val="000000"/>
                </a:solidFill>
              </a:rPr>
              <a:t>Límite</a:t>
            </a:r>
            <a:r>
              <a:rPr b="1" lang="es">
                <a:solidFill>
                  <a:srgbClr val="000000"/>
                </a:solidFill>
              </a:rPr>
              <a:t> del 15% de faltas o 15 días consecutivos de inasistencia sin justificar.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• </a:t>
            </a:r>
            <a:r>
              <a:rPr lang="es">
                <a:solidFill>
                  <a:srgbClr val="000000"/>
                </a:solidFill>
              </a:rPr>
              <a:t>En el caso de </a:t>
            </a:r>
            <a:r>
              <a:rPr lang="es">
                <a:solidFill>
                  <a:srgbClr val="000000"/>
                </a:solidFill>
              </a:rPr>
              <a:t>pérdida</a:t>
            </a:r>
            <a:r>
              <a:rPr lang="es">
                <a:solidFill>
                  <a:srgbClr val="000000"/>
                </a:solidFill>
              </a:rPr>
              <a:t> del derecho a evaluación continua, el/la alumno/a tendrá que realizar una prueba escrita distinta a la del resto de sus compañeros en la evaluación ordinaria, además de entregar las actividades que determine el profesor.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E0DC5825A16B4291BF2D7CC4371E8B" ma:contentTypeVersion="4" ma:contentTypeDescription="Crear nuevo documento." ma:contentTypeScope="" ma:versionID="60a0f9d2fcc39d67a5c61ca454fb6c55">
  <xsd:schema xmlns:xsd="http://www.w3.org/2001/XMLSchema" xmlns:xs="http://www.w3.org/2001/XMLSchema" xmlns:p="http://schemas.microsoft.com/office/2006/metadata/properties" xmlns:ns2="0a490bbf-2b4c-47d2-9ae1-b52730b268da" xmlns:ns3="cf9515c3-ef90-4be8-a1a9-7019a91294c4" targetNamespace="http://schemas.microsoft.com/office/2006/metadata/properties" ma:root="true" ma:fieldsID="a2677099b9b85e583cf72e9aa2f8ebbd" ns2:_="" ns3:_="">
    <xsd:import namespace="0a490bbf-2b4c-47d2-9ae1-b52730b268da"/>
    <xsd:import namespace="cf9515c3-ef90-4be8-a1a9-7019a91294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490bbf-2b4c-47d2-9ae1-b52730b26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515c3-ef90-4be8-a1a9-7019a91294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533D4A-F407-4CA6-9765-3ADE69A172C1}"/>
</file>

<file path=customXml/itemProps2.xml><?xml version="1.0" encoding="utf-8"?>
<ds:datastoreItem xmlns:ds="http://schemas.openxmlformats.org/officeDocument/2006/customXml" ds:itemID="{89FDC750-3775-4733-BA04-67CE69D4FF01}"/>
</file>

<file path=customXml/itemProps3.xml><?xml version="1.0" encoding="utf-8"?>
<ds:datastoreItem xmlns:ds="http://schemas.openxmlformats.org/officeDocument/2006/customXml" ds:itemID="{F2245D09-EB76-4DA1-80C9-C922CD0597CF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0x01010075E0DC5825A16B4291BF2D7CC4371E8B</vt:lpwstr>
  </property>
</Properties>
</file>