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5143500" cx="9144000"/>
  <p:notesSz cx="6858000" cy="9144000"/>
  <p:embeddedFontLst>
    <p:embeddedFont>
      <p:font typeface="Roboto"/>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39" Type="http://schemas.openxmlformats.org/officeDocument/2006/relationships/slide" Target="slides/slide34.xml"/><Relationship Id="rId26" Type="http://schemas.openxmlformats.org/officeDocument/2006/relationships/slide" Target="slides/slide21.xml"/><Relationship Id="rId13" Type="http://schemas.openxmlformats.org/officeDocument/2006/relationships/slide" Target="slides/slide8.xml"/><Relationship Id="rId18" Type="http://schemas.openxmlformats.org/officeDocument/2006/relationships/slide" Target="slides/slide13.xml"/><Relationship Id="rId42" Type="http://schemas.openxmlformats.org/officeDocument/2006/relationships/slide" Target="slides/slide37.xml"/><Relationship Id="rId47" Type="http://schemas.openxmlformats.org/officeDocument/2006/relationships/slide" Target="slides/slide42.xml"/><Relationship Id="rId34" Type="http://schemas.openxmlformats.org/officeDocument/2006/relationships/slide" Target="slides/slide29.xml"/><Relationship Id="rId21" Type="http://schemas.openxmlformats.org/officeDocument/2006/relationships/slide" Target="slides/slide16.xml"/><Relationship Id="rId50" Type="http://schemas.openxmlformats.org/officeDocument/2006/relationships/slide" Target="slides/slide45.xml"/><Relationship Id="rId55" Type="http://schemas.openxmlformats.org/officeDocument/2006/relationships/font" Target="fonts/Roboto-boldItalic.fntdata"/><Relationship Id="rId7" Type="http://schemas.openxmlformats.org/officeDocument/2006/relationships/slide" Target="slides/slide2.xml"/><Relationship Id="rId2" Type="http://schemas.openxmlformats.org/officeDocument/2006/relationships/viewProps" Target="viewProps.xml"/><Relationship Id="rId29" Type="http://schemas.openxmlformats.org/officeDocument/2006/relationships/slide" Target="slides/slide24.xml"/><Relationship Id="rId16" Type="http://schemas.openxmlformats.org/officeDocument/2006/relationships/slide" Target="slides/slide11.xml"/><Relationship Id="rId40" Type="http://schemas.openxmlformats.org/officeDocument/2006/relationships/slide" Target="slides/slide35.xml"/><Relationship Id="rId45" Type="http://schemas.openxmlformats.org/officeDocument/2006/relationships/slide" Target="slides/slide40.xml"/><Relationship Id="rId32" Type="http://schemas.openxmlformats.org/officeDocument/2006/relationships/slide" Target="slides/slide27.xml"/><Relationship Id="rId37" Type="http://schemas.openxmlformats.org/officeDocument/2006/relationships/slide" Target="slides/slide32.xml"/><Relationship Id="rId24" Type="http://schemas.openxmlformats.org/officeDocument/2006/relationships/slide" Target="slides/slide19.xml"/><Relationship Id="rId53" Type="http://schemas.openxmlformats.org/officeDocument/2006/relationships/font" Target="fonts/Roboto-bold.fntdata"/><Relationship Id="rId11" Type="http://schemas.openxmlformats.org/officeDocument/2006/relationships/slide" Target="slides/slide6.xml"/><Relationship Id="rId58" Type="http://schemas.openxmlformats.org/officeDocument/2006/relationships/customXml" Target="../customXml/item3.xml"/><Relationship Id="rId5" Type="http://schemas.openxmlformats.org/officeDocument/2006/relationships/notesMaster" Target="notesMasters/notesMaster1.xml"/><Relationship Id="rId19" Type="http://schemas.openxmlformats.org/officeDocument/2006/relationships/slide" Target="slides/slide14.xml"/><Relationship Id="rId43" Type="http://schemas.openxmlformats.org/officeDocument/2006/relationships/slide" Target="slides/slide38.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30" Type="http://schemas.openxmlformats.org/officeDocument/2006/relationships/slide" Target="slides/slide25.xml"/><Relationship Id="rId35" Type="http://schemas.openxmlformats.org/officeDocument/2006/relationships/slide" Target="slides/slide30.xml"/><Relationship Id="rId22" Type="http://schemas.openxmlformats.org/officeDocument/2006/relationships/slide" Target="slides/slide17.xml"/><Relationship Id="rId27" Type="http://schemas.openxmlformats.org/officeDocument/2006/relationships/slide" Target="slides/slide22.xml"/><Relationship Id="rId14" Type="http://schemas.openxmlformats.org/officeDocument/2006/relationships/slide" Target="slides/slide9.xml"/><Relationship Id="rId56" Type="http://schemas.openxmlformats.org/officeDocument/2006/relationships/customXml" Target="../customXml/item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presProps" Target="presProps.xml"/><Relationship Id="rId46" Type="http://schemas.openxmlformats.org/officeDocument/2006/relationships/slide" Target="slides/slide41.xml"/><Relationship Id="rId33" Type="http://schemas.openxmlformats.org/officeDocument/2006/relationships/slide" Target="slides/slide28.xml"/><Relationship Id="rId38" Type="http://schemas.openxmlformats.org/officeDocument/2006/relationships/slide" Target="slides/slide33.xml"/><Relationship Id="rId25" Type="http://schemas.openxmlformats.org/officeDocument/2006/relationships/slide" Target="slides/slide20.xml"/><Relationship Id="rId12" Type="http://schemas.openxmlformats.org/officeDocument/2006/relationships/slide" Target="slides/slide7.xml"/><Relationship Id="rId17" Type="http://schemas.openxmlformats.org/officeDocument/2006/relationships/slide" Target="slides/slide12.xml"/><Relationship Id="rId41" Type="http://schemas.openxmlformats.org/officeDocument/2006/relationships/slide" Target="slides/slide36.xml"/><Relationship Id="rId20" Type="http://schemas.openxmlformats.org/officeDocument/2006/relationships/slide" Target="slides/slide15.xml"/><Relationship Id="rId54" Type="http://schemas.openxmlformats.org/officeDocument/2006/relationships/font" Target="fonts/Roboto-italic.fntdata"/><Relationship Id="rId1" Type="http://schemas.openxmlformats.org/officeDocument/2006/relationships/theme" Target="theme/theme2.xml"/><Relationship Id="rId6" Type="http://schemas.openxmlformats.org/officeDocument/2006/relationships/slide" Target="slides/slide1.xml"/><Relationship Id="rId49" Type="http://schemas.openxmlformats.org/officeDocument/2006/relationships/slide" Target="slides/slide44.xml"/><Relationship Id="rId36" Type="http://schemas.openxmlformats.org/officeDocument/2006/relationships/slide" Target="slides/slide31.xml"/><Relationship Id="rId23" Type="http://schemas.openxmlformats.org/officeDocument/2006/relationships/slide" Target="slides/slide18.xml"/><Relationship Id="rId28" Type="http://schemas.openxmlformats.org/officeDocument/2006/relationships/slide" Target="slides/slide23.xml"/><Relationship Id="rId15" Type="http://schemas.openxmlformats.org/officeDocument/2006/relationships/slide" Target="slides/slide10.xml"/><Relationship Id="rId57" Type="http://schemas.openxmlformats.org/officeDocument/2006/relationships/customXml" Target="../customXml/item2.xml"/><Relationship Id="rId44" Type="http://schemas.openxmlformats.org/officeDocument/2006/relationships/slide" Target="slides/slide39.xml"/><Relationship Id="rId31" Type="http://schemas.openxmlformats.org/officeDocument/2006/relationships/slide" Target="slides/slide26.xml"/><Relationship Id="rId52" Type="http://schemas.openxmlformats.org/officeDocument/2006/relationships/font" Target="fonts/Roboto-regular.fntdata"/><Relationship Id="rId10"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b0d837567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b0d837567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0d837567e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0d837567e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0d837567e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0d837567e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0cc3843f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b0cc3843f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0d837567e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0d837567e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0d837567e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0d837567e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0cc3843f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0cc3843f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0d837567e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0d837567e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b0cc3843f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b0cc3843f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b0d837567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b0d837567e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786888a73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86888a73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b0d837567e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b0d837567e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b1676bc1f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b1676bc1f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b0cc3843f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b0cc3843f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b1676bc1f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b1676bc1f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b0d837567e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b0d837567e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b0d837567e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b0d837567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b0cc3843f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b0cc3843f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b1676bc1f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b1676bc1f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b0d837567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b0d837567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b0cc3843f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b0cc3843f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0cc3843f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0cc3843f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b1676bc1f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b1676bc1f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b0d837567e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b0d837567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b0d837567e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b0d837567e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b1676bc1f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b1676bc1f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b0d837567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b0d837567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b0d837567e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b0d837567e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b0d837567e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b0d837567e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b0d837567e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b0d837567e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b0d837567e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b0d837567e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a90770ee0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a90770ee0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0d837567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0d837567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a90770ee0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a90770ee0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a90770ee0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a90770ee0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a90770ee0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a90770ee0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a90770ee0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a90770ee0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a90770ee0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a90770ee0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a90770ee0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a90770ee0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a90770ee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a90770ee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0cc3843f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0cc3843f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0d837567e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b0d837567e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0cc3843f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b0cc3843f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b0d837567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b0d837567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b0cc3843f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b0cc3843f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Transformación de un E/R al modelo relacional de Codd B</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Unidad 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Caso (N:M)</a:t>
            </a:r>
            <a:endParaRPr/>
          </a:p>
          <a:p>
            <a:pPr indent="0" lvl="0" marL="0" rtl="0" algn="l">
              <a:spcBef>
                <a:spcPts val="0"/>
              </a:spcBef>
              <a:spcAft>
                <a:spcPts val="0"/>
              </a:spcAft>
              <a:buNone/>
            </a:pPr>
            <a:r>
              <a:t/>
            </a:r>
            <a:endParaRPr/>
          </a:p>
        </p:txBody>
      </p:sp>
      <p:sp>
        <p:nvSpPr>
          <p:cNvPr id="146" name="Google Shape;146;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solidFill>
                  <a:srgbClr val="4A4A4A"/>
                </a:solidFill>
                <a:highlight>
                  <a:srgbClr val="FFFFFF"/>
                </a:highlight>
              </a:rPr>
              <a:t>La tabla que resulta de la relación contendrá dos veces la clave primaria de la entidad del lado muchos, más los atributos de la relación, si los hay. La clave de esta nueva tabla será la combinación de las dos.</a:t>
            </a:r>
            <a:endParaRPr sz="2600"/>
          </a:p>
        </p:txBody>
      </p:sp>
      <p:pic>
        <p:nvPicPr>
          <p:cNvPr id="147" name="Google Shape;147;p22"/>
          <p:cNvPicPr preferRelativeResize="0"/>
          <p:nvPr/>
        </p:nvPicPr>
        <p:blipFill>
          <a:blip r:embed="rId3">
            <a:alphaModFix/>
          </a:blip>
          <a:stretch>
            <a:fillRect/>
          </a:stretch>
        </p:blipFill>
        <p:spPr>
          <a:xfrm>
            <a:off x="419100" y="2500525"/>
            <a:ext cx="8305800" cy="1924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Caso (N:M)</a:t>
            </a:r>
            <a:endParaRPr/>
          </a:p>
          <a:p>
            <a:pPr indent="0" lvl="0" marL="0" rtl="0" algn="l">
              <a:spcBef>
                <a:spcPts val="0"/>
              </a:spcBef>
              <a:spcAft>
                <a:spcPts val="0"/>
              </a:spcAft>
              <a:buNone/>
            </a:pPr>
            <a:r>
              <a:t/>
            </a:r>
            <a:endParaRPr/>
          </a:p>
        </p:txBody>
      </p:sp>
      <p:pic>
        <p:nvPicPr>
          <p:cNvPr id="153" name="Google Shape;153;p23"/>
          <p:cNvPicPr preferRelativeResize="0"/>
          <p:nvPr/>
        </p:nvPicPr>
        <p:blipFill>
          <a:blip r:embed="rId3">
            <a:alphaModFix/>
          </a:blip>
          <a:stretch>
            <a:fillRect/>
          </a:stretch>
        </p:blipFill>
        <p:spPr>
          <a:xfrm>
            <a:off x="2418750" y="808200"/>
            <a:ext cx="4762500" cy="2219325"/>
          </a:xfrm>
          <a:prstGeom prst="rect">
            <a:avLst/>
          </a:prstGeom>
          <a:noFill/>
          <a:ln>
            <a:noFill/>
          </a:ln>
        </p:spPr>
      </p:pic>
      <p:pic>
        <p:nvPicPr>
          <p:cNvPr id="154" name="Google Shape;154;p23"/>
          <p:cNvPicPr preferRelativeResize="0"/>
          <p:nvPr/>
        </p:nvPicPr>
        <p:blipFill>
          <a:blip r:embed="rId4">
            <a:alphaModFix/>
          </a:blip>
          <a:stretch>
            <a:fillRect/>
          </a:stretch>
        </p:blipFill>
        <p:spPr>
          <a:xfrm>
            <a:off x="1208588" y="3088200"/>
            <a:ext cx="7182821" cy="1601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Ternaria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RELACIÓN TERNARIA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5" name="Google Shape;165;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404040"/>
                </a:solidFill>
                <a:highlight>
                  <a:srgbClr val="FFFFFF"/>
                </a:highlight>
              </a:rPr>
              <a:t>La relación se convierte en tabla, conteniendo sus atributos más las claves primarias de todas las entidades que asocia como claves ajenas.</a:t>
            </a:r>
            <a:endParaRPr>
              <a:solidFill>
                <a:srgbClr val="404040"/>
              </a:solidFill>
              <a:highlight>
                <a:srgbClr val="FFFFFF"/>
              </a:highlight>
            </a:endParaRPr>
          </a:p>
          <a:p>
            <a:pPr indent="0" lvl="0" marL="0" rtl="0" algn="l">
              <a:spcBef>
                <a:spcPts val="1600"/>
              </a:spcBef>
              <a:spcAft>
                <a:spcPts val="0"/>
              </a:spcAft>
              <a:buNone/>
            </a:pPr>
            <a:r>
              <a:rPr lang="es">
                <a:solidFill>
                  <a:srgbClr val="404040"/>
                </a:solidFill>
                <a:highlight>
                  <a:srgbClr val="FFFFFF"/>
                </a:highlight>
              </a:rPr>
              <a:t>La clave primaria de la tabla resultante se compondrá de las claves de las entidades, teniendo en cuenta los siguientes casos:</a:t>
            </a:r>
            <a:endParaRPr>
              <a:solidFill>
                <a:srgbClr val="404040"/>
              </a:solidFill>
              <a:highlight>
                <a:srgbClr val="FFFFFF"/>
              </a:highlight>
            </a:endParaRPr>
          </a:p>
          <a:p>
            <a:pPr indent="-342900" lvl="0" marL="457200" rtl="0" algn="l">
              <a:spcBef>
                <a:spcPts val="1600"/>
              </a:spcBef>
              <a:spcAft>
                <a:spcPts val="0"/>
              </a:spcAft>
              <a:buClr>
                <a:srgbClr val="404040"/>
              </a:buClr>
              <a:buSzPts val="1800"/>
              <a:buChar char="❏"/>
            </a:pPr>
            <a:r>
              <a:rPr b="1" lang="es" u="sng">
                <a:solidFill>
                  <a:srgbClr val="404040"/>
                </a:solidFill>
                <a:highlight>
                  <a:srgbClr val="FFFFFF"/>
                </a:highlight>
              </a:rPr>
              <a:t>Regla general</a:t>
            </a:r>
            <a:endParaRPr b="1" u="sng">
              <a:solidFill>
                <a:srgbClr val="404040"/>
              </a:solidFill>
              <a:highlight>
                <a:srgbClr val="FFFFFF"/>
              </a:highlight>
            </a:endParaRPr>
          </a:p>
          <a:p>
            <a:pPr indent="-342900" lvl="0" marL="457200" rtl="0" algn="l">
              <a:spcBef>
                <a:spcPts val="0"/>
              </a:spcBef>
              <a:spcAft>
                <a:spcPts val="0"/>
              </a:spcAft>
              <a:buClr>
                <a:srgbClr val="404040"/>
              </a:buClr>
              <a:buSzPts val="1800"/>
              <a:buChar char="❏"/>
            </a:pPr>
            <a:r>
              <a:rPr b="1" lang="es" u="sng">
                <a:solidFill>
                  <a:srgbClr val="404040"/>
                </a:solidFill>
                <a:highlight>
                  <a:srgbClr val="FFFFFF"/>
                </a:highlight>
              </a:rPr>
              <a:t>Relación N:N:N.</a:t>
            </a:r>
            <a:endParaRPr b="1" u="sng">
              <a:solidFill>
                <a:srgbClr val="404040"/>
              </a:solidFill>
              <a:highlight>
                <a:srgbClr val="FFFFFF"/>
              </a:highlight>
            </a:endParaRPr>
          </a:p>
          <a:p>
            <a:pPr indent="-342900" lvl="0" marL="457200" rtl="0" algn="l">
              <a:spcBef>
                <a:spcPts val="0"/>
              </a:spcBef>
              <a:spcAft>
                <a:spcPts val="0"/>
              </a:spcAft>
              <a:buClr>
                <a:srgbClr val="404040"/>
              </a:buClr>
              <a:buSzPts val="1800"/>
              <a:buChar char="❏"/>
            </a:pPr>
            <a:r>
              <a:rPr b="1" lang="es" u="sng">
                <a:solidFill>
                  <a:srgbClr val="404040"/>
                </a:solidFill>
                <a:highlight>
                  <a:srgbClr val="FFFFFF"/>
                </a:highlight>
              </a:rPr>
              <a:t>Relación 1:N:N.</a:t>
            </a:r>
            <a:endParaRPr b="1" u="sng">
              <a:solidFill>
                <a:srgbClr val="404040"/>
              </a:solidFill>
              <a:highlight>
                <a:srgbClr val="FFFFFF"/>
              </a:highlight>
            </a:endParaRPr>
          </a:p>
          <a:p>
            <a:pPr indent="-342900" lvl="0" marL="457200" rtl="0" algn="l">
              <a:spcBef>
                <a:spcPts val="0"/>
              </a:spcBef>
              <a:spcAft>
                <a:spcPts val="0"/>
              </a:spcAft>
              <a:buClr>
                <a:srgbClr val="404040"/>
              </a:buClr>
              <a:buSzPts val="1800"/>
              <a:buChar char="❏"/>
            </a:pPr>
            <a:r>
              <a:rPr b="1" lang="es" u="sng">
                <a:solidFill>
                  <a:srgbClr val="404040"/>
                </a:solidFill>
                <a:highlight>
                  <a:srgbClr val="FFFFFF"/>
                </a:highlight>
              </a:rPr>
              <a:t>Relación 1:1:N.</a:t>
            </a:r>
            <a:endParaRPr b="1" u="sng">
              <a:solidFill>
                <a:srgbClr val="404040"/>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Regla general</a:t>
            </a:r>
            <a:endParaRPr/>
          </a:p>
        </p:txBody>
      </p:sp>
      <p:pic>
        <p:nvPicPr>
          <p:cNvPr id="171" name="Google Shape;171;p26"/>
          <p:cNvPicPr preferRelativeResize="0"/>
          <p:nvPr/>
        </p:nvPicPr>
        <p:blipFill>
          <a:blip r:embed="rId3">
            <a:alphaModFix/>
          </a:blip>
          <a:stretch>
            <a:fillRect/>
          </a:stretch>
        </p:blipFill>
        <p:spPr>
          <a:xfrm>
            <a:off x="1533525" y="1017800"/>
            <a:ext cx="6536249" cy="3862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Relación N:N:N</a:t>
            </a:r>
            <a:endParaRPr/>
          </a:p>
        </p:txBody>
      </p:sp>
      <p:sp>
        <p:nvSpPr>
          <p:cNvPr id="177" name="Google Shape;177;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Cardinalidad máxima n y mínima 1 en todas las ramas de la interrelación</a:t>
            </a:r>
            <a:endParaRPr/>
          </a:p>
          <a:p>
            <a:pPr indent="0" lvl="0" marL="0" rtl="0" algn="l">
              <a:spcBef>
                <a:spcPts val="1600"/>
              </a:spcBef>
              <a:spcAft>
                <a:spcPts val="1600"/>
              </a:spcAft>
              <a:buNone/>
            </a:pPr>
            <a:r>
              <a:rPr lang="es"/>
              <a:t>Es aplicable la regla general.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Relación 1:N:N</a:t>
            </a:r>
            <a:endParaRPr/>
          </a:p>
        </p:txBody>
      </p:sp>
      <p:sp>
        <p:nvSpPr>
          <p:cNvPr id="183" name="Google Shape;183;p28"/>
          <p:cNvSpPr txBox="1"/>
          <p:nvPr>
            <p:ph idx="1" type="body"/>
          </p:nvPr>
        </p:nvSpPr>
        <p:spPr>
          <a:xfrm>
            <a:off x="311700" y="1229875"/>
            <a:ext cx="28410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404040"/>
                </a:solidFill>
                <a:highlight>
                  <a:srgbClr val="FFFFFF"/>
                </a:highlight>
              </a:rPr>
              <a:t>Igual que la anterior, pero la clave de la entidad con cardinalidad máxima 1 sólo será foránea, pero no primaria.</a:t>
            </a:r>
            <a:endParaRPr>
              <a:solidFill>
                <a:srgbClr val="404040"/>
              </a:solidFill>
              <a:highlight>
                <a:srgbClr val="FFFFFF"/>
              </a:highlight>
            </a:endParaRPr>
          </a:p>
          <a:p>
            <a:pPr indent="0" lvl="0" marL="0" rtl="0" algn="ctr">
              <a:spcBef>
                <a:spcPts val="800"/>
              </a:spcBef>
              <a:spcAft>
                <a:spcPts val="0"/>
              </a:spcAft>
              <a:buNone/>
            </a:pPr>
            <a:r>
              <a:rPr lang="es" u="sng">
                <a:solidFill>
                  <a:srgbClr val="404040"/>
                </a:solidFill>
                <a:highlight>
                  <a:srgbClr val="FFFFFF"/>
                </a:highlight>
              </a:rPr>
              <a:t>ESQUEMA RELACIONAL</a:t>
            </a:r>
            <a:endParaRPr u="sng">
              <a:solidFill>
                <a:srgbClr val="404040"/>
              </a:solidFill>
              <a:highlight>
                <a:srgbClr val="FFFFFF"/>
              </a:highlight>
            </a:endParaRPr>
          </a:p>
          <a:p>
            <a:pPr indent="0" lvl="0" marL="0" rtl="0" algn="ctr">
              <a:spcBef>
                <a:spcPts val="800"/>
              </a:spcBef>
              <a:spcAft>
                <a:spcPts val="0"/>
              </a:spcAft>
              <a:buNone/>
            </a:pPr>
            <a:r>
              <a:rPr b="1" lang="es">
                <a:solidFill>
                  <a:srgbClr val="404040"/>
                </a:solidFill>
                <a:highlight>
                  <a:srgbClr val="FFFFFF"/>
                </a:highlight>
              </a:rPr>
              <a:t>Relación</a:t>
            </a:r>
            <a:r>
              <a:rPr lang="es">
                <a:solidFill>
                  <a:srgbClr val="404040"/>
                </a:solidFill>
                <a:highlight>
                  <a:srgbClr val="FFFFFF"/>
                </a:highlight>
              </a:rPr>
              <a:t> (</a:t>
            </a:r>
            <a:r>
              <a:rPr b="1" lang="es" u="sng">
                <a:solidFill>
                  <a:srgbClr val="404040"/>
                </a:solidFill>
                <a:highlight>
                  <a:srgbClr val="FFFFFF"/>
                </a:highlight>
              </a:rPr>
              <a:t>Id1(fk), Id2(fk)</a:t>
            </a:r>
            <a:r>
              <a:rPr lang="es">
                <a:solidFill>
                  <a:srgbClr val="404040"/>
                </a:solidFill>
                <a:highlight>
                  <a:srgbClr val="FFFFFF"/>
                </a:highlight>
              </a:rPr>
              <a:t>,</a:t>
            </a:r>
            <a:r>
              <a:rPr b="1" lang="es">
                <a:solidFill>
                  <a:srgbClr val="404040"/>
                </a:solidFill>
                <a:highlight>
                  <a:srgbClr val="FFFFFF"/>
                </a:highlight>
              </a:rPr>
              <a:t> Id3(fk)</a:t>
            </a:r>
            <a:r>
              <a:rPr lang="es">
                <a:solidFill>
                  <a:srgbClr val="404040"/>
                </a:solidFill>
                <a:highlight>
                  <a:srgbClr val="FFFFFF"/>
                </a:highlight>
              </a:rPr>
              <a:t>)</a:t>
            </a:r>
            <a:endParaRPr>
              <a:solidFill>
                <a:srgbClr val="404040"/>
              </a:solidFill>
              <a:highlight>
                <a:srgbClr val="FFFFFF"/>
              </a:highlight>
            </a:endParaRPr>
          </a:p>
          <a:p>
            <a:pPr indent="0" lvl="0" marL="0" rtl="0" algn="l">
              <a:spcBef>
                <a:spcPts val="800"/>
              </a:spcBef>
              <a:spcAft>
                <a:spcPts val="1600"/>
              </a:spcAft>
              <a:buNone/>
            </a:pPr>
            <a:r>
              <a:t/>
            </a:r>
            <a:endParaRPr/>
          </a:p>
        </p:txBody>
      </p:sp>
      <p:pic>
        <p:nvPicPr>
          <p:cNvPr id="184" name="Google Shape;184;p28"/>
          <p:cNvPicPr preferRelativeResize="0"/>
          <p:nvPr/>
        </p:nvPicPr>
        <p:blipFill>
          <a:blip r:embed="rId3">
            <a:alphaModFix/>
          </a:blip>
          <a:stretch>
            <a:fillRect/>
          </a:stretch>
        </p:blipFill>
        <p:spPr>
          <a:xfrm>
            <a:off x="3152696" y="1229875"/>
            <a:ext cx="6017854" cy="3339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idx="1" type="body"/>
          </p:nvPr>
        </p:nvSpPr>
        <p:spPr>
          <a:xfrm>
            <a:off x="311700" y="2571750"/>
            <a:ext cx="8520600" cy="22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600"/>
              <a:t>AULAS </a:t>
            </a:r>
            <a:r>
              <a:rPr lang="es" sz="1600"/>
              <a:t>(</a:t>
            </a:r>
            <a:r>
              <a:rPr lang="es" sz="1600" u="sng"/>
              <a:t>Numero, Planta</a:t>
            </a:r>
            <a:r>
              <a:rPr lang="es" sz="1600"/>
              <a:t>, Situación) Clave Primaria: Numero </a:t>
            </a:r>
            <a:r>
              <a:rPr b="1" lang="es" sz="1600"/>
              <a:t>ESTUDIANTES</a:t>
            </a:r>
            <a:r>
              <a:rPr lang="es" sz="1600"/>
              <a:t>(</a:t>
            </a:r>
            <a:r>
              <a:rPr lang="es" sz="1600" u="sng"/>
              <a:t>N°Matricula</a:t>
            </a:r>
            <a:r>
              <a:rPr lang="es" sz="1600"/>
              <a:t>,Nombre,Direccion) Clave Primaria: NºMatricula </a:t>
            </a:r>
            <a:endParaRPr sz="1600"/>
          </a:p>
          <a:p>
            <a:pPr indent="0" lvl="0" marL="0" rtl="0" algn="l">
              <a:spcBef>
                <a:spcPts val="0"/>
              </a:spcBef>
              <a:spcAft>
                <a:spcPts val="0"/>
              </a:spcAft>
              <a:buNone/>
            </a:pPr>
            <a:r>
              <a:rPr b="1" lang="es" sz="1600"/>
              <a:t>ASIGNATURAS </a:t>
            </a:r>
            <a:r>
              <a:rPr lang="es" sz="1600"/>
              <a:t>(</a:t>
            </a:r>
            <a:r>
              <a:rPr lang="es" sz="1600" u="sng"/>
              <a:t>Nombre, Ciclo</a:t>
            </a:r>
            <a:r>
              <a:rPr lang="es" sz="1600"/>
              <a:t>,Descripcion) Clave Primaria: Nombre+Ciclo </a:t>
            </a:r>
            <a:endParaRPr sz="1600"/>
          </a:p>
          <a:p>
            <a:pPr indent="0" lvl="0" marL="0" rtl="0" algn="l">
              <a:spcBef>
                <a:spcPts val="0"/>
              </a:spcBef>
              <a:spcAft>
                <a:spcPts val="0"/>
              </a:spcAft>
              <a:buNone/>
            </a:pPr>
            <a:r>
              <a:rPr b="1" lang="es" sz="1600"/>
              <a:t>ESTUDIA </a:t>
            </a:r>
            <a:r>
              <a:rPr lang="es" sz="1600"/>
              <a:t>(</a:t>
            </a:r>
            <a:r>
              <a:rPr lang="es" sz="1600" u="sng"/>
              <a:t>Numero, Planta, Nombre, Ciclo, </a:t>
            </a:r>
            <a:r>
              <a:rPr lang="es" sz="1600"/>
              <a:t>N°Matricula</a:t>
            </a:r>
            <a:r>
              <a:rPr lang="es" sz="1600"/>
              <a:t>, Hora) </a:t>
            </a:r>
            <a:endParaRPr sz="1600"/>
          </a:p>
          <a:p>
            <a:pPr indent="0" lvl="0" marL="0" rtl="0" algn="l">
              <a:spcBef>
                <a:spcPts val="0"/>
              </a:spcBef>
              <a:spcAft>
                <a:spcPts val="0"/>
              </a:spcAft>
              <a:buNone/>
            </a:pPr>
            <a:r>
              <a:rPr lang="es" sz="1600"/>
              <a:t>Clave Primaria:Numero+Planta+Nombre+Ciclo </a:t>
            </a:r>
            <a:endParaRPr sz="1600"/>
          </a:p>
          <a:p>
            <a:pPr indent="0" lvl="0" marL="0" rtl="0" algn="l">
              <a:spcBef>
                <a:spcPts val="0"/>
              </a:spcBef>
              <a:spcAft>
                <a:spcPts val="0"/>
              </a:spcAft>
              <a:buNone/>
            </a:pPr>
            <a:r>
              <a:rPr lang="es" sz="1600"/>
              <a:t>Claves Ajenas: 		Nº Matricula(ESTUDIANTES) </a:t>
            </a:r>
            <a:endParaRPr sz="1600"/>
          </a:p>
          <a:p>
            <a:pPr indent="457200" lvl="0" marL="1371600" rtl="0" algn="l">
              <a:spcBef>
                <a:spcPts val="0"/>
              </a:spcBef>
              <a:spcAft>
                <a:spcPts val="0"/>
              </a:spcAft>
              <a:buNone/>
            </a:pPr>
            <a:r>
              <a:rPr lang="es" sz="1600"/>
              <a:t>Numero+Planta (AULA) </a:t>
            </a:r>
            <a:endParaRPr sz="1600"/>
          </a:p>
          <a:p>
            <a:pPr indent="457200" lvl="0" marL="1371600" rtl="0" algn="l">
              <a:spcBef>
                <a:spcPts val="0"/>
              </a:spcBef>
              <a:spcAft>
                <a:spcPts val="0"/>
              </a:spcAft>
              <a:buNone/>
            </a:pPr>
            <a:r>
              <a:rPr lang="es" sz="1600"/>
              <a:t>Nombre+Ciclo (ASIGNATURAS)</a:t>
            </a:r>
            <a:endParaRPr sz="1600"/>
          </a:p>
        </p:txBody>
      </p:sp>
      <p:pic>
        <p:nvPicPr>
          <p:cNvPr id="190" name="Google Shape;190;p29"/>
          <p:cNvPicPr preferRelativeResize="0"/>
          <p:nvPr/>
        </p:nvPicPr>
        <p:blipFill>
          <a:blip r:embed="rId3">
            <a:alphaModFix/>
          </a:blip>
          <a:stretch>
            <a:fillRect/>
          </a:stretch>
        </p:blipFill>
        <p:spPr>
          <a:xfrm>
            <a:off x="2686313" y="-12"/>
            <a:ext cx="6276975" cy="2676525"/>
          </a:xfrm>
          <a:prstGeom prst="rect">
            <a:avLst/>
          </a:prstGeom>
          <a:noFill/>
          <a:ln>
            <a:noFill/>
          </a:ln>
        </p:spPr>
      </p:pic>
      <p:sp>
        <p:nvSpPr>
          <p:cNvPr id="191" name="Google Shape;191;p29"/>
          <p:cNvSpPr txBox="1"/>
          <p:nvPr/>
        </p:nvSpPr>
        <p:spPr>
          <a:xfrm>
            <a:off x="442700" y="1532725"/>
            <a:ext cx="3000000" cy="7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000">
                <a:solidFill>
                  <a:schemeClr val="dk1"/>
                </a:solidFill>
                <a:latin typeface="Roboto"/>
                <a:ea typeface="Roboto"/>
                <a:cs typeface="Roboto"/>
                <a:sym typeface="Roboto"/>
              </a:rPr>
              <a:t>Relación 1:N:N</a:t>
            </a:r>
            <a:endParaRPr sz="3000">
              <a:solidFill>
                <a:schemeClr val="dk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Relación 1:1:N</a:t>
            </a:r>
            <a:endParaRPr/>
          </a:p>
        </p:txBody>
      </p:sp>
      <p:sp>
        <p:nvSpPr>
          <p:cNvPr id="197" name="Google Shape;197;p3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404040"/>
                </a:solidFill>
                <a:highlight>
                  <a:srgbClr val="FFFFFF"/>
                </a:highlight>
              </a:rPr>
              <a:t>Las claves primarias de las entidades serán foráneas de la relación, y la clave de la entidad con cardinalidad máxima N será a la vez primaria de la relación.</a:t>
            </a:r>
            <a:endParaRPr>
              <a:solidFill>
                <a:srgbClr val="404040"/>
              </a:solidFill>
              <a:highlight>
                <a:srgbClr val="FFFFFF"/>
              </a:highlight>
            </a:endParaRPr>
          </a:p>
          <a:p>
            <a:pPr indent="0" lvl="0" marL="0" rtl="0" algn="ctr">
              <a:spcBef>
                <a:spcPts val="800"/>
              </a:spcBef>
              <a:spcAft>
                <a:spcPts val="0"/>
              </a:spcAft>
              <a:buNone/>
            </a:pPr>
            <a:r>
              <a:rPr lang="es" u="sng">
                <a:solidFill>
                  <a:srgbClr val="404040"/>
                </a:solidFill>
                <a:highlight>
                  <a:srgbClr val="FFFFFF"/>
                </a:highlight>
              </a:rPr>
              <a:t>ESQUEMA RELACIONAL</a:t>
            </a:r>
            <a:endParaRPr u="sng">
              <a:solidFill>
                <a:srgbClr val="404040"/>
              </a:solidFill>
              <a:highlight>
                <a:srgbClr val="FFFFFF"/>
              </a:highlight>
            </a:endParaRPr>
          </a:p>
          <a:p>
            <a:pPr indent="0" lvl="0" marL="0" rtl="0" algn="ctr">
              <a:spcBef>
                <a:spcPts val="800"/>
              </a:spcBef>
              <a:spcAft>
                <a:spcPts val="0"/>
              </a:spcAft>
              <a:buNone/>
            </a:pPr>
            <a:r>
              <a:rPr b="1" lang="es">
                <a:solidFill>
                  <a:srgbClr val="404040"/>
                </a:solidFill>
                <a:highlight>
                  <a:srgbClr val="FFFFFF"/>
                </a:highlight>
              </a:rPr>
              <a:t>Relación</a:t>
            </a:r>
            <a:r>
              <a:rPr lang="es">
                <a:solidFill>
                  <a:srgbClr val="404040"/>
                </a:solidFill>
                <a:highlight>
                  <a:srgbClr val="FFFFFF"/>
                </a:highlight>
              </a:rPr>
              <a:t> (</a:t>
            </a:r>
            <a:r>
              <a:rPr b="1" lang="es" u="sng">
                <a:solidFill>
                  <a:srgbClr val="404040"/>
                </a:solidFill>
                <a:highlight>
                  <a:srgbClr val="FFFFFF"/>
                </a:highlight>
              </a:rPr>
              <a:t>Id1(fk)</a:t>
            </a:r>
            <a:r>
              <a:rPr lang="es">
                <a:solidFill>
                  <a:srgbClr val="404040"/>
                </a:solidFill>
                <a:highlight>
                  <a:srgbClr val="FFFFFF"/>
                </a:highlight>
              </a:rPr>
              <a:t>,</a:t>
            </a:r>
            <a:r>
              <a:rPr b="1" lang="es">
                <a:solidFill>
                  <a:srgbClr val="404040"/>
                </a:solidFill>
                <a:highlight>
                  <a:srgbClr val="FFFFFF"/>
                </a:highlight>
              </a:rPr>
              <a:t> Id2(fk), Id3(fk)</a:t>
            </a:r>
            <a:r>
              <a:rPr lang="es">
                <a:solidFill>
                  <a:srgbClr val="404040"/>
                </a:solidFill>
                <a:highlight>
                  <a:srgbClr val="FFFFFF"/>
                </a:highlight>
              </a:rPr>
              <a:t>)</a:t>
            </a:r>
            <a:endParaRPr>
              <a:solidFill>
                <a:srgbClr val="404040"/>
              </a:solidFill>
              <a:highlight>
                <a:srgbClr val="FFFFFF"/>
              </a:highlight>
            </a:endParaRPr>
          </a:p>
          <a:p>
            <a:pPr indent="0" lvl="0" marL="0" rtl="0" algn="l">
              <a:spcBef>
                <a:spcPts val="800"/>
              </a:spcBef>
              <a:spcAft>
                <a:spcPts val="0"/>
              </a:spcAft>
              <a:buNone/>
            </a:pPr>
            <a:r>
              <a:t/>
            </a:r>
            <a:endParaRPr/>
          </a:p>
          <a:p>
            <a:pPr indent="0" lvl="0" marL="0" rtl="0" algn="l">
              <a:spcBef>
                <a:spcPts val="1600"/>
              </a:spcBef>
              <a:spcAft>
                <a:spcPts val="1600"/>
              </a:spcAft>
              <a:buNone/>
            </a:pPr>
            <a:r>
              <a:rPr lang="es">
                <a:solidFill>
                  <a:srgbClr val="24292E"/>
                </a:solidFill>
              </a:rPr>
              <a:t>En este caso no es necesario crear una tabla. La entidad que participa como N recibe las claves de las dos entidades que participan como 1.</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31"/>
          <p:cNvPicPr preferRelativeResize="0"/>
          <p:nvPr/>
        </p:nvPicPr>
        <p:blipFill>
          <a:blip r:embed="rId3">
            <a:alphaModFix/>
          </a:blip>
          <a:stretch>
            <a:fillRect/>
          </a:stretch>
        </p:blipFill>
        <p:spPr>
          <a:xfrm>
            <a:off x="152400" y="152400"/>
            <a:ext cx="8753475" cy="2200275"/>
          </a:xfrm>
          <a:prstGeom prst="rect">
            <a:avLst/>
          </a:prstGeom>
          <a:noFill/>
          <a:ln>
            <a:noFill/>
          </a:ln>
        </p:spPr>
      </p:pic>
      <p:pic>
        <p:nvPicPr>
          <p:cNvPr id="203" name="Google Shape;203;p31"/>
          <p:cNvPicPr preferRelativeResize="0"/>
          <p:nvPr/>
        </p:nvPicPr>
        <p:blipFill>
          <a:blip r:embed="rId4">
            <a:alphaModFix/>
          </a:blip>
          <a:stretch>
            <a:fillRect/>
          </a:stretch>
        </p:blipFill>
        <p:spPr>
          <a:xfrm>
            <a:off x="768125" y="2352675"/>
            <a:ext cx="7352660" cy="2486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Relación Reflexiva</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Pueden darse los siguientes casos:</a:t>
            </a:r>
            <a:endParaRPr/>
          </a:p>
          <a:p>
            <a:pPr indent="-342900" lvl="0" marL="457200" rtl="0" algn="l">
              <a:lnSpc>
                <a:spcPct val="150000"/>
              </a:lnSpc>
              <a:spcBef>
                <a:spcPts val="1600"/>
              </a:spcBef>
              <a:spcAft>
                <a:spcPts val="0"/>
              </a:spcAft>
              <a:buSzPts val="1800"/>
              <a:buChar char="❏"/>
            </a:pPr>
            <a:r>
              <a:rPr lang="es"/>
              <a:t>Caso (1:1)</a:t>
            </a:r>
            <a:endParaRPr/>
          </a:p>
          <a:p>
            <a:pPr indent="-342900" lvl="0" marL="457200" rtl="0" algn="l">
              <a:lnSpc>
                <a:spcPct val="150000"/>
              </a:lnSpc>
              <a:spcBef>
                <a:spcPts val="0"/>
              </a:spcBef>
              <a:spcAft>
                <a:spcPts val="0"/>
              </a:spcAft>
              <a:buSzPts val="1800"/>
              <a:buChar char="❏"/>
            </a:pPr>
            <a:r>
              <a:rPr lang="es"/>
              <a:t>Caso (1:N)</a:t>
            </a:r>
            <a:endParaRPr/>
          </a:p>
          <a:p>
            <a:pPr indent="-342900" lvl="0" marL="457200" rtl="0" algn="l">
              <a:lnSpc>
                <a:spcPct val="150000"/>
              </a:lnSpc>
              <a:spcBef>
                <a:spcPts val="0"/>
              </a:spcBef>
              <a:spcAft>
                <a:spcPts val="0"/>
              </a:spcAft>
              <a:buSzPts val="1800"/>
              <a:buChar char="❏"/>
            </a:pPr>
            <a:r>
              <a:rPr lang="es"/>
              <a:t>Caso (N:M)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Jerarquías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Jerarquías</a:t>
            </a:r>
            <a:endParaRPr/>
          </a:p>
        </p:txBody>
      </p:sp>
      <p:sp>
        <p:nvSpPr>
          <p:cNvPr id="214" name="Google Shape;214;p3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s"/>
              <a:t>El Modelo Relacional no dispone de instrumentos que permitan representar tipos y subtipos.</a:t>
            </a:r>
            <a:endParaRPr/>
          </a:p>
          <a:p>
            <a:pPr indent="-342900" lvl="0" marL="457200" rtl="0" algn="l">
              <a:lnSpc>
                <a:spcPct val="150000"/>
              </a:lnSpc>
              <a:spcBef>
                <a:spcPts val="0"/>
              </a:spcBef>
              <a:spcAft>
                <a:spcPts val="0"/>
              </a:spcAft>
              <a:buSzPts val="1800"/>
              <a:buChar char="❏"/>
            </a:pPr>
            <a:r>
              <a:rPr lang="es"/>
              <a:t>Se definen distintos métodos de transformación, dependiendo de los objetivos perseguidos:</a:t>
            </a:r>
            <a:endParaRPr/>
          </a:p>
          <a:p>
            <a:pPr indent="-330200" lvl="1" marL="914400" rtl="0" algn="l">
              <a:lnSpc>
                <a:spcPct val="150000"/>
              </a:lnSpc>
              <a:spcBef>
                <a:spcPts val="0"/>
              </a:spcBef>
              <a:spcAft>
                <a:spcPts val="0"/>
              </a:spcAft>
              <a:buSzPts val="1600"/>
              <a:buChar char="❏"/>
            </a:pPr>
            <a:r>
              <a:rPr lang="es" sz="1600"/>
              <a:t>Información semántica representada en el modelo</a:t>
            </a:r>
            <a:endParaRPr sz="1600"/>
          </a:p>
          <a:p>
            <a:pPr indent="-330200" lvl="1" marL="914400" rtl="0" algn="l">
              <a:lnSpc>
                <a:spcPct val="150000"/>
              </a:lnSpc>
              <a:spcBef>
                <a:spcPts val="0"/>
              </a:spcBef>
              <a:spcAft>
                <a:spcPts val="0"/>
              </a:spcAft>
              <a:buSzPts val="1600"/>
              <a:buChar char="❏"/>
            </a:pPr>
            <a:r>
              <a:rPr lang="es" sz="1600"/>
              <a:t>Eficiencia de acceso a los datos</a:t>
            </a:r>
            <a:endParaRPr sz="16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15" name="Google Shape;215;p33"/>
          <p:cNvPicPr preferRelativeResize="0"/>
          <p:nvPr/>
        </p:nvPicPr>
        <p:blipFill>
          <a:blip r:embed="rId3">
            <a:alphaModFix/>
          </a:blip>
          <a:stretch>
            <a:fillRect/>
          </a:stretch>
        </p:blipFill>
        <p:spPr>
          <a:xfrm>
            <a:off x="4479000" y="3400588"/>
            <a:ext cx="1962150" cy="1095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Jerarquía - Opción A</a:t>
            </a:r>
            <a:endParaRPr/>
          </a:p>
        </p:txBody>
      </p:sp>
      <p:sp>
        <p:nvSpPr>
          <p:cNvPr id="221" name="Google Shape;221;p3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404040"/>
                </a:solidFill>
                <a:highlight>
                  <a:srgbClr val="FFFFFF"/>
                </a:highlight>
              </a:rPr>
              <a:t>Integrar todas las entidades en una única tabla absorbiendo los subtipos. </a:t>
            </a:r>
            <a:endParaRPr>
              <a:solidFill>
                <a:srgbClr val="404040"/>
              </a:solidFill>
              <a:highlight>
                <a:srgbClr val="FFFFFF"/>
              </a:highlight>
            </a:endParaRPr>
          </a:p>
          <a:p>
            <a:pPr indent="0" lvl="0" marL="0" rtl="0" algn="l">
              <a:spcBef>
                <a:spcPts val="800"/>
              </a:spcBef>
              <a:spcAft>
                <a:spcPts val="0"/>
              </a:spcAft>
              <a:buNone/>
            </a:pPr>
            <a:r>
              <a:rPr lang="es">
                <a:solidFill>
                  <a:srgbClr val="404040"/>
                </a:solidFill>
                <a:highlight>
                  <a:srgbClr val="FFFFFF"/>
                </a:highlight>
              </a:rPr>
              <a:t>Se crea una tabla que contiene todos los atributos de la superentidad, todos los de las subentidades y el atributo discriminatorio para distinguir a qué subentidad pertenece cada registro de la tabla. </a:t>
            </a:r>
            <a:endParaRPr>
              <a:solidFill>
                <a:srgbClr val="404040"/>
              </a:solidFill>
              <a:highlight>
                <a:srgbClr val="FFFFFF"/>
              </a:highlight>
            </a:endParaRPr>
          </a:p>
          <a:p>
            <a:pPr indent="0" lvl="0" marL="0" rtl="0" algn="l">
              <a:spcBef>
                <a:spcPts val="800"/>
              </a:spcBef>
              <a:spcAft>
                <a:spcPts val="0"/>
              </a:spcAft>
              <a:buNone/>
            </a:pPr>
            <a:r>
              <a:rPr lang="es">
                <a:solidFill>
                  <a:srgbClr val="404040"/>
                </a:solidFill>
                <a:highlight>
                  <a:srgbClr val="FFFFFF"/>
                </a:highlight>
              </a:rPr>
              <a:t>Esta regla puede aplicarse a cualquier tipo de jerarquía.</a:t>
            </a:r>
            <a:endParaRPr>
              <a:solidFill>
                <a:srgbClr val="404040"/>
              </a:solidFill>
              <a:highlight>
                <a:srgbClr val="FFFFFF"/>
              </a:highlight>
            </a:endParaRPr>
          </a:p>
          <a:p>
            <a:pPr indent="0" lvl="0" marL="0" rtl="0" algn="l">
              <a:spcBef>
                <a:spcPts val="800"/>
              </a:spcBef>
              <a:spcAft>
                <a:spcPts val="0"/>
              </a:spcAft>
              <a:buNone/>
            </a:pPr>
            <a:r>
              <a:t/>
            </a:r>
            <a:endParaRPr>
              <a:solidFill>
                <a:srgbClr val="404040"/>
              </a:solidFill>
              <a:highlight>
                <a:srgbClr val="FFFFFF"/>
              </a:highlight>
            </a:endParaRPr>
          </a:p>
          <a:p>
            <a:pPr indent="0" lvl="0" marL="0" rtl="0" algn="ctr">
              <a:spcBef>
                <a:spcPts val="800"/>
              </a:spcBef>
              <a:spcAft>
                <a:spcPts val="0"/>
              </a:spcAft>
              <a:buNone/>
            </a:pPr>
            <a:r>
              <a:rPr lang="es" u="sng">
                <a:solidFill>
                  <a:srgbClr val="404040"/>
                </a:solidFill>
                <a:highlight>
                  <a:srgbClr val="FFFFFF"/>
                </a:highlight>
              </a:rPr>
              <a:t>ESQUEMA RELACIONAL</a:t>
            </a:r>
            <a:endParaRPr u="sng">
              <a:solidFill>
                <a:srgbClr val="404040"/>
              </a:solidFill>
              <a:highlight>
                <a:srgbClr val="FFFFFF"/>
              </a:highlight>
            </a:endParaRPr>
          </a:p>
          <a:p>
            <a:pPr indent="0" lvl="0" marL="0" rtl="0" algn="ctr">
              <a:spcBef>
                <a:spcPts val="800"/>
              </a:spcBef>
              <a:spcAft>
                <a:spcPts val="0"/>
              </a:spcAft>
              <a:buNone/>
            </a:pPr>
            <a:r>
              <a:rPr lang="es">
                <a:solidFill>
                  <a:srgbClr val="404040"/>
                </a:solidFill>
                <a:highlight>
                  <a:srgbClr val="FFFFFF"/>
                </a:highlight>
              </a:rPr>
              <a:t>Todas las subentidades dentro de la tabla de superentidad</a:t>
            </a:r>
            <a:endParaRPr>
              <a:solidFill>
                <a:srgbClr val="404040"/>
              </a:solidFill>
              <a:highlight>
                <a:srgbClr val="FFFFFF"/>
              </a:highlight>
            </a:endParaRPr>
          </a:p>
          <a:p>
            <a:pPr indent="0" lvl="0" marL="0" rtl="0" algn="ctr">
              <a:spcBef>
                <a:spcPts val="800"/>
              </a:spcBef>
              <a:spcAft>
                <a:spcPts val="0"/>
              </a:spcAft>
              <a:buNone/>
            </a:pPr>
            <a:r>
              <a:rPr b="1" lang="es">
                <a:solidFill>
                  <a:srgbClr val="404040"/>
                </a:solidFill>
                <a:highlight>
                  <a:srgbClr val="FFFFFF"/>
                </a:highlight>
              </a:rPr>
              <a:t>Superentidad</a:t>
            </a:r>
            <a:r>
              <a:rPr lang="es">
                <a:solidFill>
                  <a:srgbClr val="404040"/>
                </a:solidFill>
                <a:highlight>
                  <a:srgbClr val="FFFFFF"/>
                </a:highlight>
              </a:rPr>
              <a:t> ( </a:t>
            </a:r>
            <a:r>
              <a:rPr b="1" lang="es" u="sng">
                <a:solidFill>
                  <a:srgbClr val="404040"/>
                </a:solidFill>
                <a:highlight>
                  <a:srgbClr val="FFFFFF"/>
                </a:highlight>
              </a:rPr>
              <a:t>IdSuperentidad</a:t>
            </a:r>
            <a:r>
              <a:rPr lang="es">
                <a:solidFill>
                  <a:srgbClr val="404040"/>
                </a:solidFill>
                <a:highlight>
                  <a:srgbClr val="FFFFFF"/>
                </a:highlight>
              </a:rPr>
              <a:t>, AtributosEntidad, AtributosSub1, AtributosSub2)</a:t>
            </a:r>
            <a:endParaRPr>
              <a:solidFill>
                <a:srgbClr val="404040"/>
              </a:solidFill>
              <a:highlight>
                <a:srgbClr val="FFFFFF"/>
              </a:highlight>
            </a:endParaRPr>
          </a:p>
          <a:p>
            <a:pPr indent="0" lvl="0" marL="0" rtl="0" algn="l">
              <a:spcBef>
                <a:spcPts val="8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Jerarquía - Opción A</a:t>
            </a:r>
            <a:endParaRPr/>
          </a:p>
          <a:p>
            <a:pPr indent="0" lvl="0" marL="0" rtl="0" algn="l">
              <a:spcBef>
                <a:spcPts val="0"/>
              </a:spcBef>
              <a:spcAft>
                <a:spcPts val="0"/>
              </a:spcAft>
              <a:buNone/>
            </a:pPr>
            <a:r>
              <a:t/>
            </a:r>
            <a:endParaRPr/>
          </a:p>
        </p:txBody>
      </p:sp>
      <p:sp>
        <p:nvSpPr>
          <p:cNvPr id="227" name="Google Shape;227;p3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s"/>
              <a:t>Puede hacerse cuando: </a:t>
            </a:r>
            <a:endParaRPr/>
          </a:p>
          <a:p>
            <a:pPr indent="-330200" lvl="1" marL="914400" rtl="0" algn="l">
              <a:lnSpc>
                <a:spcPct val="200000"/>
              </a:lnSpc>
              <a:spcBef>
                <a:spcPts val="0"/>
              </a:spcBef>
              <a:spcAft>
                <a:spcPts val="0"/>
              </a:spcAft>
              <a:buSzPts val="1600"/>
              <a:buChar char="❏"/>
            </a:pPr>
            <a:r>
              <a:rPr lang="es" sz="1600"/>
              <a:t>los atributos de los subtipos son similares</a:t>
            </a:r>
            <a:endParaRPr sz="1600"/>
          </a:p>
          <a:p>
            <a:pPr indent="-330200" lvl="1" marL="914400" rtl="0" algn="l">
              <a:lnSpc>
                <a:spcPct val="200000"/>
              </a:lnSpc>
              <a:spcBef>
                <a:spcPts val="0"/>
              </a:spcBef>
              <a:spcAft>
                <a:spcPts val="0"/>
              </a:spcAft>
              <a:buSzPts val="1600"/>
              <a:buChar char="❏"/>
            </a:pPr>
            <a:r>
              <a:rPr lang="es" sz="1600"/>
              <a:t>las interrelaciones que involucran a los subtipos son las mismas (o no existen) </a:t>
            </a:r>
            <a:endParaRPr sz="1600"/>
          </a:p>
          <a:p>
            <a:pPr indent="-342900" lvl="0" marL="457200" rtl="0" algn="l">
              <a:lnSpc>
                <a:spcPct val="200000"/>
              </a:lnSpc>
              <a:spcBef>
                <a:spcPts val="0"/>
              </a:spcBef>
              <a:spcAft>
                <a:spcPts val="0"/>
              </a:spcAft>
              <a:buSzPts val="1800"/>
              <a:buChar char="❏"/>
            </a:pPr>
            <a:r>
              <a:rPr lang="es"/>
              <a:t>Será necesario implementar las restricciones semánticas necesarias a través de CHECKS o DISPARADORES.</a:t>
            </a:r>
            <a:endParaRPr/>
          </a:p>
          <a:p>
            <a:pPr indent="-342900" lvl="0" marL="457200" rtl="0" algn="l">
              <a:lnSpc>
                <a:spcPct val="200000"/>
              </a:lnSpc>
              <a:spcBef>
                <a:spcPts val="0"/>
              </a:spcBef>
              <a:spcAft>
                <a:spcPts val="0"/>
              </a:spcAft>
              <a:buSzPts val="1800"/>
              <a:buChar char="❏"/>
            </a:pPr>
            <a:r>
              <a:rPr lang="es"/>
              <a:t>Dos opciones posibles dependiendo del tipo de subclases.</a:t>
            </a:r>
            <a:endParaRPr/>
          </a:p>
          <a:p>
            <a:pPr indent="0" lvl="0" marL="0" rtl="0" algn="l">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Jerarquía - Opción A</a:t>
            </a:r>
            <a:endParaRPr/>
          </a:p>
          <a:p>
            <a:pPr indent="0" lvl="0" marL="0" rtl="0" algn="l">
              <a:spcBef>
                <a:spcPts val="0"/>
              </a:spcBef>
              <a:spcAft>
                <a:spcPts val="0"/>
              </a:spcAft>
              <a:buNone/>
            </a:pPr>
            <a:r>
              <a:t/>
            </a:r>
            <a:endParaRPr/>
          </a:p>
        </p:txBody>
      </p:sp>
      <p:sp>
        <p:nvSpPr>
          <p:cNvPr id="233" name="Google Shape;233;p3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AutoNum type="arabicParenR"/>
            </a:pPr>
            <a:r>
              <a:rPr lang="es"/>
              <a:t>Se puede crear una sola tabla para la superclase, incorporando los atributos de todas las subclases y añadir, para distinguir el tipo de la superclase, un campo llamado “tipo”, que contendrá el tipo de subclase al que representa cada tupla: </a:t>
            </a:r>
            <a:endParaRPr/>
          </a:p>
          <a:p>
            <a:pPr indent="0" lvl="0" marL="0" rtl="0" algn="l">
              <a:lnSpc>
                <a:spcPct val="150000"/>
              </a:lnSpc>
              <a:spcBef>
                <a:spcPts val="1600"/>
              </a:spcBef>
              <a:spcAft>
                <a:spcPts val="0"/>
              </a:spcAft>
              <a:buNone/>
            </a:pPr>
            <a:r>
              <a:rPr lang="es"/>
              <a:t>EMPLEADOS(DNI, nombre, puesto, dpto, máquina, comisión, tipo)</a:t>
            </a:r>
            <a:endParaRPr/>
          </a:p>
          <a:p>
            <a:pPr indent="0" lvl="0" marL="0" rtl="0" algn="l">
              <a:lnSpc>
                <a:spcPct val="150000"/>
              </a:lnSpc>
              <a:spcBef>
                <a:spcPts val="1600"/>
              </a:spcBef>
              <a:spcAft>
                <a:spcPts val="0"/>
              </a:spcAft>
              <a:buNone/>
            </a:pPr>
            <a:r>
              <a:rPr b="1" lang="es"/>
              <a:t>◦ Este tipo de opción se adapta muy bien a las especializaciones exclusivas. </a:t>
            </a:r>
            <a:endParaRPr b="1"/>
          </a:p>
          <a:p>
            <a:pPr indent="0" lvl="0" marL="0" rtl="0" algn="l">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Jerarquía - Opción A</a:t>
            </a:r>
            <a:endParaRPr/>
          </a:p>
          <a:p>
            <a:pPr indent="0" lvl="0" marL="0" rtl="0" algn="l">
              <a:spcBef>
                <a:spcPts val="0"/>
              </a:spcBef>
              <a:spcAft>
                <a:spcPts val="0"/>
              </a:spcAft>
              <a:buNone/>
            </a:pPr>
            <a:r>
              <a:t/>
            </a:r>
            <a:endParaRPr/>
          </a:p>
        </p:txBody>
      </p:sp>
      <p:sp>
        <p:nvSpPr>
          <p:cNvPr id="239" name="Google Shape;239;p3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
              <a:t>2)	</a:t>
            </a:r>
            <a:r>
              <a:rPr lang="es"/>
              <a:t>Se puede crear una sola tabla para la superclase como en la opción anterior, pero en lugar de añadir un sólo campo “tipo”, se añaden varios campos que indiquen si cumple un perfil: </a:t>
            </a:r>
            <a:endParaRPr/>
          </a:p>
          <a:p>
            <a:pPr indent="0" lvl="0" marL="0" rtl="0" algn="l">
              <a:lnSpc>
                <a:spcPct val="150000"/>
              </a:lnSpc>
              <a:spcBef>
                <a:spcPts val="1600"/>
              </a:spcBef>
              <a:spcAft>
                <a:spcPts val="0"/>
              </a:spcAft>
              <a:buNone/>
            </a:pPr>
            <a:r>
              <a:rPr lang="es"/>
              <a:t>EMPLEADOS(DNI, nombre, puesto, dpto, máquina, comisión, EsDirectivo, EsTecnico, Escomercial)</a:t>
            </a:r>
            <a:endParaRPr/>
          </a:p>
          <a:p>
            <a:pPr indent="0" lvl="0" marL="0" rtl="0" algn="l">
              <a:lnSpc>
                <a:spcPct val="150000"/>
              </a:lnSpc>
              <a:spcBef>
                <a:spcPts val="1600"/>
              </a:spcBef>
              <a:spcAft>
                <a:spcPts val="0"/>
              </a:spcAft>
              <a:buNone/>
            </a:pPr>
            <a:r>
              <a:rPr b="1" lang="es"/>
              <a:t>◦ De este modo se soportan las especializaciones inclusivas.</a:t>
            </a:r>
            <a:endParaRPr b="1"/>
          </a:p>
          <a:p>
            <a:pPr indent="0" lvl="0" marL="0" rtl="0" algn="l">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Jerarquía - Opción B</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45" name="Google Shape;245;p3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700">
                <a:solidFill>
                  <a:srgbClr val="404040"/>
                </a:solidFill>
                <a:highlight>
                  <a:srgbClr val="FFFFFF"/>
                </a:highlight>
              </a:rPr>
              <a:t>Eliminación de la superentidad en jerarquías totales y exclusivas. transfiriendo los atributos de la superentidad a cada subentidad, creándose una tabla por cada subentidad, la superentidad no tendrá tabla y se elimina el atributo que distingue entre subentidades.</a:t>
            </a:r>
            <a:endParaRPr sz="1700">
              <a:solidFill>
                <a:srgbClr val="404040"/>
              </a:solidFill>
              <a:highlight>
                <a:srgbClr val="FFFFFF"/>
              </a:highlight>
            </a:endParaRPr>
          </a:p>
          <a:p>
            <a:pPr indent="0" lvl="0" marL="0" rtl="0" algn="ctr">
              <a:spcBef>
                <a:spcPts val="800"/>
              </a:spcBef>
              <a:spcAft>
                <a:spcPts val="0"/>
              </a:spcAft>
              <a:buNone/>
            </a:pPr>
            <a:r>
              <a:rPr lang="es" sz="1700" u="sng">
                <a:solidFill>
                  <a:srgbClr val="404040"/>
                </a:solidFill>
                <a:highlight>
                  <a:srgbClr val="FFFFFF"/>
                </a:highlight>
              </a:rPr>
              <a:t>ESQUEMA RELACIONAL</a:t>
            </a:r>
            <a:endParaRPr sz="1700" u="sng">
              <a:solidFill>
                <a:srgbClr val="404040"/>
              </a:solidFill>
              <a:highlight>
                <a:srgbClr val="FFFFFF"/>
              </a:highlight>
            </a:endParaRPr>
          </a:p>
          <a:p>
            <a:pPr indent="0" lvl="0" marL="0" rtl="0" algn="ctr">
              <a:spcBef>
                <a:spcPts val="800"/>
              </a:spcBef>
              <a:spcAft>
                <a:spcPts val="0"/>
              </a:spcAft>
              <a:buNone/>
            </a:pPr>
            <a:r>
              <a:rPr lang="es" sz="1700">
                <a:solidFill>
                  <a:srgbClr val="404040"/>
                </a:solidFill>
                <a:highlight>
                  <a:srgbClr val="FFFFFF"/>
                </a:highlight>
              </a:rPr>
              <a:t>Eliminación de la superentidad en jerarquías totales y exclusivas</a:t>
            </a:r>
            <a:endParaRPr sz="1700">
              <a:solidFill>
                <a:srgbClr val="404040"/>
              </a:solidFill>
              <a:highlight>
                <a:srgbClr val="FFFFFF"/>
              </a:highlight>
            </a:endParaRPr>
          </a:p>
          <a:p>
            <a:pPr indent="0" lvl="0" marL="0" rtl="0" algn="ctr">
              <a:spcBef>
                <a:spcPts val="800"/>
              </a:spcBef>
              <a:spcAft>
                <a:spcPts val="0"/>
              </a:spcAft>
              <a:buNone/>
            </a:pPr>
            <a:r>
              <a:rPr b="1" lang="es" sz="1700">
                <a:solidFill>
                  <a:srgbClr val="404040"/>
                </a:solidFill>
                <a:highlight>
                  <a:srgbClr val="FFFFFF"/>
                </a:highlight>
              </a:rPr>
              <a:t>Sub1</a:t>
            </a:r>
            <a:r>
              <a:rPr lang="es" sz="1700">
                <a:solidFill>
                  <a:srgbClr val="404040"/>
                </a:solidFill>
                <a:highlight>
                  <a:srgbClr val="FFFFFF"/>
                </a:highlight>
              </a:rPr>
              <a:t> (</a:t>
            </a:r>
            <a:r>
              <a:rPr b="1" lang="es" sz="1700" u="sng">
                <a:solidFill>
                  <a:srgbClr val="404040"/>
                </a:solidFill>
                <a:highlight>
                  <a:srgbClr val="FFFFFF"/>
                </a:highlight>
              </a:rPr>
              <a:t>IdSuperentidad</a:t>
            </a:r>
            <a:r>
              <a:rPr lang="es" sz="1700">
                <a:solidFill>
                  <a:srgbClr val="404040"/>
                </a:solidFill>
                <a:highlight>
                  <a:srgbClr val="FFFFFF"/>
                </a:highlight>
              </a:rPr>
              <a:t>, AtributosSuperentidad, AtributosSub1)</a:t>
            </a:r>
            <a:endParaRPr sz="1700">
              <a:solidFill>
                <a:srgbClr val="404040"/>
              </a:solidFill>
              <a:highlight>
                <a:srgbClr val="FFFFFF"/>
              </a:highlight>
            </a:endParaRPr>
          </a:p>
          <a:p>
            <a:pPr indent="0" lvl="0" marL="0" rtl="0" algn="ctr">
              <a:spcBef>
                <a:spcPts val="800"/>
              </a:spcBef>
              <a:spcAft>
                <a:spcPts val="0"/>
              </a:spcAft>
              <a:buNone/>
            </a:pPr>
            <a:r>
              <a:rPr b="1" lang="es" sz="1700">
                <a:solidFill>
                  <a:srgbClr val="404040"/>
                </a:solidFill>
                <a:highlight>
                  <a:srgbClr val="FFFFFF"/>
                </a:highlight>
              </a:rPr>
              <a:t>Sub2</a:t>
            </a:r>
            <a:r>
              <a:rPr lang="es" sz="1700">
                <a:solidFill>
                  <a:srgbClr val="404040"/>
                </a:solidFill>
                <a:highlight>
                  <a:srgbClr val="FFFFFF"/>
                </a:highlight>
              </a:rPr>
              <a:t> (</a:t>
            </a:r>
            <a:r>
              <a:rPr b="1" lang="es" sz="1700" u="sng">
                <a:solidFill>
                  <a:srgbClr val="404040"/>
                </a:solidFill>
                <a:highlight>
                  <a:srgbClr val="FFFFFF"/>
                </a:highlight>
              </a:rPr>
              <a:t>IdSuperentidad</a:t>
            </a:r>
            <a:r>
              <a:rPr lang="es" sz="1700">
                <a:solidFill>
                  <a:srgbClr val="404040"/>
                </a:solidFill>
                <a:highlight>
                  <a:srgbClr val="FFFFFF"/>
                </a:highlight>
              </a:rPr>
              <a:t>, AtributosSuperentidad, AtributosSub2)</a:t>
            </a:r>
            <a:endParaRPr sz="1700">
              <a:solidFill>
                <a:srgbClr val="404040"/>
              </a:solidFill>
              <a:highlight>
                <a:srgbClr val="FFFFFF"/>
              </a:highlight>
            </a:endParaRPr>
          </a:p>
          <a:p>
            <a:pPr indent="0" lvl="0" marL="0" rtl="0" algn="l">
              <a:spcBef>
                <a:spcPts val="80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Jerarquía - Opción B</a:t>
            </a:r>
            <a:endParaRPr/>
          </a:p>
          <a:p>
            <a:pPr indent="0" lvl="0" marL="0" rtl="0" algn="l">
              <a:spcBef>
                <a:spcPts val="0"/>
              </a:spcBef>
              <a:spcAft>
                <a:spcPts val="0"/>
              </a:spcAft>
              <a:buNone/>
            </a:pPr>
            <a:r>
              <a:t/>
            </a:r>
            <a:endParaRPr/>
          </a:p>
        </p:txBody>
      </p:sp>
      <p:sp>
        <p:nvSpPr>
          <p:cNvPr id="251" name="Google Shape;251;p3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s"/>
              <a:t>Puede hacerse cuando: </a:t>
            </a:r>
            <a:endParaRPr/>
          </a:p>
          <a:p>
            <a:pPr indent="-330200" lvl="1" marL="914400" rtl="0" algn="l">
              <a:lnSpc>
                <a:spcPct val="200000"/>
              </a:lnSpc>
              <a:spcBef>
                <a:spcPts val="0"/>
              </a:spcBef>
              <a:spcAft>
                <a:spcPts val="0"/>
              </a:spcAft>
              <a:buSzPts val="1600"/>
              <a:buChar char="❏"/>
            </a:pPr>
            <a:r>
              <a:rPr lang="es" sz="1600"/>
              <a:t>los subtipos tienen atributos dispares y/o interrelaciones diferentes </a:t>
            </a:r>
            <a:endParaRPr sz="1600"/>
          </a:p>
          <a:p>
            <a:pPr indent="-330200" lvl="1" marL="914400" rtl="0" algn="l">
              <a:lnSpc>
                <a:spcPct val="200000"/>
              </a:lnSpc>
              <a:spcBef>
                <a:spcPts val="0"/>
              </a:spcBef>
              <a:spcAft>
                <a:spcPts val="0"/>
              </a:spcAft>
              <a:buSzPts val="1600"/>
              <a:buChar char="❏"/>
            </a:pPr>
            <a:r>
              <a:rPr lang="es" sz="1600"/>
              <a:t>Incorporar mayor semántica en el grafo relacional </a:t>
            </a:r>
            <a:endParaRPr sz="1600"/>
          </a:p>
          <a:p>
            <a:pPr indent="-342900" lvl="0" marL="457200" rtl="0" algn="l">
              <a:lnSpc>
                <a:spcPct val="200000"/>
              </a:lnSpc>
              <a:spcBef>
                <a:spcPts val="0"/>
              </a:spcBef>
              <a:spcAft>
                <a:spcPts val="0"/>
              </a:spcAft>
              <a:buSzPts val="1800"/>
              <a:buChar char="❏"/>
            </a:pPr>
            <a:r>
              <a:rPr lang="es"/>
              <a:t>Será necesario implementar las restricciones semánticas necesarias a través de CHECKS o DISPARADORES.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Jerarquía - Opción B</a:t>
            </a:r>
            <a:endParaRPr/>
          </a:p>
        </p:txBody>
      </p:sp>
      <p:sp>
        <p:nvSpPr>
          <p:cNvPr id="257" name="Google Shape;257;p4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 puede crear una tabla para cada subclase incorporando todos los atributos de la clase padre, y no crear una tabla para la superclase: </a:t>
            </a:r>
            <a:endParaRPr/>
          </a:p>
          <a:p>
            <a:pPr indent="0" lvl="0" marL="0" rtl="0" algn="l">
              <a:spcBef>
                <a:spcPts val="1600"/>
              </a:spcBef>
              <a:spcAft>
                <a:spcPts val="0"/>
              </a:spcAft>
              <a:buNone/>
            </a:pPr>
            <a:r>
              <a:rPr lang="es"/>
              <a:t>DIRECTIVOS(DNI, nombre, puesto, dpto) </a:t>
            </a:r>
            <a:endParaRPr/>
          </a:p>
          <a:p>
            <a:pPr indent="0" lvl="0" marL="0" rtl="0" algn="l">
              <a:spcBef>
                <a:spcPts val="1600"/>
              </a:spcBef>
              <a:spcAft>
                <a:spcPts val="0"/>
              </a:spcAft>
              <a:buNone/>
            </a:pPr>
            <a:r>
              <a:rPr lang="es"/>
              <a:t>TECNICOS(DNI, nombre, puesto, máquina) </a:t>
            </a:r>
            <a:endParaRPr/>
          </a:p>
          <a:p>
            <a:pPr indent="0" lvl="0" marL="0" rtl="0" algn="l">
              <a:spcBef>
                <a:spcPts val="1600"/>
              </a:spcBef>
              <a:spcAft>
                <a:spcPts val="1600"/>
              </a:spcAft>
              <a:buNone/>
            </a:pPr>
            <a:r>
              <a:rPr lang="es"/>
              <a:t>COMERCIALES(DNI, nombre, puesto, comisión)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Jerarquía - Opción C</a:t>
            </a:r>
            <a:endParaRPr/>
          </a:p>
          <a:p>
            <a:pPr indent="0" lvl="0" marL="0" rtl="0" algn="l">
              <a:spcBef>
                <a:spcPts val="0"/>
              </a:spcBef>
              <a:spcAft>
                <a:spcPts val="0"/>
              </a:spcAft>
              <a:buNone/>
            </a:pPr>
            <a:r>
              <a:t/>
            </a:r>
            <a:endParaRPr/>
          </a:p>
        </p:txBody>
      </p:sp>
      <p:sp>
        <p:nvSpPr>
          <p:cNvPr id="263" name="Google Shape;263;p41"/>
          <p:cNvSpPr txBox="1"/>
          <p:nvPr>
            <p:ph idx="1" type="body"/>
          </p:nvPr>
        </p:nvSpPr>
        <p:spPr>
          <a:xfrm>
            <a:off x="311700" y="1017800"/>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700">
                <a:solidFill>
                  <a:srgbClr val="404040"/>
                </a:solidFill>
                <a:highlight>
                  <a:srgbClr val="FFFFFF"/>
                </a:highlight>
              </a:rPr>
              <a:t>Los atributos se mantienen y cada subentidad se identificará con una clave ajena referenciando a la clave primaria de la superentidad.</a:t>
            </a:r>
            <a:endParaRPr sz="1700">
              <a:solidFill>
                <a:srgbClr val="404040"/>
              </a:solidFill>
              <a:highlight>
                <a:srgbClr val="FFFFFF"/>
              </a:highlight>
            </a:endParaRPr>
          </a:p>
          <a:p>
            <a:pPr indent="0" lvl="0" marL="0" rtl="0" algn="l">
              <a:spcBef>
                <a:spcPts val="800"/>
              </a:spcBef>
              <a:spcAft>
                <a:spcPts val="0"/>
              </a:spcAft>
              <a:buNone/>
            </a:pPr>
            <a:r>
              <a:t/>
            </a:r>
            <a:endParaRPr sz="1700">
              <a:solidFill>
                <a:srgbClr val="404040"/>
              </a:solidFill>
              <a:highlight>
                <a:srgbClr val="FFFFFF"/>
              </a:highlight>
            </a:endParaRPr>
          </a:p>
          <a:p>
            <a:pPr indent="0" lvl="0" marL="0" rtl="0" algn="ctr">
              <a:spcBef>
                <a:spcPts val="800"/>
              </a:spcBef>
              <a:spcAft>
                <a:spcPts val="0"/>
              </a:spcAft>
              <a:buNone/>
            </a:pPr>
            <a:r>
              <a:rPr lang="es" sz="1700" u="sng">
                <a:solidFill>
                  <a:srgbClr val="404040"/>
                </a:solidFill>
                <a:highlight>
                  <a:srgbClr val="FFFFFF"/>
                </a:highlight>
              </a:rPr>
              <a:t>ESQUEMA RELACIONAL</a:t>
            </a:r>
            <a:endParaRPr sz="1700" u="sng">
              <a:solidFill>
                <a:srgbClr val="404040"/>
              </a:solidFill>
              <a:highlight>
                <a:srgbClr val="FFFFFF"/>
              </a:highlight>
            </a:endParaRPr>
          </a:p>
          <a:p>
            <a:pPr indent="0" lvl="0" marL="0" rtl="0" algn="ctr">
              <a:spcBef>
                <a:spcPts val="800"/>
              </a:spcBef>
              <a:spcAft>
                <a:spcPts val="0"/>
              </a:spcAft>
              <a:buNone/>
            </a:pPr>
            <a:r>
              <a:rPr b="1" lang="es" sz="1700">
                <a:solidFill>
                  <a:srgbClr val="404040"/>
                </a:solidFill>
                <a:highlight>
                  <a:srgbClr val="FFFFFF"/>
                </a:highlight>
              </a:rPr>
              <a:t>Superentidad</a:t>
            </a:r>
            <a:r>
              <a:rPr lang="es" sz="1700">
                <a:solidFill>
                  <a:srgbClr val="404040"/>
                </a:solidFill>
                <a:highlight>
                  <a:srgbClr val="FFFFFF"/>
                </a:highlight>
              </a:rPr>
              <a:t> (</a:t>
            </a:r>
            <a:r>
              <a:rPr b="1" lang="es" sz="1700" u="sng">
                <a:solidFill>
                  <a:srgbClr val="404040"/>
                </a:solidFill>
                <a:highlight>
                  <a:srgbClr val="FFFFFF"/>
                </a:highlight>
              </a:rPr>
              <a:t>IdSuperentidad</a:t>
            </a:r>
            <a:r>
              <a:rPr lang="es" sz="1700">
                <a:solidFill>
                  <a:srgbClr val="404040"/>
                </a:solidFill>
                <a:highlight>
                  <a:srgbClr val="FFFFFF"/>
                </a:highlight>
              </a:rPr>
              <a:t>, AtributosSuperentidad)</a:t>
            </a:r>
            <a:endParaRPr sz="1700">
              <a:solidFill>
                <a:srgbClr val="404040"/>
              </a:solidFill>
              <a:highlight>
                <a:srgbClr val="FFFFFF"/>
              </a:highlight>
            </a:endParaRPr>
          </a:p>
          <a:p>
            <a:pPr indent="0" lvl="0" marL="0" rtl="0" algn="ctr">
              <a:spcBef>
                <a:spcPts val="800"/>
              </a:spcBef>
              <a:spcAft>
                <a:spcPts val="0"/>
              </a:spcAft>
              <a:buNone/>
            </a:pPr>
            <a:r>
              <a:rPr b="1" lang="es" sz="1700">
                <a:solidFill>
                  <a:srgbClr val="404040"/>
                </a:solidFill>
                <a:highlight>
                  <a:srgbClr val="FFFFFF"/>
                </a:highlight>
              </a:rPr>
              <a:t>Sub1</a:t>
            </a:r>
            <a:r>
              <a:rPr lang="es" sz="1700">
                <a:solidFill>
                  <a:srgbClr val="404040"/>
                </a:solidFill>
                <a:highlight>
                  <a:srgbClr val="FFFFFF"/>
                </a:highlight>
              </a:rPr>
              <a:t> (</a:t>
            </a:r>
            <a:r>
              <a:rPr b="1" lang="es" sz="1700" u="sng">
                <a:solidFill>
                  <a:srgbClr val="404040"/>
                </a:solidFill>
                <a:highlight>
                  <a:srgbClr val="FFFFFF"/>
                </a:highlight>
              </a:rPr>
              <a:t>IdSuperentidad</a:t>
            </a:r>
            <a:r>
              <a:rPr lang="es" sz="1700">
                <a:solidFill>
                  <a:srgbClr val="404040"/>
                </a:solidFill>
                <a:highlight>
                  <a:srgbClr val="FFFFFF"/>
                </a:highlight>
              </a:rPr>
              <a:t>, AtributosSub1)</a:t>
            </a:r>
            <a:endParaRPr sz="1700">
              <a:solidFill>
                <a:srgbClr val="404040"/>
              </a:solidFill>
              <a:highlight>
                <a:srgbClr val="FFFFFF"/>
              </a:highlight>
            </a:endParaRPr>
          </a:p>
          <a:p>
            <a:pPr indent="0" lvl="0" marL="0" rtl="0" algn="ctr">
              <a:spcBef>
                <a:spcPts val="800"/>
              </a:spcBef>
              <a:spcAft>
                <a:spcPts val="0"/>
              </a:spcAft>
              <a:buNone/>
            </a:pPr>
            <a:r>
              <a:rPr b="1" lang="es" sz="1700">
                <a:solidFill>
                  <a:srgbClr val="404040"/>
                </a:solidFill>
                <a:highlight>
                  <a:srgbClr val="FFFFFF"/>
                </a:highlight>
              </a:rPr>
              <a:t>Sub2</a:t>
            </a:r>
            <a:r>
              <a:rPr lang="es" sz="1700">
                <a:solidFill>
                  <a:srgbClr val="404040"/>
                </a:solidFill>
                <a:highlight>
                  <a:srgbClr val="FFFFFF"/>
                </a:highlight>
              </a:rPr>
              <a:t> (</a:t>
            </a:r>
            <a:r>
              <a:rPr b="1" lang="es" sz="1700" u="sng">
                <a:solidFill>
                  <a:srgbClr val="404040"/>
                </a:solidFill>
                <a:highlight>
                  <a:srgbClr val="FFFFFF"/>
                </a:highlight>
              </a:rPr>
              <a:t>IdSuperentidad</a:t>
            </a:r>
            <a:r>
              <a:rPr lang="es" sz="1700">
                <a:solidFill>
                  <a:srgbClr val="404040"/>
                </a:solidFill>
                <a:highlight>
                  <a:srgbClr val="FFFFFF"/>
                </a:highlight>
              </a:rPr>
              <a:t>, AtributosSub2)</a:t>
            </a:r>
            <a:endParaRPr sz="1700">
              <a:solidFill>
                <a:srgbClr val="404040"/>
              </a:solidFill>
              <a:highlight>
                <a:srgbClr val="FFFFFF"/>
              </a:highlight>
            </a:endParaRPr>
          </a:p>
          <a:p>
            <a:pPr indent="0" lvl="0" marL="0" rtl="0" algn="l">
              <a:spcBef>
                <a:spcPts val="800"/>
              </a:spcBef>
              <a:spcAft>
                <a:spcPts val="1600"/>
              </a:spcAft>
              <a:buNone/>
            </a:pPr>
            <a:r>
              <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Caso (1:1)</a:t>
            </a:r>
            <a:endParaRPr/>
          </a:p>
          <a:p>
            <a:pPr indent="0" lvl="0" marL="0" rtl="0" algn="l">
              <a:spcBef>
                <a:spcPts val="0"/>
              </a:spcBef>
              <a:spcAft>
                <a:spcPts val="0"/>
              </a:spcAft>
              <a:buNone/>
            </a:pPr>
            <a:r>
              <a:t/>
            </a:r>
            <a:endParaRPr/>
          </a:p>
        </p:txBody>
      </p:sp>
      <p:sp>
        <p:nvSpPr>
          <p:cNvPr id="98" name="Google Shape;98;p15"/>
          <p:cNvSpPr txBox="1"/>
          <p:nvPr>
            <p:ph idx="1" type="body"/>
          </p:nvPr>
        </p:nvSpPr>
        <p:spPr>
          <a:xfrm>
            <a:off x="311700" y="1229875"/>
            <a:ext cx="4615800" cy="3339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
              <a:t>En la tabla resultante se agregará 2 veces el mismo atributo, como clave primaria y como clave foránea a ella misma.</a:t>
            </a:r>
            <a:endParaRPr/>
          </a:p>
          <a:p>
            <a:pPr indent="0" lvl="0" marL="0" rtl="0" algn="l">
              <a:lnSpc>
                <a:spcPct val="150000"/>
              </a:lnSpc>
              <a:spcBef>
                <a:spcPts val="1600"/>
              </a:spcBef>
              <a:spcAft>
                <a:spcPts val="0"/>
              </a:spcAft>
              <a:buNone/>
            </a:pPr>
            <a:r>
              <a:t/>
            </a:r>
            <a:endParaRPr/>
          </a:p>
          <a:p>
            <a:pPr indent="0" lvl="0" marL="0" rtl="0" algn="l">
              <a:lnSpc>
                <a:spcPct val="150000"/>
              </a:lnSpc>
              <a:spcBef>
                <a:spcPts val="1600"/>
              </a:spcBef>
              <a:spcAft>
                <a:spcPts val="0"/>
              </a:spcAft>
              <a:buNone/>
            </a:pPr>
            <a:r>
              <a:rPr b="1" lang="es" u="sng"/>
              <a:t>ESQUEMA RELACIONAL</a:t>
            </a:r>
            <a:endParaRPr b="1" u="sng"/>
          </a:p>
          <a:p>
            <a:pPr indent="0" lvl="0" marL="0" rtl="0" algn="l">
              <a:lnSpc>
                <a:spcPct val="150000"/>
              </a:lnSpc>
              <a:spcBef>
                <a:spcPts val="1600"/>
              </a:spcBef>
              <a:spcAft>
                <a:spcPts val="1600"/>
              </a:spcAft>
              <a:buNone/>
            </a:pPr>
            <a:r>
              <a:rPr b="1" lang="es"/>
              <a:t>Entidad1 </a:t>
            </a:r>
            <a:r>
              <a:rPr lang="es"/>
              <a:t>(</a:t>
            </a:r>
            <a:r>
              <a:rPr b="1" lang="es" u="sng"/>
              <a:t>Id1</a:t>
            </a:r>
            <a:r>
              <a:rPr lang="es"/>
              <a:t>, Atributo1, </a:t>
            </a:r>
            <a:r>
              <a:rPr b="1" lang="es"/>
              <a:t>IdRol1(fk)</a:t>
            </a:r>
            <a:r>
              <a:rPr lang="es"/>
              <a:t>)</a:t>
            </a:r>
            <a:endParaRPr/>
          </a:p>
        </p:txBody>
      </p:sp>
      <p:pic>
        <p:nvPicPr>
          <p:cNvPr id="99" name="Google Shape;99;p15"/>
          <p:cNvPicPr preferRelativeResize="0"/>
          <p:nvPr/>
        </p:nvPicPr>
        <p:blipFill>
          <a:blip r:embed="rId3">
            <a:alphaModFix/>
          </a:blip>
          <a:stretch>
            <a:fillRect/>
          </a:stretch>
        </p:blipFill>
        <p:spPr>
          <a:xfrm>
            <a:off x="5079900" y="1170200"/>
            <a:ext cx="3911700" cy="280901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s"/>
              <a:t>Puede hacerse cuando: </a:t>
            </a:r>
            <a:endParaRPr/>
          </a:p>
          <a:p>
            <a:pPr indent="-330200" lvl="1" marL="914400" rtl="0" algn="l">
              <a:lnSpc>
                <a:spcPct val="200000"/>
              </a:lnSpc>
              <a:spcBef>
                <a:spcPts val="0"/>
              </a:spcBef>
              <a:spcAft>
                <a:spcPts val="0"/>
              </a:spcAft>
              <a:buSzPts val="1600"/>
              <a:buChar char="❏"/>
            </a:pPr>
            <a:r>
              <a:rPr lang="es" sz="1600"/>
              <a:t>los subtipos tienen atributos dispares y/o interrelaciones diferentes </a:t>
            </a:r>
            <a:endParaRPr sz="1600"/>
          </a:p>
          <a:p>
            <a:pPr indent="-330200" lvl="1" marL="914400" rtl="0" algn="l">
              <a:lnSpc>
                <a:spcPct val="200000"/>
              </a:lnSpc>
              <a:spcBef>
                <a:spcPts val="0"/>
              </a:spcBef>
              <a:spcAft>
                <a:spcPts val="0"/>
              </a:spcAft>
              <a:buSzPts val="1600"/>
              <a:buChar char="❏"/>
            </a:pPr>
            <a:r>
              <a:rPr lang="es" sz="1600"/>
              <a:t>La mayoría de los accesos a los datos de los subtipos involucran en mayor medida a los atributos comunes</a:t>
            </a:r>
            <a:endParaRPr sz="1600"/>
          </a:p>
          <a:p>
            <a:pPr indent="-342900" lvl="0" marL="457200" rtl="0" algn="l">
              <a:lnSpc>
                <a:spcPct val="200000"/>
              </a:lnSpc>
              <a:spcBef>
                <a:spcPts val="0"/>
              </a:spcBef>
              <a:spcAft>
                <a:spcPts val="0"/>
              </a:spcAft>
              <a:buSzPts val="1800"/>
              <a:buChar char="❏"/>
            </a:pPr>
            <a:r>
              <a:rPr lang="es"/>
              <a:t>Será necesario implementar las restricciones semánticas necesarias a través de CHECKS o DISPARADORES.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Jerarquía - Opción C</a:t>
            </a:r>
            <a:endParaRPr/>
          </a:p>
          <a:p>
            <a:pPr indent="0" lvl="0" marL="0" rtl="0" algn="l">
              <a:spcBef>
                <a:spcPts val="0"/>
              </a:spcBef>
              <a:spcAft>
                <a:spcPts val="0"/>
              </a:spcAft>
              <a:buNone/>
            </a:pPr>
            <a:r>
              <a:t/>
            </a:r>
            <a:endParaRPr/>
          </a:p>
        </p:txBody>
      </p:sp>
      <p:sp>
        <p:nvSpPr>
          <p:cNvPr id="275" name="Google Shape;275;p4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 puede crear una tabla para la superclase y otras tantas para cada subclase, incorporando el campo clave de la superclase a las tablas de las subclases: </a:t>
            </a:r>
            <a:endParaRPr/>
          </a:p>
          <a:p>
            <a:pPr indent="0" lvl="0" marL="0" rtl="0" algn="l">
              <a:spcBef>
                <a:spcPts val="1600"/>
              </a:spcBef>
              <a:spcAft>
                <a:spcPts val="0"/>
              </a:spcAft>
              <a:buNone/>
            </a:pPr>
            <a:r>
              <a:rPr lang="es"/>
              <a:t>EMPLEADOS(DNI, nombre, puesto) </a:t>
            </a:r>
            <a:endParaRPr/>
          </a:p>
          <a:p>
            <a:pPr indent="0" lvl="0" marL="0" rtl="0" algn="l">
              <a:spcBef>
                <a:spcPts val="1600"/>
              </a:spcBef>
              <a:spcAft>
                <a:spcPts val="0"/>
              </a:spcAft>
              <a:buNone/>
            </a:pPr>
            <a:r>
              <a:rPr lang="es"/>
              <a:t>DIRECTIVOS(DNI, dpto) </a:t>
            </a:r>
            <a:endParaRPr/>
          </a:p>
          <a:p>
            <a:pPr indent="0" lvl="0" marL="0" rtl="0" algn="l">
              <a:spcBef>
                <a:spcPts val="1600"/>
              </a:spcBef>
              <a:spcAft>
                <a:spcPts val="0"/>
              </a:spcAft>
              <a:buNone/>
            </a:pPr>
            <a:r>
              <a:rPr lang="es"/>
              <a:t>TECNICOS(DNI, máquina) </a:t>
            </a:r>
            <a:endParaRPr/>
          </a:p>
          <a:p>
            <a:pPr indent="0" lvl="0" marL="0" rtl="0" algn="l">
              <a:spcBef>
                <a:spcPts val="1600"/>
              </a:spcBef>
              <a:spcAft>
                <a:spcPts val="1600"/>
              </a:spcAft>
              <a:buNone/>
            </a:pPr>
            <a:r>
              <a:rPr lang="es"/>
              <a:t>COMERCIALES(DNI, comisión)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44"/>
          <p:cNvPicPr preferRelativeResize="0"/>
          <p:nvPr/>
        </p:nvPicPr>
        <p:blipFill>
          <a:blip r:embed="rId3">
            <a:alphaModFix/>
          </a:blip>
          <a:stretch>
            <a:fillRect/>
          </a:stretch>
        </p:blipFill>
        <p:spPr>
          <a:xfrm>
            <a:off x="62900" y="440550"/>
            <a:ext cx="9018201" cy="4451600"/>
          </a:xfrm>
          <a:prstGeom prst="rect">
            <a:avLst/>
          </a:prstGeom>
          <a:noFill/>
          <a:ln>
            <a:noFill/>
          </a:ln>
        </p:spPr>
      </p:pic>
      <p:sp>
        <p:nvSpPr>
          <p:cNvPr id="281" name="Google Shape;281;p44"/>
          <p:cNvSpPr txBox="1"/>
          <p:nvPr>
            <p:ph type="title"/>
          </p:nvPr>
        </p:nvSpPr>
        <p:spPr>
          <a:xfrm>
            <a:off x="3617250" y="0"/>
            <a:ext cx="1909500" cy="44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400"/>
              <a:t>Resumen</a:t>
            </a:r>
            <a:endParaRPr sz="24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Ejercicio A</a:t>
            </a:r>
            <a:endParaRPr/>
          </a:p>
        </p:txBody>
      </p:sp>
      <p:pic>
        <p:nvPicPr>
          <p:cNvPr id="287" name="Google Shape;287;p45"/>
          <p:cNvPicPr preferRelativeResize="0"/>
          <p:nvPr/>
        </p:nvPicPr>
        <p:blipFill>
          <a:blip r:embed="rId3">
            <a:alphaModFix/>
          </a:blip>
          <a:stretch>
            <a:fillRect/>
          </a:stretch>
        </p:blipFill>
        <p:spPr>
          <a:xfrm>
            <a:off x="1509713" y="1057275"/>
            <a:ext cx="6124575" cy="30289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p46"/>
          <p:cNvPicPr preferRelativeResize="0"/>
          <p:nvPr/>
        </p:nvPicPr>
        <p:blipFill>
          <a:blip r:embed="rId3">
            <a:alphaModFix/>
          </a:blip>
          <a:stretch>
            <a:fillRect/>
          </a:stretch>
        </p:blipFill>
        <p:spPr>
          <a:xfrm>
            <a:off x="978013" y="152400"/>
            <a:ext cx="7187983" cy="4838700"/>
          </a:xfrm>
          <a:prstGeom prst="rect">
            <a:avLst/>
          </a:prstGeom>
          <a:noFill/>
          <a:ln>
            <a:noFill/>
          </a:ln>
        </p:spPr>
      </p:pic>
      <p:sp>
        <p:nvSpPr>
          <p:cNvPr id="293" name="Google Shape;293;p46"/>
          <p:cNvSpPr txBox="1"/>
          <p:nvPr>
            <p:ph type="title"/>
          </p:nvPr>
        </p:nvSpPr>
        <p:spPr>
          <a:xfrm>
            <a:off x="1103625" y="306375"/>
            <a:ext cx="20343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Ejercicio A</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Ejercicio B</a:t>
            </a:r>
            <a:endParaRPr/>
          </a:p>
        </p:txBody>
      </p:sp>
      <p:pic>
        <p:nvPicPr>
          <p:cNvPr id="299" name="Google Shape;299;p47"/>
          <p:cNvPicPr preferRelativeResize="0"/>
          <p:nvPr/>
        </p:nvPicPr>
        <p:blipFill>
          <a:blip r:embed="rId3">
            <a:alphaModFix/>
          </a:blip>
          <a:stretch>
            <a:fillRect/>
          </a:stretch>
        </p:blipFill>
        <p:spPr>
          <a:xfrm>
            <a:off x="836113" y="1017800"/>
            <a:ext cx="7471782" cy="38209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Ejercicio B</a:t>
            </a:r>
            <a:endParaRPr/>
          </a:p>
        </p:txBody>
      </p:sp>
      <p:pic>
        <p:nvPicPr>
          <p:cNvPr id="305" name="Google Shape;305;p48"/>
          <p:cNvPicPr preferRelativeResize="0"/>
          <p:nvPr/>
        </p:nvPicPr>
        <p:blipFill>
          <a:blip r:embed="rId3">
            <a:alphaModFix/>
          </a:blip>
          <a:stretch>
            <a:fillRect/>
          </a:stretch>
        </p:blipFill>
        <p:spPr>
          <a:xfrm>
            <a:off x="152400" y="1170200"/>
            <a:ext cx="8839199" cy="318122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Ventajas e inconvenientes</a:t>
            </a:r>
            <a:endParaRPr/>
          </a:p>
        </p:txBody>
      </p:sp>
      <p:sp>
        <p:nvSpPr>
          <p:cNvPr id="311" name="Google Shape;311;p49"/>
          <p:cNvSpPr txBox="1"/>
          <p:nvPr>
            <p:ph idx="1" type="body"/>
          </p:nvPr>
        </p:nvSpPr>
        <p:spPr>
          <a:xfrm>
            <a:off x="311700" y="1017800"/>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 puede elegir cualquiera de las tres estrategias para la transformación de un tipo y sus subtipos al modelo relacional…</a:t>
            </a:r>
            <a:endParaRPr/>
          </a:p>
          <a:p>
            <a:pPr indent="-342900" lvl="0" marL="457200" rtl="0" algn="l">
              <a:spcBef>
                <a:spcPts val="0"/>
              </a:spcBef>
              <a:spcAft>
                <a:spcPts val="0"/>
              </a:spcAft>
              <a:buSzPts val="1800"/>
              <a:buChar char="➢"/>
            </a:pPr>
            <a:r>
              <a:rPr lang="es"/>
              <a:t>desde lo semántico la opción c es la mejor.  </a:t>
            </a:r>
            <a:endParaRPr/>
          </a:p>
          <a:p>
            <a:pPr indent="-342900" lvl="0" marL="457200" rtl="0" algn="l">
              <a:spcBef>
                <a:spcPts val="0"/>
              </a:spcBef>
              <a:spcAft>
                <a:spcPts val="0"/>
              </a:spcAft>
              <a:buSzPts val="1800"/>
              <a:buChar char="➢"/>
            </a:pPr>
            <a:r>
              <a:rPr lang="es"/>
              <a:t>desde la eficiencia deberá tenerse en cuenta que:  </a:t>
            </a:r>
            <a:endParaRPr/>
          </a:p>
          <a:p>
            <a:pPr indent="-317500" lvl="1" marL="914400" rtl="0" algn="l">
              <a:spcBef>
                <a:spcPts val="0"/>
              </a:spcBef>
              <a:spcAft>
                <a:spcPts val="0"/>
              </a:spcAft>
              <a:buSzPts val="1400"/>
              <a:buChar char="○"/>
            </a:pPr>
            <a:r>
              <a:rPr lang="es"/>
              <a:t>Opción a: el acceso a una fila es </a:t>
            </a:r>
            <a:r>
              <a:rPr lang="es"/>
              <a:t>más</a:t>
            </a:r>
            <a:r>
              <a:rPr lang="es"/>
              <a:t> rápido a nivel operativo del motor (no hace falta combinar varias tablas).  </a:t>
            </a:r>
            <a:endParaRPr/>
          </a:p>
          <a:p>
            <a:pPr indent="-317500" lvl="1" marL="914400" rtl="0" algn="l">
              <a:spcBef>
                <a:spcPts val="0"/>
              </a:spcBef>
              <a:spcAft>
                <a:spcPts val="0"/>
              </a:spcAft>
              <a:buSzPts val="1400"/>
              <a:buChar char="○"/>
            </a:pPr>
            <a:r>
              <a:rPr lang="es"/>
              <a:t>Opción b: Con esta solución se aumenta la eficiencia ante determinadas consultas ( las que afectan a todos los atributos, tanto comunes como propios, de un subtipo) pero se disminuye ante otras. </a:t>
            </a:r>
            <a:endParaRPr/>
          </a:p>
          <a:p>
            <a:pPr indent="-317500" lvl="1" marL="914400" rtl="0" algn="l">
              <a:spcBef>
                <a:spcPts val="0"/>
              </a:spcBef>
              <a:spcAft>
                <a:spcPts val="0"/>
              </a:spcAft>
              <a:buSzPts val="1400"/>
              <a:buChar char="○"/>
            </a:pPr>
            <a:r>
              <a:rPr lang="es"/>
              <a:t>Opción c: la menos eficiente aunque es la mejor desde el mundo semántico, esta opción puede mejorar el desempeño creando una vista materializada que refleje la opción a.  </a:t>
            </a:r>
            <a:endParaRPr/>
          </a:p>
          <a:p>
            <a:pPr indent="0" lvl="0" marL="0" rtl="0" algn="l">
              <a:spcBef>
                <a:spcPts val="1600"/>
              </a:spcBef>
              <a:spcAft>
                <a:spcPts val="1600"/>
              </a:spcAft>
              <a:buNone/>
            </a:pPr>
            <a:r>
              <a:rPr b="1" lang="es"/>
              <a:t>Cual estrategia elegir depende de lo que le interese al USUARIO generalmente es la INMEDIATEZ</a:t>
            </a:r>
            <a:endParaRPr b="1"/>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p50"/>
          <p:cNvPicPr preferRelativeResize="0"/>
          <p:nvPr/>
        </p:nvPicPr>
        <p:blipFill>
          <a:blip r:embed="rId3">
            <a:alphaModFix/>
          </a:blip>
          <a:stretch>
            <a:fillRect/>
          </a:stretch>
        </p:blipFill>
        <p:spPr>
          <a:xfrm>
            <a:off x="2126600" y="366700"/>
            <a:ext cx="6096000" cy="4410075"/>
          </a:xfrm>
          <a:prstGeom prst="rect">
            <a:avLst/>
          </a:prstGeom>
          <a:noFill/>
          <a:ln>
            <a:noFill/>
          </a:ln>
        </p:spPr>
      </p:pic>
      <p:sp>
        <p:nvSpPr>
          <p:cNvPr id="317" name="Google Shape;317;p5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Resumen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1"/>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Transformación de Atributos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Caso (1:1)</a:t>
            </a:r>
            <a:endParaRPr/>
          </a:p>
          <a:p>
            <a:pPr indent="0" lvl="0" marL="0" rtl="0" algn="l">
              <a:spcBef>
                <a:spcPts val="0"/>
              </a:spcBef>
              <a:spcAft>
                <a:spcPts val="0"/>
              </a:spcAft>
              <a:buNone/>
            </a:pPr>
            <a:r>
              <a:t/>
            </a:r>
            <a:endParaRPr/>
          </a:p>
        </p:txBody>
      </p:sp>
      <p:sp>
        <p:nvSpPr>
          <p:cNvPr id="105" name="Google Shape;105;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solidFill>
                  <a:srgbClr val="4A4A4A"/>
                </a:solidFill>
                <a:highlight>
                  <a:srgbClr val="FFFFFF"/>
                </a:highlight>
              </a:rPr>
              <a:t>No se crea una tabla para la relación. La clave de la entidad se repite, con lo que la tabla resultante tendrá ese atributo</a:t>
            </a:r>
            <a:r>
              <a:rPr b="1" lang="es">
                <a:solidFill>
                  <a:srgbClr val="00A2BD"/>
                </a:solidFill>
                <a:highlight>
                  <a:srgbClr val="FFFFFF"/>
                </a:highlight>
              </a:rPr>
              <a:t> dos veces,</a:t>
            </a:r>
            <a:r>
              <a:rPr lang="es">
                <a:solidFill>
                  <a:srgbClr val="4A4A4A"/>
                </a:solidFill>
                <a:highlight>
                  <a:srgbClr val="FFFFFF"/>
                </a:highlight>
              </a:rPr>
              <a:t> una como clave primaria y otra como clave ajena de ella misma.</a:t>
            </a:r>
            <a:endParaRPr sz="2600"/>
          </a:p>
        </p:txBody>
      </p:sp>
      <p:pic>
        <p:nvPicPr>
          <p:cNvPr id="106" name="Google Shape;106;p16"/>
          <p:cNvPicPr preferRelativeResize="0"/>
          <p:nvPr/>
        </p:nvPicPr>
        <p:blipFill>
          <a:blip r:embed="rId3">
            <a:alphaModFix/>
          </a:blip>
          <a:stretch>
            <a:fillRect/>
          </a:stretch>
        </p:blipFill>
        <p:spPr>
          <a:xfrm>
            <a:off x="423850" y="2462388"/>
            <a:ext cx="8296275" cy="14763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Atributos</a:t>
            </a:r>
            <a:endParaRPr/>
          </a:p>
        </p:txBody>
      </p:sp>
      <p:sp>
        <p:nvSpPr>
          <p:cNvPr id="328" name="Google Shape;328;p5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63636"/>
              </a:lnSpc>
              <a:spcBef>
                <a:spcPts val="0"/>
              </a:spcBef>
              <a:spcAft>
                <a:spcPts val="0"/>
              </a:spcAft>
              <a:buNone/>
            </a:pPr>
            <a:r>
              <a:rPr lang="es">
                <a:solidFill>
                  <a:srgbClr val="555555"/>
                </a:solidFill>
                <a:highlight>
                  <a:srgbClr val="FFFFFF"/>
                </a:highlight>
              </a:rPr>
              <a:t>Un atributo de una entidad se transforma en un atributo (columna) de la relación en la cual se ha transformado la entidad; si el atributo estaba definido sobre un dominio, en el modelo relacional queda también definido sobre el mismo dominio (con la excepción de los atributos multivaluados).</a:t>
            </a:r>
            <a:endParaRPr>
              <a:solidFill>
                <a:srgbClr val="555555"/>
              </a:solidFill>
              <a:highlight>
                <a:srgbClr val="FFFFFF"/>
              </a:highlight>
            </a:endParaRPr>
          </a:p>
          <a:p>
            <a:pPr indent="0" lvl="0" marL="0" rtl="0" algn="l">
              <a:lnSpc>
                <a:spcPct val="163636"/>
              </a:lnSpc>
              <a:spcBef>
                <a:spcPts val="1500"/>
              </a:spcBef>
              <a:spcAft>
                <a:spcPts val="0"/>
              </a:spcAft>
              <a:buNone/>
            </a:pPr>
            <a:r>
              <a:rPr b="1" lang="es">
                <a:solidFill>
                  <a:srgbClr val="555555"/>
                </a:solidFill>
                <a:highlight>
                  <a:srgbClr val="FFFFFF"/>
                </a:highlight>
              </a:rPr>
              <a:t>2.1.- Identificador principal:</a:t>
            </a:r>
            <a:r>
              <a:rPr lang="es">
                <a:solidFill>
                  <a:srgbClr val="555555"/>
                </a:solidFill>
                <a:highlight>
                  <a:srgbClr val="FFFFFF"/>
                </a:highlight>
              </a:rPr>
              <a:t> Se transforma en la clave primaria de la relación.</a:t>
            </a:r>
            <a:endParaRPr>
              <a:solidFill>
                <a:srgbClr val="555555"/>
              </a:solidFill>
              <a:highlight>
                <a:srgbClr val="FFFFFF"/>
              </a:highlight>
            </a:endParaRPr>
          </a:p>
          <a:p>
            <a:pPr indent="0" lvl="0" marL="0" rtl="0" algn="l">
              <a:lnSpc>
                <a:spcPct val="163636"/>
              </a:lnSpc>
              <a:spcBef>
                <a:spcPts val="1500"/>
              </a:spcBef>
              <a:spcAft>
                <a:spcPts val="0"/>
              </a:spcAft>
              <a:buNone/>
            </a:pPr>
            <a:r>
              <a:rPr b="1" lang="es">
                <a:solidFill>
                  <a:srgbClr val="555555"/>
                </a:solidFill>
                <a:highlight>
                  <a:srgbClr val="FFFFFF"/>
                </a:highlight>
              </a:rPr>
              <a:t>2.2.- Identificadores alternativos:</a:t>
            </a:r>
            <a:r>
              <a:rPr lang="es">
                <a:solidFill>
                  <a:srgbClr val="555555"/>
                </a:solidFill>
                <a:highlight>
                  <a:srgbClr val="FFFFFF"/>
                </a:highlight>
              </a:rPr>
              <a:t> Se transforman en claves alternativas en el modelo relacional.</a:t>
            </a:r>
            <a:endParaRPr>
              <a:solidFill>
                <a:srgbClr val="555555"/>
              </a:solidFill>
              <a:highlight>
                <a:srgbClr val="FFFFFF"/>
              </a:highlight>
            </a:endParaRPr>
          </a:p>
          <a:p>
            <a:pPr indent="0" lvl="0" marL="0" rtl="0" algn="l">
              <a:spcBef>
                <a:spcPts val="1500"/>
              </a:spcBef>
              <a:spcAft>
                <a:spcPts val="16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Atributos</a:t>
            </a:r>
            <a:endParaRPr/>
          </a:p>
        </p:txBody>
      </p:sp>
      <p:sp>
        <p:nvSpPr>
          <p:cNvPr id="334" name="Google Shape;334;p5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63636"/>
              </a:lnSpc>
              <a:spcBef>
                <a:spcPts val="0"/>
              </a:spcBef>
              <a:spcAft>
                <a:spcPts val="0"/>
              </a:spcAft>
              <a:buNone/>
            </a:pPr>
            <a:r>
              <a:rPr b="1" lang="es">
                <a:solidFill>
                  <a:srgbClr val="555555"/>
                </a:solidFill>
                <a:highlight>
                  <a:srgbClr val="FFFFFF"/>
                </a:highlight>
              </a:rPr>
              <a:t>2.3.- Atributos obligatorios:</a:t>
            </a:r>
            <a:r>
              <a:rPr lang="es">
                <a:solidFill>
                  <a:srgbClr val="555555"/>
                </a:solidFill>
                <a:highlight>
                  <a:srgbClr val="FFFFFF"/>
                </a:highlight>
              </a:rPr>
              <a:t> Se transforman en una columna de la relación en la cual se ha transformado la entidad, no admitiendo valores nulos.</a:t>
            </a:r>
            <a:endParaRPr>
              <a:solidFill>
                <a:srgbClr val="555555"/>
              </a:solidFill>
              <a:highlight>
                <a:srgbClr val="FFFFFF"/>
              </a:highlight>
            </a:endParaRPr>
          </a:p>
          <a:p>
            <a:pPr indent="0" lvl="0" marL="0" rtl="0" algn="l">
              <a:lnSpc>
                <a:spcPct val="163636"/>
              </a:lnSpc>
              <a:spcBef>
                <a:spcPts val="1500"/>
              </a:spcBef>
              <a:spcAft>
                <a:spcPts val="0"/>
              </a:spcAft>
              <a:buNone/>
            </a:pPr>
            <a:r>
              <a:rPr b="1" lang="es">
                <a:solidFill>
                  <a:srgbClr val="555555"/>
                </a:solidFill>
                <a:highlight>
                  <a:srgbClr val="FFFFFF"/>
                </a:highlight>
              </a:rPr>
              <a:t>2.4.- Atributos opcionales:</a:t>
            </a:r>
            <a:r>
              <a:rPr lang="es">
                <a:solidFill>
                  <a:srgbClr val="555555"/>
                </a:solidFill>
                <a:highlight>
                  <a:srgbClr val="FFFFFF"/>
                </a:highlight>
              </a:rPr>
              <a:t> Se transforman en una columna de la relación en la cual se ha transformado la entidad,  admitiendo valores nulos.</a:t>
            </a:r>
            <a:endParaRPr>
              <a:solidFill>
                <a:srgbClr val="555555"/>
              </a:solidFill>
              <a:highlight>
                <a:srgbClr val="FFFFFF"/>
              </a:highlight>
            </a:endParaRPr>
          </a:p>
          <a:p>
            <a:pPr indent="0" lvl="0" marL="0" rtl="0" algn="l">
              <a:lnSpc>
                <a:spcPct val="163636"/>
              </a:lnSpc>
              <a:spcBef>
                <a:spcPts val="1500"/>
              </a:spcBef>
              <a:spcAft>
                <a:spcPts val="0"/>
              </a:spcAft>
              <a:buNone/>
            </a:pPr>
            <a:r>
              <a:rPr b="1" lang="es">
                <a:solidFill>
                  <a:srgbClr val="555555"/>
                </a:solidFill>
                <a:highlight>
                  <a:srgbClr val="FFFFFF"/>
                </a:highlight>
              </a:rPr>
              <a:t>2.5.- Atributos multivaluados:</a:t>
            </a:r>
            <a:r>
              <a:rPr lang="es">
                <a:solidFill>
                  <a:srgbClr val="555555"/>
                </a:solidFill>
                <a:highlight>
                  <a:srgbClr val="FFFFFF"/>
                </a:highlight>
              </a:rPr>
              <a:t> Se crea una nueva relación formada con la clave primaria de la entidad y el atributo multivaluado, siendo ambos clave primaria de la nueva relación (hay otras posibilidades).</a:t>
            </a:r>
            <a:endParaRPr>
              <a:solidFill>
                <a:srgbClr val="555555"/>
              </a:solidFill>
              <a:highlight>
                <a:srgbClr val="FFFFFF"/>
              </a:highlight>
            </a:endParaRPr>
          </a:p>
          <a:p>
            <a:pPr indent="0" lvl="0" marL="0" rtl="0" algn="l">
              <a:spcBef>
                <a:spcPts val="1500"/>
              </a:spcBef>
              <a:spcAft>
                <a:spcPts val="16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Atributos</a:t>
            </a:r>
            <a:endParaRPr/>
          </a:p>
        </p:txBody>
      </p:sp>
      <p:sp>
        <p:nvSpPr>
          <p:cNvPr id="340" name="Google Shape;340;p5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63636"/>
              </a:lnSpc>
              <a:spcBef>
                <a:spcPts val="0"/>
              </a:spcBef>
              <a:spcAft>
                <a:spcPts val="0"/>
              </a:spcAft>
              <a:buNone/>
            </a:pPr>
            <a:r>
              <a:rPr b="1" lang="es">
                <a:solidFill>
                  <a:srgbClr val="555555"/>
                </a:solidFill>
                <a:highlight>
                  <a:srgbClr val="FFFFFF"/>
                </a:highlight>
              </a:rPr>
              <a:t>2.6.- Atributos compuestos:</a:t>
            </a:r>
            <a:r>
              <a:rPr lang="es">
                <a:solidFill>
                  <a:srgbClr val="555555"/>
                </a:solidFill>
                <a:highlight>
                  <a:srgbClr val="FFFFFF"/>
                </a:highlight>
              </a:rPr>
              <a:t> Se transforma en los atributos simples (campos) que componen el atributo compuesto, desapareciendo este como tal de la relación.</a:t>
            </a:r>
            <a:endParaRPr>
              <a:solidFill>
                <a:srgbClr val="555555"/>
              </a:solidFill>
              <a:highlight>
                <a:srgbClr val="FFFFFF"/>
              </a:highlight>
            </a:endParaRPr>
          </a:p>
          <a:p>
            <a:pPr indent="0" lvl="0" marL="0" rtl="0" algn="l">
              <a:lnSpc>
                <a:spcPct val="163636"/>
              </a:lnSpc>
              <a:spcBef>
                <a:spcPts val="1500"/>
              </a:spcBef>
              <a:spcAft>
                <a:spcPts val="0"/>
              </a:spcAft>
              <a:buNone/>
            </a:pPr>
            <a:r>
              <a:rPr b="1" lang="es">
                <a:solidFill>
                  <a:srgbClr val="555555"/>
                </a:solidFill>
                <a:highlight>
                  <a:srgbClr val="FFFFFF"/>
                </a:highlight>
              </a:rPr>
              <a:t>2.7.- Atributos derivados:</a:t>
            </a:r>
            <a:r>
              <a:rPr lang="es">
                <a:solidFill>
                  <a:srgbClr val="555555"/>
                </a:solidFill>
                <a:highlight>
                  <a:srgbClr val="FFFFFF"/>
                </a:highlight>
              </a:rPr>
              <a:t> No formarán parte del modelo relacional resultante, quedando eliminados en esta parte del diseño.</a:t>
            </a:r>
            <a:endParaRPr>
              <a:solidFill>
                <a:srgbClr val="555555"/>
              </a:solidFill>
              <a:highlight>
                <a:srgbClr val="FFFFFF"/>
              </a:highlight>
            </a:endParaRPr>
          </a:p>
          <a:p>
            <a:pPr indent="0" lvl="0" marL="0" rtl="0" algn="l">
              <a:spcBef>
                <a:spcPts val="1500"/>
              </a:spcBef>
              <a:spcAft>
                <a:spcPts val="16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Ejemplo transformación atributo compuesto</a:t>
            </a:r>
            <a:endParaRPr/>
          </a:p>
        </p:txBody>
      </p:sp>
      <p:pic>
        <p:nvPicPr>
          <p:cNvPr id="346" name="Google Shape;346;p55"/>
          <p:cNvPicPr preferRelativeResize="0"/>
          <p:nvPr/>
        </p:nvPicPr>
        <p:blipFill>
          <a:blip r:embed="rId3">
            <a:alphaModFix/>
          </a:blip>
          <a:stretch>
            <a:fillRect/>
          </a:stretch>
        </p:blipFill>
        <p:spPr>
          <a:xfrm>
            <a:off x="1332752" y="1754902"/>
            <a:ext cx="6478501" cy="16337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Ejemplo transformación atributo multivaluado</a:t>
            </a:r>
            <a:endParaRPr/>
          </a:p>
          <a:p>
            <a:pPr indent="0" lvl="0" marL="0" rtl="0" algn="l">
              <a:spcBef>
                <a:spcPts val="0"/>
              </a:spcBef>
              <a:spcAft>
                <a:spcPts val="0"/>
              </a:spcAft>
              <a:buNone/>
            </a:pPr>
            <a:r>
              <a:t/>
            </a:r>
            <a:endParaRPr/>
          </a:p>
        </p:txBody>
      </p:sp>
      <p:pic>
        <p:nvPicPr>
          <p:cNvPr id="352" name="Google Shape;352;p56"/>
          <p:cNvPicPr preferRelativeResize="0"/>
          <p:nvPr/>
        </p:nvPicPr>
        <p:blipFill>
          <a:blip r:embed="rId3">
            <a:alphaModFix/>
          </a:blip>
          <a:stretch>
            <a:fillRect/>
          </a:stretch>
        </p:blipFill>
        <p:spPr>
          <a:xfrm>
            <a:off x="1401575" y="1017800"/>
            <a:ext cx="6402651" cy="38581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Ejemplo transformación atributo multivaluado</a:t>
            </a:r>
            <a:endParaRPr/>
          </a:p>
          <a:p>
            <a:pPr indent="0" lvl="0" marL="0" rtl="0" algn="l">
              <a:spcBef>
                <a:spcPts val="0"/>
              </a:spcBef>
              <a:spcAft>
                <a:spcPts val="0"/>
              </a:spcAft>
              <a:buNone/>
            </a:pPr>
            <a:r>
              <a:t/>
            </a:r>
            <a:endParaRPr/>
          </a:p>
        </p:txBody>
      </p:sp>
      <p:pic>
        <p:nvPicPr>
          <p:cNvPr id="358" name="Google Shape;358;p57"/>
          <p:cNvPicPr preferRelativeResize="0"/>
          <p:nvPr/>
        </p:nvPicPr>
        <p:blipFill>
          <a:blip r:embed="rId3">
            <a:alphaModFix/>
          </a:blip>
          <a:stretch>
            <a:fillRect/>
          </a:stretch>
        </p:blipFill>
        <p:spPr>
          <a:xfrm>
            <a:off x="1338250" y="1132475"/>
            <a:ext cx="6867576" cy="37523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900"/>
              <a:t>Ejemplo de transformación de una entidad con </a:t>
            </a:r>
            <a:r>
              <a:rPr lang="es" sz="2900"/>
              <a:t>atributos </a:t>
            </a:r>
            <a:r>
              <a:rPr lang="es" sz="2900"/>
              <a:t>compuestos y multivaluados</a:t>
            </a:r>
            <a:endParaRPr sz="2900"/>
          </a:p>
        </p:txBody>
      </p:sp>
      <p:pic>
        <p:nvPicPr>
          <p:cNvPr id="364" name="Google Shape;364;p58"/>
          <p:cNvPicPr preferRelativeResize="0"/>
          <p:nvPr/>
        </p:nvPicPr>
        <p:blipFill>
          <a:blip r:embed="rId3">
            <a:alphaModFix/>
          </a:blip>
          <a:stretch>
            <a:fillRect/>
          </a:stretch>
        </p:blipFill>
        <p:spPr>
          <a:xfrm>
            <a:off x="985213" y="1830875"/>
            <a:ext cx="7305675" cy="3067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Caso (1:N)</a:t>
            </a:r>
            <a:endParaRPr/>
          </a:p>
          <a:p>
            <a:pPr indent="0" lvl="0" marL="0" rtl="0" algn="l">
              <a:spcBef>
                <a:spcPts val="0"/>
              </a:spcBef>
              <a:spcAft>
                <a:spcPts val="0"/>
              </a:spcAft>
              <a:buNone/>
            </a:pPr>
            <a:r>
              <a:t/>
            </a:r>
            <a:endParaRPr/>
          </a:p>
        </p:txBody>
      </p:sp>
      <p:sp>
        <p:nvSpPr>
          <p:cNvPr id="112" name="Google Shape;112;p17"/>
          <p:cNvSpPr txBox="1"/>
          <p:nvPr>
            <p:ph idx="1" type="body"/>
          </p:nvPr>
        </p:nvSpPr>
        <p:spPr>
          <a:xfrm>
            <a:off x="311700" y="1017800"/>
            <a:ext cx="5569500" cy="375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404040"/>
                </a:solidFill>
                <a:highlight>
                  <a:srgbClr val="FFFFFF"/>
                </a:highlight>
              </a:rPr>
              <a:t>Para este tipo hay dos casos:</a:t>
            </a:r>
            <a:endParaRPr>
              <a:solidFill>
                <a:srgbClr val="404040"/>
              </a:solidFill>
              <a:highlight>
                <a:srgbClr val="FFFFFF"/>
              </a:highlight>
            </a:endParaRPr>
          </a:p>
          <a:p>
            <a:pPr indent="0" lvl="0" marL="0" rtl="0" algn="l">
              <a:spcBef>
                <a:spcPts val="800"/>
              </a:spcBef>
              <a:spcAft>
                <a:spcPts val="0"/>
              </a:spcAft>
              <a:buNone/>
            </a:pPr>
            <a:r>
              <a:rPr lang="es">
                <a:solidFill>
                  <a:srgbClr val="404040"/>
                </a:solidFill>
                <a:highlight>
                  <a:srgbClr val="FFFFFF"/>
                </a:highlight>
              </a:rPr>
              <a:t>– 1:N. Si tiene cardinalidad (1,N) se procede igual que en las relaciones 1:1</a:t>
            </a:r>
            <a:endParaRPr>
              <a:solidFill>
                <a:srgbClr val="404040"/>
              </a:solidFill>
              <a:highlight>
                <a:srgbClr val="FFFFFF"/>
              </a:highlight>
            </a:endParaRPr>
          </a:p>
          <a:p>
            <a:pPr indent="0" lvl="0" marL="0" rtl="0" algn="ctr">
              <a:spcBef>
                <a:spcPts val="800"/>
              </a:spcBef>
              <a:spcAft>
                <a:spcPts val="0"/>
              </a:spcAft>
              <a:buNone/>
            </a:pPr>
            <a:r>
              <a:t/>
            </a:r>
            <a:endParaRPr u="sng">
              <a:solidFill>
                <a:srgbClr val="404040"/>
              </a:solidFill>
              <a:highlight>
                <a:srgbClr val="FFFFFF"/>
              </a:highlight>
            </a:endParaRPr>
          </a:p>
          <a:p>
            <a:pPr indent="0" lvl="0" marL="0" rtl="0" algn="ctr">
              <a:spcBef>
                <a:spcPts val="800"/>
              </a:spcBef>
              <a:spcAft>
                <a:spcPts val="0"/>
              </a:spcAft>
              <a:buNone/>
            </a:pPr>
            <a:r>
              <a:rPr lang="es" u="sng">
                <a:solidFill>
                  <a:srgbClr val="404040"/>
                </a:solidFill>
                <a:highlight>
                  <a:srgbClr val="FFFFFF"/>
                </a:highlight>
              </a:rPr>
              <a:t>ESQUEMA RELACIONAL</a:t>
            </a:r>
            <a:endParaRPr u="sng">
              <a:solidFill>
                <a:srgbClr val="404040"/>
              </a:solidFill>
              <a:highlight>
                <a:srgbClr val="FFFFFF"/>
              </a:highlight>
            </a:endParaRPr>
          </a:p>
          <a:p>
            <a:pPr indent="457200" lvl="0" marL="457200" rtl="0" algn="l">
              <a:lnSpc>
                <a:spcPct val="150000"/>
              </a:lnSpc>
              <a:spcBef>
                <a:spcPts val="800"/>
              </a:spcBef>
              <a:spcAft>
                <a:spcPts val="0"/>
              </a:spcAft>
              <a:buNone/>
            </a:pPr>
            <a:r>
              <a:rPr b="1" lang="es"/>
              <a:t>Entidad1 </a:t>
            </a:r>
            <a:r>
              <a:rPr lang="es"/>
              <a:t>(</a:t>
            </a:r>
            <a:r>
              <a:rPr b="1" lang="es" u="sng"/>
              <a:t>Id1</a:t>
            </a:r>
            <a:r>
              <a:rPr lang="es"/>
              <a:t>, Atributo1, </a:t>
            </a:r>
            <a:r>
              <a:rPr b="1" lang="es"/>
              <a:t>IdRol1(fk)</a:t>
            </a:r>
            <a:r>
              <a:rPr lang="es"/>
              <a:t>)</a:t>
            </a:r>
            <a:endParaRPr>
              <a:solidFill>
                <a:srgbClr val="404040"/>
              </a:solidFill>
              <a:highlight>
                <a:srgbClr val="FFFFFF"/>
              </a:highlight>
            </a:endParaRPr>
          </a:p>
          <a:p>
            <a:pPr indent="0" lvl="0" marL="0" rtl="0" algn="ctr">
              <a:spcBef>
                <a:spcPts val="1600"/>
              </a:spcBef>
              <a:spcAft>
                <a:spcPts val="0"/>
              </a:spcAft>
              <a:buNone/>
            </a:pPr>
            <a:r>
              <a:rPr lang="es">
                <a:solidFill>
                  <a:srgbClr val="404040"/>
                </a:solidFill>
                <a:highlight>
                  <a:srgbClr val="FFFFFF"/>
                </a:highlight>
              </a:rPr>
              <a:t>Igual que el caso anterior</a:t>
            </a:r>
            <a:endParaRPr>
              <a:solidFill>
                <a:srgbClr val="404040"/>
              </a:solidFill>
              <a:highlight>
                <a:srgbClr val="FFFFFF"/>
              </a:highlight>
            </a:endParaRPr>
          </a:p>
          <a:p>
            <a:pPr indent="0" lvl="0" marL="0" rtl="0" algn="ctr">
              <a:lnSpc>
                <a:spcPct val="100000"/>
              </a:lnSpc>
              <a:spcBef>
                <a:spcPts val="800"/>
              </a:spcBef>
              <a:spcAft>
                <a:spcPts val="0"/>
              </a:spcAft>
              <a:buNone/>
            </a:pPr>
            <a:r>
              <a:t/>
            </a:r>
            <a:endParaRPr>
              <a:solidFill>
                <a:srgbClr val="404040"/>
              </a:solidFill>
              <a:highlight>
                <a:srgbClr val="FFFFFF"/>
              </a:highlight>
            </a:endParaRPr>
          </a:p>
          <a:p>
            <a:pPr indent="0" lvl="0" marL="0" rtl="0" algn="l">
              <a:spcBef>
                <a:spcPts val="800"/>
              </a:spcBef>
              <a:spcAft>
                <a:spcPts val="800"/>
              </a:spcAft>
              <a:buNone/>
            </a:pPr>
            <a:r>
              <a:rPr lang="es">
                <a:solidFill>
                  <a:srgbClr val="404040"/>
                </a:solidFill>
                <a:highlight>
                  <a:srgbClr val="FFFFFF"/>
                </a:highlight>
              </a:rPr>
              <a:t> </a:t>
            </a:r>
            <a:endParaRPr/>
          </a:p>
        </p:txBody>
      </p:sp>
      <p:pic>
        <p:nvPicPr>
          <p:cNvPr id="113" name="Google Shape;113;p17"/>
          <p:cNvPicPr preferRelativeResize="0"/>
          <p:nvPr/>
        </p:nvPicPr>
        <p:blipFill>
          <a:blip r:embed="rId3">
            <a:alphaModFix/>
          </a:blip>
          <a:stretch>
            <a:fillRect/>
          </a:stretch>
        </p:blipFill>
        <p:spPr>
          <a:xfrm>
            <a:off x="5563500" y="832623"/>
            <a:ext cx="3428099" cy="2461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Caso (1:N)</a:t>
            </a:r>
            <a:endParaRPr/>
          </a:p>
          <a:p>
            <a:pPr indent="0" lvl="0" marL="0" rtl="0" algn="l">
              <a:spcBef>
                <a:spcPts val="0"/>
              </a:spcBef>
              <a:spcAft>
                <a:spcPts val="0"/>
              </a:spcAft>
              <a:buNone/>
            </a:pPr>
            <a:r>
              <a:t/>
            </a:r>
            <a:endParaRPr/>
          </a:p>
        </p:txBody>
      </p:sp>
      <p:pic>
        <p:nvPicPr>
          <p:cNvPr id="119" name="Google Shape;119;p18"/>
          <p:cNvPicPr preferRelativeResize="0"/>
          <p:nvPr/>
        </p:nvPicPr>
        <p:blipFill>
          <a:blip r:embed="rId3">
            <a:alphaModFix/>
          </a:blip>
          <a:stretch>
            <a:fillRect/>
          </a:stretch>
        </p:blipFill>
        <p:spPr>
          <a:xfrm>
            <a:off x="1410508" y="1074649"/>
            <a:ext cx="6322967" cy="3339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Caso (1:N)</a:t>
            </a:r>
            <a:endParaRPr/>
          </a:p>
        </p:txBody>
      </p:sp>
      <p:sp>
        <p:nvSpPr>
          <p:cNvPr id="125" name="Google Shape;125;p19"/>
          <p:cNvSpPr txBox="1"/>
          <p:nvPr>
            <p:ph idx="1" type="body"/>
          </p:nvPr>
        </p:nvSpPr>
        <p:spPr>
          <a:xfrm>
            <a:off x="311700" y="1229875"/>
            <a:ext cx="51288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404040"/>
                </a:solidFill>
                <a:highlight>
                  <a:srgbClr val="FFFFFF"/>
                </a:highlight>
              </a:rPr>
              <a:t> – 0:N. Si tiene cardinalidad (0,N) se crea una nueva tabla cuya clave será la de la entidad del lado de </a:t>
            </a:r>
            <a:r>
              <a:rPr i="1" lang="es">
                <a:solidFill>
                  <a:srgbClr val="404040"/>
                </a:solidFill>
                <a:highlight>
                  <a:srgbClr val="FFFFFF"/>
                </a:highlight>
              </a:rPr>
              <a:t>varios </a:t>
            </a:r>
            <a:r>
              <a:rPr lang="es">
                <a:solidFill>
                  <a:srgbClr val="404040"/>
                </a:solidFill>
                <a:highlight>
                  <a:srgbClr val="FFFFFF"/>
                </a:highlight>
              </a:rPr>
              <a:t>y, además, se propaga la clave a la nueva tabla como clave foránea.</a:t>
            </a:r>
            <a:endParaRPr>
              <a:solidFill>
                <a:srgbClr val="404040"/>
              </a:solidFill>
              <a:highlight>
                <a:srgbClr val="FFFFFF"/>
              </a:highlight>
            </a:endParaRPr>
          </a:p>
          <a:p>
            <a:pPr indent="0" lvl="0" marL="0" rtl="0" algn="l">
              <a:spcBef>
                <a:spcPts val="800"/>
              </a:spcBef>
              <a:spcAft>
                <a:spcPts val="0"/>
              </a:spcAft>
              <a:buNone/>
            </a:pPr>
            <a:r>
              <a:t/>
            </a:r>
            <a:endParaRPr>
              <a:solidFill>
                <a:srgbClr val="404040"/>
              </a:solidFill>
              <a:highlight>
                <a:srgbClr val="FFFFFF"/>
              </a:highlight>
            </a:endParaRPr>
          </a:p>
          <a:p>
            <a:pPr indent="0" lvl="0" marL="0" rtl="0" algn="ctr">
              <a:spcBef>
                <a:spcPts val="800"/>
              </a:spcBef>
              <a:spcAft>
                <a:spcPts val="0"/>
              </a:spcAft>
              <a:buNone/>
            </a:pPr>
            <a:r>
              <a:rPr lang="es" u="sng">
                <a:solidFill>
                  <a:srgbClr val="404040"/>
                </a:solidFill>
                <a:highlight>
                  <a:srgbClr val="FFFFFF"/>
                </a:highlight>
              </a:rPr>
              <a:t>ESQUEMA RELACIONAL</a:t>
            </a:r>
            <a:endParaRPr u="sng">
              <a:solidFill>
                <a:srgbClr val="404040"/>
              </a:solidFill>
              <a:highlight>
                <a:srgbClr val="FFFFFF"/>
              </a:highlight>
            </a:endParaRPr>
          </a:p>
          <a:p>
            <a:pPr indent="0" lvl="0" marL="0" rtl="0" algn="ctr">
              <a:spcBef>
                <a:spcPts val="800"/>
              </a:spcBef>
              <a:spcAft>
                <a:spcPts val="0"/>
              </a:spcAft>
              <a:buNone/>
            </a:pPr>
            <a:r>
              <a:rPr b="1" lang="es">
                <a:solidFill>
                  <a:srgbClr val="404040"/>
                </a:solidFill>
                <a:highlight>
                  <a:srgbClr val="FFFFFF"/>
                </a:highlight>
              </a:rPr>
              <a:t>Entidad1</a:t>
            </a:r>
            <a:r>
              <a:rPr lang="es">
                <a:solidFill>
                  <a:srgbClr val="404040"/>
                </a:solidFill>
                <a:highlight>
                  <a:srgbClr val="FFFFFF"/>
                </a:highlight>
              </a:rPr>
              <a:t> (</a:t>
            </a:r>
            <a:r>
              <a:rPr b="1" lang="es" u="sng">
                <a:solidFill>
                  <a:srgbClr val="404040"/>
                </a:solidFill>
                <a:highlight>
                  <a:srgbClr val="FFFFFF"/>
                </a:highlight>
              </a:rPr>
              <a:t>Id1</a:t>
            </a:r>
            <a:r>
              <a:rPr lang="es">
                <a:solidFill>
                  <a:srgbClr val="404040"/>
                </a:solidFill>
                <a:highlight>
                  <a:srgbClr val="FFFFFF"/>
                </a:highlight>
              </a:rPr>
              <a:t>, Atributo1)</a:t>
            </a:r>
            <a:endParaRPr>
              <a:solidFill>
                <a:srgbClr val="404040"/>
              </a:solidFill>
              <a:highlight>
                <a:srgbClr val="FFFFFF"/>
              </a:highlight>
            </a:endParaRPr>
          </a:p>
          <a:p>
            <a:pPr indent="0" lvl="0" marL="0" rtl="0" algn="ctr">
              <a:spcBef>
                <a:spcPts val="800"/>
              </a:spcBef>
              <a:spcAft>
                <a:spcPts val="0"/>
              </a:spcAft>
              <a:buNone/>
            </a:pPr>
            <a:r>
              <a:rPr b="1" lang="es">
                <a:solidFill>
                  <a:srgbClr val="404040"/>
                </a:solidFill>
                <a:highlight>
                  <a:srgbClr val="FFFFFF"/>
                </a:highlight>
              </a:rPr>
              <a:t>Relación</a:t>
            </a:r>
            <a:r>
              <a:rPr lang="es">
                <a:solidFill>
                  <a:srgbClr val="404040"/>
                </a:solidFill>
                <a:highlight>
                  <a:srgbClr val="FFFFFF"/>
                </a:highlight>
              </a:rPr>
              <a:t> (</a:t>
            </a:r>
            <a:r>
              <a:rPr b="1" lang="es" u="sng">
                <a:solidFill>
                  <a:srgbClr val="404040"/>
                </a:solidFill>
                <a:highlight>
                  <a:srgbClr val="FFFFFF"/>
                </a:highlight>
              </a:rPr>
              <a:t>IdRol1</a:t>
            </a:r>
            <a:r>
              <a:rPr b="1" lang="es">
                <a:solidFill>
                  <a:srgbClr val="404040"/>
                </a:solidFill>
                <a:highlight>
                  <a:srgbClr val="FFFFFF"/>
                </a:highlight>
              </a:rPr>
              <a:t>, IdRol2, Atributo1</a:t>
            </a:r>
            <a:r>
              <a:rPr lang="es">
                <a:solidFill>
                  <a:srgbClr val="404040"/>
                </a:solidFill>
                <a:highlight>
                  <a:srgbClr val="FFFFFF"/>
                </a:highlight>
              </a:rPr>
              <a:t>)</a:t>
            </a:r>
            <a:endParaRPr>
              <a:solidFill>
                <a:srgbClr val="404040"/>
              </a:solidFill>
              <a:highlight>
                <a:srgbClr val="FFFFFF"/>
              </a:highlight>
            </a:endParaRPr>
          </a:p>
          <a:p>
            <a:pPr indent="0" lvl="0" marL="0" rtl="0" algn="l">
              <a:spcBef>
                <a:spcPts val="800"/>
              </a:spcBef>
              <a:spcAft>
                <a:spcPts val="0"/>
              </a:spcAft>
              <a:buNone/>
            </a:pPr>
            <a:r>
              <a:t/>
            </a:r>
            <a:endParaRPr sz="1200">
              <a:solidFill>
                <a:srgbClr val="404040"/>
              </a:solidFill>
              <a:highlight>
                <a:srgbClr val="FFFFFF"/>
              </a:highlight>
              <a:latin typeface="Verdana"/>
              <a:ea typeface="Verdana"/>
              <a:cs typeface="Verdana"/>
              <a:sym typeface="Verdana"/>
            </a:endParaRPr>
          </a:p>
          <a:p>
            <a:pPr indent="0" lvl="0" marL="0" rtl="0" algn="l">
              <a:spcBef>
                <a:spcPts val="800"/>
              </a:spcBef>
              <a:spcAft>
                <a:spcPts val="1600"/>
              </a:spcAft>
              <a:buNone/>
            </a:pPr>
            <a:r>
              <a:t/>
            </a:r>
            <a:endParaRPr/>
          </a:p>
        </p:txBody>
      </p:sp>
      <p:pic>
        <p:nvPicPr>
          <p:cNvPr id="126" name="Google Shape;126;p19"/>
          <p:cNvPicPr preferRelativeResize="0"/>
          <p:nvPr/>
        </p:nvPicPr>
        <p:blipFill>
          <a:blip r:embed="rId3">
            <a:alphaModFix/>
          </a:blip>
          <a:stretch>
            <a:fillRect/>
          </a:stretch>
        </p:blipFill>
        <p:spPr>
          <a:xfrm>
            <a:off x="5592900" y="1170200"/>
            <a:ext cx="3398700" cy="244063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Caso (1:N)</a:t>
            </a:r>
            <a:endParaRPr/>
          </a:p>
          <a:p>
            <a:pPr indent="0" lvl="0" marL="0" rtl="0" algn="l">
              <a:spcBef>
                <a:spcPts val="0"/>
              </a:spcBef>
              <a:spcAft>
                <a:spcPts val="0"/>
              </a:spcAft>
              <a:buNone/>
            </a:pPr>
            <a:r>
              <a:t/>
            </a:r>
            <a:endParaRPr/>
          </a:p>
        </p:txBody>
      </p:sp>
      <p:sp>
        <p:nvSpPr>
          <p:cNvPr id="132" name="Google Shape;132;p20"/>
          <p:cNvSpPr txBox="1"/>
          <p:nvPr>
            <p:ph idx="1" type="body"/>
          </p:nvPr>
        </p:nvSpPr>
        <p:spPr>
          <a:xfrm>
            <a:off x="311700" y="1017800"/>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700">
                <a:solidFill>
                  <a:srgbClr val="4A4A4A"/>
                </a:solidFill>
                <a:highlight>
                  <a:srgbClr val="FFFFFF"/>
                </a:highlight>
              </a:rPr>
              <a:t>En este caso hay que tener en cuenta la cardinalidad del lado muchos:</a:t>
            </a:r>
            <a:endParaRPr sz="1700">
              <a:solidFill>
                <a:srgbClr val="4A4A4A"/>
              </a:solidFill>
              <a:highlight>
                <a:srgbClr val="FFFFFF"/>
              </a:highlight>
            </a:endParaRPr>
          </a:p>
          <a:p>
            <a:pPr indent="-336550" lvl="0" marL="457200" rtl="0" algn="l">
              <a:spcBef>
                <a:spcPts val="1600"/>
              </a:spcBef>
              <a:spcAft>
                <a:spcPts val="0"/>
              </a:spcAft>
              <a:buClr>
                <a:srgbClr val="4A4A4A"/>
              </a:buClr>
              <a:buSzPts val="1700"/>
              <a:buFont typeface="Roboto"/>
              <a:buAutoNum type="alphaLcPeriod"/>
            </a:pPr>
            <a:r>
              <a:rPr lang="es" sz="1700">
                <a:solidFill>
                  <a:srgbClr val="4A4A4A"/>
                </a:solidFill>
                <a:highlight>
                  <a:srgbClr val="FFFFFF"/>
                </a:highlight>
              </a:rPr>
              <a:t>Si no es obligatoria se crea una nueva tabla cuya clave será la de la entidad del lado muchos (Cod_tema_S) y se propaga la clave a la nueva tabla como clave ajena.</a:t>
            </a:r>
            <a:endParaRPr sz="1700">
              <a:solidFill>
                <a:srgbClr val="4A4A4A"/>
              </a:solidFill>
              <a:highlight>
                <a:srgbClr val="FFFFFF"/>
              </a:highlight>
            </a:endParaRPr>
          </a:p>
          <a:p>
            <a:pPr indent="-336550" lvl="0" marL="457200" rtl="0" algn="l">
              <a:spcBef>
                <a:spcPts val="0"/>
              </a:spcBef>
              <a:spcAft>
                <a:spcPts val="0"/>
              </a:spcAft>
              <a:buClr>
                <a:srgbClr val="4A4A4A"/>
              </a:buClr>
              <a:buSzPts val="1700"/>
              <a:buFont typeface="Roboto"/>
              <a:buAutoNum type="alphaLcPeriod"/>
            </a:pPr>
            <a:r>
              <a:rPr lang="es" sz="1700">
                <a:solidFill>
                  <a:srgbClr val="4A4A4A"/>
                </a:solidFill>
                <a:highlight>
                  <a:srgbClr val="FFFFFF"/>
                </a:highlight>
              </a:rPr>
              <a:t>Si es siempre obligatoria no se crea una nueva tabla</a:t>
            </a:r>
            <a:endParaRPr sz="1700">
              <a:solidFill>
                <a:srgbClr val="4A4A4A"/>
              </a:solidFill>
              <a:highlight>
                <a:srgbClr val="FFFFFF"/>
              </a:highlight>
            </a:endParaRPr>
          </a:p>
          <a:p>
            <a:pPr indent="0" lvl="0" marL="0" rtl="0" algn="l">
              <a:spcBef>
                <a:spcPts val="1600"/>
              </a:spcBef>
              <a:spcAft>
                <a:spcPts val="1600"/>
              </a:spcAft>
              <a:buNone/>
            </a:pPr>
            <a:r>
              <a:t/>
            </a:r>
            <a:endParaRPr sz="1600"/>
          </a:p>
        </p:txBody>
      </p:sp>
      <p:pic>
        <p:nvPicPr>
          <p:cNvPr id="133" name="Google Shape;133;p20"/>
          <p:cNvPicPr preferRelativeResize="0"/>
          <p:nvPr/>
        </p:nvPicPr>
        <p:blipFill>
          <a:blip r:embed="rId3">
            <a:alphaModFix/>
          </a:blip>
          <a:stretch>
            <a:fillRect/>
          </a:stretch>
        </p:blipFill>
        <p:spPr>
          <a:xfrm>
            <a:off x="555063" y="2804275"/>
            <a:ext cx="8277225" cy="2076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Caso (N:M)</a:t>
            </a:r>
            <a:endParaRPr/>
          </a:p>
        </p:txBody>
      </p:sp>
      <p:sp>
        <p:nvSpPr>
          <p:cNvPr id="139" name="Google Shape;139;p21"/>
          <p:cNvSpPr txBox="1"/>
          <p:nvPr>
            <p:ph idx="1" type="body"/>
          </p:nvPr>
        </p:nvSpPr>
        <p:spPr>
          <a:xfrm>
            <a:off x="311700" y="1229875"/>
            <a:ext cx="51390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a:solidFill>
                  <a:srgbClr val="404040"/>
                </a:solidFill>
                <a:highlight>
                  <a:srgbClr val="FFFFFF"/>
                </a:highlight>
              </a:rPr>
              <a:t>Se procede igual que las relaciones 1:N. La relación se convierte en tabla y su clave primaria estará compuesta por la clave primaria de ambos roles. Estas a la vez serán clave primaria y foráneas.</a:t>
            </a:r>
            <a:endParaRPr sz="1600">
              <a:solidFill>
                <a:srgbClr val="404040"/>
              </a:solidFill>
              <a:highlight>
                <a:srgbClr val="FFFFFF"/>
              </a:highlight>
            </a:endParaRPr>
          </a:p>
          <a:p>
            <a:pPr indent="0" lvl="0" marL="0" rtl="0" algn="ctr">
              <a:spcBef>
                <a:spcPts val="1600"/>
              </a:spcBef>
              <a:spcAft>
                <a:spcPts val="0"/>
              </a:spcAft>
              <a:buNone/>
            </a:pPr>
            <a:r>
              <a:rPr lang="es" sz="1600" u="sng">
                <a:solidFill>
                  <a:srgbClr val="404040"/>
                </a:solidFill>
                <a:highlight>
                  <a:srgbClr val="FFFFFF"/>
                </a:highlight>
              </a:rPr>
              <a:t>ESQUEMA RELACIONAL</a:t>
            </a:r>
            <a:endParaRPr sz="1600" u="sng">
              <a:solidFill>
                <a:srgbClr val="404040"/>
              </a:solidFill>
              <a:highlight>
                <a:srgbClr val="FFFFFF"/>
              </a:highlight>
            </a:endParaRPr>
          </a:p>
          <a:p>
            <a:pPr indent="0" lvl="0" marL="0" rtl="0" algn="ctr">
              <a:spcBef>
                <a:spcPts val="800"/>
              </a:spcBef>
              <a:spcAft>
                <a:spcPts val="0"/>
              </a:spcAft>
              <a:buNone/>
            </a:pPr>
            <a:r>
              <a:rPr b="1" lang="es" sz="1600">
                <a:solidFill>
                  <a:srgbClr val="404040"/>
                </a:solidFill>
                <a:highlight>
                  <a:srgbClr val="FFFFFF"/>
                </a:highlight>
              </a:rPr>
              <a:t>Entidad1</a:t>
            </a:r>
            <a:r>
              <a:rPr lang="es" sz="1600">
                <a:solidFill>
                  <a:srgbClr val="404040"/>
                </a:solidFill>
                <a:highlight>
                  <a:srgbClr val="FFFFFF"/>
                </a:highlight>
              </a:rPr>
              <a:t> (</a:t>
            </a:r>
            <a:r>
              <a:rPr b="1" lang="es" sz="1600" u="sng">
                <a:solidFill>
                  <a:srgbClr val="404040"/>
                </a:solidFill>
                <a:highlight>
                  <a:srgbClr val="FFFFFF"/>
                </a:highlight>
              </a:rPr>
              <a:t>IdEntidad1</a:t>
            </a:r>
            <a:r>
              <a:rPr lang="es" sz="1600">
                <a:solidFill>
                  <a:srgbClr val="404040"/>
                </a:solidFill>
                <a:highlight>
                  <a:srgbClr val="FFFFFF"/>
                </a:highlight>
              </a:rPr>
              <a:t>, Atributos1)</a:t>
            </a:r>
            <a:endParaRPr sz="1600">
              <a:solidFill>
                <a:srgbClr val="404040"/>
              </a:solidFill>
              <a:highlight>
                <a:srgbClr val="FFFFFF"/>
              </a:highlight>
            </a:endParaRPr>
          </a:p>
          <a:p>
            <a:pPr indent="0" lvl="0" marL="0" rtl="0" algn="ctr">
              <a:spcBef>
                <a:spcPts val="800"/>
              </a:spcBef>
              <a:spcAft>
                <a:spcPts val="0"/>
              </a:spcAft>
              <a:buNone/>
            </a:pPr>
            <a:r>
              <a:rPr b="1" lang="es" sz="1600">
                <a:solidFill>
                  <a:srgbClr val="404040"/>
                </a:solidFill>
                <a:highlight>
                  <a:srgbClr val="FFFFFF"/>
                </a:highlight>
              </a:rPr>
              <a:t>Relación</a:t>
            </a:r>
            <a:r>
              <a:rPr lang="es" sz="1600">
                <a:solidFill>
                  <a:srgbClr val="404040"/>
                </a:solidFill>
                <a:highlight>
                  <a:srgbClr val="FFFFFF"/>
                </a:highlight>
              </a:rPr>
              <a:t> (</a:t>
            </a:r>
            <a:r>
              <a:rPr b="1" lang="es" sz="1600" u="sng">
                <a:solidFill>
                  <a:srgbClr val="404040"/>
                </a:solidFill>
                <a:highlight>
                  <a:srgbClr val="FFFFFF"/>
                </a:highlight>
              </a:rPr>
              <a:t>IdEntidad1(fk), IdRol(fk)</a:t>
            </a:r>
            <a:r>
              <a:rPr lang="es" sz="1600">
                <a:solidFill>
                  <a:srgbClr val="404040"/>
                </a:solidFill>
                <a:highlight>
                  <a:srgbClr val="FFFFFF"/>
                </a:highlight>
              </a:rPr>
              <a:t>, AtributosRelación)</a:t>
            </a:r>
            <a:endParaRPr sz="1600">
              <a:solidFill>
                <a:srgbClr val="404040"/>
              </a:solidFill>
              <a:highlight>
                <a:srgbClr val="FFFFFF"/>
              </a:highlight>
            </a:endParaRPr>
          </a:p>
          <a:p>
            <a:pPr indent="0" lvl="0" marL="0" rtl="0" algn="ctr">
              <a:spcBef>
                <a:spcPts val="800"/>
              </a:spcBef>
              <a:spcAft>
                <a:spcPts val="0"/>
              </a:spcAft>
              <a:buNone/>
            </a:pPr>
            <a:r>
              <a:t/>
            </a:r>
            <a:endParaRPr sz="1600">
              <a:solidFill>
                <a:srgbClr val="404040"/>
              </a:solidFill>
              <a:highlight>
                <a:srgbClr val="FFFFFF"/>
              </a:highlight>
            </a:endParaRPr>
          </a:p>
          <a:p>
            <a:pPr indent="0" lvl="0" marL="0" rtl="0" algn="l">
              <a:spcBef>
                <a:spcPts val="800"/>
              </a:spcBef>
              <a:spcAft>
                <a:spcPts val="0"/>
              </a:spcAft>
              <a:buNone/>
            </a:pPr>
            <a:r>
              <a:t/>
            </a:r>
            <a:endParaRPr sz="1200">
              <a:solidFill>
                <a:srgbClr val="404040"/>
              </a:solidFill>
              <a:highlight>
                <a:srgbClr val="FFFFFF"/>
              </a:highlight>
              <a:latin typeface="Verdana"/>
              <a:ea typeface="Verdana"/>
              <a:cs typeface="Verdana"/>
              <a:sym typeface="Verdana"/>
            </a:endParaRPr>
          </a:p>
          <a:p>
            <a:pPr indent="0" lvl="0" marL="0" rtl="0" algn="l">
              <a:spcBef>
                <a:spcPts val="1600"/>
              </a:spcBef>
              <a:spcAft>
                <a:spcPts val="1600"/>
              </a:spcAft>
              <a:buNone/>
            </a:pPr>
            <a:r>
              <a:t/>
            </a:r>
            <a:endParaRPr sz="1200">
              <a:solidFill>
                <a:srgbClr val="404040"/>
              </a:solidFill>
              <a:highlight>
                <a:srgbClr val="FFFFFF"/>
              </a:highlight>
              <a:latin typeface="Verdana"/>
              <a:ea typeface="Verdana"/>
              <a:cs typeface="Verdana"/>
              <a:sym typeface="Verdana"/>
            </a:endParaRPr>
          </a:p>
        </p:txBody>
      </p:sp>
      <p:pic>
        <p:nvPicPr>
          <p:cNvPr id="140" name="Google Shape;140;p21"/>
          <p:cNvPicPr preferRelativeResize="0"/>
          <p:nvPr/>
        </p:nvPicPr>
        <p:blipFill>
          <a:blip r:embed="rId3">
            <a:alphaModFix/>
          </a:blip>
          <a:stretch>
            <a:fillRect/>
          </a:stretch>
        </p:blipFill>
        <p:spPr>
          <a:xfrm>
            <a:off x="5603100" y="1170200"/>
            <a:ext cx="3540900" cy="254273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5E0DC5825A16B4291BF2D7CC4371E8B" ma:contentTypeVersion="4" ma:contentTypeDescription="Crear nuevo documento." ma:contentTypeScope="" ma:versionID="60a0f9d2fcc39d67a5c61ca454fb6c55">
  <xsd:schema xmlns:xsd="http://www.w3.org/2001/XMLSchema" xmlns:xs="http://www.w3.org/2001/XMLSchema" xmlns:p="http://schemas.microsoft.com/office/2006/metadata/properties" xmlns:ns2="0a490bbf-2b4c-47d2-9ae1-b52730b268da" xmlns:ns3="cf9515c3-ef90-4be8-a1a9-7019a91294c4" targetNamespace="http://schemas.microsoft.com/office/2006/metadata/properties" ma:root="true" ma:fieldsID="a2677099b9b85e583cf72e9aa2f8ebbd" ns2:_="" ns3:_="">
    <xsd:import namespace="0a490bbf-2b4c-47d2-9ae1-b52730b268da"/>
    <xsd:import namespace="cf9515c3-ef90-4be8-a1a9-7019a91294c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490bbf-2b4c-47d2-9ae1-b52730b268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f9515c3-ef90-4be8-a1a9-7019a91294c4"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C982987-8EBD-47A4-9452-701507E6C016}"/>
</file>

<file path=customXml/itemProps2.xml><?xml version="1.0" encoding="utf-8"?>
<ds:datastoreItem xmlns:ds="http://schemas.openxmlformats.org/officeDocument/2006/customXml" ds:itemID="{BA01F0D3-FC29-4AD2-8FAB-8AE1C4A0E6E2}"/>
</file>

<file path=customXml/itemProps3.xml><?xml version="1.0" encoding="utf-8"?>
<ds:datastoreItem xmlns:ds="http://schemas.openxmlformats.org/officeDocument/2006/customXml" ds:itemID="{40B772D2-2618-4AC0-916B-F0F5C5CEB1DD}"/>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0x01010075E0DC5825A16B4291BF2D7CC4371E8B</vt:lpwstr>
  </property>
</Properties>
</file>