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notesSlides/notesSlide2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23.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Comic Sans MS" panose="030F0702030302020204" pitchFamily="66" charset="0"/>
      <p:regular r:id="rId37"/>
      <p:bold r:id="rId38"/>
      <p:italic r:id="rId39"/>
      <p:boldItalic r:id="rId40"/>
    </p:embeddedFont>
    <p:embeddedFont>
      <p:font typeface="Open Sans" panose="020B0604020202020204" charset="0"/>
      <p:regular r:id="rId41"/>
      <p:bold r:id="rId42"/>
      <p:italic r:id="rId43"/>
      <p:boldItalic r:id="rId44"/>
    </p:embeddedFont>
    <p:embeddedFont>
      <p:font typeface="Roboto"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85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5294e4dd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5294e4dd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53f38eafb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53f38eaf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53f38eaf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53f38eaf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53f38eafb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53f38eafb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53f38eafb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53f38eaf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53f38eafb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53f38eaf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53f38eafb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53f38eafb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53f38eaf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53f38ea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53f38eaf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53f38eaf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52e53c30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52e53c30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53f38eafb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53f38eaf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5294e4dd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5294e4dd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b53f38eaf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b53f38eaf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53f38eaf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b53f38eaf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56500972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56500972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56500972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56500972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56500972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56500972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b56500972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b56500972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5294e4dd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5294e4dd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53f38eafb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53f38eaf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56500972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56500972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4f6e2dd17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4f6e2dd1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b56500972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b56500972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56500972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56500972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b53f38eafb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b53f38eaf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56500972d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56500972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56500972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56500972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5294e4dd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5294e4dd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5294e4dd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5294e4dd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5294e4dd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5294e4dd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52e53c30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52e53c30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5294e4dd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b5294e4dd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53f38eafb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53f38eaf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Formas normales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Unidad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2471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1FN - Primera Forma normal</a:t>
            </a:r>
            <a:endParaRPr/>
          </a:p>
        </p:txBody>
      </p:sp>
      <p:sp>
        <p:nvSpPr>
          <p:cNvPr id="143" name="Google Shape;143;p22"/>
          <p:cNvSpPr txBox="1">
            <a:spLocks noGrp="1"/>
          </p:cNvSpPr>
          <p:nvPr>
            <p:ph type="body" idx="1"/>
          </p:nvPr>
        </p:nvSpPr>
        <p:spPr>
          <a:xfrm>
            <a:off x="311700" y="1015250"/>
            <a:ext cx="8520600" cy="1047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s"/>
              <a:t>1FN: En esta forma normal se prohíbe que en una tabla haya atributos que puedan tomar más un valor. </a:t>
            </a:r>
            <a:endParaRPr/>
          </a:p>
        </p:txBody>
      </p:sp>
      <p:pic>
        <p:nvPicPr>
          <p:cNvPr id="144" name="Google Shape;144;p22"/>
          <p:cNvPicPr preferRelativeResize="0"/>
          <p:nvPr/>
        </p:nvPicPr>
        <p:blipFill>
          <a:blip r:embed="rId3">
            <a:alphaModFix/>
          </a:blip>
          <a:stretch>
            <a:fillRect/>
          </a:stretch>
        </p:blipFill>
        <p:spPr>
          <a:xfrm>
            <a:off x="3085624" y="2062550"/>
            <a:ext cx="6058376" cy="2187750"/>
          </a:xfrm>
          <a:prstGeom prst="rect">
            <a:avLst/>
          </a:prstGeom>
          <a:noFill/>
          <a:ln>
            <a:noFill/>
          </a:ln>
        </p:spPr>
      </p:pic>
      <p:sp>
        <p:nvSpPr>
          <p:cNvPr id="145" name="Google Shape;145;p22"/>
          <p:cNvSpPr txBox="1"/>
          <p:nvPr/>
        </p:nvSpPr>
        <p:spPr>
          <a:xfrm>
            <a:off x="311700" y="2222825"/>
            <a:ext cx="3164100" cy="2278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800">
                <a:solidFill>
                  <a:schemeClr val="dk2"/>
                </a:solidFill>
                <a:latin typeface="Roboto"/>
                <a:ea typeface="Roboto"/>
                <a:cs typeface="Roboto"/>
                <a:sym typeface="Roboto"/>
              </a:rPr>
              <a:t>Por ejemplo, en la siguiente imagen se puede ver la diferencia entre una tabla que cumple 1FN y otra que no:</a:t>
            </a:r>
            <a:endParaRPr sz="1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1FN - Primera Forma normal</a:t>
            </a:r>
            <a:endParaRPr/>
          </a:p>
          <a:p>
            <a:pPr marL="0" lvl="0" indent="0" algn="l" rtl="0">
              <a:spcBef>
                <a:spcPts val="0"/>
              </a:spcBef>
              <a:spcAft>
                <a:spcPts val="0"/>
              </a:spcAft>
              <a:buNone/>
            </a:pPr>
            <a:endParaRPr/>
          </a:p>
        </p:txBody>
      </p:sp>
      <p:pic>
        <p:nvPicPr>
          <p:cNvPr id="151" name="Google Shape;151;p23"/>
          <p:cNvPicPr preferRelativeResize="0"/>
          <p:nvPr/>
        </p:nvPicPr>
        <p:blipFill>
          <a:blip r:embed="rId3">
            <a:alphaModFix/>
          </a:blip>
          <a:stretch>
            <a:fillRect/>
          </a:stretch>
        </p:blipFill>
        <p:spPr>
          <a:xfrm>
            <a:off x="902913" y="1229879"/>
            <a:ext cx="7338183" cy="333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1FN - Primera Forma normal</a:t>
            </a:r>
            <a:endParaRPr/>
          </a:p>
          <a:p>
            <a:pPr marL="0" lvl="0" indent="0" algn="l" rtl="0">
              <a:spcBef>
                <a:spcPts val="0"/>
              </a:spcBef>
              <a:spcAft>
                <a:spcPts val="0"/>
              </a:spcAft>
              <a:buNone/>
            </a:pPr>
            <a:endParaRPr/>
          </a:p>
        </p:txBody>
      </p:sp>
      <p:pic>
        <p:nvPicPr>
          <p:cNvPr id="157" name="Google Shape;157;p24"/>
          <p:cNvPicPr preferRelativeResize="0"/>
          <p:nvPr/>
        </p:nvPicPr>
        <p:blipFill>
          <a:blip r:embed="rId3">
            <a:alphaModFix/>
          </a:blip>
          <a:stretch>
            <a:fillRect/>
          </a:stretch>
        </p:blipFill>
        <p:spPr>
          <a:xfrm>
            <a:off x="616625" y="1310300"/>
            <a:ext cx="7910751" cy="3037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1FN - Primera Forma normal</a:t>
            </a:r>
            <a:endParaRPr/>
          </a:p>
        </p:txBody>
      </p:sp>
      <p:sp>
        <p:nvSpPr>
          <p:cNvPr id="163" name="Google Shape;163;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4" name="Google Shape;164;p25"/>
          <p:cNvPicPr preferRelativeResize="0"/>
          <p:nvPr/>
        </p:nvPicPr>
        <p:blipFill>
          <a:blip r:embed="rId3">
            <a:alphaModFix/>
          </a:blip>
          <a:stretch>
            <a:fillRect/>
          </a:stretch>
        </p:blipFill>
        <p:spPr>
          <a:xfrm>
            <a:off x="361950" y="1229863"/>
            <a:ext cx="8420100" cy="3495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1FN - Primera Forma normal</a:t>
            </a:r>
            <a:endParaRPr/>
          </a:p>
          <a:p>
            <a:pPr marL="0" lvl="0" indent="0" algn="l" rtl="0">
              <a:spcBef>
                <a:spcPts val="0"/>
              </a:spcBef>
              <a:spcAft>
                <a:spcPts val="0"/>
              </a:spcAft>
              <a:buNone/>
            </a:pPr>
            <a:endParaRPr/>
          </a:p>
        </p:txBody>
      </p:sp>
      <p:sp>
        <p:nvSpPr>
          <p:cNvPr id="170" name="Google Shape;170;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1" name="Google Shape;171;p26"/>
          <p:cNvPicPr preferRelativeResize="0"/>
          <p:nvPr/>
        </p:nvPicPr>
        <p:blipFill>
          <a:blip r:embed="rId3">
            <a:alphaModFix/>
          </a:blip>
          <a:stretch>
            <a:fillRect/>
          </a:stretch>
        </p:blipFill>
        <p:spPr>
          <a:xfrm>
            <a:off x="366700" y="1242025"/>
            <a:ext cx="8410575" cy="331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1FN - Primera Forma normal</a:t>
            </a:r>
            <a:endParaRPr/>
          </a:p>
          <a:p>
            <a:pPr marL="0" lvl="0" indent="0" algn="l" rtl="0">
              <a:spcBef>
                <a:spcPts val="0"/>
              </a:spcBef>
              <a:spcAft>
                <a:spcPts val="0"/>
              </a:spcAft>
              <a:buNone/>
            </a:pPr>
            <a:endParaRPr/>
          </a:p>
        </p:txBody>
      </p:sp>
      <p:pic>
        <p:nvPicPr>
          <p:cNvPr id="177" name="Google Shape;177;p27"/>
          <p:cNvPicPr preferRelativeResize="0"/>
          <p:nvPr/>
        </p:nvPicPr>
        <p:blipFill>
          <a:blip r:embed="rId3">
            <a:alphaModFix/>
          </a:blip>
          <a:stretch>
            <a:fillRect/>
          </a:stretch>
        </p:blipFill>
        <p:spPr>
          <a:xfrm>
            <a:off x="569850" y="1229875"/>
            <a:ext cx="7799176" cy="3854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1FN - Primera Forma normal</a:t>
            </a:r>
            <a:endParaRPr/>
          </a:p>
          <a:p>
            <a:pPr marL="0" lvl="0" indent="0" algn="l" rtl="0">
              <a:spcBef>
                <a:spcPts val="0"/>
              </a:spcBef>
              <a:spcAft>
                <a:spcPts val="0"/>
              </a:spcAft>
              <a:buNone/>
            </a:pPr>
            <a:endParaRPr/>
          </a:p>
        </p:txBody>
      </p:sp>
      <p:pic>
        <p:nvPicPr>
          <p:cNvPr id="183" name="Google Shape;183;p28"/>
          <p:cNvPicPr preferRelativeResize="0"/>
          <p:nvPr/>
        </p:nvPicPr>
        <p:blipFill>
          <a:blip r:embed="rId3">
            <a:alphaModFix/>
          </a:blip>
          <a:stretch>
            <a:fillRect/>
          </a:stretch>
        </p:blipFill>
        <p:spPr>
          <a:xfrm>
            <a:off x="152400" y="1170200"/>
            <a:ext cx="8839202" cy="21333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1FN - Primera forma normal</a:t>
            </a:r>
            <a:endParaRPr/>
          </a:p>
        </p:txBody>
      </p:sp>
      <p:pic>
        <p:nvPicPr>
          <p:cNvPr id="189" name="Google Shape;189;p29"/>
          <p:cNvPicPr preferRelativeResize="0"/>
          <p:nvPr/>
        </p:nvPicPr>
        <p:blipFill>
          <a:blip r:embed="rId3">
            <a:alphaModFix/>
          </a:blip>
          <a:stretch>
            <a:fillRect/>
          </a:stretch>
        </p:blipFill>
        <p:spPr>
          <a:xfrm>
            <a:off x="949075" y="1109175"/>
            <a:ext cx="7245850" cy="364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1FN - Primera forma normal</a:t>
            </a:r>
            <a:endParaRPr/>
          </a:p>
        </p:txBody>
      </p:sp>
      <p:pic>
        <p:nvPicPr>
          <p:cNvPr id="195" name="Google Shape;195;p30"/>
          <p:cNvPicPr preferRelativeResize="0"/>
          <p:nvPr/>
        </p:nvPicPr>
        <p:blipFill>
          <a:blip r:embed="rId3">
            <a:alphaModFix/>
          </a:blip>
          <a:stretch>
            <a:fillRect/>
          </a:stretch>
        </p:blipFill>
        <p:spPr>
          <a:xfrm>
            <a:off x="1260961" y="1229873"/>
            <a:ext cx="6622075" cy="35374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1FN - Primera forma normal</a:t>
            </a:r>
            <a:endParaRPr/>
          </a:p>
          <a:p>
            <a:pPr marL="0" lvl="0" indent="0" algn="l" rtl="0">
              <a:spcBef>
                <a:spcPts val="0"/>
              </a:spcBef>
              <a:spcAft>
                <a:spcPts val="0"/>
              </a:spcAft>
              <a:buNone/>
            </a:pPr>
            <a:endParaRPr/>
          </a:p>
        </p:txBody>
      </p:sp>
      <p:sp>
        <p:nvSpPr>
          <p:cNvPr id="201" name="Google Shape;201;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Tenemos la siguiente tabla con múltiples valores: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s"/>
              <a:t>Para evitar la redundancia de datos:</a:t>
            </a:r>
            <a:endParaRPr/>
          </a:p>
        </p:txBody>
      </p:sp>
      <p:pic>
        <p:nvPicPr>
          <p:cNvPr id="202" name="Google Shape;202;p31"/>
          <p:cNvPicPr preferRelativeResize="0"/>
          <p:nvPr/>
        </p:nvPicPr>
        <p:blipFill>
          <a:blip r:embed="rId3">
            <a:alphaModFix/>
          </a:blip>
          <a:stretch>
            <a:fillRect/>
          </a:stretch>
        </p:blipFill>
        <p:spPr>
          <a:xfrm>
            <a:off x="650175" y="1758905"/>
            <a:ext cx="4146975" cy="1023775"/>
          </a:xfrm>
          <a:prstGeom prst="rect">
            <a:avLst/>
          </a:prstGeom>
          <a:noFill/>
          <a:ln>
            <a:noFill/>
          </a:ln>
        </p:spPr>
      </p:pic>
      <p:pic>
        <p:nvPicPr>
          <p:cNvPr id="203" name="Google Shape;203;p31"/>
          <p:cNvPicPr preferRelativeResize="0"/>
          <p:nvPr/>
        </p:nvPicPr>
        <p:blipFill>
          <a:blip r:embed="rId4">
            <a:alphaModFix/>
          </a:blip>
          <a:stretch>
            <a:fillRect/>
          </a:stretch>
        </p:blipFill>
        <p:spPr>
          <a:xfrm>
            <a:off x="650175" y="3267075"/>
            <a:ext cx="4084078" cy="130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Formas normales</a:t>
            </a:r>
            <a:endParaRPr/>
          </a:p>
        </p:txBody>
      </p:sp>
      <p:pic>
        <p:nvPicPr>
          <p:cNvPr id="92" name="Google Shape;92;p14"/>
          <p:cNvPicPr preferRelativeResize="0"/>
          <p:nvPr/>
        </p:nvPicPr>
        <p:blipFill>
          <a:blip r:embed="rId3">
            <a:alphaModFix/>
          </a:blip>
          <a:stretch>
            <a:fillRect/>
          </a:stretch>
        </p:blipFill>
        <p:spPr>
          <a:xfrm>
            <a:off x="1533219" y="1229875"/>
            <a:ext cx="6077566" cy="333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2FN - Segunda Forma normal</a:t>
            </a:r>
            <a:endParaRPr/>
          </a:p>
        </p:txBody>
      </p:sp>
      <p:sp>
        <p:nvSpPr>
          <p:cNvPr id="209" name="Google Shape;209;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s"/>
              <a:t>Un diseño se encuentra en 2FN si está en 1FN</a:t>
            </a:r>
            <a:endParaRPr/>
          </a:p>
          <a:p>
            <a:pPr marL="457200" lvl="0" indent="-342900" algn="l" rtl="0">
              <a:lnSpc>
                <a:spcPct val="150000"/>
              </a:lnSpc>
              <a:spcBef>
                <a:spcPts val="0"/>
              </a:spcBef>
              <a:spcAft>
                <a:spcPts val="0"/>
              </a:spcAft>
              <a:buSzPts val="1800"/>
              <a:buChar char="❏"/>
            </a:pPr>
            <a:r>
              <a:rPr lang="es"/>
              <a:t>Cada atributo que no forma parte de la clave tiene dependencia completa de la clave principal:</a:t>
            </a:r>
            <a:endParaRPr/>
          </a:p>
          <a:p>
            <a:pPr marL="914400" lvl="1" indent="-330200" algn="l" rtl="0">
              <a:lnSpc>
                <a:spcPct val="150000"/>
              </a:lnSpc>
              <a:spcBef>
                <a:spcPts val="0"/>
              </a:spcBef>
              <a:spcAft>
                <a:spcPts val="0"/>
              </a:spcAft>
              <a:buSzPts val="1600"/>
              <a:buChar char="❏"/>
            </a:pPr>
            <a:r>
              <a:rPr lang="es" sz="1600" b="1"/>
              <a:t>La Segunda Forma Normal nos habla de que cada columna de la tabla debe depender de la clave. Esto significa que todo un registro debe depender únicamente de la clave principal, si tuviéramos alguna columna que se repite a lo largo de todos los registros, dichos datos deberían separarse en una nueva tabla.</a:t>
            </a:r>
            <a:endParaRPr sz="1600" b="1"/>
          </a:p>
          <a:p>
            <a:pPr marL="0" lvl="0" indent="0" algn="l" rtl="0">
              <a:lnSpc>
                <a:spcPct val="150000"/>
              </a:lnSpc>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311700" y="2802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2FN - Segunda Forma normal</a:t>
            </a:r>
            <a:endParaRPr/>
          </a:p>
          <a:p>
            <a:pPr marL="0" lvl="0" indent="0" algn="l" rtl="0">
              <a:spcBef>
                <a:spcPts val="0"/>
              </a:spcBef>
              <a:spcAft>
                <a:spcPts val="0"/>
              </a:spcAft>
              <a:buNone/>
            </a:pPr>
            <a:endParaRPr/>
          </a:p>
        </p:txBody>
      </p:sp>
      <p:sp>
        <p:nvSpPr>
          <p:cNvPr id="215" name="Google Shape;215;p33"/>
          <p:cNvSpPr txBox="1">
            <a:spLocks noGrp="1"/>
          </p:cNvSpPr>
          <p:nvPr>
            <p:ph type="body" idx="1"/>
          </p:nvPr>
        </p:nvSpPr>
        <p:spPr>
          <a:xfrm>
            <a:off x="311700" y="2649025"/>
            <a:ext cx="8520600" cy="167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700">
                <a:solidFill>
                  <a:srgbClr val="444444"/>
                </a:solidFill>
                <a:highlight>
                  <a:srgbClr val="FFFFFF"/>
                </a:highlight>
              </a:rPr>
              <a:t>Ahi tenemos un claro problema. </a:t>
            </a:r>
            <a:endParaRPr sz="1700">
              <a:solidFill>
                <a:srgbClr val="444444"/>
              </a:solidFill>
              <a:highlight>
                <a:srgbClr val="FFFFFF"/>
              </a:highlight>
            </a:endParaRPr>
          </a:p>
          <a:p>
            <a:pPr marL="0" lvl="0" indent="0" algn="l" rtl="0">
              <a:spcBef>
                <a:spcPts val="1600"/>
              </a:spcBef>
              <a:spcAft>
                <a:spcPts val="0"/>
              </a:spcAft>
              <a:buNone/>
            </a:pPr>
            <a:r>
              <a:rPr lang="es" sz="1700">
                <a:solidFill>
                  <a:srgbClr val="444444"/>
                </a:solidFill>
                <a:highlight>
                  <a:srgbClr val="FFFFFF"/>
                </a:highlight>
              </a:rPr>
              <a:t>Se busca </a:t>
            </a:r>
            <a:r>
              <a:rPr lang="es" sz="1700" b="1">
                <a:solidFill>
                  <a:srgbClr val="444444"/>
                </a:solidFill>
                <a:highlight>
                  <a:srgbClr val="FFFFFF"/>
                </a:highlight>
              </a:rPr>
              <a:t>NO REPETIR DATOS</a:t>
            </a:r>
            <a:r>
              <a:rPr lang="es" sz="1700">
                <a:solidFill>
                  <a:srgbClr val="444444"/>
                </a:solidFill>
                <a:highlight>
                  <a:srgbClr val="FFFFFF"/>
                </a:highlight>
              </a:rPr>
              <a:t> -&gt; Si toda una venta tendrá el mismo numero de Cliente y la misma Fecha…Por qué no crear una Tabla de </a:t>
            </a:r>
            <a:r>
              <a:rPr lang="es" sz="1700" b="1">
                <a:solidFill>
                  <a:srgbClr val="444444"/>
                </a:solidFill>
                <a:highlight>
                  <a:srgbClr val="FFFFFF"/>
                </a:highlight>
              </a:rPr>
              <a:t>MAESTRO DE VENTAS</a:t>
            </a:r>
            <a:r>
              <a:rPr lang="es" sz="1700">
                <a:solidFill>
                  <a:srgbClr val="444444"/>
                </a:solidFill>
                <a:highlight>
                  <a:srgbClr val="FFFFFF"/>
                </a:highlight>
              </a:rPr>
              <a:t> y que contenga esos 2 datos ? </a:t>
            </a:r>
            <a:endParaRPr sz="1700">
              <a:solidFill>
                <a:srgbClr val="444444"/>
              </a:solidFill>
              <a:highlight>
                <a:srgbClr val="FFFFFF"/>
              </a:highlight>
            </a:endParaRPr>
          </a:p>
          <a:p>
            <a:pPr marL="0" lvl="0" indent="0" algn="l" rtl="0">
              <a:spcBef>
                <a:spcPts val="1600"/>
              </a:spcBef>
              <a:spcAft>
                <a:spcPts val="1600"/>
              </a:spcAft>
              <a:buNone/>
            </a:pPr>
            <a:r>
              <a:rPr lang="es" sz="1700">
                <a:solidFill>
                  <a:srgbClr val="444444"/>
                </a:solidFill>
                <a:highlight>
                  <a:srgbClr val="FFFFFF"/>
                </a:highlight>
              </a:rPr>
              <a:t>Es evidente que la columna </a:t>
            </a:r>
            <a:r>
              <a:rPr lang="es" sz="1700" b="1">
                <a:solidFill>
                  <a:srgbClr val="444444"/>
                </a:solidFill>
                <a:highlight>
                  <a:srgbClr val="FFFFFF"/>
                </a:highlight>
              </a:rPr>
              <a:t>ClienteVenta</a:t>
            </a:r>
            <a:r>
              <a:rPr lang="es" sz="1700">
                <a:solidFill>
                  <a:srgbClr val="444444"/>
                </a:solidFill>
                <a:highlight>
                  <a:srgbClr val="FFFFFF"/>
                </a:highlight>
              </a:rPr>
              <a:t> y </a:t>
            </a:r>
            <a:r>
              <a:rPr lang="es" sz="1700" b="1">
                <a:solidFill>
                  <a:srgbClr val="444444"/>
                </a:solidFill>
                <a:highlight>
                  <a:srgbClr val="FFFFFF"/>
                </a:highlight>
              </a:rPr>
              <a:t>FechaVenta </a:t>
            </a:r>
            <a:r>
              <a:rPr lang="es" sz="1700">
                <a:solidFill>
                  <a:srgbClr val="444444"/>
                </a:solidFill>
                <a:highlight>
                  <a:srgbClr val="FFFFFF"/>
                </a:highlight>
              </a:rPr>
              <a:t>se repetirán por cada venta realizada.</a:t>
            </a:r>
            <a:endParaRPr sz="1700"/>
          </a:p>
        </p:txBody>
      </p:sp>
      <p:pic>
        <p:nvPicPr>
          <p:cNvPr id="216" name="Google Shape;216;p33"/>
          <p:cNvPicPr preferRelativeResize="0"/>
          <p:nvPr/>
        </p:nvPicPr>
        <p:blipFill>
          <a:blip r:embed="rId3">
            <a:alphaModFix/>
          </a:blip>
          <a:stretch>
            <a:fillRect/>
          </a:stretch>
        </p:blipFill>
        <p:spPr>
          <a:xfrm>
            <a:off x="1171575" y="887988"/>
            <a:ext cx="6800850" cy="1876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311700" y="1648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2FN - Segunda Forma normal</a:t>
            </a:r>
            <a:endParaRPr/>
          </a:p>
          <a:p>
            <a:pPr marL="0" lvl="0" indent="0" algn="l" rtl="0">
              <a:spcBef>
                <a:spcPts val="0"/>
              </a:spcBef>
              <a:spcAft>
                <a:spcPts val="0"/>
              </a:spcAft>
              <a:buNone/>
            </a:pPr>
            <a:endParaRPr/>
          </a:p>
        </p:txBody>
      </p:sp>
      <p:sp>
        <p:nvSpPr>
          <p:cNvPr id="222" name="Google Shape;222;p34"/>
          <p:cNvSpPr txBox="1">
            <a:spLocks noGrp="1"/>
          </p:cNvSpPr>
          <p:nvPr>
            <p:ph type="body" idx="1"/>
          </p:nvPr>
        </p:nvSpPr>
        <p:spPr>
          <a:xfrm>
            <a:off x="311700" y="64180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Es por ello que proponemos el siguiente esquema:</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s">
                <a:solidFill>
                  <a:srgbClr val="444444"/>
                </a:solidFill>
                <a:highlight>
                  <a:srgbClr val="FFFFFF"/>
                </a:highlight>
              </a:rPr>
              <a:t>Y ahora nuestra nueva tabla maestra:</a:t>
            </a:r>
            <a:endParaRPr>
              <a:solidFill>
                <a:srgbClr val="444444"/>
              </a:solidFill>
              <a:highlight>
                <a:srgbClr val="FFFFFF"/>
              </a:highlight>
            </a:endParaRPr>
          </a:p>
          <a:p>
            <a:pPr marL="0" lvl="0" indent="0" algn="l" rtl="0">
              <a:spcBef>
                <a:spcPts val="1500"/>
              </a:spcBef>
              <a:spcAft>
                <a:spcPts val="0"/>
              </a:spcAft>
              <a:buNone/>
            </a:pPr>
            <a:endParaRPr>
              <a:solidFill>
                <a:srgbClr val="444444"/>
              </a:solidFill>
              <a:highlight>
                <a:srgbClr val="FFFFFF"/>
              </a:highlight>
            </a:endParaRPr>
          </a:p>
          <a:p>
            <a:pPr marL="0" lvl="0" indent="0" algn="l" rtl="0">
              <a:spcBef>
                <a:spcPts val="1500"/>
              </a:spcBef>
              <a:spcAft>
                <a:spcPts val="0"/>
              </a:spcAft>
              <a:buNone/>
            </a:pPr>
            <a:endParaRPr sz="1000">
              <a:solidFill>
                <a:srgbClr val="000000"/>
              </a:solidFill>
              <a:latin typeface="Comic Sans MS"/>
              <a:ea typeface="Comic Sans MS"/>
              <a:cs typeface="Comic Sans MS"/>
              <a:sym typeface="Comic Sans MS"/>
            </a:endParaRPr>
          </a:p>
          <a:p>
            <a:pPr marL="0" lvl="0" indent="0" algn="l" rtl="0">
              <a:spcBef>
                <a:spcPts val="0"/>
              </a:spcBef>
              <a:spcAft>
                <a:spcPts val="1600"/>
              </a:spcAft>
              <a:buNone/>
            </a:pPr>
            <a:r>
              <a:rPr lang="es"/>
              <a:t>Entonces, nuestra 2da Forma Normal nos habla de que cada columna de una tabla debe depender de toda la clave y no constituir un dato único para cada grupo de registros.</a:t>
            </a:r>
            <a:endParaRPr/>
          </a:p>
        </p:txBody>
      </p:sp>
      <p:pic>
        <p:nvPicPr>
          <p:cNvPr id="223" name="Google Shape;223;p34"/>
          <p:cNvPicPr preferRelativeResize="0"/>
          <p:nvPr/>
        </p:nvPicPr>
        <p:blipFill>
          <a:blip r:embed="rId3">
            <a:alphaModFix/>
          </a:blip>
          <a:stretch>
            <a:fillRect/>
          </a:stretch>
        </p:blipFill>
        <p:spPr>
          <a:xfrm>
            <a:off x="328613" y="989300"/>
            <a:ext cx="8486775" cy="1779875"/>
          </a:xfrm>
          <a:prstGeom prst="rect">
            <a:avLst/>
          </a:prstGeom>
          <a:noFill/>
          <a:ln>
            <a:noFill/>
          </a:ln>
        </p:spPr>
      </p:pic>
      <p:pic>
        <p:nvPicPr>
          <p:cNvPr id="224" name="Google Shape;224;p34"/>
          <p:cNvPicPr preferRelativeResize="0"/>
          <p:nvPr/>
        </p:nvPicPr>
        <p:blipFill>
          <a:blip r:embed="rId4">
            <a:alphaModFix/>
          </a:blip>
          <a:stretch>
            <a:fillRect/>
          </a:stretch>
        </p:blipFill>
        <p:spPr>
          <a:xfrm>
            <a:off x="328625" y="3096100"/>
            <a:ext cx="7661575" cy="884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2FN - Segunda Forma normal</a:t>
            </a:r>
            <a:endParaRPr/>
          </a:p>
          <a:p>
            <a:pPr marL="0" lvl="0" indent="0" algn="l" rtl="0">
              <a:spcBef>
                <a:spcPts val="0"/>
              </a:spcBef>
              <a:spcAft>
                <a:spcPts val="0"/>
              </a:spcAft>
              <a:buNone/>
            </a:pPr>
            <a:endParaRPr/>
          </a:p>
        </p:txBody>
      </p:sp>
      <p:pic>
        <p:nvPicPr>
          <p:cNvPr id="230" name="Google Shape;230;p35"/>
          <p:cNvPicPr preferRelativeResize="0"/>
          <p:nvPr/>
        </p:nvPicPr>
        <p:blipFill>
          <a:blip r:embed="rId3">
            <a:alphaModFix/>
          </a:blip>
          <a:stretch>
            <a:fillRect/>
          </a:stretch>
        </p:blipFill>
        <p:spPr>
          <a:xfrm>
            <a:off x="452425" y="1304213"/>
            <a:ext cx="8239125" cy="3400425"/>
          </a:xfrm>
          <a:prstGeom prst="rect">
            <a:avLst/>
          </a:prstGeom>
          <a:noFill/>
          <a:ln>
            <a:noFill/>
          </a:ln>
        </p:spPr>
      </p:pic>
      <p:sp>
        <p:nvSpPr>
          <p:cNvPr id="231" name="Google Shape;231;p35"/>
          <p:cNvSpPr txBox="1"/>
          <p:nvPr/>
        </p:nvSpPr>
        <p:spPr>
          <a:xfrm>
            <a:off x="311700" y="90290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None/>
            </a:pPr>
            <a:r>
              <a:rPr lang="es" sz="1800">
                <a:solidFill>
                  <a:srgbClr val="444444"/>
                </a:solidFill>
                <a:highlight>
                  <a:schemeClr val="lt1"/>
                </a:highlight>
                <a:latin typeface="Roboto"/>
                <a:ea typeface="Roboto"/>
                <a:cs typeface="Roboto"/>
                <a:sym typeface="Roboto"/>
              </a:rPr>
              <a:t>Empleados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11700" y="917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2FN - Segunda Forma normal</a:t>
            </a:r>
            <a:endParaRPr/>
          </a:p>
          <a:p>
            <a:pPr marL="0" lvl="0" indent="0" algn="l" rtl="0">
              <a:spcBef>
                <a:spcPts val="0"/>
              </a:spcBef>
              <a:spcAft>
                <a:spcPts val="0"/>
              </a:spcAft>
              <a:buNone/>
            </a:pPr>
            <a:endParaRPr/>
          </a:p>
        </p:txBody>
      </p:sp>
      <p:pic>
        <p:nvPicPr>
          <p:cNvPr id="237" name="Google Shape;237;p36"/>
          <p:cNvPicPr preferRelativeResize="0"/>
          <p:nvPr/>
        </p:nvPicPr>
        <p:blipFill>
          <a:blip r:embed="rId3">
            <a:alphaModFix/>
          </a:blip>
          <a:stretch>
            <a:fillRect/>
          </a:stretch>
        </p:blipFill>
        <p:spPr>
          <a:xfrm>
            <a:off x="311700" y="699550"/>
            <a:ext cx="6398475" cy="1826025"/>
          </a:xfrm>
          <a:prstGeom prst="rect">
            <a:avLst/>
          </a:prstGeom>
          <a:noFill/>
          <a:ln>
            <a:noFill/>
          </a:ln>
        </p:spPr>
      </p:pic>
      <p:pic>
        <p:nvPicPr>
          <p:cNvPr id="238" name="Google Shape;238;p36"/>
          <p:cNvPicPr preferRelativeResize="0"/>
          <p:nvPr/>
        </p:nvPicPr>
        <p:blipFill>
          <a:blip r:embed="rId4">
            <a:alphaModFix/>
          </a:blip>
          <a:stretch>
            <a:fillRect/>
          </a:stretch>
        </p:blipFill>
        <p:spPr>
          <a:xfrm>
            <a:off x="2572025" y="2571750"/>
            <a:ext cx="5511075" cy="2312725"/>
          </a:xfrm>
          <a:prstGeom prst="rect">
            <a:avLst/>
          </a:prstGeom>
          <a:noFill/>
          <a:ln>
            <a:noFill/>
          </a:ln>
        </p:spPr>
      </p:pic>
      <p:sp>
        <p:nvSpPr>
          <p:cNvPr id="239" name="Google Shape;239;p36"/>
          <p:cNvSpPr txBox="1"/>
          <p:nvPr/>
        </p:nvSpPr>
        <p:spPr>
          <a:xfrm>
            <a:off x="348700" y="2571750"/>
            <a:ext cx="3000000" cy="148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s" sz="1800">
                <a:solidFill>
                  <a:srgbClr val="444444"/>
                </a:solidFill>
                <a:highlight>
                  <a:schemeClr val="lt1"/>
                </a:highlight>
                <a:latin typeface="Roboto"/>
                <a:ea typeface="Roboto"/>
                <a:cs typeface="Roboto"/>
                <a:sym typeface="Roboto"/>
              </a:rPr>
              <a:t>Solución: crear dos</a:t>
            </a:r>
            <a:endParaRPr sz="1800">
              <a:solidFill>
                <a:srgbClr val="444444"/>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None/>
            </a:pPr>
            <a:r>
              <a:rPr lang="es" sz="1800">
                <a:solidFill>
                  <a:srgbClr val="444444"/>
                </a:solidFill>
                <a:highlight>
                  <a:schemeClr val="lt1"/>
                </a:highlight>
                <a:latin typeface="Roboto"/>
                <a:ea typeface="Roboto"/>
                <a:cs typeface="Roboto"/>
                <a:sym typeface="Roboto"/>
              </a:rPr>
              <a:t>tablas Empleados</a:t>
            </a:r>
            <a:endParaRPr sz="1800">
              <a:solidFill>
                <a:srgbClr val="444444"/>
              </a:solidFill>
              <a:highlight>
                <a:schemeClr val="lt1"/>
              </a:highlight>
              <a:latin typeface="Roboto"/>
              <a:ea typeface="Roboto"/>
              <a:cs typeface="Roboto"/>
              <a:sym typeface="Roboto"/>
            </a:endParaRPr>
          </a:p>
          <a:p>
            <a:pPr marL="0" lvl="0" indent="0" algn="l" rtl="0">
              <a:lnSpc>
                <a:spcPct val="115000"/>
              </a:lnSpc>
              <a:spcBef>
                <a:spcPts val="1500"/>
              </a:spcBef>
              <a:spcAft>
                <a:spcPts val="1500"/>
              </a:spcAft>
              <a:buNone/>
            </a:pPr>
            <a:r>
              <a:rPr lang="es" sz="1800">
                <a:solidFill>
                  <a:srgbClr val="444444"/>
                </a:solidFill>
                <a:highlight>
                  <a:schemeClr val="lt1"/>
                </a:highlight>
                <a:latin typeface="Roboto"/>
                <a:ea typeface="Roboto"/>
                <a:cs typeface="Roboto"/>
                <a:sym typeface="Roboto"/>
              </a:rPr>
              <a:t>e Emails.</a:t>
            </a:r>
            <a:endParaRPr sz="1800">
              <a:solidFill>
                <a:srgbClr val="444444"/>
              </a:solidFill>
              <a:highlight>
                <a:schemeClr val="lt1"/>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2FN - Segunda Forma normal</a:t>
            </a:r>
            <a:endParaRPr/>
          </a:p>
          <a:p>
            <a:pPr marL="0" lvl="0" indent="0" algn="l" rtl="0">
              <a:spcBef>
                <a:spcPts val="0"/>
              </a:spcBef>
              <a:spcAft>
                <a:spcPts val="0"/>
              </a:spcAft>
              <a:buNone/>
            </a:pPr>
            <a:endParaRPr/>
          </a:p>
        </p:txBody>
      </p:sp>
      <p:sp>
        <p:nvSpPr>
          <p:cNvPr id="245" name="Google Shape;245;p37"/>
          <p:cNvSpPr txBox="1">
            <a:spLocks noGrp="1"/>
          </p:cNvSpPr>
          <p:nvPr>
            <p:ph type="body" idx="1"/>
          </p:nvPr>
        </p:nvSpPr>
        <p:spPr>
          <a:xfrm>
            <a:off x="311700" y="1170675"/>
            <a:ext cx="50835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s"/>
              <a:t>El atributo ‘Lugar actual de trabajo’, es dependiente sólo de la clave Empleado. Por lo tanto la tabla no está en 2FN. Observe la redundancia de la manera en que son representadas los Lugares actuales de trabajo: nos dicen tres veces que Jones trabaja en la 114 Main Street, y dos veces que Ellis trabaja en 73 Industrial Way. Esta redundancia hace a la tabla vulnerable a anomalías de actualización.</a:t>
            </a:r>
            <a:endParaRPr/>
          </a:p>
        </p:txBody>
      </p:sp>
      <p:pic>
        <p:nvPicPr>
          <p:cNvPr id="246" name="Google Shape;246;p37"/>
          <p:cNvPicPr preferRelativeResize="0"/>
          <p:nvPr/>
        </p:nvPicPr>
        <p:blipFill>
          <a:blip r:embed="rId3">
            <a:alphaModFix/>
          </a:blip>
          <a:stretch>
            <a:fillRect/>
          </a:stretch>
        </p:blipFill>
        <p:spPr>
          <a:xfrm>
            <a:off x="5308050" y="1229863"/>
            <a:ext cx="3524250" cy="2371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2FN - Segunda Forma normal</a:t>
            </a:r>
            <a:endParaRPr/>
          </a:p>
          <a:p>
            <a:pPr marL="0" lvl="0" indent="0" algn="l" rtl="0">
              <a:spcBef>
                <a:spcPts val="0"/>
              </a:spcBef>
              <a:spcAft>
                <a:spcPts val="0"/>
              </a:spcAft>
              <a:buNone/>
            </a:pPr>
            <a:endParaRPr/>
          </a:p>
        </p:txBody>
      </p:sp>
      <p:sp>
        <p:nvSpPr>
          <p:cNvPr id="252" name="Google Shape;252;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Una alternativa 2NF a este diseño representaría la misma información en dos tablas: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s"/>
              <a:t>Las anomalías de actualización no pueden ocurrir en estas tablas, las cuales están en 2NF.</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53" name="Google Shape;253;p38"/>
          <p:cNvPicPr preferRelativeResize="0"/>
          <p:nvPr/>
        </p:nvPicPr>
        <p:blipFill>
          <a:blip r:embed="rId3">
            <a:alphaModFix/>
          </a:blip>
          <a:stretch>
            <a:fillRect/>
          </a:stretch>
        </p:blipFill>
        <p:spPr>
          <a:xfrm>
            <a:off x="3720650" y="1752600"/>
            <a:ext cx="2590800" cy="1638300"/>
          </a:xfrm>
          <a:prstGeom prst="rect">
            <a:avLst/>
          </a:prstGeom>
          <a:noFill/>
          <a:ln>
            <a:noFill/>
          </a:ln>
        </p:spPr>
      </p:pic>
      <p:pic>
        <p:nvPicPr>
          <p:cNvPr id="254" name="Google Shape;254;p38"/>
          <p:cNvPicPr preferRelativeResize="0"/>
          <p:nvPr/>
        </p:nvPicPr>
        <p:blipFill>
          <a:blip r:embed="rId4">
            <a:alphaModFix/>
          </a:blip>
          <a:stretch>
            <a:fillRect/>
          </a:stretch>
        </p:blipFill>
        <p:spPr>
          <a:xfrm>
            <a:off x="1305275" y="1613500"/>
            <a:ext cx="2057400" cy="2571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3FN - Tercera Forma normal</a:t>
            </a:r>
            <a:endParaRPr/>
          </a:p>
          <a:p>
            <a:pPr marL="0" lvl="0" indent="0" algn="l" rtl="0">
              <a:spcBef>
                <a:spcPts val="0"/>
              </a:spcBef>
              <a:spcAft>
                <a:spcPts val="0"/>
              </a:spcAft>
              <a:buNone/>
            </a:pPr>
            <a:endParaRPr/>
          </a:p>
        </p:txBody>
      </p:sp>
      <p:sp>
        <p:nvSpPr>
          <p:cNvPr id="260" name="Google Shape;260;p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0" algn="l" rtl="0">
              <a:lnSpc>
                <a:spcPct val="200000"/>
              </a:lnSpc>
              <a:spcBef>
                <a:spcPts val="0"/>
              </a:spcBef>
              <a:spcAft>
                <a:spcPts val="0"/>
              </a:spcAft>
              <a:buNone/>
            </a:pPr>
            <a:endParaRPr/>
          </a:p>
          <a:p>
            <a:pPr marL="457200" lvl="0" indent="-342900" algn="l" rtl="0">
              <a:lnSpc>
                <a:spcPct val="200000"/>
              </a:lnSpc>
              <a:spcBef>
                <a:spcPts val="1600"/>
              </a:spcBef>
              <a:spcAft>
                <a:spcPts val="0"/>
              </a:spcAft>
              <a:buSzPts val="1800"/>
              <a:buChar char="❏"/>
            </a:pPr>
            <a:r>
              <a:rPr lang="es"/>
              <a:t>Un diseño se encuentra en 3FN si está en 2FN</a:t>
            </a:r>
            <a:endParaRPr/>
          </a:p>
          <a:p>
            <a:pPr marL="457200" lvl="0" indent="-342900" algn="l" rtl="0">
              <a:lnSpc>
                <a:spcPct val="200000"/>
              </a:lnSpc>
              <a:spcBef>
                <a:spcPts val="0"/>
              </a:spcBef>
              <a:spcAft>
                <a:spcPts val="0"/>
              </a:spcAft>
              <a:buSzPts val="1800"/>
              <a:buChar char="❏"/>
            </a:pPr>
            <a:r>
              <a:rPr lang="es"/>
              <a:t>Ninguna Columna puede depender de una columna que no tenga una clave</a:t>
            </a:r>
            <a:endParaRPr/>
          </a:p>
          <a:p>
            <a:pPr marL="457200" lvl="0" indent="-342900" algn="l" rtl="0">
              <a:lnSpc>
                <a:spcPct val="200000"/>
              </a:lnSpc>
              <a:spcBef>
                <a:spcPts val="0"/>
              </a:spcBef>
              <a:spcAft>
                <a:spcPts val="0"/>
              </a:spcAft>
              <a:buSzPts val="1800"/>
              <a:buChar char="❏"/>
            </a:pPr>
            <a:r>
              <a:rPr lang="es"/>
              <a:t>No puede haber datos derivados</a:t>
            </a:r>
            <a:endParaRPr/>
          </a:p>
          <a:p>
            <a:pPr marL="457200" lvl="0" indent="0" algn="l" rtl="0">
              <a:lnSpc>
                <a:spcPct val="150000"/>
              </a:lnSpc>
              <a:spcBef>
                <a:spcPts val="16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0"/>
          <p:cNvSpPr txBox="1">
            <a:spLocks noGrp="1"/>
          </p:cNvSpPr>
          <p:nvPr>
            <p:ph type="title"/>
          </p:nvPr>
        </p:nvSpPr>
        <p:spPr>
          <a:xfrm>
            <a:off x="311700" y="2225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3FN - Tercera Forma normal</a:t>
            </a:r>
            <a:endParaRPr/>
          </a:p>
          <a:p>
            <a:pPr marL="0" lvl="0" indent="0" algn="l" rtl="0">
              <a:spcBef>
                <a:spcPts val="0"/>
              </a:spcBef>
              <a:spcAft>
                <a:spcPts val="0"/>
              </a:spcAft>
              <a:buNone/>
            </a:pPr>
            <a:endParaRPr/>
          </a:p>
        </p:txBody>
      </p:sp>
      <p:sp>
        <p:nvSpPr>
          <p:cNvPr id="266" name="Google Shape;266;p40"/>
          <p:cNvSpPr txBox="1">
            <a:spLocks noGrp="1"/>
          </p:cNvSpPr>
          <p:nvPr>
            <p:ph type="body" idx="1"/>
          </p:nvPr>
        </p:nvSpPr>
        <p:spPr>
          <a:xfrm>
            <a:off x="311700" y="902238"/>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Supongamos un ejemplo donde ciertas columnas no dependen de la clave principal y si dependen de una columna de nuestra tabla:</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s"/>
              <a:t>Es normal encontrar en bases mal normalizadas.Vemos que el campo </a:t>
            </a:r>
            <a:r>
              <a:rPr lang="es" sz="1600"/>
              <a:t>DESCRIPCION y MEDIDA no dependen de VENTAID, y es por ello que no deberían estar dentro de la tabla de detalle de ventas, ya que dependen de PRODUCTOID. Aquí no se trata ya de eliminar grupos repetidos de datos (1ra Forma Normal) sino que ante la inclusión de una clave perteneciente a otra tabla, cualquier campo que sea subordinado de dicha clave debe estar en otra tabla (en este caso, la tabla Productos) y no en nuestra tabla detalle.</a:t>
            </a:r>
            <a:endParaRPr sz="1600"/>
          </a:p>
          <a:p>
            <a:pPr marL="0" lvl="0" indent="0" algn="l" rtl="0">
              <a:spcBef>
                <a:spcPts val="1600"/>
              </a:spcBef>
              <a:spcAft>
                <a:spcPts val="1600"/>
              </a:spcAft>
              <a:buNone/>
            </a:pPr>
            <a:endParaRPr/>
          </a:p>
        </p:txBody>
      </p:sp>
      <p:pic>
        <p:nvPicPr>
          <p:cNvPr id="267" name="Google Shape;267;p40"/>
          <p:cNvPicPr preferRelativeResize="0"/>
          <p:nvPr/>
        </p:nvPicPr>
        <p:blipFill>
          <a:blip r:embed="rId3">
            <a:alphaModFix/>
          </a:blip>
          <a:stretch>
            <a:fillRect/>
          </a:stretch>
        </p:blipFill>
        <p:spPr>
          <a:xfrm>
            <a:off x="311700" y="1619050"/>
            <a:ext cx="8588951" cy="1271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3FN - Tercera Forma normal</a:t>
            </a:r>
            <a:endParaRPr/>
          </a:p>
          <a:p>
            <a:pPr marL="0" lvl="0" indent="0" algn="l" rtl="0">
              <a:spcBef>
                <a:spcPts val="0"/>
              </a:spcBef>
              <a:spcAft>
                <a:spcPts val="0"/>
              </a:spcAft>
              <a:buNone/>
            </a:pPr>
            <a:endParaRPr/>
          </a:p>
        </p:txBody>
      </p:sp>
      <p:sp>
        <p:nvSpPr>
          <p:cNvPr id="273" name="Google Shape;273;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t>Vamos a buscar dependencias funcionales entre atributos que no estén en la clave.</a:t>
            </a:r>
            <a:endParaRPr/>
          </a:p>
        </p:txBody>
      </p:sp>
      <p:pic>
        <p:nvPicPr>
          <p:cNvPr id="274" name="Google Shape;274;p41"/>
          <p:cNvPicPr preferRelativeResize="0"/>
          <p:nvPr/>
        </p:nvPicPr>
        <p:blipFill>
          <a:blip r:embed="rId3">
            <a:alphaModFix/>
          </a:blip>
          <a:stretch>
            <a:fillRect/>
          </a:stretch>
        </p:blipFill>
        <p:spPr>
          <a:xfrm>
            <a:off x="1683150" y="1965338"/>
            <a:ext cx="5890549" cy="186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2175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Formas normales</a:t>
            </a:r>
            <a:endParaRPr/>
          </a:p>
        </p:txBody>
      </p:sp>
      <p:sp>
        <p:nvSpPr>
          <p:cNvPr id="98" name="Google Shape;98;p15"/>
          <p:cNvSpPr txBox="1">
            <a:spLocks noGrp="1"/>
          </p:cNvSpPr>
          <p:nvPr>
            <p:ph type="body" idx="1"/>
          </p:nvPr>
        </p:nvSpPr>
        <p:spPr>
          <a:xfrm>
            <a:off x="311700" y="825375"/>
            <a:ext cx="46911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a:t>Habitualmente, el diseño de una base de datos termina en el paso del modelo entidad-relación al modelo relacional. </a:t>
            </a:r>
            <a:endParaRPr/>
          </a:p>
          <a:p>
            <a:pPr marL="0" lvl="0" indent="0" algn="l" rtl="0">
              <a:lnSpc>
                <a:spcPct val="150000"/>
              </a:lnSpc>
              <a:spcBef>
                <a:spcPts val="1600"/>
              </a:spcBef>
              <a:spcAft>
                <a:spcPts val="1600"/>
              </a:spcAft>
              <a:buNone/>
            </a:pPr>
            <a:r>
              <a:rPr lang="es"/>
              <a:t>No obstante, siempre que se diseña una base de datos, se ha de medir la calidad de la misma, y si no cumple determinados criterios de calidad, hay que realizar, de forma iterativa, sucesivos refinamientos en el diseño, para alcanzar la calidad deseada. </a:t>
            </a:r>
            <a:endParaRPr/>
          </a:p>
        </p:txBody>
      </p:sp>
      <p:pic>
        <p:nvPicPr>
          <p:cNvPr id="99" name="Google Shape;99;p15"/>
          <p:cNvPicPr preferRelativeResize="0"/>
          <p:nvPr/>
        </p:nvPicPr>
        <p:blipFill>
          <a:blip r:embed="rId3">
            <a:alphaModFix/>
          </a:blip>
          <a:stretch>
            <a:fillRect/>
          </a:stretch>
        </p:blipFill>
        <p:spPr>
          <a:xfrm>
            <a:off x="4801425" y="1550625"/>
            <a:ext cx="4305175" cy="2298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3FN - Tercera Forma normal</a:t>
            </a:r>
            <a:endParaRPr/>
          </a:p>
          <a:p>
            <a:pPr marL="0" lvl="0" indent="0" algn="l" rtl="0">
              <a:spcBef>
                <a:spcPts val="0"/>
              </a:spcBef>
              <a:spcAft>
                <a:spcPts val="0"/>
              </a:spcAft>
              <a:buNone/>
            </a:pPr>
            <a:endParaRPr/>
          </a:p>
        </p:txBody>
      </p:sp>
      <p:sp>
        <p:nvSpPr>
          <p:cNvPr id="280" name="Google Shape;280;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t>Separar en una tabla adicional los atributos que tienen dependencia con la clave (Salario) y establecer como Pk el campo que define la relación (Puesto)</a:t>
            </a:r>
            <a:endParaRPr/>
          </a:p>
        </p:txBody>
      </p:sp>
      <p:pic>
        <p:nvPicPr>
          <p:cNvPr id="281" name="Google Shape;281;p42"/>
          <p:cNvPicPr preferRelativeResize="0"/>
          <p:nvPr/>
        </p:nvPicPr>
        <p:blipFill>
          <a:blip r:embed="rId3">
            <a:alphaModFix/>
          </a:blip>
          <a:stretch>
            <a:fillRect/>
          </a:stretch>
        </p:blipFill>
        <p:spPr>
          <a:xfrm>
            <a:off x="421821" y="2007096"/>
            <a:ext cx="5320001" cy="1365550"/>
          </a:xfrm>
          <a:prstGeom prst="rect">
            <a:avLst/>
          </a:prstGeom>
          <a:noFill/>
          <a:ln>
            <a:noFill/>
          </a:ln>
        </p:spPr>
      </p:pic>
      <p:pic>
        <p:nvPicPr>
          <p:cNvPr id="282" name="Google Shape;282;p42"/>
          <p:cNvPicPr preferRelativeResize="0"/>
          <p:nvPr/>
        </p:nvPicPr>
        <p:blipFill>
          <a:blip r:embed="rId4">
            <a:alphaModFix/>
          </a:blip>
          <a:stretch>
            <a:fillRect/>
          </a:stretch>
        </p:blipFill>
        <p:spPr>
          <a:xfrm>
            <a:off x="3322946" y="3221550"/>
            <a:ext cx="5609849" cy="1777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Formas normales</a:t>
            </a:r>
            <a:endParaRPr/>
          </a:p>
        </p:txBody>
      </p:sp>
      <p:sp>
        <p:nvSpPr>
          <p:cNvPr id="288" name="Google Shape;288;p4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 la mayoría de las aplicaciones prácticas, la normalización alcanza su mejor nivel en la Tercera Forma Normal .</a:t>
            </a:r>
            <a:endParaRPr/>
          </a:p>
          <a:p>
            <a:pPr marL="0" lvl="0" indent="0" algn="l" rtl="0">
              <a:spcBef>
                <a:spcPts val="1600"/>
              </a:spcBef>
              <a:spcAft>
                <a:spcPts val="1600"/>
              </a:spcAft>
              <a:buNone/>
            </a:pPr>
            <a:endParaRPr/>
          </a:p>
        </p:txBody>
      </p:sp>
      <p:pic>
        <p:nvPicPr>
          <p:cNvPr id="289" name="Google Shape;289;p43"/>
          <p:cNvPicPr preferRelativeResize="0"/>
          <p:nvPr/>
        </p:nvPicPr>
        <p:blipFill>
          <a:blip r:embed="rId3">
            <a:alphaModFix/>
          </a:blip>
          <a:stretch>
            <a:fillRect/>
          </a:stretch>
        </p:blipFill>
        <p:spPr>
          <a:xfrm>
            <a:off x="328613" y="2024063"/>
            <a:ext cx="8486775" cy="1095375"/>
          </a:xfrm>
          <a:prstGeom prst="rect">
            <a:avLst/>
          </a:prstGeom>
          <a:noFill/>
          <a:ln>
            <a:noFill/>
          </a:ln>
        </p:spPr>
      </p:pic>
      <p:pic>
        <p:nvPicPr>
          <p:cNvPr id="290" name="Google Shape;290;p43"/>
          <p:cNvPicPr preferRelativeResize="0"/>
          <p:nvPr/>
        </p:nvPicPr>
        <p:blipFill>
          <a:blip r:embed="rId4">
            <a:alphaModFix/>
          </a:blip>
          <a:stretch>
            <a:fillRect/>
          </a:stretch>
        </p:blipFill>
        <p:spPr>
          <a:xfrm>
            <a:off x="2828949" y="2843400"/>
            <a:ext cx="3217450" cy="2039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Conclusión</a:t>
            </a:r>
            <a:endParaRPr/>
          </a:p>
        </p:txBody>
      </p:sp>
      <p:sp>
        <p:nvSpPr>
          <p:cNvPr id="296" name="Google Shape;296;p44"/>
          <p:cNvSpPr txBox="1"/>
          <p:nvPr/>
        </p:nvSpPr>
        <p:spPr>
          <a:xfrm>
            <a:off x="311700" y="1217625"/>
            <a:ext cx="8520600" cy="3370800"/>
          </a:xfrm>
          <a:prstGeom prst="rect">
            <a:avLst/>
          </a:prstGeom>
          <a:solidFill>
            <a:srgbClr val="FFE599"/>
          </a:solidFill>
          <a:ln>
            <a:noFill/>
          </a:ln>
        </p:spPr>
        <p:txBody>
          <a:bodyPr spcFirstLastPara="1" wrap="square" lIns="91425" tIns="91425" rIns="91425" bIns="91425" anchor="t" anchorCtr="0">
            <a:spAutoFit/>
          </a:bodyPr>
          <a:lstStyle/>
          <a:p>
            <a:pPr marL="457200" lvl="0" indent="-342900" algn="just" rtl="0">
              <a:lnSpc>
                <a:spcPct val="150000"/>
              </a:lnSpc>
              <a:spcBef>
                <a:spcPts val="0"/>
              </a:spcBef>
              <a:spcAft>
                <a:spcPts val="0"/>
              </a:spcAft>
              <a:buSzPts val="1800"/>
              <a:buFont typeface="Roboto"/>
              <a:buChar char="❏"/>
            </a:pPr>
            <a:r>
              <a:rPr lang="es" sz="1800">
                <a:latin typeface="Roboto"/>
                <a:ea typeface="Roboto"/>
                <a:cs typeface="Roboto"/>
                <a:sym typeface="Roboto"/>
              </a:rPr>
              <a:t>La normalización es una técnica utilizada para diseñar tablas en las que las redundancias de datos se reducen al mínimo. </a:t>
            </a:r>
            <a:endParaRPr sz="1800">
              <a:latin typeface="Roboto"/>
              <a:ea typeface="Roboto"/>
              <a:cs typeface="Roboto"/>
              <a:sym typeface="Roboto"/>
            </a:endParaRPr>
          </a:p>
          <a:p>
            <a:pPr marL="457200" lvl="0" indent="-342900" algn="just" rtl="0">
              <a:lnSpc>
                <a:spcPct val="150000"/>
              </a:lnSpc>
              <a:spcBef>
                <a:spcPts val="0"/>
              </a:spcBef>
              <a:spcAft>
                <a:spcPts val="0"/>
              </a:spcAft>
              <a:buSzPts val="1800"/>
              <a:buFont typeface="Roboto"/>
              <a:buChar char="❏"/>
            </a:pPr>
            <a:r>
              <a:rPr lang="es" sz="1800">
                <a:latin typeface="Roboto"/>
                <a:ea typeface="Roboto"/>
                <a:cs typeface="Roboto"/>
                <a:sym typeface="Roboto"/>
              </a:rPr>
              <a:t>Las primeras tres formas normales (1FN, 2FN y 3FN) son las más utilizadas.</a:t>
            </a:r>
            <a:endParaRPr sz="1800">
              <a:latin typeface="Roboto"/>
              <a:ea typeface="Roboto"/>
              <a:cs typeface="Roboto"/>
              <a:sym typeface="Roboto"/>
            </a:endParaRPr>
          </a:p>
          <a:p>
            <a:pPr marL="457200" lvl="0" indent="-342900" algn="just" rtl="0">
              <a:lnSpc>
                <a:spcPct val="150000"/>
              </a:lnSpc>
              <a:spcBef>
                <a:spcPts val="0"/>
              </a:spcBef>
              <a:spcAft>
                <a:spcPts val="0"/>
              </a:spcAft>
              <a:buSzPts val="1800"/>
              <a:buFont typeface="Roboto"/>
              <a:buChar char="❏"/>
            </a:pPr>
            <a:r>
              <a:rPr lang="es" sz="1800">
                <a:latin typeface="Roboto"/>
                <a:ea typeface="Roboto"/>
                <a:cs typeface="Roboto"/>
                <a:sym typeface="Roboto"/>
              </a:rPr>
              <a:t>Desde un punto de vista estructural, las formas de mayor nivel son mejores que las de menor nivel, porque aquellas producen relativamente pocas redundancias de datos en la base de datos. </a:t>
            </a:r>
            <a:endParaRPr sz="1800">
              <a:latin typeface="Roboto"/>
              <a:ea typeface="Roboto"/>
              <a:cs typeface="Roboto"/>
              <a:sym typeface="Roboto"/>
            </a:endParaRPr>
          </a:p>
          <a:p>
            <a:pPr marL="457200" lvl="0" indent="-342900" algn="just" rtl="0">
              <a:lnSpc>
                <a:spcPct val="150000"/>
              </a:lnSpc>
              <a:spcBef>
                <a:spcPts val="0"/>
              </a:spcBef>
              <a:spcAft>
                <a:spcPts val="0"/>
              </a:spcAft>
              <a:buSzPts val="1800"/>
              <a:buFont typeface="Roboto"/>
              <a:buChar char="❏"/>
            </a:pPr>
            <a:r>
              <a:rPr lang="es" sz="1800">
                <a:latin typeface="Roboto"/>
                <a:ea typeface="Roboto"/>
                <a:cs typeface="Roboto"/>
                <a:sym typeface="Roboto"/>
              </a:rPr>
              <a:t>En otras palabras, 3FN es mejor que 2FN y ésta, a su vez, es mejor que 1FN. Casi todos los diseños de negocios utilizan la 3FN como forma ideal.</a:t>
            </a:r>
            <a:endParaRPr sz="18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Resumen</a:t>
            </a:r>
            <a:endParaRPr/>
          </a:p>
        </p:txBody>
      </p:sp>
      <p:sp>
        <p:nvSpPr>
          <p:cNvPr id="302" name="Google Shape;302;p45"/>
          <p:cNvSpPr txBox="1">
            <a:spLocks noGrp="1"/>
          </p:cNvSpPr>
          <p:nvPr>
            <p:ph type="body" idx="1"/>
          </p:nvPr>
        </p:nvSpPr>
        <p:spPr>
          <a:xfrm>
            <a:off x="222025" y="1017800"/>
            <a:ext cx="8703300" cy="3644700"/>
          </a:xfrm>
          <a:prstGeom prst="rect">
            <a:avLst/>
          </a:prstGeom>
          <a:solidFill>
            <a:srgbClr val="FFE599"/>
          </a:solidFill>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Char char="❏"/>
            </a:pPr>
            <a:r>
              <a:rPr lang="es" sz="1700"/>
              <a:t>El diseño de la base de datos es fundamental para la implementación exitosa de un sistema de gestión de bases de datos que cumpla con los requisitos de datos de un sistema empresarial.</a:t>
            </a:r>
            <a:endParaRPr sz="1700"/>
          </a:p>
          <a:p>
            <a:pPr marL="457200" lvl="0" indent="-336550" algn="l" rtl="0">
              <a:lnSpc>
                <a:spcPct val="150000"/>
              </a:lnSpc>
              <a:spcBef>
                <a:spcPts val="0"/>
              </a:spcBef>
              <a:spcAft>
                <a:spcPts val="0"/>
              </a:spcAft>
              <a:buSzPts val="1700"/>
              <a:buChar char="❏"/>
            </a:pPr>
            <a:r>
              <a:rPr lang="es" sz="1700"/>
              <a:t>La normalización ayuda a producir sistemas de bases de datos que son rentables y tienen mejores modelos de seguridad.</a:t>
            </a:r>
            <a:endParaRPr sz="1700"/>
          </a:p>
          <a:p>
            <a:pPr marL="457200" lvl="0" indent="-336550" algn="l" rtl="0">
              <a:lnSpc>
                <a:spcPct val="150000"/>
              </a:lnSpc>
              <a:spcBef>
                <a:spcPts val="0"/>
              </a:spcBef>
              <a:spcAft>
                <a:spcPts val="0"/>
              </a:spcAft>
              <a:buSzPts val="1700"/>
              <a:buChar char="❏"/>
            </a:pPr>
            <a:r>
              <a:rPr lang="es" sz="1700" b="1"/>
              <a:t>La mayoría de los sistemas de bases de datos son bases de datos normalizadas hasta las terceras formas normales.</a:t>
            </a:r>
            <a:endParaRPr sz="1700" b="1"/>
          </a:p>
          <a:p>
            <a:pPr marL="457200" lvl="0" indent="-336550" algn="l" rtl="0">
              <a:lnSpc>
                <a:spcPct val="150000"/>
              </a:lnSpc>
              <a:spcBef>
                <a:spcPts val="0"/>
              </a:spcBef>
              <a:spcAft>
                <a:spcPts val="0"/>
              </a:spcAft>
              <a:buSzPts val="1700"/>
              <a:buChar char="❏"/>
            </a:pPr>
            <a:r>
              <a:rPr lang="es" sz="1700" b="1"/>
              <a:t>Un primario identifica de forma única el registro en una tabla y no puede ser nulo</a:t>
            </a:r>
            <a:endParaRPr sz="1700" b="1"/>
          </a:p>
          <a:p>
            <a:pPr marL="457200" lvl="0" indent="-336550" algn="l" rtl="0">
              <a:lnSpc>
                <a:spcPct val="150000"/>
              </a:lnSpc>
              <a:spcBef>
                <a:spcPts val="0"/>
              </a:spcBef>
              <a:spcAft>
                <a:spcPts val="0"/>
              </a:spcAft>
              <a:buSzPts val="1700"/>
              <a:buChar char="❏"/>
            </a:pPr>
            <a:r>
              <a:rPr lang="es" sz="1700" b="1"/>
              <a:t>Una clave externa ayuda a conectar la tabla y hace referencia a una clave principal</a:t>
            </a:r>
            <a:endParaRPr sz="17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Resumen</a:t>
            </a:r>
            <a:endParaRPr/>
          </a:p>
        </p:txBody>
      </p:sp>
      <p:sp>
        <p:nvSpPr>
          <p:cNvPr id="308" name="Google Shape;308;p46"/>
          <p:cNvSpPr txBox="1">
            <a:spLocks noGrp="1"/>
          </p:cNvSpPr>
          <p:nvPr>
            <p:ph type="body" idx="1"/>
          </p:nvPr>
        </p:nvSpPr>
        <p:spPr>
          <a:xfrm>
            <a:off x="311700" y="1229875"/>
            <a:ext cx="8520600" cy="3339000"/>
          </a:xfrm>
          <a:prstGeom prst="rect">
            <a:avLst/>
          </a:prstGeom>
          <a:solidFill>
            <a:srgbClr val="FFE599"/>
          </a:solidFill>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666666"/>
              </a:buClr>
              <a:buSzPts val="1600"/>
              <a:buFont typeface="Roboto"/>
              <a:buChar char="❏"/>
            </a:pPr>
            <a:r>
              <a:rPr lang="es" sz="1600" b="1">
                <a:solidFill>
                  <a:srgbClr val="666666"/>
                </a:solidFill>
              </a:rPr>
              <a:t>Reglas 1FN (Primera Forma Normal)</a:t>
            </a:r>
            <a:endParaRPr sz="1600" b="1">
              <a:solidFill>
                <a:srgbClr val="666666"/>
              </a:solidFill>
            </a:endParaRPr>
          </a:p>
          <a:p>
            <a:pPr marL="914400" lvl="1" indent="-317500" algn="l" rtl="0">
              <a:lnSpc>
                <a:spcPct val="150000"/>
              </a:lnSpc>
              <a:spcBef>
                <a:spcPts val="0"/>
              </a:spcBef>
              <a:spcAft>
                <a:spcPts val="0"/>
              </a:spcAft>
              <a:buClr>
                <a:srgbClr val="666666"/>
              </a:buClr>
              <a:buSzPts val="1400"/>
              <a:buFont typeface="Roboto"/>
              <a:buChar char="❏"/>
            </a:pPr>
            <a:r>
              <a:rPr lang="es">
                <a:solidFill>
                  <a:srgbClr val="666666"/>
                </a:solidFill>
              </a:rPr>
              <a:t>La 1FN prohíbe a un campo contener más de un valor de su dominio de columna.	</a:t>
            </a:r>
            <a:endParaRPr>
              <a:solidFill>
                <a:srgbClr val="666666"/>
              </a:solidFill>
            </a:endParaRPr>
          </a:p>
          <a:p>
            <a:pPr marL="914400" lvl="1" indent="-317500" algn="l" rtl="0">
              <a:lnSpc>
                <a:spcPct val="150000"/>
              </a:lnSpc>
              <a:spcBef>
                <a:spcPts val="0"/>
              </a:spcBef>
              <a:spcAft>
                <a:spcPts val="0"/>
              </a:spcAft>
              <a:buClr>
                <a:srgbClr val="666666"/>
              </a:buClr>
              <a:buSzPts val="1400"/>
              <a:buFont typeface="Roboto"/>
              <a:buChar char="❏"/>
            </a:pPr>
            <a:r>
              <a:rPr lang="es">
                <a:solidFill>
                  <a:srgbClr val="666666"/>
                </a:solidFill>
              </a:rPr>
              <a:t>No deben existir grupos de valores repetidos.</a:t>
            </a:r>
            <a:endParaRPr>
              <a:solidFill>
                <a:srgbClr val="666666"/>
              </a:solidFill>
            </a:endParaRPr>
          </a:p>
          <a:p>
            <a:pPr marL="914400" lvl="1" indent="-317500" algn="l" rtl="0">
              <a:lnSpc>
                <a:spcPct val="150000"/>
              </a:lnSpc>
              <a:spcBef>
                <a:spcPts val="0"/>
              </a:spcBef>
              <a:spcAft>
                <a:spcPts val="0"/>
              </a:spcAft>
              <a:buClr>
                <a:srgbClr val="666666"/>
              </a:buClr>
              <a:buSzPts val="1400"/>
              <a:buFont typeface="Roboto"/>
              <a:buChar char="❏"/>
            </a:pPr>
            <a:r>
              <a:rPr lang="es">
                <a:solidFill>
                  <a:srgbClr val="666666"/>
                </a:solidFill>
              </a:rPr>
              <a:t>Todas las tablas deben tener una clave primaria</a:t>
            </a:r>
            <a:endParaRPr>
              <a:solidFill>
                <a:srgbClr val="666666"/>
              </a:solidFill>
            </a:endParaRPr>
          </a:p>
          <a:p>
            <a:pPr marL="457200" lvl="0" indent="-330200" algn="l" rtl="0">
              <a:lnSpc>
                <a:spcPct val="150000"/>
              </a:lnSpc>
              <a:spcBef>
                <a:spcPts val="0"/>
              </a:spcBef>
              <a:spcAft>
                <a:spcPts val="0"/>
              </a:spcAft>
              <a:buClr>
                <a:srgbClr val="666666"/>
              </a:buClr>
              <a:buSzPts val="1600"/>
              <a:buFont typeface="Roboto"/>
              <a:buChar char="❏"/>
            </a:pPr>
            <a:r>
              <a:rPr lang="es" sz="1600" b="1">
                <a:solidFill>
                  <a:srgbClr val="666666"/>
                </a:solidFill>
              </a:rPr>
              <a:t>Reglas 2FN (Segunda Forma Normal)</a:t>
            </a:r>
            <a:endParaRPr sz="1600" b="1">
              <a:solidFill>
                <a:srgbClr val="666666"/>
              </a:solidFill>
            </a:endParaRPr>
          </a:p>
          <a:p>
            <a:pPr marL="673100" lvl="0" indent="-317500" algn="l" rtl="0">
              <a:lnSpc>
                <a:spcPct val="150000"/>
              </a:lnSpc>
              <a:spcBef>
                <a:spcPts val="0"/>
              </a:spcBef>
              <a:spcAft>
                <a:spcPts val="0"/>
              </a:spcAft>
              <a:buClr>
                <a:srgbClr val="666666"/>
              </a:buClr>
              <a:buSzPts val="1400"/>
              <a:buFont typeface="Roboto"/>
              <a:buChar char="❏"/>
            </a:pPr>
            <a:r>
              <a:rPr lang="es" sz="1400">
                <a:solidFill>
                  <a:srgbClr val="666666"/>
                </a:solidFill>
              </a:rPr>
              <a:t>Regla 1- Estar en 1FN</a:t>
            </a:r>
            <a:endParaRPr sz="1400">
              <a:solidFill>
                <a:srgbClr val="666666"/>
              </a:solidFill>
            </a:endParaRPr>
          </a:p>
          <a:p>
            <a:pPr marL="673100" lvl="0" indent="-317500" algn="l" rtl="0">
              <a:lnSpc>
                <a:spcPct val="150000"/>
              </a:lnSpc>
              <a:spcBef>
                <a:spcPts val="0"/>
              </a:spcBef>
              <a:spcAft>
                <a:spcPts val="0"/>
              </a:spcAft>
              <a:buClr>
                <a:srgbClr val="666666"/>
              </a:buClr>
              <a:buSzPts val="1400"/>
              <a:buFont typeface="Roboto"/>
              <a:buChar char="❏"/>
            </a:pPr>
            <a:r>
              <a:rPr lang="es" sz="1400">
                <a:solidFill>
                  <a:srgbClr val="666666"/>
                </a:solidFill>
              </a:rPr>
              <a:t>Regla 2- Cada columna de la tabla debe depender de la clave principal</a:t>
            </a:r>
            <a:endParaRPr sz="1400">
              <a:solidFill>
                <a:srgbClr val="666666"/>
              </a:solidFill>
            </a:endParaRPr>
          </a:p>
          <a:p>
            <a:pPr marL="457200" lvl="0" indent="-330200" algn="l" rtl="0">
              <a:lnSpc>
                <a:spcPct val="150000"/>
              </a:lnSpc>
              <a:spcBef>
                <a:spcPts val="0"/>
              </a:spcBef>
              <a:spcAft>
                <a:spcPts val="0"/>
              </a:spcAft>
              <a:buClr>
                <a:srgbClr val="666666"/>
              </a:buClr>
              <a:buSzPts val="1600"/>
              <a:buFont typeface="Open Sans"/>
              <a:buChar char="❏"/>
            </a:pPr>
            <a:r>
              <a:rPr lang="es" sz="1600" b="1">
                <a:solidFill>
                  <a:srgbClr val="666666"/>
                </a:solidFill>
              </a:rPr>
              <a:t>Reglas 3FN (tercera forma normal)</a:t>
            </a:r>
            <a:endParaRPr sz="1600" b="1">
              <a:solidFill>
                <a:srgbClr val="666666"/>
              </a:solidFill>
            </a:endParaRPr>
          </a:p>
          <a:p>
            <a:pPr marL="673100" lvl="0" indent="-317500" algn="l" rtl="0">
              <a:lnSpc>
                <a:spcPct val="150000"/>
              </a:lnSpc>
              <a:spcBef>
                <a:spcPts val="0"/>
              </a:spcBef>
              <a:spcAft>
                <a:spcPts val="0"/>
              </a:spcAft>
              <a:buClr>
                <a:srgbClr val="666666"/>
              </a:buClr>
              <a:buSzPts val="1400"/>
              <a:buFont typeface="Roboto"/>
              <a:buChar char="❏"/>
            </a:pPr>
            <a:r>
              <a:rPr lang="es" sz="1400">
                <a:solidFill>
                  <a:srgbClr val="666666"/>
                </a:solidFill>
              </a:rPr>
              <a:t>Regla 1- Estar en 2FN</a:t>
            </a:r>
            <a:endParaRPr sz="1400">
              <a:solidFill>
                <a:srgbClr val="666666"/>
              </a:solidFill>
            </a:endParaRPr>
          </a:p>
          <a:p>
            <a:pPr marL="673100" lvl="0" indent="-317500" algn="l" rtl="0">
              <a:lnSpc>
                <a:spcPct val="150000"/>
              </a:lnSpc>
              <a:spcBef>
                <a:spcPts val="0"/>
              </a:spcBef>
              <a:spcAft>
                <a:spcPts val="0"/>
              </a:spcAft>
              <a:buClr>
                <a:srgbClr val="666666"/>
              </a:buClr>
              <a:buSzPts val="1400"/>
              <a:buFont typeface="Open Sans"/>
              <a:buChar char="❏"/>
            </a:pPr>
            <a:r>
              <a:rPr lang="es" sz="1400">
                <a:solidFill>
                  <a:srgbClr val="666666"/>
                </a:solidFill>
              </a:rPr>
              <a:t>Regla 2- Ninguna Columna puede depender de una columna que no tenga una clave</a:t>
            </a:r>
            <a:endParaRPr sz="1400">
              <a:solidFill>
                <a:srgbClr val="666666"/>
              </a:solidFill>
            </a:endParaRPr>
          </a:p>
          <a:p>
            <a:pPr marL="0" lvl="0" indent="0" algn="l" rtl="0">
              <a:spcBef>
                <a:spcPts val="30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2175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Formas normales</a:t>
            </a:r>
            <a:endParaRPr/>
          </a:p>
          <a:p>
            <a:pPr marL="0" lvl="0" indent="0" algn="l" rtl="0">
              <a:spcBef>
                <a:spcPts val="0"/>
              </a:spcBef>
              <a:spcAft>
                <a:spcPts val="0"/>
              </a:spcAft>
              <a:buNone/>
            </a:pPr>
            <a:endParaRPr/>
          </a:p>
        </p:txBody>
      </p:sp>
      <p:pic>
        <p:nvPicPr>
          <p:cNvPr id="105" name="Google Shape;105;p16"/>
          <p:cNvPicPr preferRelativeResize="0"/>
          <p:nvPr/>
        </p:nvPicPr>
        <p:blipFill>
          <a:blip r:embed="rId3">
            <a:alphaModFix/>
          </a:blip>
          <a:stretch>
            <a:fillRect/>
          </a:stretch>
        </p:blipFill>
        <p:spPr>
          <a:xfrm>
            <a:off x="4651500" y="1457950"/>
            <a:ext cx="4457625" cy="2380200"/>
          </a:xfrm>
          <a:prstGeom prst="rect">
            <a:avLst/>
          </a:prstGeom>
          <a:noFill/>
          <a:ln>
            <a:noFill/>
          </a:ln>
        </p:spPr>
      </p:pic>
      <p:sp>
        <p:nvSpPr>
          <p:cNvPr id="106" name="Google Shape;106;p16"/>
          <p:cNvSpPr txBox="1"/>
          <p:nvPr/>
        </p:nvSpPr>
        <p:spPr>
          <a:xfrm>
            <a:off x="311700" y="839200"/>
            <a:ext cx="4817100" cy="355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800">
                <a:solidFill>
                  <a:schemeClr val="dk2"/>
                </a:solidFill>
                <a:latin typeface="Roboto"/>
                <a:ea typeface="Roboto"/>
                <a:cs typeface="Roboto"/>
                <a:sym typeface="Roboto"/>
              </a:rPr>
              <a:t>Uno de los parámetros que mide la calidad de una base de datos es la forma, normal en la que se encuentra su diseño. </a:t>
            </a:r>
            <a:endParaRPr sz="1800">
              <a:solidFill>
                <a:schemeClr val="dk2"/>
              </a:solidFill>
              <a:latin typeface="Roboto"/>
              <a:ea typeface="Roboto"/>
              <a:cs typeface="Roboto"/>
              <a:sym typeface="Roboto"/>
            </a:endParaRPr>
          </a:p>
          <a:p>
            <a:pPr marL="0" lvl="0" indent="0" algn="l" rtl="0">
              <a:lnSpc>
                <a:spcPct val="150000"/>
              </a:lnSpc>
              <a:spcBef>
                <a:spcPts val="1600"/>
              </a:spcBef>
              <a:spcAft>
                <a:spcPts val="1600"/>
              </a:spcAft>
              <a:buNone/>
            </a:pPr>
            <a:r>
              <a:rPr lang="es" sz="1800">
                <a:solidFill>
                  <a:schemeClr val="dk2"/>
                </a:solidFill>
                <a:latin typeface="Roboto"/>
                <a:ea typeface="Roboto"/>
                <a:cs typeface="Roboto"/>
                <a:sym typeface="Roboto"/>
              </a:rPr>
              <a:t>Esta forma normal puede alcanzarse cumpliendo ciertas restricciones que impone cada forma normal al conjunto de atributos de un diseño. El proceso de obligar a los atributos de un diseño a cumplir ciertas formas normales se llama normalización.</a:t>
            </a:r>
            <a:endParaRPr sz="18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Formas normales</a:t>
            </a:r>
            <a:endParaRPr/>
          </a:p>
          <a:p>
            <a:pPr marL="0" lvl="0" indent="0" algn="l" rtl="0">
              <a:spcBef>
                <a:spcPts val="0"/>
              </a:spcBef>
              <a:spcAft>
                <a:spcPts val="0"/>
              </a:spcAft>
              <a:buNone/>
            </a:pPr>
            <a:endParaRPr/>
          </a:p>
        </p:txBody>
      </p:sp>
      <p:sp>
        <p:nvSpPr>
          <p:cNvPr id="112" name="Google Shape;112;p17"/>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a:t>Las formas normales pretenden alcanzar dos objetivos:</a:t>
            </a:r>
            <a:endParaRPr/>
          </a:p>
          <a:p>
            <a:pPr marL="457200" lvl="0" indent="-342900" algn="l" rtl="0">
              <a:lnSpc>
                <a:spcPct val="150000"/>
              </a:lnSpc>
              <a:spcBef>
                <a:spcPts val="1600"/>
              </a:spcBef>
              <a:spcAft>
                <a:spcPts val="0"/>
              </a:spcAft>
              <a:buSzPts val="1800"/>
              <a:buAutoNum type="arabicPeriod"/>
            </a:pPr>
            <a:r>
              <a:rPr lang="es"/>
              <a:t>Almacenar en la base de datos cada hecho solo una vez, es decir, evitar la redundancia de datos. De esta manera se reduce el espacio de almacenamiento. </a:t>
            </a:r>
            <a:endParaRPr/>
          </a:p>
          <a:p>
            <a:pPr marL="457200" lvl="0" indent="-342900" algn="l" rtl="0">
              <a:lnSpc>
                <a:spcPct val="150000"/>
              </a:lnSpc>
              <a:spcBef>
                <a:spcPts val="0"/>
              </a:spcBef>
              <a:spcAft>
                <a:spcPts val="0"/>
              </a:spcAft>
              <a:buSzPts val="1800"/>
              <a:buAutoNum type="arabicPeriod"/>
            </a:pPr>
            <a:r>
              <a:rPr lang="es"/>
              <a:t>Que los hechos distintos se almacenen en sitios distintos. Esto evita ciertas anomalías a la hora de operar con los datos.</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Formas normales</a:t>
            </a:r>
            <a:endParaRPr/>
          </a:p>
        </p:txBody>
      </p:sp>
      <p:sp>
        <p:nvSpPr>
          <p:cNvPr id="118" name="Google Shape;118;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a:solidFill>
                  <a:srgbClr val="000000"/>
                </a:solidFill>
                <a:highlight>
                  <a:srgbClr val="FFFFFF"/>
                </a:highlight>
              </a:rPr>
              <a:t>Vamos a abordar aspectos conceptuales básicos relacionados con las formas de normalización, generalmente utilizadas en el análisis, desarrollo e implementación de sistemas de bases de datos (1FN, 2FN y 3FN); </a:t>
            </a:r>
            <a:endParaRPr>
              <a:solidFill>
                <a:srgbClr val="000000"/>
              </a:solidFill>
              <a:highlight>
                <a:srgbClr val="FFFFFF"/>
              </a:highlight>
            </a:endParaRPr>
          </a:p>
          <a:p>
            <a:pPr marL="0" lvl="0" indent="0" algn="l" rtl="0">
              <a:lnSpc>
                <a:spcPct val="150000"/>
              </a:lnSpc>
              <a:spcBef>
                <a:spcPts val="1600"/>
              </a:spcBef>
              <a:spcAft>
                <a:spcPts val="0"/>
              </a:spcAft>
              <a:buNone/>
            </a:pPr>
            <a:r>
              <a:rPr lang="es">
                <a:solidFill>
                  <a:srgbClr val="000000"/>
                </a:solidFill>
              </a:rPr>
              <a:t>Hay definidas 3 formas normales, cada una agrupa a las anteriores, de forma que, por ejemplo, la forma normal 3 cumple la forma normal 2 y la forma normal 1.</a:t>
            </a:r>
            <a:endParaRPr>
              <a:solidFill>
                <a:srgbClr val="000000"/>
              </a:solidFill>
            </a:endParaRPr>
          </a:p>
          <a:p>
            <a:pPr marL="0" lvl="0" indent="0" algn="l" rtl="0">
              <a:lnSpc>
                <a:spcPct val="150000"/>
              </a:lnSpc>
              <a:spcBef>
                <a:spcPts val="1600"/>
              </a:spcBef>
              <a:spcAft>
                <a:spcPts val="0"/>
              </a:spcAft>
              <a:buNone/>
            </a:pPr>
            <a:r>
              <a:rPr lang="es" b="1">
                <a:solidFill>
                  <a:srgbClr val="000000"/>
                </a:solidFill>
              </a:rPr>
              <a:t>Cuando no existe normalización, se presentan anomalías en la base de datos. Que ocasionan problemas al momento de insertar, modificar o eliminar datos</a:t>
            </a:r>
            <a:endParaRPr b="1">
              <a:solidFill>
                <a:srgbClr val="000000"/>
              </a:solidFill>
            </a:endParaRPr>
          </a:p>
          <a:p>
            <a:pPr marL="0" lvl="0" indent="0" algn="l" rtl="0">
              <a:spcBef>
                <a:spcPts val="1600"/>
              </a:spcBef>
              <a:spcAft>
                <a:spcPts val="0"/>
              </a:spcAft>
              <a:buNone/>
            </a:pPr>
            <a:endParaRPr sz="1150">
              <a:solidFill>
                <a:srgbClr val="666666"/>
              </a:solidFill>
              <a:highlight>
                <a:srgbClr val="FFFFFF"/>
              </a:highlight>
              <a:latin typeface="Open Sans"/>
              <a:ea typeface="Open Sans"/>
              <a:cs typeface="Open Sans"/>
              <a:sym typeface="Open Sans"/>
            </a:endParaRPr>
          </a:p>
          <a:p>
            <a:pPr marL="0" lvl="0" indent="0" algn="l" rtl="0">
              <a:spcBef>
                <a:spcPts val="1600"/>
              </a:spcBef>
              <a:spcAft>
                <a:spcPts val="1600"/>
              </a:spcAft>
              <a:buNone/>
            </a:pPr>
            <a:endParaRPr sz="1150">
              <a:solidFill>
                <a:srgbClr val="666666"/>
              </a:solidFill>
              <a:highlight>
                <a:srgbClr val="FFFFFF"/>
              </a:highlight>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Normalización</a:t>
            </a:r>
            <a:endParaRPr/>
          </a:p>
        </p:txBody>
      </p:sp>
      <p:pic>
        <p:nvPicPr>
          <p:cNvPr id="124" name="Google Shape;124;p19"/>
          <p:cNvPicPr preferRelativeResize="0"/>
          <p:nvPr/>
        </p:nvPicPr>
        <p:blipFill>
          <a:blip r:embed="rId3">
            <a:alphaModFix/>
          </a:blip>
          <a:stretch>
            <a:fillRect/>
          </a:stretch>
        </p:blipFill>
        <p:spPr>
          <a:xfrm>
            <a:off x="1822550" y="1200250"/>
            <a:ext cx="5498900" cy="341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1FN - Primera Forma normal</a:t>
            </a:r>
            <a:endParaRPr/>
          </a:p>
          <a:p>
            <a:pPr marL="0" lvl="0" indent="0" algn="l" rtl="0">
              <a:spcBef>
                <a:spcPts val="0"/>
              </a:spcBef>
              <a:spcAft>
                <a:spcPts val="0"/>
              </a:spcAft>
              <a:buNone/>
            </a:pPr>
            <a:endParaRPr/>
          </a:p>
        </p:txBody>
      </p:sp>
      <p:sp>
        <p:nvSpPr>
          <p:cNvPr id="130" name="Google Shape;130;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s">
                <a:solidFill>
                  <a:srgbClr val="000000"/>
                </a:solidFill>
                <a:highlight>
                  <a:srgbClr val="FFFFFF"/>
                </a:highlight>
              </a:rPr>
              <a:t>La primera regla de normalización se expresa generalmente en forma de 3 indicaciones separadas:</a:t>
            </a:r>
            <a:endParaRPr>
              <a:solidFill>
                <a:srgbClr val="000000"/>
              </a:solidFill>
              <a:highlight>
                <a:srgbClr val="FFFFFF"/>
              </a:highlight>
            </a:endParaRPr>
          </a:p>
          <a:p>
            <a:pPr marL="457200" lvl="0" indent="-342900" algn="l" rtl="0">
              <a:lnSpc>
                <a:spcPct val="150000"/>
              </a:lnSpc>
              <a:spcBef>
                <a:spcPts val="800"/>
              </a:spcBef>
              <a:spcAft>
                <a:spcPts val="0"/>
              </a:spcAft>
              <a:buClr>
                <a:srgbClr val="000000"/>
              </a:buClr>
              <a:buSzPts val="1800"/>
              <a:buChar char="❏"/>
            </a:pPr>
            <a:r>
              <a:rPr lang="es">
                <a:solidFill>
                  <a:srgbClr val="000000"/>
                </a:solidFill>
                <a:highlight>
                  <a:srgbClr val="FFFFFF"/>
                </a:highlight>
              </a:rPr>
              <a:t>Todos los atributos, valores almacenados en las columnas, deben ser indivisibles. En otras palabras, </a:t>
            </a:r>
            <a:r>
              <a:rPr lang="es" b="1">
                <a:solidFill>
                  <a:srgbClr val="000000"/>
                </a:solidFill>
                <a:highlight>
                  <a:srgbClr val="FFFFFF"/>
                </a:highlight>
              </a:rPr>
              <a:t>la 1FN prohíbe a un campo contener más de un valor de su dominio de columna.</a:t>
            </a:r>
            <a:endParaRPr b="1">
              <a:solidFill>
                <a:srgbClr val="000000"/>
              </a:solidFill>
              <a:highlight>
                <a:srgbClr val="FFFFFF"/>
              </a:highlight>
            </a:endParaRPr>
          </a:p>
          <a:p>
            <a:pPr marL="457200" lvl="0" indent="-342900" algn="l" rtl="0">
              <a:lnSpc>
                <a:spcPct val="150000"/>
              </a:lnSpc>
              <a:spcBef>
                <a:spcPts val="0"/>
              </a:spcBef>
              <a:spcAft>
                <a:spcPts val="0"/>
              </a:spcAft>
              <a:buClr>
                <a:srgbClr val="000000"/>
              </a:buClr>
              <a:buSzPts val="1800"/>
              <a:buChar char="❏"/>
            </a:pPr>
            <a:r>
              <a:rPr lang="es" b="1">
                <a:solidFill>
                  <a:srgbClr val="000000"/>
                </a:solidFill>
                <a:highlight>
                  <a:srgbClr val="FFFFFF"/>
                </a:highlight>
              </a:rPr>
              <a:t>No deben existir grupos de valores repetidos.</a:t>
            </a:r>
            <a:endParaRPr b="1">
              <a:solidFill>
                <a:srgbClr val="000000"/>
              </a:solidFill>
              <a:highlight>
                <a:srgbClr val="FFFFFF"/>
              </a:highlight>
            </a:endParaRPr>
          </a:p>
          <a:p>
            <a:pPr marL="457200" lvl="0" indent="-342900" algn="l" rtl="0">
              <a:lnSpc>
                <a:spcPct val="150000"/>
              </a:lnSpc>
              <a:spcBef>
                <a:spcPts val="0"/>
              </a:spcBef>
              <a:spcAft>
                <a:spcPts val="0"/>
              </a:spcAft>
              <a:buClr>
                <a:srgbClr val="000000"/>
              </a:buClr>
              <a:buSzPts val="1800"/>
              <a:buChar char="❏"/>
            </a:pPr>
            <a:r>
              <a:rPr lang="es" b="1">
                <a:solidFill>
                  <a:srgbClr val="000000"/>
                </a:solidFill>
                <a:highlight>
                  <a:srgbClr val="FFFFFF"/>
                </a:highlight>
              </a:rPr>
              <a:t>Todas las tablas deben tener una clave primaria</a:t>
            </a:r>
            <a:endParaRPr b="1">
              <a:solidFill>
                <a:srgbClr val="000000"/>
              </a:solidFill>
              <a:highlight>
                <a:srgbClr val="FFFFFF"/>
              </a:highlight>
            </a:endParaRPr>
          </a:p>
          <a:p>
            <a:pPr marL="0" lvl="0" indent="0" algn="l" rtl="0">
              <a:spcBef>
                <a:spcPts val="8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b="1"/>
              <a:t>Esta primera Forma Normal, nos lleva a no repetir datos en nuestras tablas. Los famosos maestro – detalle, deben aplicarse a la estructura de la tabla.</a:t>
            </a:r>
            <a:endParaRPr b="1"/>
          </a:p>
          <a:p>
            <a:pPr marL="0" lvl="0" indent="0" algn="l" rtl="0">
              <a:lnSpc>
                <a:spcPct val="150000"/>
              </a:lnSpc>
              <a:spcBef>
                <a:spcPts val="1600"/>
              </a:spcBef>
              <a:spcAft>
                <a:spcPts val="0"/>
              </a:spcAft>
              <a:buNone/>
            </a:pPr>
            <a:endParaRPr b="1"/>
          </a:p>
          <a:p>
            <a:pPr marL="0" lvl="0" indent="0" algn="l" rtl="0">
              <a:spcBef>
                <a:spcPts val="1600"/>
              </a:spcBef>
              <a:spcAft>
                <a:spcPts val="1600"/>
              </a:spcAft>
              <a:buNone/>
            </a:pPr>
            <a:endParaRPr/>
          </a:p>
        </p:txBody>
      </p:sp>
      <p:pic>
        <p:nvPicPr>
          <p:cNvPr id="137" name="Google Shape;137;p21"/>
          <p:cNvPicPr preferRelativeResize="0"/>
          <p:nvPr/>
        </p:nvPicPr>
        <p:blipFill>
          <a:blip r:embed="rId3">
            <a:alphaModFix/>
          </a:blip>
          <a:stretch>
            <a:fillRect/>
          </a:stretch>
        </p:blipFill>
        <p:spPr>
          <a:xfrm>
            <a:off x="398607" y="2184475"/>
            <a:ext cx="8346799" cy="22433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4" ma:contentTypeDescription="Crear nuevo documento." ma:contentTypeScope="" ma:versionID="60a0f9d2fcc39d67a5c61ca454fb6c55">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a2677099b9b85e583cf72e9aa2f8ebb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C6FD18-B30C-4F61-B073-5D8C23C1DF7B}"/>
</file>

<file path=customXml/itemProps2.xml><?xml version="1.0" encoding="utf-8"?>
<ds:datastoreItem xmlns:ds="http://schemas.openxmlformats.org/officeDocument/2006/customXml" ds:itemID="{D3AF7CB8-86EE-4225-B496-406DC84AE585}"/>
</file>

<file path=customXml/itemProps3.xml><?xml version="1.0" encoding="utf-8"?>
<ds:datastoreItem xmlns:ds="http://schemas.openxmlformats.org/officeDocument/2006/customXml" ds:itemID="{463EC7DA-51FD-4245-BA22-32A65227A480}"/>
</file>

<file path=docProps/app.xml><?xml version="1.0" encoding="utf-8"?>
<Properties xmlns="http://schemas.openxmlformats.org/officeDocument/2006/extended-properties" xmlns:vt="http://schemas.openxmlformats.org/officeDocument/2006/docPropsVTypes">
  <TotalTime>0</TotalTime>
  <Words>1407</Words>
  <Application>Microsoft Office PowerPoint</Application>
  <PresentationFormat>Presentación en pantalla (16:9)</PresentationFormat>
  <Paragraphs>110</Paragraphs>
  <Slides>34</Slides>
  <Notes>34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Open Sans</vt:lpstr>
      <vt:lpstr>Roboto</vt:lpstr>
      <vt:lpstr>Arial</vt:lpstr>
      <vt:lpstr>Comic Sans MS</vt:lpstr>
      <vt:lpstr>Geometric</vt:lpstr>
      <vt:lpstr>Formas normales</vt:lpstr>
      <vt:lpstr>Formas normales</vt:lpstr>
      <vt:lpstr>Formas normales</vt:lpstr>
      <vt:lpstr>Formas normales </vt:lpstr>
      <vt:lpstr>Formas normales </vt:lpstr>
      <vt:lpstr>Formas normales</vt:lpstr>
      <vt:lpstr>Normalización</vt:lpstr>
      <vt:lpstr>1FN - Primera Forma normal </vt:lpstr>
      <vt:lpstr>Presentación de PowerPoint</vt:lpstr>
      <vt:lpstr>1FN - Primera Forma normal</vt:lpstr>
      <vt:lpstr>1FN - Primera Forma normal </vt:lpstr>
      <vt:lpstr>1FN - Primera Forma normal </vt:lpstr>
      <vt:lpstr>1FN - Primera Forma normal</vt:lpstr>
      <vt:lpstr>1FN - Primera Forma normal </vt:lpstr>
      <vt:lpstr>1FN - Primera Forma normal </vt:lpstr>
      <vt:lpstr>1FN - Primera Forma normal </vt:lpstr>
      <vt:lpstr>1FN - Primera forma normal</vt:lpstr>
      <vt:lpstr>1FN - Primera forma normal</vt:lpstr>
      <vt:lpstr>1FN - Primera forma normal </vt:lpstr>
      <vt:lpstr>2FN - Segunda Forma normal</vt:lpstr>
      <vt:lpstr>2FN - Segunda Forma normal </vt:lpstr>
      <vt:lpstr>2FN - Segunda Forma normal </vt:lpstr>
      <vt:lpstr>2FN - Segunda Forma normal </vt:lpstr>
      <vt:lpstr>2FN - Segunda Forma normal </vt:lpstr>
      <vt:lpstr>2FN - Segunda Forma normal </vt:lpstr>
      <vt:lpstr>2FN - Segunda Forma normal </vt:lpstr>
      <vt:lpstr>3FN - Tercera Forma normal </vt:lpstr>
      <vt:lpstr>3FN - Tercera Forma normal </vt:lpstr>
      <vt:lpstr>3FN - Tercera Forma normal </vt:lpstr>
      <vt:lpstr>3FN - Tercera Forma normal </vt:lpstr>
      <vt:lpstr>Formas normales</vt:lpstr>
      <vt:lpstr>Conclusión</vt:lpstr>
      <vt:lpstr>Resumen</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Formas normales</dc:title>
  <cp:lastModifiedBy>Sergio Laguna Olmo</cp:lastModifiedBy>
  <cp:revision>1</cp:revision>
  <dcterms:modified xsi:type="dcterms:W3CDTF">2021-01-13T07:43:56Z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