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44877768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44877768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8df52cf4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8df52cf4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4487776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4487776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44877768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44877768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44877768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44877768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44877768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44877768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44877768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44877768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44877768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44877768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44877768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44877768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Convenciones bases de datos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Campos especiales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Añade a la tabla los campos especiales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 </a:t>
            </a:r>
            <a:r>
              <a:rPr lang="es">
                <a:solidFill>
                  <a:srgbClr val="1C1C33"/>
                </a:solidFill>
                <a:highlight>
                  <a:srgbClr val="EFEFEF"/>
                </a:highlight>
              </a:rPr>
              <a:t>created_at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 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y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 </a:t>
            </a:r>
            <a:r>
              <a:rPr lang="es">
                <a:solidFill>
                  <a:srgbClr val="1C1C33"/>
                </a:solidFill>
                <a:highlight>
                  <a:srgbClr val="EFEFEF"/>
                </a:highlight>
              </a:rPr>
              <a:t>updated_at</a:t>
            </a:r>
            <a:endParaRPr>
              <a:solidFill>
                <a:srgbClr val="1C1C33"/>
              </a:solidFill>
              <a:highlight>
                <a:srgbClr val="EFEFEF"/>
              </a:highlight>
            </a:endParaRPr>
          </a:p>
          <a:p>
            <a:pPr marL="457200" lvl="0" indent="-342900" algn="l" rtl="0"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Estos campos especiales deben tener como tipo de dato </a:t>
            </a:r>
            <a:r>
              <a:rPr lang="es">
                <a:solidFill>
                  <a:srgbClr val="1C1C33"/>
                </a:solidFill>
                <a:highlight>
                  <a:srgbClr val="EFEFEF"/>
                </a:highlight>
              </a:rPr>
              <a:t>TIMESTAMP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 e indicarán cuándo se creó el registro y cuándo se actualizó por última vez.</a:t>
            </a:r>
            <a:endParaRPr>
              <a:solidFill>
                <a:srgbClr val="222222"/>
              </a:solidFill>
              <a:highlight>
                <a:srgbClr val="F9F9F9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2512863"/>
            <a:ext cx="76771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Convenciones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Veamos algunas convenciones de nombres que puedes utilizar en tus bases de datos, usando la siguiente tabla como referencia: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2081363"/>
            <a:ext cx="76771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Recomendaciones generales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❏"/>
            </a:pP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Es recomendable el uso de 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sustantivos en idioma inglés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.</a:t>
            </a:r>
            <a:endParaRPr>
              <a:solidFill>
                <a:srgbClr val="222222"/>
              </a:solidFill>
              <a:highlight>
                <a:srgbClr val="F9F9F9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❏"/>
            </a:pP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Es una preferencia opcional escribir comandos/cláusulas en mayúsculas</a:t>
            </a:r>
            <a:endParaRPr>
              <a:solidFill>
                <a:srgbClr val="222222"/>
              </a:solidFill>
              <a:highlight>
                <a:srgbClr val="F9F9F9"/>
              </a:highlight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rial"/>
              <a:buChar char="❏"/>
            </a:pP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Nombres de las 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bases de datos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 siempre en 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minúsculas 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y en 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singular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.</a:t>
            </a:r>
            <a:endParaRPr>
              <a:solidFill>
                <a:srgbClr val="222222"/>
              </a:solidFill>
              <a:highlight>
                <a:srgbClr val="F9F9F9"/>
              </a:highlight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rial"/>
              <a:buChar char="❏"/>
            </a:pP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Nombres de las 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tablas 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siempre 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minúsculas 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y en 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plural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.</a:t>
            </a:r>
            <a:endParaRPr>
              <a:solidFill>
                <a:srgbClr val="222222"/>
              </a:solidFill>
              <a:highlight>
                <a:srgbClr val="F9F9F9"/>
              </a:highlight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rial"/>
              <a:buChar char="❏"/>
            </a:pP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Nombres de los 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campos 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siempre 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minúsculas 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y en 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singular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.</a:t>
            </a:r>
            <a:endParaRPr b="1">
              <a:solidFill>
                <a:srgbClr val="222222"/>
              </a:solidFill>
              <a:highlight>
                <a:srgbClr val="F9F9F9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Nombres de tablas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❏"/>
            </a:pP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Usa sustantivos en 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minúsculas 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y en 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plural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. Por ejemplo, algunos nombres de tablas pueden ser: </a:t>
            </a:r>
            <a:r>
              <a:rPr lang="es" b="1">
                <a:solidFill>
                  <a:srgbClr val="1C1C33"/>
                </a:solidFill>
                <a:highlight>
                  <a:srgbClr val="EFEFEF"/>
                </a:highlight>
              </a:rPr>
              <a:t>employees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, </a:t>
            </a:r>
            <a:r>
              <a:rPr lang="es" b="1">
                <a:solidFill>
                  <a:srgbClr val="1C1C33"/>
                </a:solidFill>
                <a:highlight>
                  <a:srgbClr val="EFEFEF"/>
                </a:highlight>
              </a:rPr>
              <a:t>notes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, </a:t>
            </a:r>
            <a:r>
              <a:rPr lang="es" b="1">
                <a:solidFill>
                  <a:srgbClr val="1C1C33"/>
                </a:solidFill>
                <a:highlight>
                  <a:srgbClr val="EFEFEF"/>
                </a:highlight>
              </a:rPr>
              <a:t>students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.</a:t>
            </a:r>
            <a:endParaRPr>
              <a:solidFill>
                <a:srgbClr val="222222"/>
              </a:solidFill>
              <a:highlight>
                <a:srgbClr val="F9F9F9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❏"/>
            </a:pP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En los casos donde necesites más de un sustantivo, sepáralos con un «guion bajo». Por ejemplo: </a:t>
            </a:r>
            <a:r>
              <a:rPr lang="es" b="1">
                <a:solidFill>
                  <a:srgbClr val="1C1C33"/>
                </a:solidFill>
                <a:highlight>
                  <a:srgbClr val="EFEFEF"/>
                </a:highlight>
              </a:rPr>
              <a:t>product_types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, </a:t>
            </a:r>
            <a:r>
              <a:rPr lang="es" b="1">
                <a:solidFill>
                  <a:srgbClr val="1C1C33"/>
                </a:solidFill>
                <a:highlight>
                  <a:srgbClr val="EFEFEF"/>
                </a:highlight>
              </a:rPr>
              <a:t>art_books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, </a:t>
            </a:r>
            <a:r>
              <a:rPr lang="es" b="1">
                <a:solidFill>
                  <a:srgbClr val="1C1C33"/>
                </a:solidFill>
                <a:highlight>
                  <a:srgbClr val="EFEFEF"/>
                </a:highlight>
              </a:rPr>
              <a:t>physic_books</a:t>
            </a:r>
            <a:endParaRPr b="1">
              <a:solidFill>
                <a:srgbClr val="222222"/>
              </a:solidFill>
              <a:highlight>
                <a:srgbClr val="F9F9F9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2872238"/>
            <a:ext cx="76771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Nombres de tablas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2250588"/>
            <a:ext cx="767715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125" y="1017800"/>
            <a:ext cx="6711749" cy="5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6125" y="1573213"/>
            <a:ext cx="54292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Nombres de campos/columnas/atributos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❏"/>
            </a:pP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Usa sustantivos en 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minúsculas 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y en 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singular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. Ejemplo: </a:t>
            </a:r>
            <a:r>
              <a:rPr lang="es" b="1">
                <a:solidFill>
                  <a:srgbClr val="1C1C33"/>
                </a:solidFill>
                <a:highlight>
                  <a:srgbClr val="EFEFEF"/>
                </a:highlight>
              </a:rPr>
              <a:t>name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,  </a:t>
            </a:r>
            <a:r>
              <a:rPr lang="es" b="1">
                <a:solidFill>
                  <a:srgbClr val="1C1C33"/>
                </a:solidFill>
                <a:highlight>
                  <a:srgbClr val="EFEFEF"/>
                </a:highlight>
              </a:rPr>
              <a:t>description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.</a:t>
            </a:r>
            <a:endParaRPr>
              <a:solidFill>
                <a:srgbClr val="222222"/>
              </a:solidFill>
              <a:highlight>
                <a:srgbClr val="F9F9F9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❏"/>
            </a:pP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En los casos donde necesites más de un sustantivo, sepáralos con un «guion bajo». Por ejemplo: </a:t>
            </a:r>
            <a:r>
              <a:rPr lang="es" b="1">
                <a:solidFill>
                  <a:srgbClr val="1C1C33"/>
                </a:solidFill>
                <a:highlight>
                  <a:srgbClr val="EFEFEF"/>
                </a:highlight>
              </a:rPr>
              <a:t>birth_date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, </a:t>
            </a:r>
            <a:r>
              <a:rPr lang="es" b="1">
                <a:solidFill>
                  <a:srgbClr val="1C1C33"/>
                </a:solidFill>
                <a:highlight>
                  <a:srgbClr val="EFEFEF"/>
                </a:highlight>
              </a:rPr>
              <a:t>product_name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, </a:t>
            </a:r>
            <a:r>
              <a:rPr lang="es" b="1">
                <a:solidFill>
                  <a:srgbClr val="1C1C33"/>
                </a:solidFill>
                <a:highlight>
                  <a:srgbClr val="EFEFEF"/>
                </a:highlight>
              </a:rPr>
              <a:t>registration_date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.</a:t>
            </a:r>
            <a:endParaRPr>
              <a:solidFill>
                <a:srgbClr val="222222"/>
              </a:solidFill>
              <a:highlight>
                <a:srgbClr val="F9F9F9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500" b="1">
              <a:solidFill>
                <a:srgbClr val="222222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50" y="2260924"/>
            <a:ext cx="8019101" cy="7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425" y="2905113"/>
            <a:ext cx="76771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4292E"/>
                </a:solidFill>
                <a:highlight>
                  <a:srgbClr val="FFFFFF"/>
                </a:highlight>
              </a:rPr>
              <a:t>Utilizar de preferencias los siguientes tipos de datos en las columnas: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700"/>
              <a:buFont typeface="Roboto"/>
              <a:buChar char="●"/>
            </a:pPr>
            <a:r>
              <a:rPr lang="es" sz="1700" b="1">
                <a:solidFill>
                  <a:srgbClr val="24292E"/>
                </a:solidFill>
                <a:highlight>
                  <a:srgbClr val="FFFFFF"/>
                </a:highlight>
              </a:rPr>
              <a:t>VARCHAR(N)</a:t>
            </a:r>
            <a:r>
              <a:rPr lang="es" sz="1700">
                <a:solidFill>
                  <a:srgbClr val="24292E"/>
                </a:solidFill>
                <a:highlight>
                  <a:srgbClr val="FFFFFF"/>
                </a:highlight>
              </a:rPr>
              <a:t> - Cadenas de texto finitas</a:t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Font typeface="Roboto"/>
              <a:buChar char="●"/>
            </a:pPr>
            <a:r>
              <a:rPr lang="es" sz="1700" b="1">
                <a:solidFill>
                  <a:srgbClr val="24292E"/>
                </a:solidFill>
                <a:highlight>
                  <a:srgbClr val="FFFFFF"/>
                </a:highlight>
              </a:rPr>
              <a:t>TEXT </a:t>
            </a:r>
            <a:r>
              <a:rPr lang="es" sz="1700">
                <a:solidFill>
                  <a:srgbClr val="24292E"/>
                </a:solidFill>
                <a:highlight>
                  <a:srgbClr val="FFFFFF"/>
                </a:highlight>
              </a:rPr>
              <a:t>- Cadenas de texto no finitas</a:t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Font typeface="Roboto"/>
              <a:buChar char="●"/>
            </a:pPr>
            <a:r>
              <a:rPr lang="es" sz="1700" b="1">
                <a:solidFill>
                  <a:srgbClr val="24292E"/>
                </a:solidFill>
                <a:highlight>
                  <a:srgbClr val="FFFFFF"/>
                </a:highlight>
              </a:rPr>
              <a:t>INT(N)</a:t>
            </a:r>
            <a:r>
              <a:rPr lang="es" sz="1700">
                <a:solidFill>
                  <a:srgbClr val="24292E"/>
                </a:solidFill>
                <a:highlight>
                  <a:srgbClr val="FFFFFF"/>
                </a:highlight>
              </a:rPr>
              <a:t> - Enteros en general</a:t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Font typeface="Roboto"/>
              <a:buChar char="●"/>
            </a:pPr>
            <a:r>
              <a:rPr lang="es" sz="1700" b="1">
                <a:solidFill>
                  <a:srgbClr val="24292E"/>
                </a:solidFill>
                <a:highlight>
                  <a:srgbClr val="FFFFFF"/>
                </a:highlight>
              </a:rPr>
              <a:t>BIGINT(N) </a:t>
            </a:r>
            <a:r>
              <a:rPr lang="es" sz="1700">
                <a:solidFill>
                  <a:srgbClr val="24292E"/>
                </a:solidFill>
                <a:highlight>
                  <a:srgbClr val="FFFFFF"/>
                </a:highlight>
              </a:rPr>
              <a:t>- LLaves primarias, foráneas y enteros muy grandes</a:t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Font typeface="Roboto"/>
              <a:buChar char="●"/>
            </a:pPr>
            <a:r>
              <a:rPr lang="es" sz="1700" b="1">
                <a:solidFill>
                  <a:srgbClr val="24292E"/>
                </a:solidFill>
                <a:highlight>
                  <a:srgbClr val="FFFFFF"/>
                </a:highlight>
              </a:rPr>
              <a:t>BIT(1)</a:t>
            </a:r>
            <a:r>
              <a:rPr lang="es" sz="1700">
                <a:solidFill>
                  <a:srgbClr val="24292E"/>
                </a:solidFill>
                <a:highlight>
                  <a:srgbClr val="FFFFFF"/>
                </a:highlight>
              </a:rPr>
              <a:t> - Valores booleanos</a:t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Font typeface="Roboto"/>
              <a:buChar char="●"/>
            </a:pPr>
            <a:r>
              <a:rPr lang="es" sz="1700" b="1">
                <a:solidFill>
                  <a:srgbClr val="24292E"/>
                </a:solidFill>
                <a:highlight>
                  <a:srgbClr val="FFFFFF"/>
                </a:highlight>
              </a:rPr>
              <a:t>DATE </a:t>
            </a:r>
            <a:r>
              <a:rPr lang="es" sz="1700">
                <a:solidFill>
                  <a:srgbClr val="24292E"/>
                </a:solidFill>
                <a:highlight>
                  <a:srgbClr val="FFFFFF"/>
                </a:highlight>
              </a:rPr>
              <a:t>- Campos de fecha</a:t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Font typeface="Roboto"/>
              <a:buChar char="●"/>
            </a:pPr>
            <a:r>
              <a:rPr lang="es" sz="1700" b="1">
                <a:solidFill>
                  <a:srgbClr val="24292E"/>
                </a:solidFill>
                <a:highlight>
                  <a:srgbClr val="FFFFFF"/>
                </a:highlight>
              </a:rPr>
              <a:t>DATETIME </a:t>
            </a:r>
            <a:r>
              <a:rPr lang="es" sz="1700">
                <a:solidFill>
                  <a:srgbClr val="24292E"/>
                </a:solidFill>
                <a:highlight>
                  <a:srgbClr val="FFFFFF"/>
                </a:highlight>
              </a:rPr>
              <a:t>- Campos de fecha y hora</a:t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Font typeface="Arial"/>
              <a:buChar char="●"/>
            </a:pPr>
            <a:r>
              <a:rPr lang="es" sz="1700" b="1">
                <a:solidFill>
                  <a:srgbClr val="24292E"/>
                </a:solidFill>
                <a:highlight>
                  <a:srgbClr val="FFFFFF"/>
                </a:highlight>
              </a:rPr>
              <a:t>FLOAT </a:t>
            </a:r>
            <a:r>
              <a:rPr lang="es" sz="1700">
                <a:solidFill>
                  <a:srgbClr val="24292E"/>
                </a:solidFill>
                <a:highlight>
                  <a:srgbClr val="FFFFFF"/>
                </a:highlight>
              </a:rPr>
              <a:t>- Decimales</a:t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700"/>
              <a:buFont typeface="Arial"/>
              <a:buChar char="●"/>
            </a:pPr>
            <a:r>
              <a:rPr lang="es" sz="1700" b="1">
                <a:solidFill>
                  <a:srgbClr val="24292E"/>
                </a:solidFill>
                <a:highlight>
                  <a:srgbClr val="FFFFFF"/>
                </a:highlight>
              </a:rPr>
              <a:t>TINYINT </a:t>
            </a:r>
            <a:r>
              <a:rPr lang="es" sz="1700">
                <a:solidFill>
                  <a:srgbClr val="24292E"/>
                </a:solidFill>
                <a:highlight>
                  <a:srgbClr val="FFFFFF"/>
                </a:highlight>
              </a:rPr>
              <a:t>- Números menores de 127</a:t>
            </a:r>
            <a:endParaRPr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Claves primarias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❏"/>
            </a:pP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Nombra las claves primarias de tus tablas como </a:t>
            </a:r>
            <a:r>
              <a:rPr lang="es" b="1">
                <a:solidFill>
                  <a:srgbClr val="1C1C33"/>
                </a:solidFill>
                <a:highlight>
                  <a:srgbClr val="EFEFEF"/>
                </a:highlight>
              </a:rPr>
              <a:t>id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.</a:t>
            </a:r>
            <a:endParaRPr>
              <a:solidFill>
                <a:srgbClr val="222222"/>
              </a:solidFill>
              <a:highlight>
                <a:srgbClr val="F9F9F9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❏"/>
            </a:pP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Deben ser de tipo </a:t>
            </a:r>
            <a:r>
              <a:rPr lang="es" i="1">
                <a:solidFill>
                  <a:srgbClr val="222222"/>
                </a:solidFill>
                <a:highlight>
                  <a:srgbClr val="F9F9F9"/>
                </a:highlight>
              </a:rPr>
              <a:t>entero grande sin signo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 y con </a:t>
            </a:r>
            <a:r>
              <a:rPr lang="es" i="1">
                <a:solidFill>
                  <a:srgbClr val="222222"/>
                </a:solidFill>
                <a:highlight>
                  <a:srgbClr val="F9F9F9"/>
                </a:highlight>
              </a:rPr>
              <a:t>auto-incremento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.</a:t>
            </a:r>
            <a:endParaRPr>
              <a:solidFill>
                <a:srgbClr val="222222"/>
              </a:solidFill>
              <a:highlight>
                <a:srgbClr val="F9F9F9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❏"/>
            </a:pP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Jamás deben permitir valores nulos</a:t>
            </a:r>
            <a:endParaRPr b="1">
              <a:solidFill>
                <a:srgbClr val="222222"/>
              </a:solidFill>
              <a:highlight>
                <a:srgbClr val="F9F9F9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88" y="2443900"/>
            <a:ext cx="62960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425" y="2905113"/>
            <a:ext cx="76771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Claves foráneas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5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❏"/>
            </a:pP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Usa un sustantivo compuesto por el nombre de la 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tabla 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de donde proviene (en minúsculas y en singular) seguido del sufijo </a:t>
            </a:r>
            <a:r>
              <a:rPr lang="es" b="1">
                <a:solidFill>
                  <a:srgbClr val="1C1C33"/>
                </a:solidFill>
                <a:highlight>
                  <a:srgbClr val="EFEFEF"/>
                </a:highlight>
              </a:rPr>
              <a:t>_id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. Por ejemplo: </a:t>
            </a:r>
            <a:r>
              <a:rPr lang="es" b="1">
                <a:solidFill>
                  <a:srgbClr val="1C1C33"/>
                </a:solidFill>
                <a:highlight>
                  <a:srgbClr val="EFEFEF"/>
                </a:highlight>
              </a:rPr>
              <a:t>category_id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, </a:t>
            </a:r>
            <a:r>
              <a:rPr lang="es" b="1">
                <a:solidFill>
                  <a:srgbClr val="1C1C33"/>
                </a:solidFill>
                <a:highlight>
                  <a:srgbClr val="EFEFEF"/>
                </a:highlight>
              </a:rPr>
              <a:t>user_id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, </a:t>
            </a:r>
            <a:r>
              <a:rPr lang="es" b="1">
                <a:solidFill>
                  <a:srgbClr val="1C1C33"/>
                </a:solidFill>
                <a:highlight>
                  <a:srgbClr val="EFEFEF"/>
                </a:highlight>
              </a:rPr>
              <a:t>product_id</a:t>
            </a:r>
            <a:r>
              <a:rPr lang="es" b="1">
                <a:solidFill>
                  <a:srgbClr val="222222"/>
                </a:solidFill>
                <a:highlight>
                  <a:srgbClr val="F9F9F9"/>
                </a:highlight>
              </a:rPr>
              <a:t>.</a:t>
            </a:r>
            <a:endParaRPr b="1">
              <a:solidFill>
                <a:srgbClr val="222222"/>
              </a:solidFill>
              <a:highlight>
                <a:srgbClr val="F9F9F9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❏"/>
            </a:pP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Dado que este campo contiene valores que son «clave primaria» en otra tabla, también debes definirlo de tipo </a:t>
            </a:r>
            <a:r>
              <a:rPr lang="es" i="1">
                <a:solidFill>
                  <a:srgbClr val="222222"/>
                </a:solidFill>
                <a:highlight>
                  <a:srgbClr val="F9F9F9"/>
                </a:highlight>
              </a:rPr>
              <a:t>entero grande sin signo</a:t>
            </a: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.</a:t>
            </a:r>
            <a:endParaRPr>
              <a:solidFill>
                <a:srgbClr val="222222"/>
              </a:solidFill>
              <a:highlight>
                <a:srgbClr val="F9F9F9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❏"/>
            </a:pPr>
            <a:r>
              <a:rPr lang="es">
                <a:solidFill>
                  <a:srgbClr val="222222"/>
                </a:solidFill>
                <a:highlight>
                  <a:srgbClr val="F9F9F9"/>
                </a:highlight>
              </a:rPr>
              <a:t>Pueden permitir valores nulos.</a:t>
            </a:r>
            <a:endParaRPr>
              <a:solidFill>
                <a:srgbClr val="222222"/>
              </a:solidFill>
              <a:highlight>
                <a:srgbClr val="F9F9F9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9F9F9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3" y="3241213"/>
            <a:ext cx="80676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75" y="3925363"/>
            <a:ext cx="771525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E0DC5825A16B4291BF2D7CC4371E8B" ma:contentTypeVersion="8" ma:contentTypeDescription="Crear nuevo documento." ma:contentTypeScope="" ma:versionID="24344f115b7e9d27764aa371464c4fab">
  <xsd:schema xmlns:xsd="http://www.w3.org/2001/XMLSchema" xmlns:xs="http://www.w3.org/2001/XMLSchema" xmlns:p="http://schemas.microsoft.com/office/2006/metadata/properties" xmlns:ns2="0a490bbf-2b4c-47d2-9ae1-b52730b268da" xmlns:ns3="cf9515c3-ef90-4be8-a1a9-7019a91294c4" targetNamespace="http://schemas.microsoft.com/office/2006/metadata/properties" ma:root="true" ma:fieldsID="529bf9948d3cadd0014bb510cea546fd" ns2:_="" ns3:_="">
    <xsd:import namespace="0a490bbf-2b4c-47d2-9ae1-b52730b268da"/>
    <xsd:import namespace="cf9515c3-ef90-4be8-a1a9-7019a91294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490bbf-2b4c-47d2-9ae1-b52730b26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515c3-ef90-4be8-a1a9-7019a91294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5AC0E0-86D7-4AEF-890F-FE1D4E71923C}"/>
</file>

<file path=customXml/itemProps2.xml><?xml version="1.0" encoding="utf-8"?>
<ds:datastoreItem xmlns:ds="http://schemas.openxmlformats.org/officeDocument/2006/customXml" ds:itemID="{62459963-6DB0-4BB5-B4D4-75F6B59E7BE8}"/>
</file>

<file path=customXml/itemProps3.xml><?xml version="1.0" encoding="utf-8"?>
<ds:datastoreItem xmlns:ds="http://schemas.openxmlformats.org/officeDocument/2006/customXml" ds:itemID="{4181D8F1-BDE6-4B11-B90B-C7BABF88DED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Presentación en pantalla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Roboto</vt:lpstr>
      <vt:lpstr>Arial</vt:lpstr>
      <vt:lpstr>Geometric</vt:lpstr>
      <vt:lpstr>Convenciones bases de datos</vt:lpstr>
      <vt:lpstr>Convenciones</vt:lpstr>
      <vt:lpstr>Recomendaciones generales</vt:lpstr>
      <vt:lpstr>Nombres de tablas</vt:lpstr>
      <vt:lpstr>Nombres de tablas</vt:lpstr>
      <vt:lpstr>Nombres de campos/columnas/atributos </vt:lpstr>
      <vt:lpstr>Tipos de datos</vt:lpstr>
      <vt:lpstr>Claves primarias </vt:lpstr>
      <vt:lpstr>Claves foráneas </vt:lpstr>
      <vt:lpstr>Campos especiales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Convenciones bases de datos</dc:title>
  <cp:lastModifiedBy>Profesor1DAM</cp:lastModifiedBy>
  <cp:revision>1</cp:revision>
  <dcterms:modified xsi:type="dcterms:W3CDTF">2021-01-29T11:41:48Z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0x01010075E0DC5825A16B4291BF2D7CC4371E8B</vt:lpwstr>
  </property>
</Properties>
</file>